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9" r:id="rId2"/>
    <p:sldId id="258" r:id="rId3"/>
    <p:sldId id="290" r:id="rId4"/>
    <p:sldId id="292" r:id="rId5"/>
    <p:sldId id="301" r:id="rId6"/>
    <p:sldId id="293" r:id="rId7"/>
    <p:sldId id="288" r:id="rId8"/>
  </p:sldIdLst>
  <p:sldSz cx="12192000" cy="6858000"/>
  <p:notesSz cx="7010400" cy="9223375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SALDO DE CARTERA JULIO 2019 - ABRIL 2020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Monto</c:v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'saldo cartera'!$I$3:$I$12</c:f>
              <c:strCache>
                <c:ptCount val="10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  <c:pt idx="6">
                  <c:v>ENERO</c:v>
                </c:pt>
                <c:pt idx="7">
                  <c:v>FEBRERO</c:v>
                </c:pt>
                <c:pt idx="8">
                  <c:v>MARZO</c:v>
                </c:pt>
                <c:pt idx="9">
                  <c:v>ABRIL</c:v>
                </c:pt>
              </c:strCache>
            </c:strRef>
          </c:cat>
          <c:val>
            <c:numRef>
              <c:f>'saldo cartera'!$J$3:$J$12</c:f>
              <c:numCache>
                <c:formatCode>_("$"* #,##0.00_);_("$"* \(#,##0.00\);_("$"* "-"??_);_(@_)</c:formatCode>
                <c:ptCount val="10"/>
                <c:pt idx="0">
                  <c:v>1985212.45</c:v>
                </c:pt>
                <c:pt idx="1">
                  <c:v>1962436.64</c:v>
                </c:pt>
                <c:pt idx="2">
                  <c:v>1897063.87</c:v>
                </c:pt>
                <c:pt idx="3">
                  <c:v>1890284.75</c:v>
                </c:pt>
                <c:pt idx="4">
                  <c:v>1890715.49</c:v>
                </c:pt>
                <c:pt idx="5">
                  <c:v>1856505.48</c:v>
                </c:pt>
                <c:pt idx="6">
                  <c:v>1820871.1099999992</c:v>
                </c:pt>
                <c:pt idx="7">
                  <c:v>1793813.5399999993</c:v>
                </c:pt>
                <c:pt idx="8">
                  <c:v>1787562.73</c:v>
                </c:pt>
                <c:pt idx="9">
                  <c:v>1773284.22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1D-439B-B54A-7F8B536AF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905920"/>
        <c:axId val="233230720"/>
      </c:barChart>
      <c:lineChart>
        <c:grouping val="standard"/>
        <c:varyColors val="0"/>
        <c:ser>
          <c:idx val="1"/>
          <c:order val="1"/>
          <c:tx>
            <c:v>N° Créditos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'saldo cartera'!$I$3:$I$11</c:f>
              <c:strCache>
                <c:ptCount val="9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  <c:pt idx="6">
                  <c:v>ENERO</c:v>
                </c:pt>
                <c:pt idx="7">
                  <c:v>FEBRERO</c:v>
                </c:pt>
                <c:pt idx="8">
                  <c:v>MARZO</c:v>
                </c:pt>
              </c:strCache>
            </c:strRef>
          </c:cat>
          <c:val>
            <c:numRef>
              <c:f>'saldo cartera'!$L$3:$L$12</c:f>
              <c:numCache>
                <c:formatCode>General</c:formatCode>
                <c:ptCount val="10"/>
                <c:pt idx="0">
                  <c:v>2776</c:v>
                </c:pt>
                <c:pt idx="1">
                  <c:v>2752</c:v>
                </c:pt>
                <c:pt idx="2">
                  <c:v>2708</c:v>
                </c:pt>
                <c:pt idx="3">
                  <c:v>2677</c:v>
                </c:pt>
                <c:pt idx="4">
                  <c:v>2656</c:v>
                </c:pt>
                <c:pt idx="5">
                  <c:v>2632</c:v>
                </c:pt>
                <c:pt idx="6">
                  <c:v>2594</c:v>
                </c:pt>
                <c:pt idx="7">
                  <c:v>2572</c:v>
                </c:pt>
                <c:pt idx="8">
                  <c:v>2555</c:v>
                </c:pt>
                <c:pt idx="9">
                  <c:v>2540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41D-439B-B54A-7F8B536AF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194176"/>
        <c:axId val="233232640"/>
      </c:lineChart>
      <c:catAx>
        <c:axId val="23190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3230720"/>
        <c:crosses val="autoZero"/>
        <c:auto val="1"/>
        <c:lblAlgn val="ctr"/>
        <c:lblOffset val="100"/>
        <c:noMultiLvlLbl val="0"/>
      </c:catAx>
      <c:valAx>
        <c:axId val="23323072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1905920"/>
        <c:crosses val="autoZero"/>
        <c:crossBetween val="between"/>
      </c:valAx>
      <c:valAx>
        <c:axId val="23323264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6194176"/>
        <c:crosses val="max"/>
        <c:crossBetween val="between"/>
      </c:valAx>
      <c:catAx>
        <c:axId val="246194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32326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1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COLOCACION ABRIL</a:t>
            </a:r>
            <a:r>
              <a:rPr lang="en-US" b="1" baseline="0">
                <a:solidFill>
                  <a:schemeClr val="tx1"/>
                </a:solidFill>
              </a:rPr>
              <a:t> 2019</a:t>
            </a:r>
            <a:r>
              <a:rPr lang="en-US" b="1">
                <a:solidFill>
                  <a:schemeClr val="tx1"/>
                </a:solidFill>
              </a:rPr>
              <a:t> - ABRIL  2020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COLOCACION!$C$2</c:f>
              <c:strCache>
                <c:ptCount val="1"/>
                <c:pt idx="0">
                  <c:v>Monto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4"/>
              <c:layout>
                <c:manualLayout>
                  <c:x val="-1.2765956021002235E-2"/>
                  <c:y val="-5.68011824438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72-466F-9165-50A3CD02D0AF}"/>
                </c:ext>
              </c:extLst>
            </c:dLbl>
            <c:dLbl>
              <c:idx val="6"/>
              <c:layout>
                <c:manualLayout>
                  <c:x val="-4.3971626294563436E-2"/>
                  <c:y val="-4.1853502853359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72-466F-9165-50A3CD02D0AF}"/>
                </c:ext>
              </c:extLst>
            </c:dLbl>
            <c:dLbl>
              <c:idx val="8"/>
              <c:layout>
                <c:manualLayout>
                  <c:x val="1.4184395578891429E-3"/>
                  <c:y val="-9.2675613461009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72-466F-9165-50A3CD02D0AF}"/>
                </c:ext>
              </c:extLst>
            </c:dLbl>
            <c:dLbl>
              <c:idx val="10"/>
              <c:layout>
                <c:manualLayout>
                  <c:x val="-4.6808505410341719E-2"/>
                  <c:y val="-6.2780254280038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72-466F-9165-50A3CD02D0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COLOCACION!$B$6:$B$18</c:f>
              <c:strCache>
                <c:ptCount val="1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  <c:pt idx="6">
                  <c:v>OCTUBRE</c:v>
                </c:pt>
                <c:pt idx="7">
                  <c:v>NOVIEMBRE</c:v>
                </c:pt>
                <c:pt idx="8">
                  <c:v>DICIEMBRE</c:v>
                </c:pt>
                <c:pt idx="9">
                  <c:v>ENERO</c:v>
                </c:pt>
                <c:pt idx="10">
                  <c:v>FEBRERO</c:v>
                </c:pt>
                <c:pt idx="11">
                  <c:v>MARZO</c:v>
                </c:pt>
                <c:pt idx="12">
                  <c:v>ABRIL</c:v>
                </c:pt>
              </c:strCache>
            </c:strRef>
          </c:cat>
          <c:val>
            <c:numRef>
              <c:f>COLOCACION!$C$6:$C$18</c:f>
              <c:numCache>
                <c:formatCode>_("$"* #,##0.00_);_("$"* \(#,##0.00\);_("$"* "-"??_);_(@_)</c:formatCode>
                <c:ptCount val="13"/>
                <c:pt idx="0">
                  <c:v>49605</c:v>
                </c:pt>
                <c:pt idx="1">
                  <c:v>88805</c:v>
                </c:pt>
                <c:pt idx="2">
                  <c:v>35665</c:v>
                </c:pt>
                <c:pt idx="3">
                  <c:v>33995</c:v>
                </c:pt>
                <c:pt idx="4">
                  <c:v>47950</c:v>
                </c:pt>
                <c:pt idx="5">
                  <c:v>26700</c:v>
                </c:pt>
                <c:pt idx="6">
                  <c:v>65875</c:v>
                </c:pt>
                <c:pt idx="7">
                  <c:v>69750</c:v>
                </c:pt>
                <c:pt idx="8">
                  <c:v>36245</c:v>
                </c:pt>
                <c:pt idx="9">
                  <c:v>27200</c:v>
                </c:pt>
                <c:pt idx="10">
                  <c:v>39020</c:v>
                </c:pt>
                <c:pt idx="11">
                  <c:v>26200</c:v>
                </c:pt>
                <c:pt idx="12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72-466F-9165-50A3CD02D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73905920"/>
        <c:axId val="195220608"/>
      </c:barChart>
      <c:lineChart>
        <c:grouping val="standard"/>
        <c:varyColors val="0"/>
        <c:ser>
          <c:idx val="1"/>
          <c:order val="1"/>
          <c:tx>
            <c:strRef>
              <c:f>COLOCACION!$D$2</c:f>
              <c:strCache>
                <c:ptCount val="1"/>
                <c:pt idx="0">
                  <c:v>N° Créditos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COLOCACION!$B$6:$B$18</c:f>
              <c:strCache>
                <c:ptCount val="1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  <c:pt idx="6">
                  <c:v>OCTUBRE</c:v>
                </c:pt>
                <c:pt idx="7">
                  <c:v>NOVIEMBRE</c:v>
                </c:pt>
                <c:pt idx="8">
                  <c:v>DICIEMBRE</c:v>
                </c:pt>
                <c:pt idx="9">
                  <c:v>ENERO</c:v>
                </c:pt>
                <c:pt idx="10">
                  <c:v>FEBRERO</c:v>
                </c:pt>
                <c:pt idx="11">
                  <c:v>MARZO</c:v>
                </c:pt>
                <c:pt idx="12">
                  <c:v>ABRIL</c:v>
                </c:pt>
              </c:strCache>
            </c:strRef>
          </c:cat>
          <c:val>
            <c:numRef>
              <c:f>COLOCACION!$D$6:$D$18</c:f>
              <c:numCache>
                <c:formatCode>General</c:formatCode>
                <c:ptCount val="13"/>
                <c:pt idx="0">
                  <c:v>63</c:v>
                </c:pt>
                <c:pt idx="1">
                  <c:v>78</c:v>
                </c:pt>
                <c:pt idx="2">
                  <c:v>43</c:v>
                </c:pt>
                <c:pt idx="3">
                  <c:v>41</c:v>
                </c:pt>
                <c:pt idx="4">
                  <c:v>46</c:v>
                </c:pt>
                <c:pt idx="5">
                  <c:v>37</c:v>
                </c:pt>
                <c:pt idx="6">
                  <c:v>68</c:v>
                </c:pt>
                <c:pt idx="7">
                  <c:v>56</c:v>
                </c:pt>
                <c:pt idx="8">
                  <c:v>35</c:v>
                </c:pt>
                <c:pt idx="9">
                  <c:v>18</c:v>
                </c:pt>
                <c:pt idx="10">
                  <c:v>40</c:v>
                </c:pt>
                <c:pt idx="11">
                  <c:v>11</c:v>
                </c:pt>
                <c:pt idx="12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B72-466F-9165-50A3CD02D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228032"/>
        <c:axId val="195222144"/>
      </c:lineChart>
      <c:catAx>
        <c:axId val="273905920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220608"/>
        <c:crosses val="autoZero"/>
        <c:auto val="1"/>
        <c:lblAlgn val="ctr"/>
        <c:lblOffset val="100"/>
        <c:noMultiLvlLbl val="0"/>
      </c:catAx>
      <c:valAx>
        <c:axId val="19522060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73905920"/>
        <c:crosses val="autoZero"/>
        <c:crossBetween val="between"/>
      </c:valAx>
      <c:valAx>
        <c:axId val="1952221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228032"/>
        <c:crosses val="max"/>
        <c:crossBetween val="between"/>
      </c:valAx>
      <c:catAx>
        <c:axId val="195228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222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COLOCACION POR OFICINA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Monto</c:v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'Coloc. X ofic.'!$B$31</c:f>
              <c:strCache>
                <c:ptCount val="1"/>
                <c:pt idx="0">
                  <c:v>San Miguel</c:v>
                </c:pt>
              </c:strCache>
            </c:strRef>
          </c:cat>
          <c:val>
            <c:numRef>
              <c:f>'Coloc. X ofic.'!$C$31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30-472E-BAC1-DD81FF6A4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038400"/>
        <c:axId val="214039936"/>
      </c:barChart>
      <c:lineChart>
        <c:grouping val="standard"/>
        <c:varyColors val="0"/>
        <c:ser>
          <c:idx val="1"/>
          <c:order val="1"/>
          <c:tx>
            <c:v>N° Créditos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969507798758829E-3"/>
                  <c:y val="0.13721552878179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30-472E-BAC1-DD81FF6A4C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'Coloc. X ofic.'!$B$31</c:f>
              <c:strCache>
                <c:ptCount val="1"/>
                <c:pt idx="0">
                  <c:v>San Miguel</c:v>
                </c:pt>
              </c:strCache>
            </c:strRef>
          </c:cat>
          <c:val>
            <c:numRef>
              <c:f>'Coloc. X ofic.'!$D$31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130-472E-BAC1-DD81FF6A4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96640"/>
        <c:axId val="215295104"/>
      </c:lineChart>
      <c:catAx>
        <c:axId val="21403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039936"/>
        <c:crosses val="autoZero"/>
        <c:auto val="1"/>
        <c:lblAlgn val="ctr"/>
        <c:lblOffset val="100"/>
        <c:noMultiLvlLbl val="0"/>
      </c:catAx>
      <c:valAx>
        <c:axId val="21403993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038400"/>
        <c:crosses val="autoZero"/>
        <c:crossBetween val="between"/>
      </c:valAx>
      <c:valAx>
        <c:axId val="21529510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5296640"/>
        <c:crosses val="max"/>
        <c:crossBetween val="between"/>
      </c:valAx>
      <c:catAx>
        <c:axId val="215296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5295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CALIFICACION DE RIESGO ABRIL 2020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Saldo Capital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0.17196261682242991"/>
                  <c:y val="-1.9464720194647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F8-4098-A6B5-4F5902C7C534}"/>
                </c:ext>
              </c:extLst>
            </c:dLbl>
            <c:dLbl>
              <c:idx val="2"/>
              <c:layout>
                <c:manualLayout>
                  <c:x val="0.1345794392523364"/>
                  <c:y val="-3.892944038929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8-4098-A6B5-4F5902C7C534}"/>
                </c:ext>
              </c:extLst>
            </c:dLbl>
            <c:dLbl>
              <c:idx val="3"/>
              <c:layout>
                <c:manualLayout>
                  <c:x val="0.16448598130841122"/>
                  <c:y val="-2.270884022708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F8-4098-A6B5-4F5902C7C534}"/>
                </c:ext>
              </c:extLst>
            </c:dLbl>
            <c:dLbl>
              <c:idx val="4"/>
              <c:layout>
                <c:manualLayout>
                  <c:x val="0.18691588785046728"/>
                  <c:y val="-1.9464720194647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F8-4098-A6B5-4F5902C7C534}"/>
                </c:ext>
              </c:extLst>
            </c:dLbl>
            <c:dLbl>
              <c:idx val="5"/>
              <c:layout>
                <c:manualLayout>
                  <c:x val="0.16947040498442367"/>
                  <c:y val="-6.4882400648824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F8-4098-A6B5-4F5902C7C534}"/>
                </c:ext>
              </c:extLst>
            </c:dLbl>
            <c:dLbl>
              <c:idx val="6"/>
              <c:layout>
                <c:manualLayout>
                  <c:x val="0.1694704049844236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F8-4098-A6B5-4F5902C7C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Califi!$B$4:$B$11</c:f>
              <c:strCache>
                <c:ptCount val="8"/>
                <c:pt idx="0">
                  <c:v>A1</c:v>
                </c:pt>
                <c:pt idx="1">
                  <c:v>A2</c:v>
                </c:pt>
                <c:pt idx="2">
                  <c:v>B</c:v>
                </c:pt>
                <c:pt idx="3">
                  <c:v>C1</c:v>
                </c:pt>
                <c:pt idx="4">
                  <c:v>C2</c:v>
                </c:pt>
                <c:pt idx="5">
                  <c:v>D1</c:v>
                </c:pt>
                <c:pt idx="6">
                  <c:v>D2</c:v>
                </c:pt>
                <c:pt idx="7">
                  <c:v>E</c:v>
                </c:pt>
              </c:strCache>
            </c:strRef>
          </c:cat>
          <c:val>
            <c:numRef>
              <c:f>Califi!$E$4:$E$11</c:f>
              <c:numCache>
                <c:formatCode>_("$"* #,##0.00_);_("$"* \(#,##0.00\);_("$"* "-"??_);_(@_)</c:formatCode>
                <c:ptCount val="8"/>
                <c:pt idx="0">
                  <c:v>183583.74999999997</c:v>
                </c:pt>
                <c:pt idx="1">
                  <c:v>99388.14999999998</c:v>
                </c:pt>
                <c:pt idx="2">
                  <c:v>281544.89000000007</c:v>
                </c:pt>
                <c:pt idx="3">
                  <c:v>19477.96</c:v>
                </c:pt>
                <c:pt idx="4">
                  <c:v>5082.329999999999</c:v>
                </c:pt>
                <c:pt idx="5">
                  <c:v>3893.71</c:v>
                </c:pt>
                <c:pt idx="6">
                  <c:v>14448.5</c:v>
                </c:pt>
                <c:pt idx="7">
                  <c:v>1165864.9299999997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F8-4098-A6B5-4F5902C7C534}"/>
            </c:ext>
          </c:extLst>
        </c:ser>
        <c:ser>
          <c:idx val="1"/>
          <c:order val="1"/>
          <c:tx>
            <c:v>N° créditos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Califi!$B$4:$B$11</c:f>
              <c:strCache>
                <c:ptCount val="8"/>
                <c:pt idx="0">
                  <c:v>A1</c:v>
                </c:pt>
                <c:pt idx="1">
                  <c:v>A2</c:v>
                </c:pt>
                <c:pt idx="2">
                  <c:v>B</c:v>
                </c:pt>
                <c:pt idx="3">
                  <c:v>C1</c:v>
                </c:pt>
                <c:pt idx="4">
                  <c:v>C2</c:v>
                </c:pt>
                <c:pt idx="5">
                  <c:v>D1</c:v>
                </c:pt>
                <c:pt idx="6">
                  <c:v>D2</c:v>
                </c:pt>
                <c:pt idx="7">
                  <c:v>E</c:v>
                </c:pt>
              </c:strCache>
            </c:strRef>
          </c:cat>
          <c:val>
            <c:numRef>
              <c:f>Califi!$F$4:$F$11</c:f>
              <c:numCache>
                <c:formatCode>General</c:formatCode>
                <c:ptCount val="8"/>
                <c:pt idx="0">
                  <c:v>184</c:v>
                </c:pt>
                <c:pt idx="1">
                  <c:v>82</c:v>
                </c:pt>
                <c:pt idx="2">
                  <c:v>178</c:v>
                </c:pt>
                <c:pt idx="3">
                  <c:v>24</c:v>
                </c:pt>
                <c:pt idx="4">
                  <c:v>11</c:v>
                </c:pt>
                <c:pt idx="5">
                  <c:v>12</c:v>
                </c:pt>
                <c:pt idx="6">
                  <c:v>12</c:v>
                </c:pt>
                <c:pt idx="7">
                  <c:v>2037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1F8-4098-A6B5-4F5902C7C5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72803328"/>
        <c:axId val="272804864"/>
        <c:axId val="0"/>
      </c:bar3DChart>
      <c:catAx>
        <c:axId val="27280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72804864"/>
        <c:crosses val="autoZero"/>
        <c:auto val="1"/>
        <c:lblAlgn val="ctr"/>
        <c:lblOffset val="100"/>
        <c:noMultiLvlLbl val="0"/>
      </c:catAx>
      <c:valAx>
        <c:axId val="272804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72803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 b="1"/>
      </a:pPr>
      <a:endParaRPr lang="es-E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63E85-B29C-4B34-A9A0-1AEF5CA28D55}" type="datetimeFigureOut">
              <a:rPr lang="es-SV" smtClean="0"/>
              <a:t>7/4/2021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A3FA7-86E9-4D65-BB3E-CCA40E83745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713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3A2E08-E3AE-4314-87AC-C648D7F6A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680A4D7-8DD0-47E9-8C68-84EA117CE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AA4F0E5-1643-4D57-A65D-54A4304D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7/4/2021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613A81-A5F3-4F1D-B224-FC2E1CF1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9D2C8B3-B794-4E11-B510-2D9292F1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3364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E81D26-5D2D-4DD0-97B3-DBA33F7C2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E702390-1B75-4E10-BC9B-81B934D44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194F8F-FCFB-4BAD-AB4D-4CA5D29E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7/4/2021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2D5B611-86C3-45E7-8034-DD3C510C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180465F-C473-455A-B5DB-1BC01108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84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69E59E5-FAE8-4A02-84BF-9496A9752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27A1058-6B04-4385-988B-ABC771DB1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1EFE403-042D-4DC3-9271-28ABC86D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7/4/2021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4950A3D-775E-48A8-856B-1FCF6E43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C0F1AD2-5F56-4855-89A1-2EBE470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7248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6B98D6-D3A9-4BC9-927C-565EEA19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591336-FA63-4286-9F6F-1989DDA0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91D14D-5669-4BD3-A0E2-51D6D415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7/4/2021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3B15D1-26C2-4439-A108-9130EEFA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A951903-5388-4D25-ACF9-D9C871CD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953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739784-BD3A-47BC-A5C1-4FC1F0B5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BC975EB-1095-4931-81D3-361A816A1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9C38E2-A4BA-4964-B55E-36BC7459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7/4/2021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EA4DD9E-4B2D-4AE1-89D6-96CBF16D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5A67578-940E-491D-B435-7209E5AC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836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36D72A-2479-41BE-8238-F4E4670E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C83D4AA-9A3D-47EA-BD6A-16C171F98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2E29E9F-6372-4F53-BFF8-250F48E41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A5757E1-AD24-45B2-8275-C9A761D4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7/4/2021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3E22A02-796C-4BCC-BEE9-E9B2402D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8A7B192-73E3-4E3F-8A0F-C33C1779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03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7F1134-6120-486D-939A-80460694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A6DA494-A8A5-40C3-A44C-D178752A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70692B6-269B-47CB-8107-A6F84F2D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A51784E-4C51-4A3E-9B39-066DDE0F3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87426B9-F963-4EDF-8648-CB1C1990C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B2430F8-7A9C-4DD0-9976-9B34581B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7/4/2021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C201FD1-E04C-4055-A6B1-BBAB2745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6A6652D-027F-4A2F-A868-92E3BA8E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298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C503E2-8315-4C17-B032-A31EFDBF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2286B5A-43D8-4233-9F9E-B09A2D9A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7/4/2021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F481484-68B8-45E8-AFE1-E6CD65C9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B7A8853-8BFD-408F-ACB1-B4855632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010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C1E7ACE-91C2-41D8-87E0-B2C4DFD2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7/4/2021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7AA6C4A-B241-48C3-9E1B-7A194F95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300C252-F50F-42AF-8904-8B0F704E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9522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E1ACF0-F8EF-424C-871B-4A918FC0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6D7104C-7880-43CB-B9D5-DC4DD69D8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1EA9491-5F29-463D-A788-DDE5523ED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8C507F6-5B21-4CC8-AFAD-1254B282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7/4/2021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E9F704C-EAD2-469B-816D-4554D8A35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6950FFA-3608-4632-9D9D-7F54BB10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68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7E567E-03B2-4DB3-A4B0-DA1C16C5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B3233D7-7D93-4E88-8DE0-83E626C5A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DB299F9-184F-4E45-A26A-37531EB21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F037583-2FB4-46A2-8DCF-C105F14D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7/4/2021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ABEF92E-753C-41E1-B5E6-BBDEC745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92D7F84-BC0E-4A45-9F0E-67715857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3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AE507BE-7A2F-4B40-8028-7247EBC6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C24938E-5862-451E-B9FE-8213EE5A1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0A59235-6DCD-4C7B-880B-79163AE53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74E8-FF62-4483-B593-B81F86097812}" type="datetimeFigureOut">
              <a:rPr lang="es-SV" smtClean="0"/>
              <a:t>7/4/2021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0655B2E-FBA8-44C6-8963-2EC95C461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07B1DD5-0403-4361-BE23-E02249DEB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9967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ITABLE-TODAS-LAS-FIRMAS">
            <a:extLst>
              <a:ext uri="{FF2B5EF4-FFF2-40B4-BE49-F238E27FC236}">
                <a16:creationId xmlns:a16="http://schemas.microsoft.com/office/drawing/2014/main" xmlns="" id="{D1362385-90B0-41AE-BBF7-CEE69DC6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6" y="12262"/>
            <a:ext cx="457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B92C9E-D437-46F7-BE31-B23258E2BF6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71" y="1439056"/>
            <a:ext cx="5861154" cy="4332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90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xmlns="" id="{42D92FE5-212B-455D-B2A6-372CCC02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6975"/>
            <a:ext cx="10515600" cy="1428573"/>
          </a:xfrm>
        </p:spPr>
        <p:txBody>
          <a:bodyPr>
            <a:noAutofit/>
          </a:bodyPr>
          <a:lstStyle/>
          <a:p>
            <a:pPr algn="ctr"/>
            <a:r>
              <a:rPr lang="es-SV" sz="4800" dirty="0">
                <a:latin typeface="Bembo Std" panose="02020605060306020A03" pitchFamily="18" charset="0"/>
              </a:rPr>
              <a:t>GESTION CREDITICIA ABRIL 2020</a:t>
            </a:r>
          </a:p>
        </p:txBody>
      </p:sp>
      <p:pic>
        <p:nvPicPr>
          <p:cNvPr id="1026" name="Picture 2" descr="EDITABLE-TODAS-LAS-FIRMAS">
            <a:extLst>
              <a:ext uri="{FF2B5EF4-FFF2-40B4-BE49-F238E27FC236}">
                <a16:creationId xmlns:a16="http://schemas.microsoft.com/office/drawing/2014/main" xmlns="" id="{D1362385-90B0-41AE-BBF7-CEE69DC6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6" y="12262"/>
            <a:ext cx="457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4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C8E9F8C-0723-43C3-8D12-543FBD55D1FD}"/>
              </a:ext>
            </a:extLst>
          </p:cNvPr>
          <p:cNvSpPr txBox="1"/>
          <p:nvPr/>
        </p:nvSpPr>
        <p:spPr>
          <a:xfrm rot="10800000" flipV="1">
            <a:off x="3034748" y="1623479"/>
            <a:ext cx="6983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b="1" dirty="0"/>
              <a:t>SALDOS DE CARTERA DE Julio 2019 - Abril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A79F8624-5A6B-4600-B905-9C4D3A7AB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76505"/>
              </p:ext>
            </p:extLst>
          </p:nvPr>
        </p:nvGraphicFramePr>
        <p:xfrm>
          <a:off x="1439056" y="2050730"/>
          <a:ext cx="8579586" cy="602642"/>
        </p:xfrm>
        <a:graphic>
          <a:graphicData uri="http://schemas.openxmlformats.org/drawingml/2006/table">
            <a:tbl>
              <a:tblPr/>
              <a:tblGrid>
                <a:gridCol w="2596453">
                  <a:extLst>
                    <a:ext uri="{9D8B030D-6E8A-4147-A177-3AD203B41FA5}">
                      <a16:colId xmlns:a16="http://schemas.microsoft.com/office/drawing/2014/main" xmlns="" val="2592965204"/>
                    </a:ext>
                  </a:extLst>
                </a:gridCol>
                <a:gridCol w="1693340">
                  <a:extLst>
                    <a:ext uri="{9D8B030D-6E8A-4147-A177-3AD203B41FA5}">
                      <a16:colId xmlns:a16="http://schemas.microsoft.com/office/drawing/2014/main" xmlns="" val="3353334660"/>
                    </a:ext>
                  </a:extLst>
                </a:gridCol>
                <a:gridCol w="2596453">
                  <a:extLst>
                    <a:ext uri="{9D8B030D-6E8A-4147-A177-3AD203B41FA5}">
                      <a16:colId xmlns:a16="http://schemas.microsoft.com/office/drawing/2014/main" xmlns="" val="3487000872"/>
                    </a:ext>
                  </a:extLst>
                </a:gridCol>
                <a:gridCol w="1693340">
                  <a:extLst>
                    <a:ext uri="{9D8B030D-6E8A-4147-A177-3AD203B41FA5}">
                      <a16:colId xmlns:a16="http://schemas.microsoft.com/office/drawing/2014/main" xmlns="" val="1615500239"/>
                    </a:ext>
                  </a:extLst>
                </a:gridCol>
              </a:tblGrid>
              <a:tr h="255038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Suma de saldo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Mora Capital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 Créditos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7228095"/>
                  </a:ext>
                </a:extLst>
              </a:tr>
              <a:tr h="31879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1773,284.22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1184,196.85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3739267"/>
                  </a:ext>
                </a:extLst>
              </a:tr>
            </a:tbl>
          </a:graphicData>
        </a:graphic>
      </p:graphicFrame>
      <p:pic>
        <p:nvPicPr>
          <p:cNvPr id="8" name="Picture 2" descr="EDITABLE-TODAS-LAS-FIRMAS">
            <a:extLst>
              <a:ext uri="{FF2B5EF4-FFF2-40B4-BE49-F238E27FC236}">
                <a16:creationId xmlns:a16="http://schemas.microsoft.com/office/drawing/2014/main" xmlns="" id="{2ED2F5E6-0811-4AAF-910D-583183B75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6" y="-194872"/>
            <a:ext cx="457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E517190-B782-44B1-8AB3-C84CEA2601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9" y="480572"/>
            <a:ext cx="2414069" cy="1284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C88DA79B-C8B9-42D2-90E6-ED2028E8A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411418"/>
              </p:ext>
            </p:extLst>
          </p:nvPr>
        </p:nvGraphicFramePr>
        <p:xfrm>
          <a:off x="1111348" y="2680513"/>
          <a:ext cx="10241280" cy="398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380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ITABLE-TODAS-LAS-FIRMAS">
            <a:extLst>
              <a:ext uri="{FF2B5EF4-FFF2-40B4-BE49-F238E27FC236}">
                <a16:creationId xmlns:a16="http://schemas.microsoft.com/office/drawing/2014/main" xmlns="" id="{D1362385-90B0-41AE-BBF7-CEE69DC6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6" y="12262"/>
            <a:ext cx="457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EE738CB-2534-40F5-8634-50E5493F7F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4" y="427221"/>
            <a:ext cx="2862467" cy="14315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36050C1A-F288-4EBF-9B26-0365F90A0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050838"/>
              </p:ext>
            </p:extLst>
          </p:nvPr>
        </p:nvGraphicFramePr>
        <p:xfrm>
          <a:off x="618978" y="1858781"/>
          <a:ext cx="3052690" cy="4148441"/>
        </p:xfrm>
        <a:graphic>
          <a:graphicData uri="http://schemas.openxmlformats.org/drawingml/2006/table">
            <a:tbl>
              <a:tblPr/>
              <a:tblGrid>
                <a:gridCol w="1198370">
                  <a:extLst>
                    <a:ext uri="{9D8B030D-6E8A-4147-A177-3AD203B41FA5}">
                      <a16:colId xmlns:a16="http://schemas.microsoft.com/office/drawing/2014/main" xmlns="" val="583298314"/>
                    </a:ext>
                  </a:extLst>
                </a:gridCol>
                <a:gridCol w="832551">
                  <a:extLst>
                    <a:ext uri="{9D8B030D-6E8A-4147-A177-3AD203B41FA5}">
                      <a16:colId xmlns:a16="http://schemas.microsoft.com/office/drawing/2014/main" xmlns="" val="2337954937"/>
                    </a:ext>
                  </a:extLst>
                </a:gridCol>
                <a:gridCol w="1021769">
                  <a:extLst>
                    <a:ext uri="{9D8B030D-6E8A-4147-A177-3AD203B41FA5}">
                      <a16:colId xmlns:a16="http://schemas.microsoft.com/office/drawing/2014/main" xmlns="" val="2744912932"/>
                    </a:ext>
                  </a:extLst>
                </a:gridCol>
              </a:tblGrid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Créditos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600583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49,605.00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7468344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88,805.00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9174932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35,665.00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6740161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33,995.00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1768481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47,950.00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3497756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26,700.00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3451173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65,875.00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839030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69,750.00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72013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36,245.00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2238390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27,200.00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2037962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39,020.00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396837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26,200.00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6990591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2367190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547,410.00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5438891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166959"/>
              </p:ext>
            </p:extLst>
          </p:nvPr>
        </p:nvGraphicFramePr>
        <p:xfrm>
          <a:off x="3671668" y="1304924"/>
          <a:ext cx="8243667" cy="4702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597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ITABLE-TODAS-LAS-FIRMAS">
            <a:extLst>
              <a:ext uri="{FF2B5EF4-FFF2-40B4-BE49-F238E27FC236}">
                <a16:creationId xmlns:a16="http://schemas.microsoft.com/office/drawing/2014/main" xmlns="" id="{D1362385-90B0-41AE-BBF7-CEE69DC6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6" y="12262"/>
            <a:ext cx="457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4E46328-D04D-46A7-BB1A-E98B5752FF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3" y="258417"/>
            <a:ext cx="2591341" cy="11671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ED526A92-9198-4D06-998C-14ADD4DE1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758318"/>
              </p:ext>
            </p:extLst>
          </p:nvPr>
        </p:nvGraphicFramePr>
        <p:xfrm>
          <a:off x="2096086" y="2057400"/>
          <a:ext cx="7484012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27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ITABLE-TODAS-LAS-FIRMAS">
            <a:extLst>
              <a:ext uri="{FF2B5EF4-FFF2-40B4-BE49-F238E27FC236}">
                <a16:creationId xmlns:a16="http://schemas.microsoft.com/office/drawing/2014/main" xmlns="" id="{D1362385-90B0-41AE-BBF7-CEE69DC6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6" y="12262"/>
            <a:ext cx="457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CEEF7C0-23E0-4EE8-A221-D86D7ADD23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4" y="379125"/>
            <a:ext cx="2470796" cy="13897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FD0FB2DE-4768-4DD1-9F0C-CA845F68C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51748"/>
              </p:ext>
            </p:extLst>
          </p:nvPr>
        </p:nvGraphicFramePr>
        <p:xfrm>
          <a:off x="464234" y="1471612"/>
          <a:ext cx="2470796" cy="5023988"/>
        </p:xfrm>
        <a:graphic>
          <a:graphicData uri="http://schemas.openxmlformats.org/drawingml/2006/table">
            <a:tbl>
              <a:tblPr/>
              <a:tblGrid>
                <a:gridCol w="2470796">
                  <a:extLst>
                    <a:ext uri="{9D8B030D-6E8A-4147-A177-3AD203B41FA5}">
                      <a16:colId xmlns:a16="http://schemas.microsoft.com/office/drawing/2014/main" xmlns="" val="1801779462"/>
                    </a:ext>
                  </a:extLst>
                </a:gridCol>
              </a:tblGrid>
              <a:tr h="607316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CALIFICACION DE RIESGOS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776485"/>
                  </a:ext>
                </a:extLst>
              </a:tr>
              <a:tr h="9526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Permite ver la cantidad de créditos por Calificación junto a su saldos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2571045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 (1 - 14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3633367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 (15-30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0765028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  (31-60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2547880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 (61-90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2059914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 (91-120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9015610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 (121-150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135731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 (151-180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9016665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(&gt;181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8285103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135BDDB7-E671-436D-8394-8DACFFF00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361885"/>
              </p:ext>
            </p:extLst>
          </p:nvPr>
        </p:nvGraphicFramePr>
        <p:xfrm>
          <a:off x="3014661" y="1471612"/>
          <a:ext cx="7465769" cy="502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001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294BBA03-D3A5-4A67-AF34-5A03A8E1B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191D9CB-A3B3-4BA7-8114-B511033D5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67572" y="0"/>
            <a:ext cx="8856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61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10576</TotalTime>
  <Words>215</Words>
  <Application>Microsoft Office PowerPoint</Application>
  <PresentationFormat>Personalizado</PresentationFormat>
  <Paragraphs>80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GESTION CREDITICIA ABRIL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Leonardo Javier Hernández</dc:creator>
  <cp:lastModifiedBy>User</cp:lastModifiedBy>
  <cp:revision>194</cp:revision>
  <cp:lastPrinted>2019-10-30T22:57:54Z</cp:lastPrinted>
  <dcterms:created xsi:type="dcterms:W3CDTF">2019-07-04T20:19:00Z</dcterms:created>
  <dcterms:modified xsi:type="dcterms:W3CDTF">2021-04-07T20:33:01Z</dcterms:modified>
</cp:coreProperties>
</file>