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ENERO\Copia%20de%20Auxiliar%20gestion%20ener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ENERO\Copia%20de%20Auxiliar%20gestion%20ener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ENERO\Copia%20de%20Auxiliar%20gestion%20ener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1\ENERO\Copia%20de%20Auxiliar%20gestion%20ener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SALDO DE CARTERA JULIO 2019 -</a:t>
            </a:r>
            <a:r>
              <a:rPr lang="en-US" baseline="0">
                <a:solidFill>
                  <a:sysClr val="windowText" lastClr="000000"/>
                </a:solidFill>
              </a:rPr>
              <a:t> ENERO</a:t>
            </a:r>
            <a:r>
              <a:rPr lang="en-US">
                <a:solidFill>
                  <a:sysClr val="windowText" lastClr="000000"/>
                </a:solidFill>
              </a:rPr>
              <a:t>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Monto</c:v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'saldo cartera'!$I$3:$I$10</c:f>
              <c:strCache>
                <c:ptCount val="8"/>
                <c:pt idx="0">
                  <c:v>JULIO</c:v>
                </c:pt>
                <c:pt idx="1">
                  <c:v>JULIO</c:v>
                </c:pt>
                <c:pt idx="2">
                  <c:v>AGOSTO</c:v>
                </c:pt>
                <c:pt idx="3">
                  <c:v>SEPTIEMBRE</c:v>
                </c:pt>
                <c:pt idx="4">
                  <c:v>OCTUBRE</c:v>
                </c:pt>
                <c:pt idx="5">
                  <c:v>NOVIEMBRE</c:v>
                </c:pt>
                <c:pt idx="6">
                  <c:v>DICIEMBRE</c:v>
                </c:pt>
                <c:pt idx="7">
                  <c:v>ENERO</c:v>
                </c:pt>
              </c:strCache>
            </c:strRef>
          </c:cat>
          <c:val>
            <c:numRef>
              <c:f>'saldo cartera'!$J$3:$J$10</c:f>
              <c:numCache>
                <c:formatCode>_("$"* #,##0.00_);_("$"* \(#,##0.00\);_("$"* "-"??_);_(@_)</c:formatCode>
                <c:ptCount val="8"/>
                <c:pt idx="0">
                  <c:v>1985212.45</c:v>
                </c:pt>
                <c:pt idx="1">
                  <c:v>1755775.77</c:v>
                </c:pt>
                <c:pt idx="2">
                  <c:v>1747375.2</c:v>
                </c:pt>
                <c:pt idx="3">
                  <c:v>1760497.02</c:v>
                </c:pt>
                <c:pt idx="4">
                  <c:v>1780043.85</c:v>
                </c:pt>
                <c:pt idx="5">
                  <c:v>1779063.15</c:v>
                </c:pt>
                <c:pt idx="6">
                  <c:v>1764309.24</c:v>
                </c:pt>
                <c:pt idx="7">
                  <c:v>1742875.14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D-41B8-A5C2-EF4FD94C53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77015999"/>
        <c:axId val="1889198879"/>
      </c:barChart>
      <c:lineChart>
        <c:grouping val="standard"/>
        <c:varyColors val="0"/>
        <c:ser>
          <c:idx val="1"/>
          <c:order val="1"/>
          <c:tx>
            <c:v>N° Créditos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'saldo cartera'!$I$3</c:f>
              <c:strCache>
                <c:ptCount val="1"/>
                <c:pt idx="0">
                  <c:v>JULIO</c:v>
                </c:pt>
              </c:strCache>
            </c:strRef>
          </c:cat>
          <c:val>
            <c:numRef>
              <c:f>'saldo cartera'!$L$3:$L$10</c:f>
              <c:numCache>
                <c:formatCode>General</c:formatCode>
                <c:ptCount val="8"/>
                <c:pt idx="0">
                  <c:v>2776</c:v>
                </c:pt>
                <c:pt idx="1">
                  <c:v>2490</c:v>
                </c:pt>
                <c:pt idx="2">
                  <c:v>2474</c:v>
                </c:pt>
                <c:pt idx="3">
                  <c:v>2474</c:v>
                </c:pt>
                <c:pt idx="4">
                  <c:v>2475</c:v>
                </c:pt>
                <c:pt idx="5">
                  <c:v>2482</c:v>
                </c:pt>
                <c:pt idx="6">
                  <c:v>2472</c:v>
                </c:pt>
                <c:pt idx="7">
                  <c:v>2461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8D-41B8-A5C2-EF4FD94C53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264671"/>
        <c:axId val="1889201375"/>
      </c:lineChart>
      <c:catAx>
        <c:axId val="187701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9198879"/>
        <c:crosses val="autoZero"/>
        <c:auto val="1"/>
        <c:lblAlgn val="ctr"/>
        <c:lblOffset val="100"/>
        <c:noMultiLvlLbl val="1"/>
      </c:catAx>
      <c:valAx>
        <c:axId val="1889198879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&quot;$&quot;* #,##0.00_);_(&quot;$&quot;* \(#,##0.00\);_(&quot;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877015999"/>
        <c:crosses val="autoZero"/>
        <c:crossBetween val="between"/>
      </c:valAx>
      <c:valAx>
        <c:axId val="1889201375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2264671"/>
        <c:crosses val="max"/>
        <c:crossBetween val="between"/>
      </c:valAx>
      <c:catAx>
        <c:axId val="1522264671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1889201375"/>
        <c:crosses val="max"/>
        <c:auto val="1"/>
        <c:lblAlgn val="ctr"/>
        <c:lblOffset val="100"/>
        <c:noMultiLvlLbl val="1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BFAD0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b="1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ENERO  2021</a:t>
            </a:r>
          </a:p>
        </c:rich>
      </c:tx>
      <c:overlay val="0"/>
      <c:spPr>
        <a:solidFill>
          <a:schemeClr val="accent3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322549316814313E-17"/>
                  <c:y val="-6.7039086485406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36-4892-9D87-C8255B941777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36-4892-9D87-C8255B941777}"/>
                </c:ext>
              </c:extLst>
            </c:dLbl>
            <c:dLbl>
              <c:idx val="8"/>
              <c:layout>
                <c:manualLayout>
                  <c:x val="-3.3136094674556214E-2"/>
                  <c:y val="-1.340033147355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36-4892-9D87-C8255B941777}"/>
                </c:ext>
              </c:extLst>
            </c:dLbl>
            <c:dLbl>
              <c:idx val="12"/>
              <c:layout>
                <c:manualLayout>
                  <c:x val="-6.3116370808677345E-3"/>
                  <c:y val="4.370617008684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36-4892-9D87-C8255B9417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COLOCACION!$B$3:$B$15</c:f>
              <c:strCache>
                <c:ptCount val="1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  <c:pt idx="12">
                  <c:v>ENERO</c:v>
                </c:pt>
              </c:strCache>
            </c:strRef>
          </c:cat>
          <c:val>
            <c:numRef>
              <c:f>COLOCACION!$C$3:$C$15</c:f>
              <c:numCache>
                <c:formatCode>_("$"* #,##0.00_);_("$"* \(#,##0.00\);_("$"* "-"??_);_(@_)</c:formatCode>
                <c:ptCount val="13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  <c:pt idx="8">
                  <c:v>99927.09</c:v>
                </c:pt>
                <c:pt idx="9">
                  <c:v>89008.05</c:v>
                </c:pt>
                <c:pt idx="10">
                  <c:v>40920</c:v>
                </c:pt>
                <c:pt idx="11">
                  <c:v>32473.59</c:v>
                </c:pt>
                <c:pt idx="12">
                  <c:v>25757.53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36-4892-9D87-C8255B941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36-4892-9D87-C8255B941777}"/>
                </c:ext>
              </c:extLst>
            </c:dLbl>
            <c:dLbl>
              <c:idx val="1"/>
              <c:layout>
                <c:manualLayout>
                  <c:x val="1.7748109844478395E-2"/>
                  <c:y val="7.079309937298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36-4892-9D87-C8255B941777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136-4892-9D87-C8255B941777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36-4892-9D87-C8255B941777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36-4892-9D87-C8255B941777}"/>
                </c:ext>
              </c:extLst>
            </c:dLbl>
            <c:dLbl>
              <c:idx val="6"/>
              <c:layout>
                <c:manualLayout>
                  <c:x val="1.06135986733001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136-4892-9D87-C8255B941777}"/>
                </c:ext>
              </c:extLst>
            </c:dLbl>
            <c:dLbl>
              <c:idx val="8"/>
              <c:layout>
                <c:manualLayout>
                  <c:x val="-1.8934911242603551E-2"/>
                  <c:y val="-7.3701823104545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36-4892-9D87-C8255B941777}"/>
                </c:ext>
              </c:extLst>
            </c:dLbl>
            <c:dLbl>
              <c:idx val="9"/>
              <c:layout>
                <c:manualLayout>
                  <c:x val="-2.52465483234714E-2"/>
                  <c:y val="-0.164383522241752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136-4892-9D87-C8255B941777}"/>
                </c:ext>
              </c:extLst>
            </c:dLbl>
            <c:dLbl>
              <c:idx val="10"/>
              <c:layout>
                <c:manualLayout>
                  <c:x val="-1.5779092702169625E-3"/>
                  <c:y val="-1.522069650386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136-4892-9D87-C8255B941777}"/>
                </c:ext>
              </c:extLst>
            </c:dLbl>
            <c:dLbl>
              <c:idx val="12"/>
              <c:layout>
                <c:manualLayout>
                  <c:x val="-3.9983226948702415E-3"/>
                  <c:y val="1.2264765334012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136-4892-9D87-C8255B9417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COLOCACION!$B$3:$B$15</c:f>
              <c:strCache>
                <c:ptCount val="13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  <c:pt idx="12">
                  <c:v>ENERO</c:v>
                </c:pt>
              </c:strCache>
            </c:strRef>
          </c:cat>
          <c:val>
            <c:numRef>
              <c:f>COLOCACION!$D$3:$D$15</c:f>
              <c:numCache>
                <c:formatCode>General</c:formatCode>
                <c:ptCount val="13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  <c:pt idx="8">
                  <c:v>52</c:v>
                </c:pt>
                <c:pt idx="9">
                  <c:v>38</c:v>
                </c:pt>
                <c:pt idx="10">
                  <c:v>42</c:v>
                </c:pt>
                <c:pt idx="11">
                  <c:v>27</c:v>
                </c:pt>
                <c:pt idx="12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136-4892-9D87-C8255B941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solidFill>
          <a:schemeClr val="accent4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CC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SV" b="1">
                <a:solidFill>
                  <a:sysClr val="windowText" lastClr="000000"/>
                </a:solidFill>
              </a:rPr>
              <a:t>COLOCACION</a:t>
            </a:r>
            <a:r>
              <a:rPr lang="es-SV" b="1" baseline="0">
                <a:solidFill>
                  <a:sysClr val="windowText" lastClr="000000"/>
                </a:solidFill>
              </a:rPr>
              <a:t> POR OFICINA</a:t>
            </a:r>
            <a:endParaRPr lang="es-SV" b="1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24363540404161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COLOCACION!$B$30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COLOCACION!$A$31:$A$33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COLOCACION!$B$31:$B$33</c:f>
              <c:numCache>
                <c:formatCode>General</c:formatCode>
                <c:ptCount val="3"/>
                <c:pt idx="0">
                  <c:v>2</c:v>
                </c:pt>
                <c:pt idx="1">
                  <c:v>10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6A-4352-99A6-33855E46C88D}"/>
            </c:ext>
          </c:extLst>
        </c:ser>
        <c:ser>
          <c:idx val="1"/>
          <c:order val="1"/>
          <c:tx>
            <c:strRef>
              <c:f>COLOCACION!$C$30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COLOCACION!$A$31:$A$33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COLOCACION!$C$31:$C$33</c:f>
              <c:numCache>
                <c:formatCode>_("$"* #,##0.00_);_("$"* \(#,##0.00\);_("$"* "-"??_);_(@_)</c:formatCode>
                <c:ptCount val="3"/>
                <c:pt idx="0">
                  <c:v>1000</c:v>
                </c:pt>
                <c:pt idx="1">
                  <c:v>12420</c:v>
                </c:pt>
                <c:pt idx="2">
                  <c:v>12337.53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6A-4352-99A6-33855E46C8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600">
                <a:solidFill>
                  <a:sysClr val="windowText" lastClr="000000"/>
                </a:solidFill>
              </a:rPr>
              <a:t>CALIFICACION DE RIESGO ENERO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v>Saldo Capital</c:v>
          </c:tx>
          <c:spPr>
            <a:solidFill>
              <a:schemeClr val="accent1">
                <a:lumMod val="50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dLbl>
              <c:idx val="1"/>
              <c:layout>
                <c:manualLayout>
                  <c:x val="3.0016824270451183E-2"/>
                  <c:y val="-1.99750140402755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1E-4742-A403-63EF0CC4DD92}"/>
                </c:ext>
              </c:extLst>
            </c:dLbl>
            <c:dLbl>
              <c:idx val="2"/>
              <c:layout>
                <c:manualLayout>
                  <c:x val="2.4531637401997087E-2"/>
                  <c:y val="-3.99500280805510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1E-4742-A403-63EF0CC4DD92}"/>
                </c:ext>
              </c:extLst>
            </c:dLbl>
            <c:dLbl>
              <c:idx val="3"/>
              <c:layout>
                <c:manualLayout>
                  <c:x val="2.5730069983288726E-2"/>
                  <c:y val="5.80866256346724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1E-4742-A403-63EF0CC4DD92}"/>
                </c:ext>
              </c:extLst>
            </c:dLbl>
            <c:dLbl>
              <c:idx val="4"/>
              <c:layout>
                <c:manualLayout>
                  <c:x val="2.4236518826493008E-2"/>
                  <c:y val="-1.9975014040276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1E-4742-A403-63EF0CC4DD92}"/>
                </c:ext>
              </c:extLst>
            </c:dLbl>
            <c:dLbl>
              <c:idx val="5"/>
              <c:layout>
                <c:manualLayout>
                  <c:x val="3.2309330481441377E-2"/>
                  <c:y val="-6.48832651377093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01E-4742-A403-63EF0CC4DD92}"/>
                </c:ext>
              </c:extLst>
            </c:dLbl>
            <c:dLbl>
              <c:idx val="6"/>
              <c:layout>
                <c:manualLayout>
                  <c:x val="3.7094018875784091E-2"/>
                  <c:y val="-8.73362445414847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1E-4742-A403-63EF0CC4DD92}"/>
                </c:ext>
              </c:extLst>
            </c:dLbl>
            <c:dLbl>
              <c:idx val="7"/>
              <c:layout>
                <c:manualLayout>
                  <c:x val="-4.7846883943427149E-2"/>
                  <c:y val="-6.1135371179039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01E-4742-A403-63EF0CC4DD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Califi!$E$4:$E$11</c:f>
              <c:numCache>
                <c:formatCode>_("$"* #,##0.00_);_("$"* \(#,##0.00\);_("$"* "-"??_);_(@_)</c:formatCode>
                <c:ptCount val="8"/>
                <c:pt idx="0">
                  <c:v>480034.64</c:v>
                </c:pt>
                <c:pt idx="1">
                  <c:v>15136.41</c:v>
                </c:pt>
                <c:pt idx="2">
                  <c:v>19156.98</c:v>
                </c:pt>
                <c:pt idx="3">
                  <c:v>9197.16</c:v>
                </c:pt>
                <c:pt idx="4">
                  <c:v>1448.5</c:v>
                </c:pt>
                <c:pt idx="5">
                  <c:v>4836.26</c:v>
                </c:pt>
                <c:pt idx="6">
                  <c:v>5174.32</c:v>
                </c:pt>
                <c:pt idx="7">
                  <c:v>1207890.8700000001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01E-4742-A403-63EF0CC4DD92}"/>
            </c:ext>
          </c:extLst>
        </c:ser>
        <c:ser>
          <c:idx val="1"/>
          <c:order val="1"/>
          <c:tx>
            <c:v>N° créditos</c:v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Califi!$B$4:$B$11</c:f>
              <c:strCache>
                <c:ptCount val="8"/>
                <c:pt idx="0">
                  <c:v>A1</c:v>
                </c:pt>
                <c:pt idx="1">
                  <c:v>A2</c:v>
                </c:pt>
                <c:pt idx="2">
                  <c:v>B</c:v>
                </c:pt>
                <c:pt idx="3">
                  <c:v>C1</c:v>
                </c:pt>
                <c:pt idx="4">
                  <c:v>C2</c:v>
                </c:pt>
                <c:pt idx="5">
                  <c:v>D1</c:v>
                </c:pt>
                <c:pt idx="6">
                  <c:v>D2</c:v>
                </c:pt>
                <c:pt idx="7">
                  <c:v>E</c:v>
                </c:pt>
              </c:strCache>
            </c:strRef>
          </c:cat>
          <c:val>
            <c:numRef>
              <c:f>Califi!$F$4:$F$11</c:f>
              <c:numCache>
                <c:formatCode>General</c:formatCode>
                <c:ptCount val="8"/>
                <c:pt idx="0" formatCode="#,##0_);\(#,##0\)">
                  <c:v>294</c:v>
                </c:pt>
                <c:pt idx="1">
                  <c:v>11</c:v>
                </c:pt>
                <c:pt idx="2">
                  <c:v>7</c:v>
                </c:pt>
                <c:pt idx="3">
                  <c:v>11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2108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01E-4742-A403-63EF0CC4DD9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53057055"/>
        <c:axId val="1222394175"/>
        <c:axId val="0"/>
      </c:bar3DChart>
      <c:catAx>
        <c:axId val="13530570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222394175"/>
        <c:crosses val="autoZero"/>
        <c:auto val="1"/>
        <c:lblAlgn val="ctr"/>
        <c:lblOffset val="100"/>
        <c:noMultiLvlLbl val="0"/>
      </c:catAx>
      <c:valAx>
        <c:axId val="12223941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353057055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FF99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 sz="1000" b="1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29/03/2021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ENERO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ENERO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110759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$1,742,875.14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1,206,047.57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69.20%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C88DA79B-C8B9-42D2-90E6-ED2028E8A2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26429"/>
              </p:ext>
            </p:extLst>
          </p:nvPr>
        </p:nvGraphicFramePr>
        <p:xfrm>
          <a:off x="1188410" y="1692735"/>
          <a:ext cx="9815179" cy="4580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609994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2090571"/>
              </p:ext>
            </p:extLst>
          </p:nvPr>
        </p:nvGraphicFramePr>
        <p:xfrm>
          <a:off x="3305064" y="1077654"/>
          <a:ext cx="8699094" cy="4897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A4CD6912-815E-4DC9-9F88-02121B2A1E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64" y="1077654"/>
            <a:ext cx="3251200" cy="358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ENERO POR OFICINA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9319923"/>
              </p:ext>
            </p:extLst>
          </p:nvPr>
        </p:nvGraphicFramePr>
        <p:xfrm>
          <a:off x="2183835" y="1057939"/>
          <a:ext cx="7824329" cy="4417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35BDDB7-E671-436D-8394-8DACFFF00C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087256"/>
              </p:ext>
            </p:extLst>
          </p:nvPr>
        </p:nvGraphicFramePr>
        <p:xfrm>
          <a:off x="2741870" y="958394"/>
          <a:ext cx="8911414" cy="5176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146</Words>
  <Application>Microsoft Office PowerPoint</Application>
  <PresentationFormat>Panorámica</PresentationFormat>
  <Paragraphs>48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48</cp:revision>
  <cp:lastPrinted>2020-12-08T19:07:08Z</cp:lastPrinted>
  <dcterms:created xsi:type="dcterms:W3CDTF">2020-08-17T23:35:56Z</dcterms:created>
  <dcterms:modified xsi:type="dcterms:W3CDTF">2021-03-29T20:07:42Z</dcterms:modified>
</cp:coreProperties>
</file>