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NOVIEMBRE\Copia%20de%20Auxiliar%20gestion%20noviembre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rquilla\Documents\GESTION%20CREDITICIA\2020\NOVIEMBRE\Copia%20de%20Auxiliar%20gestion%20noviembre%20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b="1">
                <a:solidFill>
                  <a:sysClr val="windowText" lastClr="000000"/>
                </a:solidFill>
              </a:rPr>
              <a:t>COLOCACION ENERO 2020 - DICIEMBRE  2020</a:t>
            </a:r>
          </a:p>
        </c:rich>
      </c:tx>
      <c:overlay val="0"/>
      <c:spPr>
        <a:solidFill>
          <a:schemeClr val="accent3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COLOCACION!$C$2</c:f>
              <c:strCache>
                <c:ptCount val="1"/>
                <c:pt idx="0">
                  <c:v>Monto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4322549316814313E-17"/>
                  <c:y val="-6.7039086485406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D83-4071-9610-A6CA280701E2}"/>
                </c:ext>
              </c:extLst>
            </c:dLbl>
            <c:dLbl>
              <c:idx val="3"/>
              <c:layout>
                <c:manualLayout>
                  <c:x val="2.6533996683249443E-3"/>
                  <c:y val="-1.381692197600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D83-4071-9610-A6CA280701E2}"/>
                </c:ext>
              </c:extLst>
            </c:dLbl>
            <c:dLbl>
              <c:idx val="8"/>
              <c:layout>
                <c:manualLayout>
                  <c:x val="-3.3136094674556214E-2"/>
                  <c:y val="-1.3400331473553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D83-4071-9610-A6CA280701E2}"/>
                </c:ext>
              </c:extLst>
            </c:dLbl>
            <c:dLbl>
              <c:idx val="11"/>
              <c:layout>
                <c:manualLayout>
                  <c:x val="-6.3116370808677345E-3"/>
                  <c:y val="4.37061700868490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D83-4071-9610-A6CA280701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COLOCACION!$C$3:$C$14</c:f>
              <c:numCache>
                <c:formatCode>_("$"* #,##0.00_);_("$"* \(#,##0.00\);_("$"* "-"??_);_(@_)</c:formatCode>
                <c:ptCount val="12"/>
                <c:pt idx="0">
                  <c:v>27200</c:v>
                </c:pt>
                <c:pt idx="1">
                  <c:v>39020</c:v>
                </c:pt>
                <c:pt idx="2">
                  <c:v>26200</c:v>
                </c:pt>
                <c:pt idx="3">
                  <c:v>400</c:v>
                </c:pt>
                <c:pt idx="4">
                  <c:v>5900</c:v>
                </c:pt>
                <c:pt idx="5">
                  <c:v>0</c:v>
                </c:pt>
                <c:pt idx="6">
                  <c:v>45600</c:v>
                </c:pt>
                <c:pt idx="7">
                  <c:v>30840.18</c:v>
                </c:pt>
                <c:pt idx="8">
                  <c:v>99927.09</c:v>
                </c:pt>
                <c:pt idx="9">
                  <c:v>89008.05</c:v>
                </c:pt>
                <c:pt idx="10">
                  <c:v>40920</c:v>
                </c:pt>
                <c:pt idx="11">
                  <c:v>32473.59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D83-4071-9610-A6CA280701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465251855"/>
        <c:axId val="231711343"/>
      </c:barChart>
      <c:lineChart>
        <c:grouping val="standard"/>
        <c:varyColors val="0"/>
        <c:ser>
          <c:idx val="1"/>
          <c:order val="1"/>
          <c:tx>
            <c:strRef>
              <c:f>COLOCACION!$D$2</c:f>
              <c:strCache>
                <c:ptCount val="1"/>
                <c:pt idx="0">
                  <c:v>N° Créditos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1.194029850746259E-2"/>
                  <c:y val="-3.4542304940011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D83-4071-9610-A6CA280701E2}"/>
                </c:ext>
              </c:extLst>
            </c:dLbl>
            <c:dLbl>
              <c:idx val="1"/>
              <c:layout>
                <c:manualLayout>
                  <c:x val="1.7748109844478395E-2"/>
                  <c:y val="7.0793099372982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D83-4071-9610-A6CA280701E2}"/>
                </c:ext>
              </c:extLst>
            </c:dLbl>
            <c:dLbl>
              <c:idx val="2"/>
              <c:layout>
                <c:manualLayout>
                  <c:x val="6.6334991708125067E-3"/>
                  <c:y val="-9.3264223338032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D83-4071-9610-A6CA280701E2}"/>
                </c:ext>
              </c:extLst>
            </c:dLbl>
            <c:dLbl>
              <c:idx val="3"/>
              <c:layout>
                <c:manualLayout>
                  <c:x val="-4.3971637873624007E-2"/>
                  <c:y val="-1.4219734209203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D83-4071-9610-A6CA280701E2}"/>
                </c:ext>
              </c:extLst>
            </c:dLbl>
            <c:dLbl>
              <c:idx val="4"/>
              <c:layout>
                <c:manualLayout>
                  <c:x val="7.9601990049750267E-3"/>
                  <c:y val="4.4904996422015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D83-4071-9610-A6CA280701E2}"/>
                </c:ext>
              </c:extLst>
            </c:dLbl>
            <c:dLbl>
              <c:idx val="6"/>
              <c:layout>
                <c:manualLayout>
                  <c:x val="1.06135986733001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D83-4071-9610-A6CA280701E2}"/>
                </c:ext>
              </c:extLst>
            </c:dLbl>
            <c:dLbl>
              <c:idx val="8"/>
              <c:layout>
                <c:manualLayout>
                  <c:x val="-1.8934911242603551E-2"/>
                  <c:y val="-7.3701823104545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D83-4071-9610-A6CA280701E2}"/>
                </c:ext>
              </c:extLst>
            </c:dLbl>
            <c:dLbl>
              <c:idx val="9"/>
              <c:layout>
                <c:manualLayout>
                  <c:x val="-2.52465483234714E-2"/>
                  <c:y val="-0.164383522241752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D83-4071-9610-A6CA280701E2}"/>
                </c:ext>
              </c:extLst>
            </c:dLbl>
            <c:dLbl>
              <c:idx val="10"/>
              <c:layout>
                <c:manualLayout>
                  <c:x val="-1.5779092702169625E-3"/>
                  <c:y val="-1.522069650386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D83-4071-9610-A6CA280701E2}"/>
                </c:ext>
              </c:extLst>
            </c:dLbl>
            <c:dLbl>
              <c:idx val="11"/>
              <c:layout>
                <c:manualLayout>
                  <c:x val="-3.9983226948702415E-3"/>
                  <c:y val="1.2264765334012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D83-4071-9610-A6CA280701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COLOCACION!$B$3:$B$14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COLOCACION!$D$3:$D$14</c:f>
              <c:numCache>
                <c:formatCode>General</c:formatCode>
                <c:ptCount val="12"/>
                <c:pt idx="0">
                  <c:v>18</c:v>
                </c:pt>
                <c:pt idx="1">
                  <c:v>40</c:v>
                </c:pt>
                <c:pt idx="2">
                  <c:v>11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40</c:v>
                </c:pt>
                <c:pt idx="7">
                  <c:v>28</c:v>
                </c:pt>
                <c:pt idx="8">
                  <c:v>52</c:v>
                </c:pt>
                <c:pt idx="9">
                  <c:v>38</c:v>
                </c:pt>
                <c:pt idx="10">
                  <c:v>42</c:v>
                </c:pt>
                <c:pt idx="11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3D83-4071-9610-A6CA280701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6245776"/>
        <c:axId val="715561016"/>
      </c:lineChart>
      <c:catAx>
        <c:axId val="4652518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none" spc="0" normalizeH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1711343"/>
        <c:crosses val="autoZero"/>
        <c:auto val="1"/>
        <c:lblAlgn val="ctr"/>
        <c:lblOffset val="100"/>
        <c:noMultiLvlLbl val="0"/>
      </c:catAx>
      <c:valAx>
        <c:axId val="231711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465251855"/>
        <c:crosses val="autoZero"/>
        <c:crossBetween val="between"/>
      </c:valAx>
      <c:valAx>
        <c:axId val="715561016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56245776"/>
        <c:crosses val="max"/>
        <c:crossBetween val="between"/>
      </c:valAx>
      <c:catAx>
        <c:axId val="656245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15561016"/>
        <c:crosses val="autoZero"/>
        <c:auto val="1"/>
        <c:lblAlgn val="ctr"/>
        <c:lblOffset val="100"/>
        <c:noMultiLvlLbl val="0"/>
      </c:cat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5">
        <a:lumMod val="7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s-SV" b="1">
                <a:solidFill>
                  <a:sysClr val="windowText" lastClr="000000"/>
                </a:solidFill>
              </a:rPr>
              <a:t>COLOCACION</a:t>
            </a:r>
            <a:r>
              <a:rPr lang="es-SV" b="1" baseline="0">
                <a:solidFill>
                  <a:sysClr val="windowText" lastClr="000000"/>
                </a:solidFill>
              </a:rPr>
              <a:t> POR OFICINA</a:t>
            </a:r>
            <a:endParaRPr lang="es-SV" b="1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24363540404161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COLOCACION!$B$29</c:f>
              <c:strCache>
                <c:ptCount val="1"/>
                <c:pt idx="0">
                  <c:v>No. DE CREDITOS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COLOCACION!$A$30:$A$32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COLOCACION!$B$30:$B$32</c:f>
              <c:numCache>
                <c:formatCode>General</c:formatCode>
                <c:ptCount val="3"/>
                <c:pt idx="0">
                  <c:v>6</c:v>
                </c:pt>
                <c:pt idx="1">
                  <c:v>14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F2-495C-89D2-7E9848D478BB}"/>
            </c:ext>
          </c:extLst>
        </c:ser>
        <c:ser>
          <c:idx val="1"/>
          <c:order val="1"/>
          <c:tx>
            <c:strRef>
              <c:f>COLOCACION!$C$29</c:f>
              <c:strCache>
                <c:ptCount val="1"/>
                <c:pt idx="0">
                  <c:v>MONTO COLOCADO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COLOCACION!$A$30:$A$32</c:f>
              <c:strCache>
                <c:ptCount val="3"/>
                <c:pt idx="0">
                  <c:v>OCCIDENTE</c:v>
                </c:pt>
                <c:pt idx="1">
                  <c:v>CENTRO</c:v>
                </c:pt>
                <c:pt idx="2">
                  <c:v>ORIENTE</c:v>
                </c:pt>
              </c:strCache>
            </c:strRef>
          </c:cat>
          <c:val>
            <c:numRef>
              <c:f>COLOCACION!$C$30:$C$32</c:f>
              <c:numCache>
                <c:formatCode>_("$"* #,##0.00_);_("$"* \(#,##0.00\);_("$"* "-"??_);_(@_)</c:formatCode>
                <c:ptCount val="3"/>
                <c:pt idx="0">
                  <c:v>5440</c:v>
                </c:pt>
                <c:pt idx="1">
                  <c:v>15083.01</c:v>
                </c:pt>
                <c:pt idx="2">
                  <c:v>11950.58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F2-495C-89D2-7E9848D478B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57324464"/>
        <c:axId val="757324792"/>
      </c:barChart>
      <c:catAx>
        <c:axId val="75732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792"/>
        <c:crosses val="autoZero"/>
        <c:auto val="1"/>
        <c:lblAlgn val="ctr"/>
        <c:lblOffset val="100"/>
        <c:noMultiLvlLbl val="0"/>
      </c:catAx>
      <c:valAx>
        <c:axId val="757324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757324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solidFill>
      <a:schemeClr val="accent5">
        <a:lumMod val="40000"/>
        <a:lumOff val="60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DICIEMBRE 2020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3176119" y="496309"/>
            <a:ext cx="6983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000" b="1" dirty="0"/>
              <a:t>SALDOS DE CARTERA DE JULIO 2019 - DICIEMBRE 2020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297078"/>
              </p:ext>
            </p:extLst>
          </p:nvPr>
        </p:nvGraphicFramePr>
        <p:xfrm>
          <a:off x="1806207" y="896420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$1,764,309.24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669,726.56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37.96%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2" name="Imagen 1">
            <a:extLst>
              <a:ext uri="{FF2B5EF4-FFF2-40B4-BE49-F238E27FC236}">
                <a16:creationId xmlns:a16="http://schemas.microsoft.com/office/drawing/2014/main" id="{48617C27-B917-410B-BE47-B14C8CA78B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417" y="1899174"/>
            <a:ext cx="9019942" cy="430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609994"/>
            <a:ext cx="3981634" cy="63086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EAD32292-1D5A-4388-843D-6884A590C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7839686"/>
              </p:ext>
            </p:extLst>
          </p:nvPr>
        </p:nvGraphicFramePr>
        <p:xfrm>
          <a:off x="3463712" y="1078787"/>
          <a:ext cx="8604241" cy="44076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200604B-D55F-468E-90BF-EA051D27FE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88553"/>
              </p:ext>
            </p:extLst>
          </p:nvPr>
        </p:nvGraphicFramePr>
        <p:xfrm>
          <a:off x="393699" y="1635993"/>
          <a:ext cx="2827964" cy="2925377"/>
        </p:xfrm>
        <a:graphic>
          <a:graphicData uri="http://schemas.openxmlformats.org/drawingml/2006/table">
            <a:tbl>
              <a:tblPr/>
              <a:tblGrid>
                <a:gridCol w="940011">
                  <a:extLst>
                    <a:ext uri="{9D8B030D-6E8A-4147-A177-3AD203B41FA5}">
                      <a16:colId xmlns:a16="http://schemas.microsoft.com/office/drawing/2014/main" val="1476497063"/>
                    </a:ext>
                  </a:extLst>
                </a:gridCol>
                <a:gridCol w="936044">
                  <a:extLst>
                    <a:ext uri="{9D8B030D-6E8A-4147-A177-3AD203B41FA5}">
                      <a16:colId xmlns:a16="http://schemas.microsoft.com/office/drawing/2014/main" val="289681934"/>
                    </a:ext>
                  </a:extLst>
                </a:gridCol>
                <a:gridCol w="951909">
                  <a:extLst>
                    <a:ext uri="{9D8B030D-6E8A-4147-A177-3AD203B41FA5}">
                      <a16:colId xmlns:a16="http://schemas.microsoft.com/office/drawing/2014/main" val="2041544117"/>
                    </a:ext>
                  </a:extLst>
                </a:gridCol>
              </a:tblGrid>
              <a:tr h="225029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009723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27,200.00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454973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FEBRERO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39,020.00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042516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MARZO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26,200.00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53586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400.00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4203370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5,900.00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120954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370881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45,600.00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004278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30,840.18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174623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SEPTIEMBRE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99,927.09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286418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OCTUBRE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89,008.05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804942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NOVIEMBRE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40,920.00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231040"/>
                  </a:ext>
                </a:extLst>
              </a:tr>
              <a:tr h="22502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DICIEMBRE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32,473.59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608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48874" y="474639"/>
            <a:ext cx="5635982" cy="7468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DICIEMBRE POR OFICINA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DA55879E-8F81-45CD-AE92-5A51833B54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0124241"/>
              </p:ext>
            </p:extLst>
          </p:nvPr>
        </p:nvGraphicFramePr>
        <p:xfrm>
          <a:off x="3001925" y="1541721"/>
          <a:ext cx="6188149" cy="3774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AE079E6-4E28-4398-93EC-82384EBAF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3260" y="958394"/>
            <a:ext cx="9172106" cy="502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191</Words>
  <Application>Microsoft Office PowerPoint</Application>
  <PresentationFormat>Panorámica</PresentationFormat>
  <Paragraphs>78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Bembo Std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Jeannette Urquilla</cp:lastModifiedBy>
  <cp:revision>41</cp:revision>
  <cp:lastPrinted>2020-12-08T19:07:08Z</cp:lastPrinted>
  <dcterms:created xsi:type="dcterms:W3CDTF">2020-08-17T23:35:56Z</dcterms:created>
  <dcterms:modified xsi:type="dcterms:W3CDTF">2021-01-29T22:39:33Z</dcterms:modified>
</cp:coreProperties>
</file>