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NOVIEMBRE\Copia%20de%20Auxiliar%20gestion%20noviembre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NOVIEMBRE\Copia%20de%20Auxiliar%20gestion%20noviembre%20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NOVIEMBRE\Copia%20de%20Auxiliar%20gestion%20noviembre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NOVIEMBRE\Copia%20de%20Auxiliar%20gestion%20noviembre%20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SALDO DE CARTERA JULIO 2019 -</a:t>
            </a:r>
            <a:r>
              <a:rPr lang="en-US" baseline="0">
                <a:solidFill>
                  <a:sysClr val="windowText" lastClr="000000"/>
                </a:solidFill>
              </a:rPr>
              <a:t> NOVIEMBRE</a:t>
            </a:r>
            <a:r>
              <a:rPr lang="en-US">
                <a:solidFill>
                  <a:sysClr val="windowText" lastClr="000000"/>
                </a:solidFill>
              </a:rPr>
              <a:t>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Monto</c:v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'saldo cartera'!$I$3:$I$8</c:f>
              <c:strCache>
                <c:ptCount val="6"/>
                <c:pt idx="0">
                  <c:v>JULIO</c:v>
                </c:pt>
                <c:pt idx="1">
                  <c:v>JULIO</c:v>
                </c:pt>
                <c:pt idx="2">
                  <c:v>AGOSTO</c:v>
                </c:pt>
                <c:pt idx="3">
                  <c:v>SEPTIEMBRE</c:v>
                </c:pt>
                <c:pt idx="4">
                  <c:v>OCTUBRE</c:v>
                </c:pt>
                <c:pt idx="5">
                  <c:v>NOVIEMBRE</c:v>
                </c:pt>
              </c:strCache>
            </c:strRef>
          </c:cat>
          <c:val>
            <c:numRef>
              <c:f>'saldo cartera'!$J$3:$J$8</c:f>
              <c:numCache>
                <c:formatCode>_("$"* #,##0.00_);_("$"* \(#,##0.00\);_("$"* "-"??_);_(@_)</c:formatCode>
                <c:ptCount val="6"/>
                <c:pt idx="0">
                  <c:v>1985212.45</c:v>
                </c:pt>
                <c:pt idx="1">
                  <c:v>1755775.77</c:v>
                </c:pt>
                <c:pt idx="2">
                  <c:v>1747375.2</c:v>
                </c:pt>
                <c:pt idx="3">
                  <c:v>1760497.02</c:v>
                </c:pt>
                <c:pt idx="4">
                  <c:v>1780043.85</c:v>
                </c:pt>
                <c:pt idx="5">
                  <c:v>1779063.15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B6-4F6C-9809-817DE1084B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7015999"/>
        <c:axId val="1889198879"/>
      </c:barChart>
      <c:lineChart>
        <c:grouping val="standard"/>
        <c:varyColors val="0"/>
        <c:ser>
          <c:idx val="1"/>
          <c:order val="1"/>
          <c:tx>
            <c:v>N° Créditos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'saldo cartera'!$I$3</c:f>
              <c:strCache>
                <c:ptCount val="1"/>
                <c:pt idx="0">
                  <c:v>JULIO</c:v>
                </c:pt>
              </c:strCache>
            </c:strRef>
          </c:cat>
          <c:val>
            <c:numRef>
              <c:f>'saldo cartera'!$L$3:$L$8</c:f>
              <c:numCache>
                <c:formatCode>General</c:formatCode>
                <c:ptCount val="6"/>
                <c:pt idx="0">
                  <c:v>2776</c:v>
                </c:pt>
                <c:pt idx="1">
                  <c:v>2490</c:v>
                </c:pt>
                <c:pt idx="2">
                  <c:v>2474</c:v>
                </c:pt>
                <c:pt idx="3">
                  <c:v>2474</c:v>
                </c:pt>
                <c:pt idx="4">
                  <c:v>2475</c:v>
                </c:pt>
                <c:pt idx="5">
                  <c:v>2482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B6-4F6C-9809-817DE1084B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2264671"/>
        <c:axId val="1889201375"/>
      </c:lineChart>
      <c:catAx>
        <c:axId val="18770159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89198879"/>
        <c:crosses val="autoZero"/>
        <c:auto val="1"/>
        <c:lblAlgn val="ctr"/>
        <c:lblOffset val="100"/>
        <c:noMultiLvlLbl val="1"/>
      </c:catAx>
      <c:valAx>
        <c:axId val="1889198879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_(&quot;$&quot;* #,##0.00_);_(&quot;$&quot;* \(#,##0.00\);_(&quot;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77015999"/>
        <c:crosses val="autoZero"/>
        <c:crossBetween val="between"/>
      </c:valAx>
      <c:valAx>
        <c:axId val="188920137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2264671"/>
        <c:crosses val="max"/>
        <c:crossBetween val="between"/>
      </c:valAx>
      <c:catAx>
        <c:axId val="152226467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889201375"/>
        <c:crosses val="max"/>
        <c:auto val="1"/>
        <c:lblAlgn val="ctr"/>
        <c:lblOffset val="100"/>
        <c:noMultiLvlLbl val="1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ysClr val="windowText" lastClr="000000"/>
                </a:solidFill>
              </a:rPr>
              <a:t>COLOCACION ENERO 2020 - NOVIEMBRE 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4322549316814313E-17"/>
                  <c:y val="-6.7039086485406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90-44E5-B2EB-0161AE2EABF2}"/>
                </c:ext>
              </c:extLst>
            </c:dLbl>
            <c:dLbl>
              <c:idx val="3"/>
              <c:layout>
                <c:manualLayout>
                  <c:x val="2.6533996683249443E-3"/>
                  <c:y val="-1.381692197600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90-44E5-B2EB-0161AE2EABF2}"/>
                </c:ext>
              </c:extLst>
            </c:dLbl>
            <c:dLbl>
              <c:idx val="8"/>
              <c:layout>
                <c:manualLayout>
                  <c:x val="-3.3136094674556214E-2"/>
                  <c:y val="-1.3400331473553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90-44E5-B2EB-0161AE2EABF2}"/>
                </c:ext>
              </c:extLst>
            </c:dLbl>
            <c:dLbl>
              <c:idx val="10"/>
              <c:layout>
                <c:manualLayout>
                  <c:x val="-1.9458039453451451E-16"/>
                  <c:y val="-2.6070755855436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90-44E5-B2EB-0161AE2EAB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COLOCACION!$B$3:$B$13</c:f>
              <c:strCache>
                <c:ptCount val="11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</c:strCache>
            </c:strRef>
          </c:cat>
          <c:val>
            <c:numRef>
              <c:f>COLOCACION!$C$3:$C$13</c:f>
              <c:numCache>
                <c:formatCode>_("$"* #,##0.00_);_("$"* \(#,##0.00\);_("$"* "-"??_);_(@_)</c:formatCode>
                <c:ptCount val="11"/>
                <c:pt idx="0">
                  <c:v>27200</c:v>
                </c:pt>
                <c:pt idx="1">
                  <c:v>39020</c:v>
                </c:pt>
                <c:pt idx="2">
                  <c:v>26200</c:v>
                </c:pt>
                <c:pt idx="3">
                  <c:v>400</c:v>
                </c:pt>
                <c:pt idx="4">
                  <c:v>5900</c:v>
                </c:pt>
                <c:pt idx="5">
                  <c:v>0</c:v>
                </c:pt>
                <c:pt idx="6">
                  <c:v>45600</c:v>
                </c:pt>
                <c:pt idx="7">
                  <c:v>30840.18</c:v>
                </c:pt>
                <c:pt idx="8">
                  <c:v>99927.09</c:v>
                </c:pt>
                <c:pt idx="9">
                  <c:v>89008.05</c:v>
                </c:pt>
                <c:pt idx="10">
                  <c:v>40920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90-44E5-B2EB-0161AE2EA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194029850746259E-2"/>
                  <c:y val="-3.454230494001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90-44E5-B2EB-0161AE2EABF2}"/>
                </c:ext>
              </c:extLst>
            </c:dLbl>
            <c:dLbl>
              <c:idx val="1"/>
              <c:layout>
                <c:manualLayout>
                  <c:x val="1.7748109844478395E-2"/>
                  <c:y val="7.0793099372982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390-44E5-B2EB-0161AE2EABF2}"/>
                </c:ext>
              </c:extLst>
            </c:dLbl>
            <c:dLbl>
              <c:idx val="2"/>
              <c:layout>
                <c:manualLayout>
                  <c:x val="6.6334991708125067E-3"/>
                  <c:y val="-9.3264223338032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90-44E5-B2EB-0161AE2EABF2}"/>
                </c:ext>
              </c:extLst>
            </c:dLbl>
            <c:dLbl>
              <c:idx val="3"/>
              <c:layout>
                <c:manualLayout>
                  <c:x val="-4.3971637873624007E-2"/>
                  <c:y val="-1.421973420920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390-44E5-B2EB-0161AE2EABF2}"/>
                </c:ext>
              </c:extLst>
            </c:dLbl>
            <c:dLbl>
              <c:idx val="4"/>
              <c:layout>
                <c:manualLayout>
                  <c:x val="7.9601990049750267E-3"/>
                  <c:y val="4.490499642201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390-44E5-B2EB-0161AE2EABF2}"/>
                </c:ext>
              </c:extLst>
            </c:dLbl>
            <c:dLbl>
              <c:idx val="6"/>
              <c:layout>
                <c:manualLayout>
                  <c:x val="1.06135986733001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390-44E5-B2EB-0161AE2EABF2}"/>
                </c:ext>
              </c:extLst>
            </c:dLbl>
            <c:dLbl>
              <c:idx val="8"/>
              <c:layout>
                <c:manualLayout>
                  <c:x val="-1.8934911242603551E-2"/>
                  <c:y val="-7.3701823104545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390-44E5-B2EB-0161AE2EABF2}"/>
                </c:ext>
              </c:extLst>
            </c:dLbl>
            <c:dLbl>
              <c:idx val="10"/>
              <c:layout>
                <c:manualLayout>
                  <c:x val="5.4691329264315337E-3"/>
                  <c:y val="2.1397269445054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390-44E5-B2EB-0161AE2EAB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COLOCACION!$B$3:$B$13</c:f>
              <c:strCache>
                <c:ptCount val="11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</c:strCache>
            </c:strRef>
          </c:cat>
          <c:val>
            <c:numRef>
              <c:f>COLOCACION!$D$3:$D$13</c:f>
              <c:numCache>
                <c:formatCode>General</c:formatCode>
                <c:ptCount val="11"/>
                <c:pt idx="0">
                  <c:v>18</c:v>
                </c:pt>
                <c:pt idx="1">
                  <c:v>40</c:v>
                </c:pt>
                <c:pt idx="2">
                  <c:v>11</c:v>
                </c:pt>
                <c:pt idx="3">
                  <c:v>1</c:v>
                </c:pt>
                <c:pt idx="4">
                  <c:v>7</c:v>
                </c:pt>
                <c:pt idx="5">
                  <c:v>0</c:v>
                </c:pt>
                <c:pt idx="6">
                  <c:v>40</c:v>
                </c:pt>
                <c:pt idx="7">
                  <c:v>28</c:v>
                </c:pt>
                <c:pt idx="8">
                  <c:v>52</c:v>
                </c:pt>
                <c:pt idx="9">
                  <c:v>38</c:v>
                </c:pt>
                <c:pt idx="10">
                  <c:v>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1390-44E5-B2EB-0161AE2EA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C000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COLOCACION</a:t>
            </a:r>
            <a:r>
              <a:rPr lang="es-SV" sz="2000" b="1" baseline="0"/>
              <a:t> POR OFICINA</a:t>
            </a:r>
            <a:endParaRPr lang="es-SV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COLOCACION!$B$28</c:f>
              <c:strCache>
                <c:ptCount val="1"/>
                <c:pt idx="0">
                  <c:v>No. DE CREDITOS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COLOCACION!$A$29:$A$31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COLOCACION!$B$29:$B$31</c:f>
              <c:numCache>
                <c:formatCode>General</c:formatCode>
                <c:ptCount val="3"/>
                <c:pt idx="0">
                  <c:v>4</c:v>
                </c:pt>
                <c:pt idx="1">
                  <c:v>24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8-4EA2-A0EE-774A45BDBD9E}"/>
            </c:ext>
          </c:extLst>
        </c:ser>
        <c:ser>
          <c:idx val="1"/>
          <c:order val="1"/>
          <c:tx>
            <c:strRef>
              <c:f>COLOCACION!$C$28</c:f>
              <c:strCache>
                <c:ptCount val="1"/>
                <c:pt idx="0">
                  <c:v>MONTO COLOCADO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7C18-4EA2-A0EE-774A45BDB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C18-4EA2-A0EE-774A45BDB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7C18-4EA2-A0EE-774A45BDBD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COLOCACION!$A$29:$A$31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COLOCACION!$C$29:$C$31</c:f>
              <c:numCache>
                <c:formatCode>_("$"* #,##0.00_);_("$"* \(#,##0.00\);_("$"* "-"??_);_(@_)</c:formatCode>
                <c:ptCount val="3"/>
                <c:pt idx="0">
                  <c:v>6650</c:v>
                </c:pt>
                <c:pt idx="1">
                  <c:v>22770</c:v>
                </c:pt>
                <c:pt idx="2">
                  <c:v>11500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18-4EA2-A0EE-774A45BDBD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57324464"/>
        <c:axId val="757324792"/>
      </c:barChart>
      <c:catAx>
        <c:axId val="75732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792"/>
        <c:crosses val="autoZero"/>
        <c:auto val="1"/>
        <c:lblAlgn val="ctr"/>
        <c:lblOffset val="100"/>
        <c:noMultiLvlLbl val="0"/>
      </c:catAx>
      <c:valAx>
        <c:axId val="75732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solidFill>
      <a:srgbClr val="FFFFCC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600">
                <a:solidFill>
                  <a:sysClr val="windowText" lastClr="000000"/>
                </a:solidFill>
              </a:rPr>
              <a:t>CALIFICACION DE RIESGO NOVIEMBRE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Saldo Capital</c:v>
          </c:tx>
          <c:spPr>
            <a:solidFill>
              <a:schemeClr val="accent1">
                <a:lumMod val="50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1"/>
              <c:layout>
                <c:manualLayout>
                  <c:x val="3.0016824270451183E-2"/>
                  <c:y val="-1.9975014040275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2E-433F-992C-69DD733187FF}"/>
                </c:ext>
              </c:extLst>
            </c:dLbl>
            <c:dLbl>
              <c:idx val="2"/>
              <c:layout>
                <c:manualLayout>
                  <c:x val="2.4531637401997087E-2"/>
                  <c:y val="-3.9950028080551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2E-433F-992C-69DD733187FF}"/>
                </c:ext>
              </c:extLst>
            </c:dLbl>
            <c:dLbl>
              <c:idx val="3"/>
              <c:layout>
                <c:manualLayout>
                  <c:x val="2.5730069983288726E-2"/>
                  <c:y val="5.80866256346724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2E-433F-992C-69DD733187FF}"/>
                </c:ext>
              </c:extLst>
            </c:dLbl>
            <c:dLbl>
              <c:idx val="4"/>
              <c:layout>
                <c:manualLayout>
                  <c:x val="2.4236518826493008E-2"/>
                  <c:y val="-1.9975014040276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2E-433F-992C-69DD733187FF}"/>
                </c:ext>
              </c:extLst>
            </c:dLbl>
            <c:dLbl>
              <c:idx val="5"/>
              <c:layout>
                <c:manualLayout>
                  <c:x val="3.2309330481441377E-2"/>
                  <c:y val="-6.48832651377093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C2E-433F-992C-69DD733187FF}"/>
                </c:ext>
              </c:extLst>
            </c:dLbl>
            <c:dLbl>
              <c:idx val="6"/>
              <c:layout>
                <c:manualLayout>
                  <c:x val="3.7094018875784091E-2"/>
                  <c:y val="-8.7336244541484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C2E-433F-992C-69DD733187FF}"/>
                </c:ext>
              </c:extLst>
            </c:dLbl>
            <c:dLbl>
              <c:idx val="7"/>
              <c:layout>
                <c:manualLayout>
                  <c:x val="-4.7846883943427149E-2"/>
                  <c:y val="-6.1135371179039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C2E-433F-992C-69DD733187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Califi!$E$4:$E$11</c:f>
              <c:numCache>
                <c:formatCode>_("$"* #,##0.00_);_("$"* \(#,##0.00\);_("$"* "-"??_);_(@_)</c:formatCode>
                <c:ptCount val="8"/>
                <c:pt idx="0">
                  <c:v>474838.76999999996</c:v>
                </c:pt>
                <c:pt idx="1">
                  <c:v>10821.14</c:v>
                </c:pt>
                <c:pt idx="2">
                  <c:v>24274.59</c:v>
                </c:pt>
                <c:pt idx="3">
                  <c:v>7654.1</c:v>
                </c:pt>
                <c:pt idx="4">
                  <c:v>8062.81</c:v>
                </c:pt>
                <c:pt idx="5">
                  <c:v>21213.38</c:v>
                </c:pt>
                <c:pt idx="6">
                  <c:v>17049.66</c:v>
                </c:pt>
                <c:pt idx="7">
                  <c:v>1215148.7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C2E-433F-992C-69DD733187FF}"/>
            </c:ext>
          </c:extLst>
        </c:ser>
        <c:ser>
          <c:idx val="1"/>
          <c:order val="1"/>
          <c:tx>
            <c:v>N° créditos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Califi!$F$4:$F$11</c:f>
              <c:numCache>
                <c:formatCode>General</c:formatCode>
                <c:ptCount val="8"/>
                <c:pt idx="0" formatCode="#,##0_);\(#,##0\)">
                  <c:v>281</c:v>
                </c:pt>
                <c:pt idx="1">
                  <c:v>10</c:v>
                </c:pt>
                <c:pt idx="2">
                  <c:v>12</c:v>
                </c:pt>
                <c:pt idx="3">
                  <c:v>10</c:v>
                </c:pt>
                <c:pt idx="4">
                  <c:v>13</c:v>
                </c:pt>
                <c:pt idx="5">
                  <c:v>19</c:v>
                </c:pt>
                <c:pt idx="6">
                  <c:v>33</c:v>
                </c:pt>
                <c:pt idx="7">
                  <c:v>2104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C2E-433F-992C-69DD733187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353057055"/>
        <c:axId val="1222394175"/>
        <c:axId val="0"/>
      </c:bar3DChart>
      <c:catAx>
        <c:axId val="135305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22394175"/>
        <c:crosses val="autoZero"/>
        <c:auto val="1"/>
        <c:lblAlgn val="ctr"/>
        <c:lblOffset val="100"/>
        <c:noMultiLvlLbl val="0"/>
      </c:catAx>
      <c:valAx>
        <c:axId val="12223941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35305705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2">
        <a:lumMod val="20000"/>
        <a:lumOff val="80000"/>
      </a:schemeClr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000" b="1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NOVIEMBRE 2020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176119" y="496309"/>
            <a:ext cx="6983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b="1" dirty="0"/>
              <a:t>SALDOS DE CARTERA DE JULIO 2019 - OCTUBRE 2020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424272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$1,779,063.15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1,209,430.46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67.98%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C88DA79B-C8B9-42D2-90E6-ED2028E8A2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8790431"/>
              </p:ext>
            </p:extLst>
          </p:nvPr>
        </p:nvGraphicFramePr>
        <p:xfrm>
          <a:off x="1470173" y="1617668"/>
          <a:ext cx="9251653" cy="4803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609994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AD32292-1D5A-4388-843D-6884A590C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1181250"/>
              </p:ext>
            </p:extLst>
          </p:nvPr>
        </p:nvGraphicFramePr>
        <p:xfrm>
          <a:off x="3495601" y="1078787"/>
          <a:ext cx="8540657" cy="4423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17773C4F-44CF-4663-B888-C7887B5600A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763" t="26280" r="69553" b="45507"/>
          <a:stretch/>
        </p:blipFill>
        <p:spPr>
          <a:xfrm>
            <a:off x="0" y="1078787"/>
            <a:ext cx="3463712" cy="345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48874" y="474639"/>
            <a:ext cx="5635982" cy="7468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NOVIEMBRE POR OFICINA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A55879E-8F81-45CD-AE92-5A51833B54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812332"/>
              </p:ext>
            </p:extLst>
          </p:nvPr>
        </p:nvGraphicFramePr>
        <p:xfrm>
          <a:off x="2138750" y="1095789"/>
          <a:ext cx="7914499" cy="4666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35BDDB7-E671-436D-8394-8DACFFF00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197480"/>
              </p:ext>
            </p:extLst>
          </p:nvPr>
        </p:nvGraphicFramePr>
        <p:xfrm>
          <a:off x="2653260" y="958394"/>
          <a:ext cx="9074914" cy="5361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132</Words>
  <Application>Microsoft Office PowerPoint</Application>
  <PresentationFormat>Panorámica</PresentationFormat>
  <Paragraphs>34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34</cp:revision>
  <cp:lastPrinted>2020-12-08T19:07:08Z</cp:lastPrinted>
  <dcterms:created xsi:type="dcterms:W3CDTF">2020-08-17T23:35:56Z</dcterms:created>
  <dcterms:modified xsi:type="dcterms:W3CDTF">2021-01-29T22:38:58Z</dcterms:modified>
</cp:coreProperties>
</file>