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AGOSTO\Copia%20de%20Auxiliar%20gestion%20agosto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AGOSTO\Copia%20de%20Auxiliar%20gestion%20agosto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AGOSTO\Copia%20de%20Auxiliar%20gestion%20agosto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AGOSTO</a:t>
            </a:r>
            <a:r>
              <a:rPr lang="en-US">
                <a:solidFill>
                  <a:sysClr val="windowText" lastClr="000000"/>
                </a:solidFill>
              </a:rPr>
              <a:t>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rgbClr val="00206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cartera'!$I$3:$I$5</c:f>
              <c:strCache>
                <c:ptCount val="3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</c:strCache>
            </c:strRef>
          </c:cat>
          <c:val>
            <c:numRef>
              <c:f>'saldo cartera'!$J$3:$J$5</c:f>
              <c:numCache>
                <c:formatCode>_("$"* #,##0.00_);_("$"* \(#,##0.00\);_("$"* "-"??_);_(@_)</c:formatCode>
                <c:ptCount val="3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7-4737-A7D1-7B955DF1C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cartera'!$L$3:$L$5</c:f>
              <c:numCache>
                <c:formatCode>General</c:formatCode>
                <c:ptCount val="3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CF7-4737-A7D1-7B955DF1C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AGOSTO  2020</a:t>
            </a:r>
          </a:p>
        </c:rich>
      </c:tx>
      <c:layout>
        <c:manualLayout>
          <c:xMode val="edge"/>
          <c:yMode val="edge"/>
          <c:x val="0.2806784455312531"/>
          <c:y val="1.2611123109883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322549316814313E-17"/>
                  <c:y val="-6.7039086485406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C8D-4BA8-8A38-854726705BF4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D-4BA8-8A38-854726705BF4}"/>
                </c:ext>
              </c:extLst>
            </c:dLbl>
            <c:dLbl>
              <c:idx val="7"/>
              <c:layout>
                <c:manualLayout>
                  <c:x val="-1.9458039453451451E-16"/>
                  <c:y val="-2.6070755855436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C8D-4BA8-8A38-854726705B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COLOCACION!$B$3:$B$10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COLOCACION!$C$3:$C$10</c:f>
              <c:numCache>
                <c:formatCode>_("$"* #,##0.00_);_("$"* \(#,##0.00\);_("$"* "-"??_);_(@_)</c:formatCode>
                <c:ptCount val="8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8D-4BA8-8A38-854726705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C8D-4BA8-8A38-854726705BF4}"/>
                </c:ext>
              </c:extLst>
            </c:dLbl>
            <c:dLbl>
              <c:idx val="1"/>
              <c:layout>
                <c:manualLayout>
                  <c:x val="1.7748109844478395E-2"/>
                  <c:y val="7.079309937298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8D-4BA8-8A38-854726705BF4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C8D-4BA8-8A38-854726705BF4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8D-4BA8-8A38-854726705BF4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C8D-4BA8-8A38-854726705BF4}"/>
                </c:ext>
              </c:extLst>
            </c:dLbl>
            <c:dLbl>
              <c:idx val="6"/>
              <c:layout>
                <c:manualLayout>
                  <c:x val="1.06135986733001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C8D-4BA8-8A38-854726705BF4}"/>
                </c:ext>
              </c:extLst>
            </c:dLbl>
            <c:dLbl>
              <c:idx val="7"/>
              <c:layout>
                <c:manualLayout>
                  <c:x val="1.3358718219924001E-2"/>
                  <c:y val="3.4797567472377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C8D-4BA8-8A38-854726705B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COLOCACION!$B$3:$B$10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COLOCACION!$D$3:$D$10</c:f>
              <c:numCache>
                <c:formatCode>General</c:formatCode>
                <c:ptCount val="8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C8D-4BA8-8A38-854726705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3">
        <a:lumMod val="40000"/>
        <a:lumOff val="6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COLOCACION</a:t>
            </a:r>
            <a:r>
              <a:rPr lang="es-SV" b="1" baseline="0"/>
              <a:t> POR OFICINA</a:t>
            </a:r>
            <a:endParaRPr lang="es-SV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COLOCACION!$B$25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COLOCACION!$A$26:$A$28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COLOCACION!$B$26:$B$28</c:f>
              <c:numCache>
                <c:formatCode>General</c:formatCode>
                <c:ptCount val="3"/>
                <c:pt idx="0">
                  <c:v>1</c:v>
                </c:pt>
                <c:pt idx="1">
                  <c:v>22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5A-46F6-B5CC-705713AF16AB}"/>
            </c:ext>
          </c:extLst>
        </c:ser>
        <c:ser>
          <c:idx val="1"/>
          <c:order val="1"/>
          <c:tx>
            <c:strRef>
              <c:f>COLOCACION!$C$25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COLOCACION!$A$26:$A$28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COLOCACION!$C$26:$C$28</c:f>
              <c:numCache>
                <c:formatCode>_("$"* #,##0.00_);_("$"* \(#,##0.00\);_("$"* "-"??_);_(@_)</c:formatCode>
                <c:ptCount val="3"/>
                <c:pt idx="0">
                  <c:v>400</c:v>
                </c:pt>
                <c:pt idx="1">
                  <c:v>26940.18</c:v>
                </c:pt>
                <c:pt idx="2">
                  <c:v>3500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5A-46F6-B5CC-705713AF16A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CALIFICACION DE RIESGO AGOSTO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81-46D4-B2A2-30B0B7B1930E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81-46D4-B2A2-30B0B7B1930E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81-46D4-B2A2-30B0B7B1930E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81-46D4-B2A2-30B0B7B1930E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81-46D4-B2A2-30B0B7B1930E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81-46D4-B2A2-30B0B7B1930E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F81-46D4-B2A2-30B0B7B193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215655.22</c:v>
                </c:pt>
                <c:pt idx="1">
                  <c:v>8949.5</c:v>
                </c:pt>
                <c:pt idx="2">
                  <c:v>67051.37</c:v>
                </c:pt>
                <c:pt idx="3">
                  <c:v>118415.78</c:v>
                </c:pt>
                <c:pt idx="4">
                  <c:v>11599.88</c:v>
                </c:pt>
                <c:pt idx="5">
                  <c:v>23001.1</c:v>
                </c:pt>
                <c:pt idx="6">
                  <c:v>110380.39</c:v>
                </c:pt>
                <c:pt idx="7">
                  <c:v>1192321.96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81-46D4-B2A2-30B0B7B1930E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>
                  <c:v>169</c:v>
                </c:pt>
                <c:pt idx="1">
                  <c:v>11</c:v>
                </c:pt>
                <c:pt idx="2">
                  <c:v>37</c:v>
                </c:pt>
                <c:pt idx="3">
                  <c:v>62</c:v>
                </c:pt>
                <c:pt idx="4">
                  <c:v>19</c:v>
                </c:pt>
                <c:pt idx="5">
                  <c:v>35</c:v>
                </c:pt>
                <c:pt idx="6">
                  <c:v>74</c:v>
                </c:pt>
                <c:pt idx="7">
                  <c:v>2067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81-46D4-B2A2-30B0B7B193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BFAD0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31628" y="2726975"/>
            <a:ext cx="10822172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800" dirty="0">
                <a:latin typeface="Bembo Std" panose="02020605060306020A03" pitchFamily="18" charset="0"/>
              </a:rPr>
              <a:t>GESTION CREDITICIA AGOSTO 2020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AGOSTO 2020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400333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$1,747,375.20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1,233,407.59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5934829"/>
              </p:ext>
            </p:extLst>
          </p:nvPr>
        </p:nvGraphicFramePr>
        <p:xfrm>
          <a:off x="741287" y="1603613"/>
          <a:ext cx="10284675" cy="5073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609994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680766"/>
              </p:ext>
            </p:extLst>
          </p:nvPr>
        </p:nvGraphicFramePr>
        <p:xfrm>
          <a:off x="3335685" y="1240858"/>
          <a:ext cx="8423924" cy="4543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2FED2A36-62F0-4A07-AF2F-8BD4BE454C5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751" t="26046" r="75226" b="52093"/>
          <a:stretch/>
        </p:blipFill>
        <p:spPr>
          <a:xfrm>
            <a:off x="95692" y="1488557"/>
            <a:ext cx="3239993" cy="3338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720669" y="608720"/>
            <a:ext cx="5055461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JULIO POR OFICINA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17558"/>
              </p:ext>
            </p:extLst>
          </p:nvPr>
        </p:nvGraphicFramePr>
        <p:xfrm>
          <a:off x="2061996" y="1238585"/>
          <a:ext cx="8068008" cy="460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9446468"/>
              </p:ext>
            </p:extLst>
          </p:nvPr>
        </p:nvGraphicFramePr>
        <p:xfrm>
          <a:off x="2735035" y="958395"/>
          <a:ext cx="9184822" cy="5023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142</Words>
  <Application>Microsoft Office PowerPoint</Application>
  <PresentationFormat>Panorámica</PresentationFormat>
  <Paragraphs>44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11</cp:revision>
  <dcterms:created xsi:type="dcterms:W3CDTF">2020-08-17T23:35:56Z</dcterms:created>
  <dcterms:modified xsi:type="dcterms:W3CDTF">2021-01-29T22:37:10Z</dcterms:modified>
</cp:coreProperties>
</file>