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JULIO\Copia%20de%20Auxiliar%20gestion%20julio%20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JULIO\Copia%20de%20Auxiliar%20gestion%20julio%20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JULIO\Copia%20de%20Auxiliar%20gestion%20julio%20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JULIO\Copia%20de%20Auxiliar%20gestion%20julio%2020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SALDO DE CARTERA JULIO 2019 -</a:t>
            </a:r>
            <a:r>
              <a:rPr lang="en-US" baseline="0">
                <a:solidFill>
                  <a:sysClr val="windowText" lastClr="000000"/>
                </a:solidFill>
              </a:rPr>
              <a:t> JULIO</a:t>
            </a:r>
            <a:r>
              <a:rPr lang="en-US">
                <a:solidFill>
                  <a:sysClr val="windowText" lastClr="000000"/>
                </a:solidFill>
              </a:rPr>
              <a:t>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Monto</c:v>
          </c:tx>
          <c:spPr>
            <a:solidFill>
              <a:srgbClr val="002060"/>
            </a:solid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numRef>
              <c:f>'saldo cartera'!$I$3:$I$4</c:f>
              <c:numCache>
                <c:formatCode>mmm\-yy</c:formatCode>
                <c:ptCount val="2"/>
                <c:pt idx="0">
                  <c:v>43647</c:v>
                </c:pt>
                <c:pt idx="1">
                  <c:v>44013</c:v>
                </c:pt>
              </c:numCache>
            </c:numRef>
          </c:cat>
          <c:val>
            <c:numRef>
              <c:f>'saldo cartera'!$J$3:$J$4</c:f>
              <c:numCache>
                <c:formatCode>_("$"* #,##0.00_);_("$"* \(#,##0.00\);_("$"* "-"??_);_(@_)</c:formatCode>
                <c:ptCount val="2"/>
                <c:pt idx="0">
                  <c:v>1985212.45</c:v>
                </c:pt>
                <c:pt idx="1">
                  <c:v>1755775.77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E7-4A57-A6A7-1E8DDE0EB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7015999"/>
        <c:axId val="1889198879"/>
      </c:barChart>
      <c:lineChart>
        <c:grouping val="standard"/>
        <c:varyColors val="0"/>
        <c:ser>
          <c:idx val="1"/>
          <c:order val="1"/>
          <c:tx>
            <c:v>N° Créditos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'saldo cartera'!$I$3</c:f>
              <c:numCache>
                <c:formatCode>mmm\-yy</c:formatCode>
                <c:ptCount val="1"/>
                <c:pt idx="0">
                  <c:v>43647</c:v>
                </c:pt>
              </c:numCache>
            </c:numRef>
          </c:cat>
          <c:val>
            <c:numRef>
              <c:f>'saldo cartera'!$L$3:$L$4</c:f>
              <c:numCache>
                <c:formatCode>General</c:formatCode>
                <c:ptCount val="2"/>
                <c:pt idx="0">
                  <c:v>2776</c:v>
                </c:pt>
                <c:pt idx="1">
                  <c:v>2490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E7-4A57-A6A7-1E8DDE0EB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2264671"/>
        <c:axId val="1889201375"/>
      </c:lineChart>
      <c:dateAx>
        <c:axId val="1877015999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889198879"/>
        <c:crosses val="autoZero"/>
        <c:auto val="1"/>
        <c:lblOffset val="100"/>
        <c:baseTimeUnit val="years"/>
      </c:dateAx>
      <c:valAx>
        <c:axId val="1889198879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_(&quot;$&quot;* #,##0.00_);_(&quot;$&quot;* \(#,##0.00\);_(&quot;$&quot;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77015999"/>
        <c:crosses val="autoZero"/>
        <c:crossBetween val="between"/>
      </c:valAx>
      <c:valAx>
        <c:axId val="188920137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22264671"/>
        <c:crosses val="max"/>
        <c:crossBetween val="between"/>
      </c:valAx>
      <c:dateAx>
        <c:axId val="1522264671"/>
        <c:scaling>
          <c:orientation val="minMax"/>
        </c:scaling>
        <c:delete val="1"/>
        <c:axPos val="t"/>
        <c:numFmt formatCode="mmm\-yy" sourceLinked="1"/>
        <c:majorTickMark val="out"/>
        <c:minorTickMark val="none"/>
        <c:tickLblPos val="nextTo"/>
        <c:crossAx val="1889201375"/>
        <c:crosses val="max"/>
        <c:auto val="1"/>
        <c:lblOffset val="100"/>
        <c:baseTimeUnit val="days"/>
      </c:date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1">
        <a:lumMod val="20000"/>
        <a:lumOff val="80000"/>
      </a:schemeClr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b="1">
                <a:solidFill>
                  <a:sysClr val="windowText" lastClr="000000"/>
                </a:solidFill>
              </a:rPr>
              <a:t>COLOCACION JULIO 2019 - JULIO 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COLOCACION!$C$2</c:f>
              <c:strCache>
                <c:ptCount val="1"/>
                <c:pt idx="0">
                  <c:v>Monto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161274658407157E-1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F1D-48D5-A060-14E932974979}"/>
                </c:ext>
              </c:extLst>
            </c:dLbl>
            <c:dLbl>
              <c:idx val="2"/>
              <c:layout>
                <c:manualLayout>
                  <c:x val="1.3266998341625207E-3"/>
                  <c:y val="3.45423049400119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F1D-48D5-A060-14E932974979}"/>
                </c:ext>
              </c:extLst>
            </c:dLbl>
            <c:dLbl>
              <c:idx val="3"/>
              <c:layout>
                <c:manualLayout>
                  <c:x val="0"/>
                  <c:y val="-1.03626914820035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F1D-48D5-A060-14E932974979}"/>
                </c:ext>
              </c:extLst>
            </c:dLbl>
            <c:dLbl>
              <c:idx val="5"/>
              <c:layout>
                <c:manualLayout>
                  <c:x val="3.9800995024875619E-3"/>
                  <c:y val="-2.763384395200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F1D-48D5-A060-14E932974979}"/>
                </c:ext>
              </c:extLst>
            </c:dLbl>
            <c:dLbl>
              <c:idx val="9"/>
              <c:layout>
                <c:manualLayout>
                  <c:x val="2.6533996683249443E-3"/>
                  <c:y val="-1.381692197600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F1D-48D5-A060-14E9329749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COLOCACION!$B$3:$B$15</c:f>
              <c:strCache>
                <c:ptCount val="13"/>
                <c:pt idx="0">
                  <c:v>JULIO</c:v>
                </c:pt>
                <c:pt idx="1">
                  <c:v>AGOSTO</c:v>
                </c:pt>
                <c:pt idx="2">
                  <c:v>SEPTIEMBRE</c:v>
                </c:pt>
                <c:pt idx="3">
                  <c:v>OCTUBRE</c:v>
                </c:pt>
                <c:pt idx="4">
                  <c:v>NOVIEMBRE</c:v>
                </c:pt>
                <c:pt idx="5">
                  <c:v>DICIEMBRE</c:v>
                </c:pt>
                <c:pt idx="6">
                  <c:v>ENERO</c:v>
                </c:pt>
                <c:pt idx="7">
                  <c:v>FEBRERO</c:v>
                </c:pt>
                <c:pt idx="8">
                  <c:v>MARZO</c:v>
                </c:pt>
                <c:pt idx="9">
                  <c:v>ABRIL</c:v>
                </c:pt>
                <c:pt idx="10">
                  <c:v>MAYO</c:v>
                </c:pt>
                <c:pt idx="11">
                  <c:v>JUNIO</c:v>
                </c:pt>
                <c:pt idx="12">
                  <c:v>JULIO</c:v>
                </c:pt>
              </c:strCache>
            </c:strRef>
          </c:cat>
          <c:val>
            <c:numRef>
              <c:f>COLOCACION!$C$3:$C$15</c:f>
              <c:numCache>
                <c:formatCode>_("$"* #,##0.00_);_("$"* \(#,##0.00\);_("$"* "-"??_);_(@_)</c:formatCode>
                <c:ptCount val="13"/>
                <c:pt idx="0">
                  <c:v>33995</c:v>
                </c:pt>
                <c:pt idx="1">
                  <c:v>47950</c:v>
                </c:pt>
                <c:pt idx="2">
                  <c:v>26700</c:v>
                </c:pt>
                <c:pt idx="3">
                  <c:v>65875</c:v>
                </c:pt>
                <c:pt idx="4">
                  <c:v>69750</c:v>
                </c:pt>
                <c:pt idx="5">
                  <c:v>36245</c:v>
                </c:pt>
                <c:pt idx="6">
                  <c:v>27200</c:v>
                </c:pt>
                <c:pt idx="7">
                  <c:v>39020</c:v>
                </c:pt>
                <c:pt idx="8">
                  <c:v>26200</c:v>
                </c:pt>
                <c:pt idx="9">
                  <c:v>400</c:v>
                </c:pt>
                <c:pt idx="10">
                  <c:v>5900</c:v>
                </c:pt>
                <c:pt idx="11">
                  <c:v>0</c:v>
                </c:pt>
                <c:pt idx="12">
                  <c:v>45600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F1D-48D5-A060-14E9329749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465251855"/>
        <c:axId val="231711343"/>
      </c:barChart>
      <c:lineChart>
        <c:grouping val="standard"/>
        <c:varyColors val="0"/>
        <c:ser>
          <c:idx val="1"/>
          <c:order val="1"/>
          <c:tx>
            <c:strRef>
              <c:f>COLOCACION!$D$2</c:f>
              <c:strCache>
                <c:ptCount val="1"/>
                <c:pt idx="0">
                  <c:v>N° Créditos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3.9800995024875619E-3"/>
                  <c:y val="6.9084609880023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F1D-48D5-A060-14E932974979}"/>
                </c:ext>
              </c:extLst>
            </c:dLbl>
            <c:dLbl>
              <c:idx val="2"/>
              <c:layout>
                <c:manualLayout>
                  <c:x val="9.2868988391375962E-3"/>
                  <c:y val="0.103626914820035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F1D-48D5-A060-14E932974979}"/>
                </c:ext>
              </c:extLst>
            </c:dLbl>
            <c:dLbl>
              <c:idx val="3"/>
              <c:layout>
                <c:manualLayout>
                  <c:x val="5.3067993366500829E-3"/>
                  <c:y val="6.217614889202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F1D-48D5-A060-14E932974979}"/>
                </c:ext>
              </c:extLst>
            </c:dLbl>
            <c:dLbl>
              <c:idx val="4"/>
              <c:layout>
                <c:manualLayout>
                  <c:x val="6.6334991708126038E-3"/>
                  <c:y val="-7.25388403740251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F1D-48D5-A060-14E932974979}"/>
                </c:ext>
              </c:extLst>
            </c:dLbl>
            <c:dLbl>
              <c:idx val="5"/>
              <c:layout>
                <c:manualLayout>
                  <c:x val="6.6334991708125067E-3"/>
                  <c:y val="6.332682749977347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F1D-48D5-A060-14E932974979}"/>
                </c:ext>
              </c:extLst>
            </c:dLbl>
            <c:dLbl>
              <c:idx val="6"/>
              <c:layout>
                <c:manualLayout>
                  <c:x val="1.194029850746259E-2"/>
                  <c:y val="-3.4542304940011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F1D-48D5-A060-14E932974979}"/>
                </c:ext>
              </c:extLst>
            </c:dLbl>
            <c:dLbl>
              <c:idx val="7"/>
              <c:layout>
                <c:manualLayout>
                  <c:x val="5.8078113370157091E-3"/>
                  <c:y val="2.61003832019954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F1D-48D5-A060-14E932974979}"/>
                </c:ext>
              </c:extLst>
            </c:dLbl>
            <c:dLbl>
              <c:idx val="8"/>
              <c:layout>
                <c:manualLayout>
                  <c:x val="6.6334991708125067E-3"/>
                  <c:y val="-9.3264223338032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F1D-48D5-A060-14E932974979}"/>
                </c:ext>
              </c:extLst>
            </c:dLbl>
            <c:dLbl>
              <c:idx val="9"/>
              <c:layout>
                <c:manualLayout>
                  <c:x val="-4.3971637873624007E-2"/>
                  <c:y val="-1.4219734209203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F1D-48D5-A060-14E932974979}"/>
                </c:ext>
              </c:extLst>
            </c:dLbl>
            <c:dLbl>
              <c:idx val="10"/>
              <c:layout>
                <c:manualLayout>
                  <c:x val="7.9601990049750267E-3"/>
                  <c:y val="4.4904996422015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F1D-48D5-A060-14E932974979}"/>
                </c:ext>
              </c:extLst>
            </c:dLbl>
            <c:dLbl>
              <c:idx val="12"/>
              <c:layout>
                <c:manualLayout>
                  <c:x val="5.3985192149488773E-3"/>
                  <c:y val="-4.34146481479518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F1D-48D5-A060-14E9329749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COLOCACION!$B$3:$B$15</c:f>
              <c:strCache>
                <c:ptCount val="13"/>
                <c:pt idx="0">
                  <c:v>JULIO</c:v>
                </c:pt>
                <c:pt idx="1">
                  <c:v>AGOSTO</c:v>
                </c:pt>
                <c:pt idx="2">
                  <c:v>SEPTIEMBRE</c:v>
                </c:pt>
                <c:pt idx="3">
                  <c:v>OCTUBRE</c:v>
                </c:pt>
                <c:pt idx="4">
                  <c:v>NOVIEMBRE</c:v>
                </c:pt>
                <c:pt idx="5">
                  <c:v>DICIEMBRE</c:v>
                </c:pt>
                <c:pt idx="6">
                  <c:v>ENERO</c:v>
                </c:pt>
                <c:pt idx="7">
                  <c:v>FEBRERO</c:v>
                </c:pt>
                <c:pt idx="8">
                  <c:v>MARZO</c:v>
                </c:pt>
                <c:pt idx="9">
                  <c:v>ABRIL</c:v>
                </c:pt>
                <c:pt idx="10">
                  <c:v>MAYO</c:v>
                </c:pt>
                <c:pt idx="11">
                  <c:v>JUNIO</c:v>
                </c:pt>
                <c:pt idx="12">
                  <c:v>JULIO</c:v>
                </c:pt>
              </c:strCache>
            </c:strRef>
          </c:cat>
          <c:val>
            <c:numRef>
              <c:f>COLOCACION!$D$3:$D$15</c:f>
              <c:numCache>
                <c:formatCode>General</c:formatCode>
                <c:ptCount val="13"/>
                <c:pt idx="0">
                  <c:v>41</c:v>
                </c:pt>
                <c:pt idx="1">
                  <c:v>46</c:v>
                </c:pt>
                <c:pt idx="2">
                  <c:v>37</c:v>
                </c:pt>
                <c:pt idx="3">
                  <c:v>68</c:v>
                </c:pt>
                <c:pt idx="4">
                  <c:v>56</c:v>
                </c:pt>
                <c:pt idx="5">
                  <c:v>35</c:v>
                </c:pt>
                <c:pt idx="6">
                  <c:v>18</c:v>
                </c:pt>
                <c:pt idx="7">
                  <c:v>40</c:v>
                </c:pt>
                <c:pt idx="8">
                  <c:v>11</c:v>
                </c:pt>
                <c:pt idx="9">
                  <c:v>1</c:v>
                </c:pt>
                <c:pt idx="10">
                  <c:v>7</c:v>
                </c:pt>
                <c:pt idx="11">
                  <c:v>0</c:v>
                </c:pt>
                <c:pt idx="12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8F1D-48D5-A060-14E9329749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6245776"/>
        <c:axId val="715561016"/>
      </c:lineChart>
      <c:catAx>
        <c:axId val="4652518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1711343"/>
        <c:crosses val="autoZero"/>
        <c:auto val="1"/>
        <c:lblAlgn val="ctr"/>
        <c:lblOffset val="100"/>
        <c:noMultiLvlLbl val="0"/>
      </c:catAx>
      <c:valAx>
        <c:axId val="231711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5251855"/>
        <c:crosses val="autoZero"/>
        <c:crossBetween val="between"/>
      </c:valAx>
      <c:valAx>
        <c:axId val="7155610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56245776"/>
        <c:crosses val="max"/>
        <c:crossBetween val="between"/>
      </c:valAx>
      <c:catAx>
        <c:axId val="656245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5561016"/>
        <c:crosses val="autoZero"/>
        <c:auto val="1"/>
        <c:lblAlgn val="ctr"/>
        <c:lblOffset val="100"/>
        <c:noMultiLvlLbl val="0"/>
      </c:cat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3">
        <a:lumMod val="40000"/>
        <a:lumOff val="60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COLOCACION</a:t>
            </a:r>
            <a:r>
              <a:rPr lang="es-SV" b="1" baseline="0"/>
              <a:t> POR OFICINA</a:t>
            </a:r>
            <a:endParaRPr lang="es-SV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COLOCACION!$B$30</c:f>
              <c:strCache>
                <c:ptCount val="1"/>
                <c:pt idx="0">
                  <c:v>No. DE CREDITOS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COLOCACION!$A$31:$A$33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COLOCACION!$B$31:$B$33</c:f>
              <c:numCache>
                <c:formatCode>General</c:formatCode>
                <c:ptCount val="3"/>
                <c:pt idx="0">
                  <c:v>8</c:v>
                </c:pt>
                <c:pt idx="1">
                  <c:v>18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5B-453E-BE44-15EFD0A3373A}"/>
            </c:ext>
          </c:extLst>
        </c:ser>
        <c:ser>
          <c:idx val="1"/>
          <c:order val="1"/>
          <c:tx>
            <c:strRef>
              <c:f>COLOCACION!$C$30</c:f>
              <c:strCache>
                <c:ptCount val="1"/>
                <c:pt idx="0">
                  <c:v>MONTO COLOCADO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COLOCACION!$A$31:$A$33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COLOCACION!$C$31:$C$33</c:f>
              <c:numCache>
                <c:formatCode>_("$"* #,##0.00_);_("$"* \(#,##0.00\);_("$"* "-"??_);_(@_)</c:formatCode>
                <c:ptCount val="3"/>
                <c:pt idx="0">
                  <c:v>6700</c:v>
                </c:pt>
                <c:pt idx="1">
                  <c:v>30350</c:v>
                </c:pt>
                <c:pt idx="2">
                  <c:v>8550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5B-453E-BE44-15EFD0A3373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57324464"/>
        <c:axId val="757324792"/>
      </c:barChart>
      <c:catAx>
        <c:axId val="75732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792"/>
        <c:crosses val="autoZero"/>
        <c:auto val="1"/>
        <c:lblAlgn val="ctr"/>
        <c:lblOffset val="100"/>
        <c:noMultiLvlLbl val="0"/>
      </c:catAx>
      <c:valAx>
        <c:axId val="757324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solidFill>
      <a:schemeClr val="accent4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CALIFICACION DE RIESGO JULIO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Saldo Capital</c:v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dLbl>
              <c:idx val="1"/>
              <c:layout>
                <c:manualLayout>
                  <c:x val="3.0016824270451183E-2"/>
                  <c:y val="-1.9975014040275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A8E-4751-9099-1F25BEFF4FED}"/>
                </c:ext>
              </c:extLst>
            </c:dLbl>
            <c:dLbl>
              <c:idx val="2"/>
              <c:layout>
                <c:manualLayout>
                  <c:x val="2.4531637401997087E-2"/>
                  <c:y val="-3.99500280805510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8E-4751-9099-1F25BEFF4FED}"/>
                </c:ext>
              </c:extLst>
            </c:dLbl>
            <c:dLbl>
              <c:idx val="3"/>
              <c:layout>
                <c:manualLayout>
                  <c:x val="2.5730069983288726E-2"/>
                  <c:y val="5.808662563467242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8E-4751-9099-1F25BEFF4FED}"/>
                </c:ext>
              </c:extLst>
            </c:dLbl>
            <c:dLbl>
              <c:idx val="4"/>
              <c:layout>
                <c:manualLayout>
                  <c:x val="2.4236518826493008E-2"/>
                  <c:y val="-1.9975014040276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8E-4751-9099-1F25BEFF4FED}"/>
                </c:ext>
              </c:extLst>
            </c:dLbl>
            <c:dLbl>
              <c:idx val="5"/>
              <c:layout>
                <c:manualLayout>
                  <c:x val="3.2309330481441377E-2"/>
                  <c:y val="-6.48832651377093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8E-4751-9099-1F25BEFF4FED}"/>
                </c:ext>
              </c:extLst>
            </c:dLbl>
            <c:dLbl>
              <c:idx val="6"/>
              <c:layout>
                <c:manualLayout>
                  <c:x val="3.7094018875784091E-2"/>
                  <c:y val="-8.73362445414847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8E-4751-9099-1F25BEFF4F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Califi!$E$4:$E$11</c:f>
              <c:numCache>
                <c:formatCode>_("$"* #,##0.00_);_("$"* \(#,##0.00\);_("$"* "-"??_);_(@_)</c:formatCode>
                <c:ptCount val="8"/>
                <c:pt idx="0">
                  <c:v>218674.62</c:v>
                </c:pt>
                <c:pt idx="1">
                  <c:v>18233.47</c:v>
                </c:pt>
                <c:pt idx="2">
                  <c:v>200696.81</c:v>
                </c:pt>
                <c:pt idx="3">
                  <c:v>16879.7</c:v>
                </c:pt>
                <c:pt idx="4">
                  <c:v>17108.759999999998</c:v>
                </c:pt>
                <c:pt idx="5">
                  <c:v>98241.67</c:v>
                </c:pt>
                <c:pt idx="6">
                  <c:v>12576.5</c:v>
                </c:pt>
                <c:pt idx="7">
                  <c:v>1173364.24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A8E-4751-9099-1F25BEFF4FED}"/>
            </c:ext>
          </c:extLst>
        </c:ser>
        <c:ser>
          <c:idx val="1"/>
          <c:order val="1"/>
          <c:tx>
            <c:v>N° créditos</c:v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Califi!$F$4:$F$11</c:f>
              <c:numCache>
                <c:formatCode>General</c:formatCode>
                <c:ptCount val="8"/>
                <c:pt idx="0">
                  <c:v>172</c:v>
                </c:pt>
                <c:pt idx="1">
                  <c:v>14</c:v>
                </c:pt>
                <c:pt idx="2">
                  <c:v>105</c:v>
                </c:pt>
                <c:pt idx="3">
                  <c:v>27</c:v>
                </c:pt>
                <c:pt idx="4">
                  <c:v>32</c:v>
                </c:pt>
                <c:pt idx="5">
                  <c:v>69</c:v>
                </c:pt>
                <c:pt idx="6">
                  <c:v>24</c:v>
                </c:pt>
                <c:pt idx="7">
                  <c:v>2047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A8E-4751-9099-1F25BEFF4FE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353057055"/>
        <c:axId val="1222394175"/>
        <c:axId val="0"/>
      </c:bar3DChart>
      <c:catAx>
        <c:axId val="13530570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22394175"/>
        <c:crosses val="autoZero"/>
        <c:auto val="1"/>
        <c:lblAlgn val="ctr"/>
        <c:lblOffset val="100"/>
        <c:noMultiLvlLbl val="0"/>
      </c:catAx>
      <c:valAx>
        <c:axId val="12223941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35305705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BFAD0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000" b="1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838200" y="2726975"/>
            <a:ext cx="10515600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4800">
                <a:latin typeface="Bembo Std" panose="02020605060306020A03" pitchFamily="18" charset="0"/>
              </a:rPr>
              <a:t>GESTION CREDITICIA JULIO 2020</a:t>
            </a:r>
            <a:endParaRPr lang="es-SV" sz="4800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3176119" y="496309"/>
            <a:ext cx="6983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000" b="1" dirty="0"/>
              <a:t>SALDOS DE CARTERA DE JULIO 2019 - JULIO 2020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380998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$1,755,775.77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1,226,977.85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69.88%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2C313E20-2B89-4C39-A052-86A07DA42F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9208155"/>
              </p:ext>
            </p:extLst>
          </p:nvPr>
        </p:nvGraphicFramePr>
        <p:xfrm>
          <a:off x="1201304" y="1669313"/>
          <a:ext cx="9877822" cy="4934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94803" y="762001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E7161E4-C57E-42DB-89E0-C80C5201716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099" t="30947" r="74879" b="37284"/>
          <a:stretch/>
        </p:blipFill>
        <p:spPr>
          <a:xfrm>
            <a:off x="124176" y="1591732"/>
            <a:ext cx="2838201" cy="4605868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2ECC3F69-3E6C-4453-A451-ECA6CA580D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2630624"/>
              </p:ext>
            </p:extLst>
          </p:nvPr>
        </p:nvGraphicFramePr>
        <p:xfrm>
          <a:off x="2962377" y="1591732"/>
          <a:ext cx="9105447" cy="4504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720669" y="608720"/>
            <a:ext cx="5055461" cy="7468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JULIO POR OFICINA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253AEB4-1512-4D86-BAB6-3A53F46D1C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7336156"/>
              </p:ext>
            </p:extLst>
          </p:nvPr>
        </p:nvGraphicFramePr>
        <p:xfrm>
          <a:off x="1180214" y="982132"/>
          <a:ext cx="9792586" cy="5576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290181"/>
              </p:ext>
            </p:extLst>
          </p:nvPr>
        </p:nvGraphicFramePr>
        <p:xfrm>
          <a:off x="182464" y="139620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CF9136BF-F9FA-4CA6-8E93-152370E680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8278299"/>
              </p:ext>
            </p:extLst>
          </p:nvPr>
        </p:nvGraphicFramePr>
        <p:xfrm>
          <a:off x="2791883" y="1045225"/>
          <a:ext cx="9217653" cy="5337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147</Words>
  <Application>Microsoft Office PowerPoint</Application>
  <PresentationFormat>Panorámica</PresentationFormat>
  <Paragraphs>49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4</cp:revision>
  <dcterms:created xsi:type="dcterms:W3CDTF">2020-08-17T23:35:56Z</dcterms:created>
  <dcterms:modified xsi:type="dcterms:W3CDTF">2021-01-29T22:36:33Z</dcterms:modified>
</cp:coreProperties>
</file>