
<file path=[Content_Types].xml><?xml version="1.0" encoding="utf-8"?>
<Types xmlns="http://schemas.openxmlformats.org/package/2006/content-types">
  <Default Extension="png" ContentType="image/png"/>
  <Default Extension="tmp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2.xml" ContentType="application/vnd.openxmlformats-officedocument.drawingml.chartshapes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drawings/drawing3.xml" ContentType="application/vnd.openxmlformats-officedocument.drawingml.chartshapes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drawings/drawing4.xml" ContentType="application/vnd.openxmlformats-officedocument.drawingml.chartshapes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drawings/drawing5.xml" ContentType="application/vnd.openxmlformats-officedocument.drawingml.chartshapes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drawings/drawing6.xml" ContentType="application/vnd.openxmlformats-officedocument.drawingml.chartshapes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drawings/drawing7.xml" ContentType="application/vnd.openxmlformats-officedocument.drawingml.chartshapes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notesSlides/notesSlide1.xml" ContentType="application/vnd.openxmlformats-officedocument.presentationml.notesSlid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7" r:id="rId2"/>
    <p:sldId id="261" r:id="rId3"/>
    <p:sldId id="271" r:id="rId4"/>
    <p:sldId id="272" r:id="rId5"/>
    <p:sldId id="273" r:id="rId6"/>
    <p:sldId id="274" r:id="rId7"/>
    <p:sldId id="275" r:id="rId8"/>
    <p:sldId id="277" r:id="rId9"/>
    <p:sldId id="270" r:id="rId10"/>
    <p:sldId id="278" r:id="rId11"/>
    <p:sldId id="262" r:id="rId12"/>
    <p:sldId id="279" r:id="rId13"/>
    <p:sldId id="342" r:id="rId14"/>
    <p:sldId id="343" r:id="rId15"/>
    <p:sldId id="268" r:id="rId16"/>
  </p:sldIdLst>
  <p:sldSz cx="12192000" cy="6858000"/>
  <p:notesSz cx="7010400" cy="92964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5597"/>
    <a:srgbClr val="9A9A9A"/>
    <a:srgbClr val="B5B5B5"/>
    <a:srgbClr val="D1D1D1"/>
    <a:srgbClr val="111C4E"/>
    <a:srgbClr val="FFFFFF"/>
    <a:srgbClr val="B3BEDF"/>
    <a:srgbClr val="E7E6E6"/>
    <a:srgbClr val="F1F1F1"/>
    <a:srgbClr val="DC39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8D30538-DE82-4C88-BB98-FC8BDF31AFA8}" v="3" dt="2024-01-23T16:55:20.60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17" autoAdjust="0"/>
    <p:restoredTop sz="93772" autoAdjust="0"/>
  </p:normalViewPr>
  <p:slideViewPr>
    <p:cSldViewPr snapToGrid="0">
      <p:cViewPr varScale="1">
        <p:scale>
          <a:sx n="104" d="100"/>
          <a:sy n="104" d="100"/>
        </p:scale>
        <p:origin x="960" y="114"/>
      </p:cViewPr>
      <p:guideLst/>
    </p:cSldViewPr>
  </p:slideViewPr>
  <p:notesTextViewPr>
    <p:cViewPr>
      <p:scale>
        <a:sx n="200" d="100"/>
        <a:sy n="2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a Patricia Girón" userId="9c99b76f-292d-46f4-b6c2-1ed287d6ed9f" providerId="ADAL" clId="{98D30538-DE82-4C88-BB98-FC8BDF31AFA8}"/>
    <pc:docChg chg="undo custSel modSld">
      <pc:chgData name="Ana Patricia Girón" userId="9c99b76f-292d-46f4-b6c2-1ed287d6ed9f" providerId="ADAL" clId="{98D30538-DE82-4C88-BB98-FC8BDF31AFA8}" dt="2024-01-23T17:04:56.670" v="1064" actId="1076"/>
      <pc:docMkLst>
        <pc:docMk/>
      </pc:docMkLst>
      <pc:sldChg chg="addSp delSp modSp mod">
        <pc:chgData name="Ana Patricia Girón" userId="9c99b76f-292d-46f4-b6c2-1ed287d6ed9f" providerId="ADAL" clId="{98D30538-DE82-4C88-BB98-FC8BDF31AFA8}" dt="2024-01-23T17:04:56.670" v="1064" actId="1076"/>
        <pc:sldMkLst>
          <pc:docMk/>
          <pc:sldMk cId="240925171" sldId="262"/>
        </pc:sldMkLst>
        <pc:spChg chg="mod">
          <ac:chgData name="Ana Patricia Girón" userId="9c99b76f-292d-46f4-b6c2-1ed287d6ed9f" providerId="ADAL" clId="{98D30538-DE82-4C88-BB98-FC8BDF31AFA8}" dt="2024-01-23T16:24:57.347" v="362" actId="1076"/>
          <ac:spMkLst>
            <pc:docMk/>
            <pc:sldMk cId="240925171" sldId="262"/>
            <ac:spMk id="2" creationId="{B185E329-2358-5C92-FC08-A9D3313FEB83}"/>
          </ac:spMkLst>
        </pc:spChg>
        <pc:spChg chg="mod">
          <ac:chgData name="Ana Patricia Girón" userId="9c99b76f-292d-46f4-b6c2-1ed287d6ed9f" providerId="ADAL" clId="{98D30538-DE82-4C88-BB98-FC8BDF31AFA8}" dt="2024-01-23T16:24:57.347" v="362" actId="1076"/>
          <ac:spMkLst>
            <pc:docMk/>
            <pc:sldMk cId="240925171" sldId="262"/>
            <ac:spMk id="3" creationId="{7540BA60-9623-490E-7661-556E33C3BBD4}"/>
          </ac:spMkLst>
        </pc:spChg>
        <pc:spChg chg="mod">
          <ac:chgData name="Ana Patricia Girón" userId="9c99b76f-292d-46f4-b6c2-1ed287d6ed9f" providerId="ADAL" clId="{98D30538-DE82-4C88-BB98-FC8BDF31AFA8}" dt="2024-01-23T16:28:07.421" v="382" actId="1076"/>
          <ac:spMkLst>
            <pc:docMk/>
            <pc:sldMk cId="240925171" sldId="262"/>
            <ac:spMk id="5" creationId="{636A34C5-AA0F-7891-0134-35BCCC0281F7}"/>
          </ac:spMkLst>
        </pc:spChg>
        <pc:spChg chg="mod">
          <ac:chgData name="Ana Patricia Girón" userId="9c99b76f-292d-46f4-b6c2-1ed287d6ed9f" providerId="ADAL" clId="{98D30538-DE82-4C88-BB98-FC8BDF31AFA8}" dt="2024-01-23T16:28:03.275" v="381" actId="1076"/>
          <ac:spMkLst>
            <pc:docMk/>
            <pc:sldMk cId="240925171" sldId="262"/>
            <ac:spMk id="6" creationId="{12EEE852-5A72-CB07-AD82-587B605CF062}"/>
          </ac:spMkLst>
        </pc:spChg>
        <pc:spChg chg="mod">
          <ac:chgData name="Ana Patricia Girón" userId="9c99b76f-292d-46f4-b6c2-1ed287d6ed9f" providerId="ADAL" clId="{98D30538-DE82-4C88-BB98-FC8BDF31AFA8}" dt="2024-01-23T16:25:51.630" v="371" actId="14100"/>
          <ac:spMkLst>
            <pc:docMk/>
            <pc:sldMk cId="240925171" sldId="262"/>
            <ac:spMk id="7" creationId="{4D621670-B63D-1CA7-8695-9ADD16B590A6}"/>
          </ac:spMkLst>
        </pc:spChg>
        <pc:spChg chg="mod">
          <ac:chgData name="Ana Patricia Girón" userId="9c99b76f-292d-46f4-b6c2-1ed287d6ed9f" providerId="ADAL" clId="{98D30538-DE82-4C88-BB98-FC8BDF31AFA8}" dt="2024-01-23T16:49:24.894" v="857" actId="1076"/>
          <ac:spMkLst>
            <pc:docMk/>
            <pc:sldMk cId="240925171" sldId="262"/>
            <ac:spMk id="9" creationId="{15E81DCF-2870-6F98-15AA-399210FF229A}"/>
          </ac:spMkLst>
        </pc:spChg>
        <pc:spChg chg="mod">
          <ac:chgData name="Ana Patricia Girón" userId="9c99b76f-292d-46f4-b6c2-1ed287d6ed9f" providerId="ADAL" clId="{98D30538-DE82-4C88-BB98-FC8BDF31AFA8}" dt="2024-01-23T16:29:17.322" v="396" actId="14100"/>
          <ac:spMkLst>
            <pc:docMk/>
            <pc:sldMk cId="240925171" sldId="262"/>
            <ac:spMk id="10" creationId="{7BBC71EA-8167-AF89-1EA3-CB9AFD7FC3FC}"/>
          </ac:spMkLst>
        </pc:spChg>
        <pc:spChg chg="add mod">
          <ac:chgData name="Ana Patricia Girón" userId="9c99b76f-292d-46f4-b6c2-1ed287d6ed9f" providerId="ADAL" clId="{98D30538-DE82-4C88-BB98-FC8BDF31AFA8}" dt="2024-01-23T16:45:21.542" v="640" actId="20577"/>
          <ac:spMkLst>
            <pc:docMk/>
            <pc:sldMk cId="240925171" sldId="262"/>
            <ac:spMk id="12" creationId="{24675D94-D9FD-8E2A-6473-81F697E35F32}"/>
          </ac:spMkLst>
        </pc:spChg>
        <pc:spChg chg="add mod">
          <ac:chgData name="Ana Patricia Girón" userId="9c99b76f-292d-46f4-b6c2-1ed287d6ed9f" providerId="ADAL" clId="{98D30538-DE82-4C88-BB98-FC8BDF31AFA8}" dt="2024-01-23T17:04:35.775" v="1063" actId="20577"/>
          <ac:spMkLst>
            <pc:docMk/>
            <pc:sldMk cId="240925171" sldId="262"/>
            <ac:spMk id="14" creationId="{F49C4265-6C4F-78A7-3A90-D12E8B14D57B}"/>
          </ac:spMkLst>
        </pc:spChg>
        <pc:spChg chg="mod">
          <ac:chgData name="Ana Patricia Girón" userId="9c99b76f-292d-46f4-b6c2-1ed287d6ed9f" providerId="ADAL" clId="{98D30538-DE82-4C88-BB98-FC8BDF31AFA8}" dt="2024-01-23T16:33:20.779" v="532" actId="1076"/>
          <ac:spMkLst>
            <pc:docMk/>
            <pc:sldMk cId="240925171" sldId="262"/>
            <ac:spMk id="16" creationId="{24D346C6-E3A7-0E10-AD6F-CBBBCCFB7614}"/>
          </ac:spMkLst>
        </pc:spChg>
        <pc:spChg chg="add mod">
          <ac:chgData name="Ana Patricia Girón" userId="9c99b76f-292d-46f4-b6c2-1ed287d6ed9f" providerId="ADAL" clId="{98D30538-DE82-4C88-BB98-FC8BDF31AFA8}" dt="2024-01-23T17:04:56.670" v="1064" actId="1076"/>
          <ac:spMkLst>
            <pc:docMk/>
            <pc:sldMk cId="240925171" sldId="262"/>
            <ac:spMk id="17" creationId="{E8E5D707-A7E5-F8A3-F950-61337F50F6E1}"/>
          </ac:spMkLst>
        </pc:spChg>
        <pc:spChg chg="mod">
          <ac:chgData name="Ana Patricia Girón" userId="9c99b76f-292d-46f4-b6c2-1ed287d6ed9f" providerId="ADAL" clId="{98D30538-DE82-4C88-BB98-FC8BDF31AFA8}" dt="2024-01-23T16:33:32.936" v="535" actId="1076"/>
          <ac:spMkLst>
            <pc:docMk/>
            <pc:sldMk cId="240925171" sldId="262"/>
            <ac:spMk id="23" creationId="{3DA394F7-3D7A-3309-D2FF-16EC2141BC3A}"/>
          </ac:spMkLst>
        </pc:spChg>
        <pc:spChg chg="mod">
          <ac:chgData name="Ana Patricia Girón" userId="9c99b76f-292d-46f4-b6c2-1ed287d6ed9f" providerId="ADAL" clId="{98D30538-DE82-4C88-BB98-FC8BDF31AFA8}" dt="2024-01-23T16:25:02.817" v="363" actId="1076"/>
          <ac:spMkLst>
            <pc:docMk/>
            <pc:sldMk cId="240925171" sldId="262"/>
            <ac:spMk id="28" creationId="{EA05C01B-73D7-B0D0-9AD1-9B5E6205A061}"/>
          </ac:spMkLst>
        </pc:spChg>
        <pc:spChg chg="mod">
          <ac:chgData name="Ana Patricia Girón" userId="9c99b76f-292d-46f4-b6c2-1ed287d6ed9f" providerId="ADAL" clId="{98D30538-DE82-4C88-BB98-FC8BDF31AFA8}" dt="2024-01-23T16:33:38.254" v="536" actId="1076"/>
          <ac:spMkLst>
            <pc:docMk/>
            <pc:sldMk cId="240925171" sldId="262"/>
            <ac:spMk id="29" creationId="{B82069D6-6CBF-FB89-D665-BF95EB7AE925}"/>
          </ac:spMkLst>
        </pc:spChg>
        <pc:spChg chg="mod">
          <ac:chgData name="Ana Patricia Girón" userId="9c99b76f-292d-46f4-b6c2-1ed287d6ed9f" providerId="ADAL" clId="{98D30538-DE82-4C88-BB98-FC8BDF31AFA8}" dt="2024-01-23T16:24:57.347" v="362" actId="1076"/>
          <ac:spMkLst>
            <pc:docMk/>
            <pc:sldMk cId="240925171" sldId="262"/>
            <ac:spMk id="30" creationId="{9F5C348D-F158-94E8-9E01-ED8E94F2A7B9}"/>
          </ac:spMkLst>
        </pc:spChg>
        <pc:spChg chg="mod">
          <ac:chgData name="Ana Patricia Girón" userId="9c99b76f-292d-46f4-b6c2-1ed287d6ed9f" providerId="ADAL" clId="{98D30538-DE82-4C88-BB98-FC8BDF31AFA8}" dt="2024-01-23T16:33:26.591" v="533" actId="1076"/>
          <ac:spMkLst>
            <pc:docMk/>
            <pc:sldMk cId="240925171" sldId="262"/>
            <ac:spMk id="31" creationId="{91A5002A-5B30-1CF0-02C4-3DF992C00DC5}"/>
          </ac:spMkLst>
        </pc:spChg>
        <pc:spChg chg="del">
          <ac:chgData name="Ana Patricia Girón" userId="9c99b76f-292d-46f4-b6c2-1ed287d6ed9f" providerId="ADAL" clId="{98D30538-DE82-4C88-BB98-FC8BDF31AFA8}" dt="2024-01-23T16:24:26.437" v="359" actId="478"/>
          <ac:spMkLst>
            <pc:docMk/>
            <pc:sldMk cId="240925171" sldId="262"/>
            <ac:spMk id="40" creationId="{A309C43B-A0D8-FA73-0291-C1BD6541E76F}"/>
          </ac:spMkLst>
        </pc:spChg>
        <pc:spChg chg="del">
          <ac:chgData name="Ana Patricia Girón" userId="9c99b76f-292d-46f4-b6c2-1ed287d6ed9f" providerId="ADAL" clId="{98D30538-DE82-4C88-BB98-FC8BDF31AFA8}" dt="2024-01-23T16:24:45.041" v="361" actId="478"/>
          <ac:spMkLst>
            <pc:docMk/>
            <pc:sldMk cId="240925171" sldId="262"/>
            <ac:spMk id="41" creationId="{6D9288B5-454F-EE6E-0F2D-4259D75008FA}"/>
          </ac:spMkLst>
        </pc:spChg>
        <pc:spChg chg="del">
          <ac:chgData name="Ana Patricia Girón" userId="9c99b76f-292d-46f4-b6c2-1ed287d6ed9f" providerId="ADAL" clId="{98D30538-DE82-4C88-BB98-FC8BDF31AFA8}" dt="2024-01-23T16:24:32.889" v="360" actId="478"/>
          <ac:spMkLst>
            <pc:docMk/>
            <pc:sldMk cId="240925171" sldId="262"/>
            <ac:spMk id="42" creationId="{96598A0A-99DF-BD74-C447-24DC516061E3}"/>
          </ac:spMkLst>
        </pc:spChg>
        <pc:graphicFrameChg chg="mod modGraphic">
          <ac:chgData name="Ana Patricia Girón" userId="9c99b76f-292d-46f4-b6c2-1ed287d6ed9f" providerId="ADAL" clId="{98D30538-DE82-4C88-BB98-FC8BDF31AFA8}" dt="2024-01-23T16:32:45.072" v="527" actId="14100"/>
          <ac:graphicFrameMkLst>
            <pc:docMk/>
            <pc:sldMk cId="240925171" sldId="262"/>
            <ac:graphicFrameMk id="8" creationId="{E1056446-BA13-F05F-1AC7-A425364D81BE}"/>
          </ac:graphicFrameMkLst>
        </pc:graphicFrameChg>
        <pc:picChg chg="mod">
          <ac:chgData name="Ana Patricia Girón" userId="9c99b76f-292d-46f4-b6c2-1ed287d6ed9f" providerId="ADAL" clId="{98D30538-DE82-4C88-BB98-FC8BDF31AFA8}" dt="2024-01-23T16:24:57.347" v="362" actId="1076"/>
          <ac:picMkLst>
            <pc:docMk/>
            <pc:sldMk cId="240925171" sldId="262"/>
            <ac:picMk id="33" creationId="{B4A63C09-4E82-8298-C260-BD37AEBF6086}"/>
          </ac:picMkLst>
        </pc:picChg>
        <pc:picChg chg="mod">
          <ac:chgData name="Ana Patricia Girón" userId="9c99b76f-292d-46f4-b6c2-1ed287d6ed9f" providerId="ADAL" clId="{98D30538-DE82-4C88-BB98-FC8BDF31AFA8}" dt="2024-01-23T16:33:29.650" v="534" actId="1076"/>
          <ac:picMkLst>
            <pc:docMk/>
            <pc:sldMk cId="240925171" sldId="262"/>
            <ac:picMk id="35" creationId="{5D2922ED-7012-6954-5D65-0C90D6CEA4D3}"/>
          </ac:picMkLst>
        </pc:picChg>
        <pc:picChg chg="mod">
          <ac:chgData name="Ana Patricia Girón" userId="9c99b76f-292d-46f4-b6c2-1ed287d6ed9f" providerId="ADAL" clId="{98D30538-DE82-4C88-BB98-FC8BDF31AFA8}" dt="2024-01-23T16:24:57.347" v="362" actId="1076"/>
          <ac:picMkLst>
            <pc:docMk/>
            <pc:sldMk cId="240925171" sldId="262"/>
            <ac:picMk id="37" creationId="{29D444ED-B744-7B05-18ED-20B17B4C1FAA}"/>
          </ac:picMkLst>
        </pc:picChg>
        <pc:picChg chg="mod">
          <ac:chgData name="Ana Patricia Girón" userId="9c99b76f-292d-46f4-b6c2-1ed287d6ed9f" providerId="ADAL" clId="{98D30538-DE82-4C88-BB98-FC8BDF31AFA8}" dt="2024-01-23T16:24:57.347" v="362" actId="1076"/>
          <ac:picMkLst>
            <pc:docMk/>
            <pc:sldMk cId="240925171" sldId="262"/>
            <ac:picMk id="39" creationId="{3F281CCE-86A2-A4B3-C944-BDFF440E36DB}"/>
          </ac:picMkLst>
        </pc:picChg>
      </pc:sldChg>
      <pc:sldChg chg="addSp delSp modSp mod">
        <pc:chgData name="Ana Patricia Girón" userId="9c99b76f-292d-46f4-b6c2-1ed287d6ed9f" providerId="ADAL" clId="{98D30538-DE82-4C88-BB98-FC8BDF31AFA8}" dt="2024-01-23T16:56:29.818" v="1031" actId="20577"/>
        <pc:sldMkLst>
          <pc:docMk/>
          <pc:sldMk cId="723541246" sldId="342"/>
        </pc:sldMkLst>
        <pc:spChg chg="add mod">
          <ac:chgData name="Ana Patricia Girón" userId="9c99b76f-292d-46f4-b6c2-1ed287d6ed9f" providerId="ADAL" clId="{98D30538-DE82-4C88-BB98-FC8BDF31AFA8}" dt="2024-01-23T16:56:29.818" v="1031" actId="20577"/>
          <ac:spMkLst>
            <pc:docMk/>
            <pc:sldMk cId="723541246" sldId="342"/>
            <ac:spMk id="2" creationId="{9924F45D-0197-4418-3B16-FE0A76C6E753}"/>
          </ac:spMkLst>
        </pc:spChg>
        <pc:spChg chg="add mod">
          <ac:chgData name="Ana Patricia Girón" userId="9c99b76f-292d-46f4-b6c2-1ed287d6ed9f" providerId="ADAL" clId="{98D30538-DE82-4C88-BB98-FC8BDF31AFA8}" dt="2024-01-23T16:53:18.038" v="1006" actId="1076"/>
          <ac:spMkLst>
            <pc:docMk/>
            <pc:sldMk cId="723541246" sldId="342"/>
            <ac:spMk id="3" creationId="{86691488-60C7-9C86-4A1A-522A5595CA03}"/>
          </ac:spMkLst>
        </pc:spChg>
        <pc:spChg chg="add mod">
          <ac:chgData name="Ana Patricia Girón" userId="9c99b76f-292d-46f4-b6c2-1ed287d6ed9f" providerId="ADAL" clId="{98D30538-DE82-4C88-BB98-FC8BDF31AFA8}" dt="2024-01-23T16:55:31.559" v="1024" actId="14100"/>
          <ac:spMkLst>
            <pc:docMk/>
            <pc:sldMk cId="723541246" sldId="342"/>
            <ac:spMk id="4" creationId="{3D0D65D6-6036-2B7B-E976-470837D9E8CB}"/>
          </ac:spMkLst>
        </pc:spChg>
        <pc:spChg chg="mod">
          <ac:chgData name="Ana Patricia Girón" userId="9c99b76f-292d-46f4-b6c2-1ed287d6ed9f" providerId="ADAL" clId="{98D30538-DE82-4C88-BB98-FC8BDF31AFA8}" dt="2024-01-23T16:56:11.006" v="1029" actId="1036"/>
          <ac:spMkLst>
            <pc:docMk/>
            <pc:sldMk cId="723541246" sldId="342"/>
            <ac:spMk id="7" creationId="{4D621670-B63D-1CA7-8695-9ADD16B590A6}"/>
          </ac:spMkLst>
        </pc:spChg>
        <pc:spChg chg="mod">
          <ac:chgData name="Ana Patricia Girón" userId="9c99b76f-292d-46f4-b6c2-1ed287d6ed9f" providerId="ADAL" clId="{98D30538-DE82-4C88-BB98-FC8BDF31AFA8}" dt="2024-01-23T16:50:17.061" v="859" actId="1076"/>
          <ac:spMkLst>
            <pc:docMk/>
            <pc:sldMk cId="723541246" sldId="342"/>
            <ac:spMk id="44" creationId="{958AFFE5-2E0E-BA7C-B57A-94FF0E97C57E}"/>
          </ac:spMkLst>
        </pc:spChg>
        <pc:spChg chg="mod">
          <ac:chgData name="Ana Patricia Girón" userId="9c99b76f-292d-46f4-b6c2-1ed287d6ed9f" providerId="ADAL" clId="{98D30538-DE82-4C88-BB98-FC8BDF31AFA8}" dt="2024-01-23T16:53:25.771" v="1007" actId="1076"/>
          <ac:spMkLst>
            <pc:docMk/>
            <pc:sldMk cId="723541246" sldId="342"/>
            <ac:spMk id="45" creationId="{513F8498-FBBE-7E1D-B68E-14583C905F65}"/>
          </ac:spMkLst>
        </pc:spChg>
        <pc:spChg chg="del mod">
          <ac:chgData name="Ana Patricia Girón" userId="9c99b76f-292d-46f4-b6c2-1ed287d6ed9f" providerId="ADAL" clId="{98D30538-DE82-4C88-BB98-FC8BDF31AFA8}" dt="2024-01-23T16:55:16.320" v="1021" actId="478"/>
          <ac:spMkLst>
            <pc:docMk/>
            <pc:sldMk cId="723541246" sldId="342"/>
            <ac:spMk id="46" creationId="{21398D44-5BE7-5FD7-F3FB-A1D2F794BC44}"/>
          </ac:spMkLst>
        </pc:spChg>
        <pc:spChg chg="mod">
          <ac:chgData name="Ana Patricia Girón" userId="9c99b76f-292d-46f4-b6c2-1ed287d6ed9f" providerId="ADAL" clId="{98D30538-DE82-4C88-BB98-FC8BDF31AFA8}" dt="2024-01-23T16:54:06.268" v="1012" actId="1076"/>
          <ac:spMkLst>
            <pc:docMk/>
            <pc:sldMk cId="723541246" sldId="342"/>
            <ac:spMk id="47" creationId="{B1FF8890-6B80-B2E4-E8F7-4CCC933FC328}"/>
          </ac:spMkLst>
        </pc:spChg>
        <pc:spChg chg="mod">
          <ac:chgData name="Ana Patricia Girón" userId="9c99b76f-292d-46f4-b6c2-1ed287d6ed9f" providerId="ADAL" clId="{98D30538-DE82-4C88-BB98-FC8BDF31AFA8}" dt="2024-01-23T16:54:24.034" v="1015" actId="1076"/>
          <ac:spMkLst>
            <pc:docMk/>
            <pc:sldMk cId="723541246" sldId="342"/>
            <ac:spMk id="48" creationId="{D782D2EE-ECC8-9737-F2EC-C85B8F76985C}"/>
          </ac:spMkLst>
        </pc:spChg>
        <pc:spChg chg="mod">
          <ac:chgData name="Ana Patricia Girón" userId="9c99b76f-292d-46f4-b6c2-1ed287d6ed9f" providerId="ADAL" clId="{98D30538-DE82-4C88-BB98-FC8BDF31AFA8}" dt="2024-01-23T16:54:17.452" v="1014" actId="1076"/>
          <ac:spMkLst>
            <pc:docMk/>
            <pc:sldMk cId="723541246" sldId="342"/>
            <ac:spMk id="49" creationId="{91D460DF-CCA6-CA24-B959-C7EC970C5A10}"/>
          </ac:spMkLst>
        </pc:spChg>
        <pc:spChg chg="mod">
          <ac:chgData name="Ana Patricia Girón" userId="9c99b76f-292d-46f4-b6c2-1ed287d6ed9f" providerId="ADAL" clId="{98D30538-DE82-4C88-BB98-FC8BDF31AFA8}" dt="2024-01-23T16:54:58.863" v="1019" actId="1076"/>
          <ac:spMkLst>
            <pc:docMk/>
            <pc:sldMk cId="723541246" sldId="342"/>
            <ac:spMk id="50" creationId="{BD1E9216-CE4E-EEC0-1D71-E2F6FFBE2BAD}"/>
          </ac:spMkLst>
        </pc:spChg>
        <pc:spChg chg="mod">
          <ac:chgData name="Ana Patricia Girón" userId="9c99b76f-292d-46f4-b6c2-1ed287d6ed9f" providerId="ADAL" clId="{98D30538-DE82-4C88-BB98-FC8BDF31AFA8}" dt="2024-01-23T16:56:00.677" v="1026" actId="1076"/>
          <ac:spMkLst>
            <pc:docMk/>
            <pc:sldMk cId="723541246" sldId="342"/>
            <ac:spMk id="52" creationId="{1EFB67EF-F866-6321-A82A-F568546F7B39}"/>
          </ac:spMkLst>
        </pc:spChg>
        <pc:spChg chg="mod">
          <ac:chgData name="Ana Patricia Girón" userId="9c99b76f-292d-46f4-b6c2-1ed287d6ed9f" providerId="ADAL" clId="{98D30538-DE82-4C88-BB98-FC8BDF31AFA8}" dt="2024-01-23T16:53:07.956" v="1005" actId="1076"/>
          <ac:spMkLst>
            <pc:docMk/>
            <pc:sldMk cId="723541246" sldId="342"/>
            <ac:spMk id="54" creationId="{5C21B892-29D3-4588-09FF-00F6B9B8B3FB}"/>
          </ac:spMkLst>
        </pc:spChg>
        <pc:spChg chg="mod">
          <ac:chgData name="Ana Patricia Girón" userId="9c99b76f-292d-46f4-b6c2-1ed287d6ed9f" providerId="ADAL" clId="{98D30538-DE82-4C88-BB98-FC8BDF31AFA8}" dt="2024-01-23T16:53:54.403" v="1010" actId="1076"/>
          <ac:spMkLst>
            <pc:docMk/>
            <pc:sldMk cId="723541246" sldId="342"/>
            <ac:spMk id="56" creationId="{19C849E1-32D0-AEA3-92A7-6914ABFD55B2}"/>
          </ac:spMkLst>
        </pc:spChg>
        <pc:spChg chg="mod">
          <ac:chgData name="Ana Patricia Girón" userId="9c99b76f-292d-46f4-b6c2-1ed287d6ed9f" providerId="ADAL" clId="{98D30538-DE82-4C88-BB98-FC8BDF31AFA8}" dt="2024-01-23T16:54:42.411" v="1016" actId="1076"/>
          <ac:spMkLst>
            <pc:docMk/>
            <pc:sldMk cId="723541246" sldId="342"/>
            <ac:spMk id="58" creationId="{E8889C37-7341-253E-1704-4935E9961F38}"/>
          </ac:spMkLst>
        </pc:spChg>
        <pc:spChg chg="mod">
          <ac:chgData name="Ana Patricia Girón" userId="9c99b76f-292d-46f4-b6c2-1ed287d6ed9f" providerId="ADAL" clId="{98D30538-DE82-4C88-BB98-FC8BDF31AFA8}" dt="2024-01-23T16:54:52.708" v="1018" actId="1076"/>
          <ac:spMkLst>
            <pc:docMk/>
            <pc:sldMk cId="723541246" sldId="342"/>
            <ac:spMk id="60" creationId="{24CBAD94-777B-380B-AC5C-BF9E589292F6}"/>
          </ac:spMkLst>
        </pc:spChg>
        <pc:spChg chg="mod">
          <ac:chgData name="Ana Patricia Girón" userId="9c99b76f-292d-46f4-b6c2-1ed287d6ed9f" providerId="ADAL" clId="{98D30538-DE82-4C88-BB98-FC8BDF31AFA8}" dt="2024-01-23T16:54:46.585" v="1017" actId="1076"/>
          <ac:spMkLst>
            <pc:docMk/>
            <pc:sldMk cId="723541246" sldId="342"/>
            <ac:spMk id="62" creationId="{C83066C7-D337-C532-B8B6-AC65B54C12AA}"/>
          </ac:spMkLst>
        </pc:spChg>
        <pc:spChg chg="mod">
          <ac:chgData name="Ana Patricia Girón" userId="9c99b76f-292d-46f4-b6c2-1ed287d6ed9f" providerId="ADAL" clId="{98D30538-DE82-4C88-BB98-FC8BDF31AFA8}" dt="2024-01-23T16:55:13.360" v="1020" actId="1076"/>
          <ac:spMkLst>
            <pc:docMk/>
            <pc:sldMk cId="723541246" sldId="342"/>
            <ac:spMk id="64" creationId="{324D107D-68BD-C8E3-15ED-166CDDCB8B6C}"/>
          </ac:spMkLst>
        </pc:spChg>
        <pc:spChg chg="mod">
          <ac:chgData name="Ana Patricia Girón" userId="9c99b76f-292d-46f4-b6c2-1ed287d6ed9f" providerId="ADAL" clId="{98D30538-DE82-4C88-BB98-FC8BDF31AFA8}" dt="2024-01-23T16:56:08.290" v="1027" actId="1076"/>
          <ac:spMkLst>
            <pc:docMk/>
            <pc:sldMk cId="723541246" sldId="342"/>
            <ac:spMk id="66" creationId="{0DEEA46F-17D5-27DE-47FA-C1B419FC1751}"/>
          </ac:spMkLst>
        </pc:spChg>
        <pc:graphicFrameChg chg="mod">
          <ac:chgData name="Ana Patricia Girón" userId="9c99b76f-292d-46f4-b6c2-1ed287d6ed9f" providerId="ADAL" clId="{98D30538-DE82-4C88-BB98-FC8BDF31AFA8}" dt="2024-01-23T16:50:11.071" v="858" actId="1076"/>
          <ac:graphicFrameMkLst>
            <pc:docMk/>
            <pc:sldMk cId="723541246" sldId="342"/>
            <ac:graphicFrameMk id="36" creationId="{71B26FEC-B896-0125-B7FD-C461DD7621D8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10.xlsx"/><Relationship Id="rId2" Type="http://schemas.microsoft.com/office/2011/relationships/chartColorStyle" Target="colors11.xml"/><Relationship Id="rId1" Type="http://schemas.microsoft.com/office/2011/relationships/chartStyle" Target="style11.xml"/><Relationship Id="rId4" Type="http://schemas.openxmlformats.org/officeDocument/2006/relationships/chartUserShapes" Target="../drawings/drawing6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12.xlsx"/><Relationship Id="rId2" Type="http://schemas.microsoft.com/office/2011/relationships/chartColorStyle" Target="colors13.xml"/><Relationship Id="rId1" Type="http://schemas.microsoft.com/office/2011/relationships/chartStyle" Target="style13.xml"/><Relationship Id="rId4" Type="http://schemas.openxmlformats.org/officeDocument/2006/relationships/chartUserShapes" Target="../drawings/drawing7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13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14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1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3.xlsx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2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5.xlsx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chartUserShapes" Target="../drawings/drawing3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7.xlsx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chartUserShapes" Target="../drawings/drawing4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8.xlsx"/><Relationship Id="rId2" Type="http://schemas.microsoft.com/office/2011/relationships/chartColorStyle" Target="colors9.xml"/><Relationship Id="rId1" Type="http://schemas.microsoft.com/office/2011/relationships/chartStyle" Target="style9.xml"/><Relationship Id="rId4" Type="http://schemas.openxmlformats.org/officeDocument/2006/relationships/chartUserShapes" Target="../drawings/drawing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601621449061527"/>
          <c:y val="0.11741075267577433"/>
          <c:w val="0.48140787667331086"/>
          <c:h val="0.82008957760742374"/>
        </c:manualLayout>
      </c:layout>
      <c:doughnut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dPt>
            <c:idx val="0"/>
            <c:bubble3D val="0"/>
            <c:spPr>
              <a:solidFill>
                <a:srgbClr val="111C4E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4445-4D54-8E44-113EC3FC1B5B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4445-4D54-8E44-113EC3FC1B5B}"/>
              </c:ext>
            </c:extLst>
          </c:dPt>
          <c:dLbls>
            <c:dLbl>
              <c:idx val="0"/>
              <c:layout>
                <c:manualLayout>
                  <c:x val="6.9685665521425095E-3"/>
                  <c:y val="0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45-4D54-8E44-113EC3FC1B5B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45-4D54-8E44-113EC3FC1B5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Ejecución</c:v>
                </c:pt>
                <c:pt idx="1">
                  <c:v>Pendiente</c:v>
                </c:pt>
              </c:strCache>
            </c:strRef>
          </c:cat>
          <c:val>
            <c:numRef>
              <c:f>Hoja1!$B$2:$B$3</c:f>
              <c:numCache>
                <c:formatCode>0.00%</c:formatCode>
                <c:ptCount val="2"/>
                <c:pt idx="0">
                  <c:v>1</c:v>
                </c:pt>
                <c:pt idx="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445-4D54-8E44-113EC3FC1B5B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36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601621449061527"/>
          <c:y val="0.11741075267577433"/>
          <c:w val="0.48140787667331086"/>
          <c:h val="0.82008957760742374"/>
        </c:manualLayout>
      </c:layout>
      <c:doughnut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dPt>
            <c:idx val="0"/>
            <c:bubble3D val="0"/>
            <c:spPr>
              <a:solidFill>
                <a:srgbClr val="111C4E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0CCD-4958-AFAD-EDA3FE863773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0CCD-4958-AFAD-EDA3FE863773}"/>
              </c:ext>
            </c:extLst>
          </c:dPt>
          <c:dLbls>
            <c:dLbl>
              <c:idx val="0"/>
              <c:layout>
                <c:manualLayout>
                  <c:x val="6.9685665521425095E-3"/>
                  <c:y val="0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CCD-4958-AFAD-EDA3FE863773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CCD-4958-AFAD-EDA3FE86377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Ejecución</c:v>
                </c:pt>
                <c:pt idx="1">
                  <c:v>Pendiente</c:v>
                </c:pt>
              </c:strCache>
            </c:strRef>
          </c:cat>
          <c:val>
            <c:numRef>
              <c:f>Hoja1!$B$2:$B$3</c:f>
              <c:numCache>
                <c:formatCode>0.00%</c:formatCode>
                <c:ptCount val="2"/>
                <c:pt idx="0">
                  <c:v>1</c:v>
                </c:pt>
                <c:pt idx="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CCD-4958-AFAD-EDA3FE863773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36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dPt>
            <c:idx val="0"/>
            <c:bubble3D val="0"/>
            <c:spPr>
              <a:solidFill>
                <a:srgbClr val="DC3912"/>
              </a:solidFill>
              <a:ln w="19050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250-44BD-8EDC-8CE00D8CC082}"/>
              </c:ext>
            </c:extLst>
          </c:dPt>
          <c:dPt>
            <c:idx val="1"/>
            <c:bubble3D val="0"/>
            <c:spPr>
              <a:solidFill>
                <a:srgbClr val="FFC000"/>
              </a:solidFill>
              <a:ln w="19050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250-44BD-8EDC-8CE00D8CC082}"/>
              </c:ext>
            </c:extLst>
          </c:dPt>
          <c:dPt>
            <c:idx val="2"/>
            <c:bubble3D val="0"/>
            <c:spPr>
              <a:solidFill>
                <a:srgbClr val="109618"/>
              </a:solidFill>
              <a:ln w="19050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E250-44BD-8EDC-8CE00D8CC082}"/>
              </c:ext>
            </c:extLst>
          </c:dPt>
          <c:dPt>
            <c:idx val="3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E250-44BD-8EDC-8CE00D8CC082}"/>
              </c:ext>
            </c:extLst>
          </c:dPt>
          <c:cat>
            <c:strRef>
              <c:f>Hoja1!$A$2:$A$5</c:f>
              <c:strCache>
                <c:ptCount val="4"/>
                <c:pt idx="0">
                  <c:v>1er trim.</c:v>
                </c:pt>
                <c:pt idx="1">
                  <c:v>2º trim.</c:v>
                </c:pt>
                <c:pt idx="2">
                  <c:v>3er trim.</c:v>
                </c:pt>
                <c:pt idx="3">
                  <c:v>4º trim.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16.66</c:v>
                </c:pt>
                <c:pt idx="1">
                  <c:v>16.66</c:v>
                </c:pt>
                <c:pt idx="2">
                  <c:v>16.66</c:v>
                </c:pt>
                <c:pt idx="3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250-44BD-8EDC-8CE00D8CC08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270"/>
        <c:holeSize val="50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lang="en-US" sz="1400" b="1" kern="1200">
          <a:solidFill>
            <a:srgbClr val="222B35"/>
          </a:solidFill>
          <a:latin typeface="Arial" panose="020B0604020202020204" pitchFamily="34" charset="0"/>
          <a:ea typeface="+mn-ea"/>
          <a:cs typeface="+mn-cs"/>
        </a:defRPr>
      </a:pPr>
      <a:endParaRPr lang="es-SV"/>
    </a:p>
  </c:txPr>
  <c:externalData r:id="rId3">
    <c:autoUpdate val="0"/>
  </c:externalData>
  <c:userShapes r:id="rId4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601621449061527"/>
          <c:y val="0.11741075267577433"/>
          <c:w val="0.48140787667331086"/>
          <c:h val="0.82008957760742374"/>
        </c:manualLayout>
      </c:layout>
      <c:doughnut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dPt>
            <c:idx val="0"/>
            <c:bubble3D val="0"/>
            <c:spPr>
              <a:solidFill>
                <a:srgbClr val="111C4E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A88E-42D4-AAD8-E5985F275847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A88E-42D4-AAD8-E5985F275847}"/>
              </c:ext>
            </c:extLst>
          </c:dPt>
          <c:dLbls>
            <c:dLbl>
              <c:idx val="0"/>
              <c:layout>
                <c:manualLayout>
                  <c:x val="6.9685665521425095E-3"/>
                  <c:y val="0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88E-42D4-AAD8-E5985F275847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88E-42D4-AAD8-E5985F27584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Ejecución</c:v>
                </c:pt>
                <c:pt idx="1">
                  <c:v>Pendiente</c:v>
                </c:pt>
              </c:strCache>
            </c:strRef>
          </c:cat>
          <c:val>
            <c:numRef>
              <c:f>Hoja1!$B$2:$B$3</c:f>
              <c:numCache>
                <c:formatCode>0.00%</c:formatCode>
                <c:ptCount val="2"/>
                <c:pt idx="0">
                  <c:v>1</c:v>
                </c:pt>
                <c:pt idx="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88E-42D4-AAD8-E5985F275847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36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dPt>
            <c:idx val="0"/>
            <c:bubble3D val="0"/>
            <c:spPr>
              <a:solidFill>
                <a:srgbClr val="DC3912"/>
              </a:solidFill>
              <a:ln w="19050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250-44BD-8EDC-8CE00D8CC082}"/>
              </c:ext>
            </c:extLst>
          </c:dPt>
          <c:dPt>
            <c:idx val="1"/>
            <c:bubble3D val="0"/>
            <c:spPr>
              <a:solidFill>
                <a:srgbClr val="FFC000"/>
              </a:solidFill>
              <a:ln w="19050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250-44BD-8EDC-8CE00D8CC082}"/>
              </c:ext>
            </c:extLst>
          </c:dPt>
          <c:dPt>
            <c:idx val="2"/>
            <c:bubble3D val="0"/>
            <c:spPr>
              <a:solidFill>
                <a:srgbClr val="109618"/>
              </a:solidFill>
              <a:ln w="19050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E250-44BD-8EDC-8CE00D8CC082}"/>
              </c:ext>
            </c:extLst>
          </c:dPt>
          <c:dPt>
            <c:idx val="3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E250-44BD-8EDC-8CE00D8CC082}"/>
              </c:ext>
            </c:extLst>
          </c:dPt>
          <c:cat>
            <c:strRef>
              <c:f>Hoja1!$A$2:$A$5</c:f>
              <c:strCache>
                <c:ptCount val="4"/>
                <c:pt idx="0">
                  <c:v>1er trim.</c:v>
                </c:pt>
                <c:pt idx="1">
                  <c:v>2º trim.</c:v>
                </c:pt>
                <c:pt idx="2">
                  <c:v>3er trim.</c:v>
                </c:pt>
                <c:pt idx="3">
                  <c:v>4º trim.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16.66</c:v>
                </c:pt>
                <c:pt idx="1">
                  <c:v>16.66</c:v>
                </c:pt>
                <c:pt idx="2">
                  <c:v>16.66</c:v>
                </c:pt>
                <c:pt idx="3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250-44BD-8EDC-8CE00D8CC08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270"/>
        <c:holeSize val="50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lang="en-US" sz="1400" b="1" kern="1200">
          <a:solidFill>
            <a:srgbClr val="222B35"/>
          </a:solidFill>
          <a:latin typeface="Arial" panose="020B0604020202020204" pitchFamily="34" charset="0"/>
          <a:ea typeface="+mn-ea"/>
          <a:cs typeface="+mn-cs"/>
        </a:defRPr>
      </a:pPr>
      <a:endParaRPr lang="es-SV"/>
    </a:p>
  </c:txPr>
  <c:externalData r:id="rId3">
    <c:autoUpdate val="0"/>
  </c:externalData>
  <c:userShapes r:id="rId4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601621449061527"/>
          <c:y val="0.11741075267577433"/>
          <c:w val="0.48140787667331086"/>
          <c:h val="0.82008957760742374"/>
        </c:manualLayout>
      </c:layout>
      <c:doughnut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dPt>
            <c:idx val="0"/>
            <c:bubble3D val="0"/>
            <c:spPr>
              <a:solidFill>
                <a:srgbClr val="111C4E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A610-4110-895B-D802FF6067B3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A610-4110-895B-D802FF6067B3}"/>
              </c:ext>
            </c:extLst>
          </c:dPt>
          <c:dLbls>
            <c:dLbl>
              <c:idx val="0"/>
              <c:layout>
                <c:manualLayout>
                  <c:x val="6.9685665521425095E-3"/>
                  <c:y val="0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610-4110-895B-D802FF6067B3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610-4110-895B-D802FF6067B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Ejecución</c:v>
                </c:pt>
                <c:pt idx="1">
                  <c:v>Pendiente</c:v>
                </c:pt>
              </c:strCache>
            </c:strRef>
          </c:cat>
          <c:val>
            <c:numRef>
              <c:f>Hoja1!$B$2:$B$3</c:f>
              <c:numCache>
                <c:formatCode>0.00%</c:formatCode>
                <c:ptCount val="2"/>
                <c:pt idx="0">
                  <c:v>1</c:v>
                </c:pt>
                <c:pt idx="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610-4110-895B-D802FF6067B3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36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spPr>
            <a:solidFill>
              <a:srgbClr val="111C4E"/>
            </a:solidFill>
          </c:spPr>
          <c:dPt>
            <c:idx val="0"/>
            <c:bubble3D val="0"/>
            <c:spPr>
              <a:solidFill>
                <a:srgbClr val="111C4E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0E94-4E35-AC22-A4F055F31D2B}"/>
              </c:ext>
            </c:extLst>
          </c:dPt>
          <c:dPt>
            <c:idx val="1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E94-4E35-AC22-A4F055F31D2B}"/>
              </c:ext>
            </c:extLst>
          </c:dPt>
          <c:dPt>
            <c:idx val="2"/>
            <c:bubble3D val="0"/>
            <c:spPr>
              <a:solidFill>
                <a:srgbClr val="111C4E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987-48A6-BC41-AB8BB0BE3C27}"/>
              </c:ext>
            </c:extLst>
          </c:dPt>
          <c:dPt>
            <c:idx val="3"/>
            <c:bubble3D val="0"/>
            <c:spPr>
              <a:solidFill>
                <a:srgbClr val="111C4E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9987-48A6-BC41-AB8BB0BE3C27}"/>
              </c:ext>
            </c:extLst>
          </c:dPt>
          <c:dLbls>
            <c:dLbl>
              <c:idx val="0"/>
              <c:layout>
                <c:manualLayout>
                  <c:x val="1.7261285376153644E-2"/>
                  <c:y val="-2.4909103990389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400" b="0" i="0" u="none" strike="noStrike" kern="1200" baseline="0">
                      <a:solidFill>
                        <a:schemeClr val="bg1"/>
                      </a:solidFill>
                      <a:latin typeface="Abadi Extra Light" panose="020B0204020104020204" pitchFamily="34" charset="0"/>
                      <a:ea typeface="+mn-ea"/>
                      <a:cs typeface="+mn-cs"/>
                    </a:defRPr>
                  </a:pPr>
                  <a:endParaRPr lang="es-SV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E94-4E35-AC22-A4F055F31D2B}"/>
                </c:ext>
              </c:extLst>
            </c:dLbl>
            <c:dLbl>
              <c:idx val="1"/>
              <c:layout>
                <c:manualLayout>
                  <c:x val="-3.7430192721660581E-3"/>
                  <c:y val="1.377804474442869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400" b="0" i="0" u="none" strike="noStrike" kern="1200" baseline="0">
                      <a:solidFill>
                        <a:schemeClr val="bg1"/>
                      </a:solidFill>
                      <a:latin typeface="Abadi Extra Light" panose="020B0204020104020204" pitchFamily="34" charset="0"/>
                      <a:ea typeface="+mn-ea"/>
                      <a:cs typeface="+mn-cs"/>
                    </a:defRPr>
                  </a:pPr>
                  <a:endParaRPr lang="es-SV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E94-4E35-AC22-A4F055F31D2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noFill/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Hoja1!$A$2:$A$5</c:f>
              <c:strCache>
                <c:ptCount val="2"/>
                <c:pt idx="0">
                  <c:v>Avance</c:v>
                </c:pt>
                <c:pt idx="1">
                  <c:v>Brecha</c:v>
                </c:pt>
              </c:strCache>
            </c:strRef>
          </c:cat>
          <c:val>
            <c:numRef>
              <c:f>Hoja1!$B$2:$B$5</c:f>
              <c:numCache>
                <c:formatCode>0%</c:formatCode>
                <c:ptCount val="4"/>
                <c:pt idx="0">
                  <c:v>0.85</c:v>
                </c:pt>
                <c:pt idx="1">
                  <c:v>0.15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E94-4E35-AC22-A4F055F31D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2"/>
      </c:doughnutChart>
      <c:spPr>
        <a:noFill/>
        <a:ln>
          <a:noFill/>
        </a:ln>
        <a:effectLst/>
      </c:spPr>
    </c:plotArea>
    <c:legend>
      <c:legendPos val="l"/>
      <c:legendEntry>
        <c:idx val="2"/>
        <c:delete val="1"/>
      </c:legendEntry>
      <c:legendEntry>
        <c:idx val="3"/>
        <c:delete val="1"/>
      </c:legendEntry>
      <c:layout>
        <c:manualLayout>
          <c:xMode val="edge"/>
          <c:yMode val="edge"/>
          <c:x val="6.8431701659334057E-2"/>
          <c:y val="0.35978087912713058"/>
          <c:w val="0.15616789931462605"/>
          <c:h val="0.1869400881101493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badi Extra Light" panose="020B0204020104020204" pitchFamily="34" charset="0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dPt>
            <c:idx val="0"/>
            <c:bubble3D val="0"/>
            <c:spPr>
              <a:solidFill>
                <a:srgbClr val="DC3912"/>
              </a:solidFill>
              <a:ln w="19050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250-44BD-8EDC-8CE00D8CC082}"/>
              </c:ext>
            </c:extLst>
          </c:dPt>
          <c:dPt>
            <c:idx val="1"/>
            <c:bubble3D val="0"/>
            <c:spPr>
              <a:solidFill>
                <a:srgbClr val="FFC000"/>
              </a:solidFill>
              <a:ln w="19050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250-44BD-8EDC-8CE00D8CC082}"/>
              </c:ext>
            </c:extLst>
          </c:dPt>
          <c:dPt>
            <c:idx val="2"/>
            <c:bubble3D val="0"/>
            <c:spPr>
              <a:solidFill>
                <a:srgbClr val="109618"/>
              </a:solidFill>
              <a:ln w="19050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E250-44BD-8EDC-8CE00D8CC082}"/>
              </c:ext>
            </c:extLst>
          </c:dPt>
          <c:dPt>
            <c:idx val="3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E250-44BD-8EDC-8CE00D8CC082}"/>
              </c:ext>
            </c:extLst>
          </c:dPt>
          <c:cat>
            <c:strRef>
              <c:f>Hoja1!$A$2:$A$5</c:f>
              <c:strCache>
                <c:ptCount val="4"/>
                <c:pt idx="0">
                  <c:v>1er trim.</c:v>
                </c:pt>
                <c:pt idx="1">
                  <c:v>2º trim.</c:v>
                </c:pt>
                <c:pt idx="2">
                  <c:v>3er trim.</c:v>
                </c:pt>
                <c:pt idx="3">
                  <c:v>4º trim.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16.66</c:v>
                </c:pt>
                <c:pt idx="1">
                  <c:v>16.66</c:v>
                </c:pt>
                <c:pt idx="2">
                  <c:v>16.66</c:v>
                </c:pt>
                <c:pt idx="3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250-44BD-8EDC-8CE00D8CC08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270"/>
        <c:holeSize val="50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lang="en-US" sz="1400" b="1" kern="1200">
          <a:solidFill>
            <a:srgbClr val="222B35"/>
          </a:solidFill>
          <a:latin typeface="Arial" panose="020B0604020202020204" pitchFamily="34" charset="0"/>
          <a:ea typeface="+mn-ea"/>
          <a:cs typeface="+mn-cs"/>
        </a:defRPr>
      </a:pPr>
      <a:endParaRPr lang="es-SV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601621449061527"/>
          <c:y val="0.11741075267577433"/>
          <c:w val="0.48140787667331086"/>
          <c:h val="0.82008957760742374"/>
        </c:manualLayout>
      </c:layout>
      <c:doughnut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dPt>
            <c:idx val="0"/>
            <c:bubble3D val="0"/>
            <c:spPr>
              <a:solidFill>
                <a:srgbClr val="111C4E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4445-4D54-8E44-113EC3FC1B5B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4445-4D54-8E44-113EC3FC1B5B}"/>
              </c:ext>
            </c:extLst>
          </c:dPt>
          <c:dLbls>
            <c:dLbl>
              <c:idx val="0"/>
              <c:layout>
                <c:manualLayout>
                  <c:x val="6.9685665521425095E-3"/>
                  <c:y val="0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45-4D54-8E44-113EC3FC1B5B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45-4D54-8E44-113EC3FC1B5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Ejecución</c:v>
                </c:pt>
                <c:pt idx="1">
                  <c:v>Pendiente</c:v>
                </c:pt>
              </c:strCache>
            </c:strRef>
          </c:cat>
          <c:val>
            <c:numRef>
              <c:f>Hoja1!$B$2:$B$3</c:f>
              <c:numCache>
                <c:formatCode>0.00%</c:formatCode>
                <c:ptCount val="2"/>
                <c:pt idx="0">
                  <c:v>1</c:v>
                </c:pt>
                <c:pt idx="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445-4D54-8E44-113EC3FC1B5B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36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dPt>
            <c:idx val="0"/>
            <c:bubble3D val="0"/>
            <c:spPr>
              <a:solidFill>
                <a:srgbClr val="DC3912"/>
              </a:solidFill>
              <a:ln w="19050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250-44BD-8EDC-8CE00D8CC082}"/>
              </c:ext>
            </c:extLst>
          </c:dPt>
          <c:dPt>
            <c:idx val="1"/>
            <c:bubble3D val="0"/>
            <c:spPr>
              <a:solidFill>
                <a:srgbClr val="FFC000"/>
              </a:solidFill>
              <a:ln w="19050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250-44BD-8EDC-8CE00D8CC082}"/>
              </c:ext>
            </c:extLst>
          </c:dPt>
          <c:dPt>
            <c:idx val="2"/>
            <c:bubble3D val="0"/>
            <c:spPr>
              <a:solidFill>
                <a:srgbClr val="109618"/>
              </a:solidFill>
              <a:ln w="19050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E250-44BD-8EDC-8CE00D8CC082}"/>
              </c:ext>
            </c:extLst>
          </c:dPt>
          <c:dPt>
            <c:idx val="3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E250-44BD-8EDC-8CE00D8CC082}"/>
              </c:ext>
            </c:extLst>
          </c:dPt>
          <c:cat>
            <c:strRef>
              <c:f>Hoja1!$A$2:$A$5</c:f>
              <c:strCache>
                <c:ptCount val="4"/>
                <c:pt idx="0">
                  <c:v>1er trim.</c:v>
                </c:pt>
                <c:pt idx="1">
                  <c:v>2º trim.</c:v>
                </c:pt>
                <c:pt idx="2">
                  <c:v>3er trim.</c:v>
                </c:pt>
                <c:pt idx="3">
                  <c:v>4º trim.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16.66</c:v>
                </c:pt>
                <c:pt idx="1">
                  <c:v>16.66</c:v>
                </c:pt>
                <c:pt idx="2">
                  <c:v>16.66</c:v>
                </c:pt>
                <c:pt idx="3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250-44BD-8EDC-8CE00D8CC08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270"/>
        <c:holeSize val="50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lang="en-US" sz="1400" b="1" kern="1200">
          <a:solidFill>
            <a:srgbClr val="222B35"/>
          </a:solidFill>
          <a:latin typeface="Arial" panose="020B0604020202020204" pitchFamily="34" charset="0"/>
          <a:ea typeface="+mn-ea"/>
          <a:cs typeface="+mn-cs"/>
        </a:defRPr>
      </a:pPr>
      <a:endParaRPr lang="es-SV"/>
    </a:p>
  </c:txPr>
  <c:externalData r:id="rId3">
    <c:autoUpdate val="0"/>
  </c:externalData>
  <c:userShapes r:id="rId4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601621449061527"/>
          <c:y val="0.11741075267577433"/>
          <c:w val="0.48140787667331086"/>
          <c:h val="0.82008957760742374"/>
        </c:manualLayout>
      </c:layout>
      <c:doughnut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dPt>
            <c:idx val="0"/>
            <c:bubble3D val="0"/>
            <c:spPr>
              <a:solidFill>
                <a:srgbClr val="111C4E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4445-4D54-8E44-113EC3FC1B5B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4445-4D54-8E44-113EC3FC1B5B}"/>
              </c:ext>
            </c:extLst>
          </c:dPt>
          <c:dLbls>
            <c:dLbl>
              <c:idx val="0"/>
              <c:layout>
                <c:manualLayout>
                  <c:x val="6.9685665521425095E-3"/>
                  <c:y val="0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45-4D54-8E44-113EC3FC1B5B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45-4D54-8E44-113EC3FC1B5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Ejecución</c:v>
                </c:pt>
                <c:pt idx="1">
                  <c:v>Pendiente</c:v>
                </c:pt>
              </c:strCache>
            </c:strRef>
          </c:cat>
          <c:val>
            <c:numRef>
              <c:f>Hoja1!$B$2:$B$3</c:f>
              <c:numCache>
                <c:formatCode>0.00%</c:formatCode>
                <c:ptCount val="2"/>
                <c:pt idx="0">
                  <c:v>1</c:v>
                </c:pt>
                <c:pt idx="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445-4D54-8E44-113EC3FC1B5B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36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dPt>
            <c:idx val="0"/>
            <c:bubble3D val="0"/>
            <c:spPr>
              <a:solidFill>
                <a:srgbClr val="DC3912"/>
              </a:solidFill>
              <a:ln w="19050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250-44BD-8EDC-8CE00D8CC082}"/>
              </c:ext>
            </c:extLst>
          </c:dPt>
          <c:dPt>
            <c:idx val="1"/>
            <c:bubble3D val="0"/>
            <c:spPr>
              <a:solidFill>
                <a:srgbClr val="FFC000"/>
              </a:solidFill>
              <a:ln w="19050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250-44BD-8EDC-8CE00D8CC082}"/>
              </c:ext>
            </c:extLst>
          </c:dPt>
          <c:dPt>
            <c:idx val="2"/>
            <c:bubble3D val="0"/>
            <c:spPr>
              <a:solidFill>
                <a:srgbClr val="109618"/>
              </a:solidFill>
              <a:ln w="19050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E250-44BD-8EDC-8CE00D8CC082}"/>
              </c:ext>
            </c:extLst>
          </c:dPt>
          <c:dPt>
            <c:idx val="3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E250-44BD-8EDC-8CE00D8CC082}"/>
              </c:ext>
            </c:extLst>
          </c:dPt>
          <c:cat>
            <c:strRef>
              <c:f>Hoja1!$A$2:$A$5</c:f>
              <c:strCache>
                <c:ptCount val="4"/>
                <c:pt idx="0">
                  <c:v>1er trim.</c:v>
                </c:pt>
                <c:pt idx="1">
                  <c:v>2º trim.</c:v>
                </c:pt>
                <c:pt idx="2">
                  <c:v>3er trim.</c:v>
                </c:pt>
                <c:pt idx="3">
                  <c:v>4º trim.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16.66</c:v>
                </c:pt>
                <c:pt idx="1">
                  <c:v>16.66</c:v>
                </c:pt>
                <c:pt idx="2">
                  <c:v>16.66</c:v>
                </c:pt>
                <c:pt idx="3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250-44BD-8EDC-8CE00D8CC08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270"/>
        <c:holeSize val="50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lang="en-US" sz="1400" b="1" kern="1200">
          <a:solidFill>
            <a:srgbClr val="222B35"/>
          </a:solidFill>
          <a:latin typeface="Arial" panose="020B0604020202020204" pitchFamily="34" charset="0"/>
          <a:ea typeface="+mn-ea"/>
          <a:cs typeface="+mn-cs"/>
        </a:defRPr>
      </a:pPr>
      <a:endParaRPr lang="es-SV"/>
    </a:p>
  </c:txPr>
  <c:externalData r:id="rId3">
    <c:autoUpdate val="0"/>
  </c:externalData>
  <c:userShapes r:id="rId4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601621449061527"/>
          <c:y val="0.11741075267577433"/>
          <c:w val="0.48140787667331086"/>
          <c:h val="0.82008957760742374"/>
        </c:manualLayout>
      </c:layout>
      <c:doughnut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dPt>
            <c:idx val="0"/>
            <c:bubble3D val="0"/>
            <c:spPr>
              <a:solidFill>
                <a:srgbClr val="111C4E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4445-4D54-8E44-113EC3FC1B5B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4445-4D54-8E44-113EC3FC1B5B}"/>
              </c:ext>
            </c:extLst>
          </c:dPt>
          <c:dLbls>
            <c:dLbl>
              <c:idx val="0"/>
              <c:layout>
                <c:manualLayout>
                  <c:x val="6.9685665521425095E-3"/>
                  <c:y val="0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45-4D54-8E44-113EC3FC1B5B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45-4D54-8E44-113EC3FC1B5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Ejecución</c:v>
                </c:pt>
                <c:pt idx="1">
                  <c:v>Pendiente</c:v>
                </c:pt>
              </c:strCache>
            </c:strRef>
          </c:cat>
          <c:val>
            <c:numRef>
              <c:f>Hoja1!$B$2:$B$3</c:f>
              <c:numCache>
                <c:formatCode>0.00%</c:formatCode>
                <c:ptCount val="2"/>
                <c:pt idx="0">
                  <c:v>1</c:v>
                </c:pt>
                <c:pt idx="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445-4D54-8E44-113EC3FC1B5B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36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dPt>
            <c:idx val="0"/>
            <c:bubble3D val="0"/>
            <c:spPr>
              <a:solidFill>
                <a:srgbClr val="DC3912"/>
              </a:solidFill>
              <a:ln w="19050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250-44BD-8EDC-8CE00D8CC082}"/>
              </c:ext>
            </c:extLst>
          </c:dPt>
          <c:dPt>
            <c:idx val="1"/>
            <c:bubble3D val="0"/>
            <c:spPr>
              <a:solidFill>
                <a:srgbClr val="FFC000"/>
              </a:solidFill>
              <a:ln w="19050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250-44BD-8EDC-8CE00D8CC082}"/>
              </c:ext>
            </c:extLst>
          </c:dPt>
          <c:dPt>
            <c:idx val="2"/>
            <c:bubble3D val="0"/>
            <c:spPr>
              <a:solidFill>
                <a:srgbClr val="109618"/>
              </a:solidFill>
              <a:ln w="19050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E250-44BD-8EDC-8CE00D8CC082}"/>
              </c:ext>
            </c:extLst>
          </c:dPt>
          <c:dPt>
            <c:idx val="3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E250-44BD-8EDC-8CE00D8CC082}"/>
              </c:ext>
            </c:extLst>
          </c:dPt>
          <c:cat>
            <c:strRef>
              <c:f>Hoja1!$A$2:$A$5</c:f>
              <c:strCache>
                <c:ptCount val="4"/>
                <c:pt idx="0">
                  <c:v>1er trim.</c:v>
                </c:pt>
                <c:pt idx="1">
                  <c:v>2º trim.</c:v>
                </c:pt>
                <c:pt idx="2">
                  <c:v>3er trim.</c:v>
                </c:pt>
                <c:pt idx="3">
                  <c:v>4º trim.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16.66</c:v>
                </c:pt>
                <c:pt idx="1">
                  <c:v>16.66</c:v>
                </c:pt>
                <c:pt idx="2">
                  <c:v>16.66</c:v>
                </c:pt>
                <c:pt idx="3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250-44BD-8EDC-8CE00D8CC08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270"/>
        <c:holeSize val="50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lang="en-US" sz="1400" b="1" kern="1200">
          <a:solidFill>
            <a:srgbClr val="222B35"/>
          </a:solidFill>
          <a:latin typeface="Arial" panose="020B0604020202020204" pitchFamily="34" charset="0"/>
          <a:ea typeface="+mn-ea"/>
          <a:cs typeface="+mn-cs"/>
        </a:defRPr>
      </a:pPr>
      <a:endParaRPr lang="es-SV"/>
    </a:p>
  </c:txPr>
  <c:externalData r:id="rId3">
    <c:autoUpdate val="0"/>
  </c:externalData>
  <c:userShapes r:id="rId4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dPt>
            <c:idx val="0"/>
            <c:bubble3D val="0"/>
            <c:spPr>
              <a:solidFill>
                <a:srgbClr val="DC3912"/>
              </a:solidFill>
              <a:ln w="19050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250-44BD-8EDC-8CE00D8CC082}"/>
              </c:ext>
            </c:extLst>
          </c:dPt>
          <c:dPt>
            <c:idx val="1"/>
            <c:bubble3D val="0"/>
            <c:spPr>
              <a:solidFill>
                <a:srgbClr val="FFC000"/>
              </a:solidFill>
              <a:ln w="19050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250-44BD-8EDC-8CE00D8CC082}"/>
              </c:ext>
            </c:extLst>
          </c:dPt>
          <c:dPt>
            <c:idx val="2"/>
            <c:bubble3D val="0"/>
            <c:spPr>
              <a:solidFill>
                <a:srgbClr val="109618"/>
              </a:solidFill>
              <a:ln w="19050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E250-44BD-8EDC-8CE00D8CC082}"/>
              </c:ext>
            </c:extLst>
          </c:dPt>
          <c:dPt>
            <c:idx val="3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E250-44BD-8EDC-8CE00D8CC082}"/>
              </c:ext>
            </c:extLst>
          </c:dPt>
          <c:cat>
            <c:strRef>
              <c:f>Hoja1!$A$2:$A$5</c:f>
              <c:strCache>
                <c:ptCount val="4"/>
                <c:pt idx="0">
                  <c:v>1er trim.</c:v>
                </c:pt>
                <c:pt idx="1">
                  <c:v>2º trim.</c:v>
                </c:pt>
                <c:pt idx="2">
                  <c:v>3er trim.</c:v>
                </c:pt>
                <c:pt idx="3">
                  <c:v>4º trim.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16.66</c:v>
                </c:pt>
                <c:pt idx="1">
                  <c:v>16.66</c:v>
                </c:pt>
                <c:pt idx="2">
                  <c:v>16.66</c:v>
                </c:pt>
                <c:pt idx="3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250-44BD-8EDC-8CE00D8CC08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270"/>
        <c:holeSize val="50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lang="en-US" sz="1400" b="1" kern="1200">
          <a:solidFill>
            <a:srgbClr val="222B35"/>
          </a:solidFill>
          <a:latin typeface="Arial" panose="020B0604020202020204" pitchFamily="34" charset="0"/>
          <a:ea typeface="+mn-ea"/>
          <a:cs typeface="+mn-cs"/>
        </a:defRPr>
      </a:pPr>
      <a:endParaRPr lang="es-SV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0.17002</cdr:x>
      <cdr:y>0.47778</cdr:y>
    </cdr:from>
    <cdr:to>
      <cdr:x>0.25084</cdr:x>
      <cdr:y>0.59268</cdr:y>
    </cdr:to>
    <cdr:sp macro="" textlink="">
      <cdr:nvSpPr>
        <cdr:cNvPr id="4" name="Rectángulo 3">
          <a:extLst xmlns:a="http://schemas.openxmlformats.org/drawingml/2006/main">
            <a:ext uri="{FF2B5EF4-FFF2-40B4-BE49-F238E27FC236}">
              <a16:creationId xmlns:a16="http://schemas.microsoft.com/office/drawing/2014/main" id="{810C5634-06E4-5828-3CD2-5627CF8A4B02}"/>
            </a:ext>
          </a:extLst>
        </cdr:cNvPr>
        <cdr:cNvSpPr/>
      </cdr:nvSpPr>
      <cdr:spPr>
        <a:xfrm xmlns:a="http://schemas.openxmlformats.org/drawingml/2006/main">
          <a:off x="474431" y="1150602"/>
          <a:ext cx="225524" cy="27670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15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r>
            <a:rPr lang="es-ES" sz="1800" b="1" dirty="0">
              <a:solidFill>
                <a:schemeClr val="tx1"/>
              </a:solidFill>
              <a:latin typeface="+mj-lt"/>
            </a:rPr>
            <a:t>0</a:t>
          </a:r>
          <a:endParaRPr lang="es-SV" sz="1800" b="1" dirty="0">
            <a:solidFill>
              <a:schemeClr val="tx1"/>
            </a:solidFill>
            <a:latin typeface="+mj-lt"/>
          </a:endParaRPr>
        </a:p>
      </cdr:txBody>
    </cdr:sp>
  </cdr:relSizeAnchor>
  <cdr:relSizeAnchor xmlns:cdr="http://schemas.openxmlformats.org/drawingml/2006/chartDrawing">
    <cdr:from>
      <cdr:x>0.66883</cdr:x>
      <cdr:y>0.47321</cdr:y>
    </cdr:from>
    <cdr:to>
      <cdr:x>0.86316</cdr:x>
      <cdr:y>0.5881</cdr:y>
    </cdr:to>
    <cdr:sp macro="" textlink="">
      <cdr:nvSpPr>
        <cdr:cNvPr id="5" name="Rectángulo 4">
          <a:extLst xmlns:a="http://schemas.openxmlformats.org/drawingml/2006/main">
            <a:ext uri="{FF2B5EF4-FFF2-40B4-BE49-F238E27FC236}">
              <a16:creationId xmlns:a16="http://schemas.microsoft.com/office/drawing/2014/main" id="{39DE0F4F-942F-10EC-6DC0-3C9B2CB73E8A}"/>
            </a:ext>
          </a:extLst>
        </cdr:cNvPr>
        <cdr:cNvSpPr/>
      </cdr:nvSpPr>
      <cdr:spPr>
        <a:xfrm xmlns:a="http://schemas.openxmlformats.org/drawingml/2006/main">
          <a:off x="1866327" y="1139612"/>
          <a:ext cx="542266" cy="27668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15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s-ES" sz="1800" b="1" dirty="0">
              <a:solidFill>
                <a:schemeClr val="tx1"/>
              </a:solidFill>
              <a:latin typeface="+mj-lt"/>
            </a:rPr>
            <a:t>100</a:t>
          </a:r>
          <a:endParaRPr lang="es-SV" sz="1800" b="1" dirty="0">
            <a:solidFill>
              <a:schemeClr val="tx1"/>
            </a:solidFill>
            <a:latin typeface="+mj-lt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0.17002</cdr:x>
      <cdr:y>0.47778</cdr:y>
    </cdr:from>
    <cdr:to>
      <cdr:x>0.25084</cdr:x>
      <cdr:y>0.59268</cdr:y>
    </cdr:to>
    <cdr:sp macro="" textlink="">
      <cdr:nvSpPr>
        <cdr:cNvPr id="4" name="Rectángulo 3">
          <a:extLst xmlns:a="http://schemas.openxmlformats.org/drawingml/2006/main">
            <a:ext uri="{FF2B5EF4-FFF2-40B4-BE49-F238E27FC236}">
              <a16:creationId xmlns:a16="http://schemas.microsoft.com/office/drawing/2014/main" id="{810C5634-06E4-5828-3CD2-5627CF8A4B02}"/>
            </a:ext>
          </a:extLst>
        </cdr:cNvPr>
        <cdr:cNvSpPr/>
      </cdr:nvSpPr>
      <cdr:spPr>
        <a:xfrm xmlns:a="http://schemas.openxmlformats.org/drawingml/2006/main">
          <a:off x="474431" y="1150602"/>
          <a:ext cx="225524" cy="27670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15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r>
            <a:rPr lang="es-ES" sz="1800" b="1" dirty="0">
              <a:solidFill>
                <a:schemeClr val="tx1"/>
              </a:solidFill>
              <a:latin typeface="+mj-lt"/>
            </a:rPr>
            <a:t>0</a:t>
          </a:r>
          <a:endParaRPr lang="es-SV" sz="1800" b="1" dirty="0">
            <a:solidFill>
              <a:schemeClr val="tx1"/>
            </a:solidFill>
            <a:latin typeface="+mj-lt"/>
          </a:endParaRPr>
        </a:p>
      </cdr:txBody>
    </cdr:sp>
  </cdr:relSizeAnchor>
  <cdr:relSizeAnchor xmlns:cdr="http://schemas.openxmlformats.org/drawingml/2006/chartDrawing">
    <cdr:from>
      <cdr:x>0.70078</cdr:x>
      <cdr:y>0.4729</cdr:y>
    </cdr:from>
    <cdr:to>
      <cdr:x>0.89511</cdr:x>
      <cdr:y>0.58779</cdr:y>
    </cdr:to>
    <cdr:sp macro="" textlink="">
      <cdr:nvSpPr>
        <cdr:cNvPr id="5" name="Rectángulo 4">
          <a:extLst xmlns:a="http://schemas.openxmlformats.org/drawingml/2006/main">
            <a:ext uri="{FF2B5EF4-FFF2-40B4-BE49-F238E27FC236}">
              <a16:creationId xmlns:a16="http://schemas.microsoft.com/office/drawing/2014/main" id="{39DE0F4F-942F-10EC-6DC0-3C9B2CB73E8A}"/>
            </a:ext>
          </a:extLst>
        </cdr:cNvPr>
        <cdr:cNvSpPr/>
      </cdr:nvSpPr>
      <cdr:spPr>
        <a:xfrm xmlns:a="http://schemas.openxmlformats.org/drawingml/2006/main">
          <a:off x="1955482" y="1138861"/>
          <a:ext cx="542266" cy="27668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15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s-ES" sz="1800" b="1" dirty="0">
              <a:solidFill>
                <a:schemeClr val="tx1"/>
              </a:solidFill>
              <a:latin typeface="+mj-lt"/>
            </a:rPr>
            <a:t>100</a:t>
          </a:r>
          <a:endParaRPr lang="es-SV" sz="1800" b="1" dirty="0">
            <a:solidFill>
              <a:schemeClr val="tx1"/>
            </a:solidFill>
            <a:latin typeface="+mj-lt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0.17002</cdr:x>
      <cdr:y>0.47778</cdr:y>
    </cdr:from>
    <cdr:to>
      <cdr:x>0.25084</cdr:x>
      <cdr:y>0.59268</cdr:y>
    </cdr:to>
    <cdr:sp macro="" textlink="">
      <cdr:nvSpPr>
        <cdr:cNvPr id="4" name="Rectángulo 3">
          <a:extLst xmlns:a="http://schemas.openxmlformats.org/drawingml/2006/main">
            <a:ext uri="{FF2B5EF4-FFF2-40B4-BE49-F238E27FC236}">
              <a16:creationId xmlns:a16="http://schemas.microsoft.com/office/drawing/2014/main" id="{810C5634-06E4-5828-3CD2-5627CF8A4B02}"/>
            </a:ext>
          </a:extLst>
        </cdr:cNvPr>
        <cdr:cNvSpPr/>
      </cdr:nvSpPr>
      <cdr:spPr>
        <a:xfrm xmlns:a="http://schemas.openxmlformats.org/drawingml/2006/main">
          <a:off x="474431" y="1150602"/>
          <a:ext cx="225524" cy="27670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15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r>
            <a:rPr lang="es-ES" sz="1800" b="1" dirty="0">
              <a:solidFill>
                <a:schemeClr val="tx1"/>
              </a:solidFill>
              <a:latin typeface="+mj-lt"/>
            </a:rPr>
            <a:t>0</a:t>
          </a:r>
          <a:endParaRPr lang="es-SV" sz="1800" b="1" dirty="0">
            <a:solidFill>
              <a:schemeClr val="tx1"/>
            </a:solidFill>
            <a:latin typeface="+mj-lt"/>
          </a:endParaRPr>
        </a:p>
      </cdr:txBody>
    </cdr:sp>
  </cdr:relSizeAnchor>
  <cdr:relSizeAnchor xmlns:cdr="http://schemas.openxmlformats.org/drawingml/2006/chartDrawing">
    <cdr:from>
      <cdr:x>0.70078</cdr:x>
      <cdr:y>0.4729</cdr:y>
    </cdr:from>
    <cdr:to>
      <cdr:x>0.89511</cdr:x>
      <cdr:y>0.58779</cdr:y>
    </cdr:to>
    <cdr:sp macro="" textlink="">
      <cdr:nvSpPr>
        <cdr:cNvPr id="5" name="Rectángulo 4">
          <a:extLst xmlns:a="http://schemas.openxmlformats.org/drawingml/2006/main">
            <a:ext uri="{FF2B5EF4-FFF2-40B4-BE49-F238E27FC236}">
              <a16:creationId xmlns:a16="http://schemas.microsoft.com/office/drawing/2014/main" id="{39DE0F4F-942F-10EC-6DC0-3C9B2CB73E8A}"/>
            </a:ext>
          </a:extLst>
        </cdr:cNvPr>
        <cdr:cNvSpPr/>
      </cdr:nvSpPr>
      <cdr:spPr>
        <a:xfrm xmlns:a="http://schemas.openxmlformats.org/drawingml/2006/main">
          <a:off x="1955482" y="1138861"/>
          <a:ext cx="542266" cy="27668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15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s-ES" sz="1800" b="1" dirty="0">
              <a:solidFill>
                <a:schemeClr val="tx1"/>
              </a:solidFill>
              <a:latin typeface="+mj-lt"/>
            </a:rPr>
            <a:t>100</a:t>
          </a:r>
          <a:endParaRPr lang="es-SV" sz="1800" b="1" dirty="0">
            <a:solidFill>
              <a:schemeClr val="tx1"/>
            </a:solidFill>
            <a:latin typeface="+mj-lt"/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0.17002</cdr:x>
      <cdr:y>0.47778</cdr:y>
    </cdr:from>
    <cdr:to>
      <cdr:x>0.25084</cdr:x>
      <cdr:y>0.59268</cdr:y>
    </cdr:to>
    <cdr:sp macro="" textlink="">
      <cdr:nvSpPr>
        <cdr:cNvPr id="4" name="Rectángulo 3">
          <a:extLst xmlns:a="http://schemas.openxmlformats.org/drawingml/2006/main">
            <a:ext uri="{FF2B5EF4-FFF2-40B4-BE49-F238E27FC236}">
              <a16:creationId xmlns:a16="http://schemas.microsoft.com/office/drawing/2014/main" id="{810C5634-06E4-5828-3CD2-5627CF8A4B02}"/>
            </a:ext>
          </a:extLst>
        </cdr:cNvPr>
        <cdr:cNvSpPr/>
      </cdr:nvSpPr>
      <cdr:spPr>
        <a:xfrm xmlns:a="http://schemas.openxmlformats.org/drawingml/2006/main">
          <a:off x="474431" y="1150602"/>
          <a:ext cx="225524" cy="27670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15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r>
            <a:rPr lang="es-ES" sz="1800" b="1" dirty="0">
              <a:solidFill>
                <a:schemeClr val="tx1"/>
              </a:solidFill>
              <a:latin typeface="+mj-lt"/>
            </a:rPr>
            <a:t>0</a:t>
          </a:r>
          <a:endParaRPr lang="es-SV" sz="1800" b="1" dirty="0">
            <a:solidFill>
              <a:schemeClr val="tx1"/>
            </a:solidFill>
            <a:latin typeface="+mj-lt"/>
          </a:endParaRPr>
        </a:p>
      </cdr:txBody>
    </cdr:sp>
  </cdr:relSizeAnchor>
  <cdr:relSizeAnchor xmlns:cdr="http://schemas.openxmlformats.org/drawingml/2006/chartDrawing">
    <cdr:from>
      <cdr:x>0.70078</cdr:x>
      <cdr:y>0.4729</cdr:y>
    </cdr:from>
    <cdr:to>
      <cdr:x>0.89511</cdr:x>
      <cdr:y>0.58779</cdr:y>
    </cdr:to>
    <cdr:sp macro="" textlink="">
      <cdr:nvSpPr>
        <cdr:cNvPr id="5" name="Rectángulo 4">
          <a:extLst xmlns:a="http://schemas.openxmlformats.org/drawingml/2006/main">
            <a:ext uri="{FF2B5EF4-FFF2-40B4-BE49-F238E27FC236}">
              <a16:creationId xmlns:a16="http://schemas.microsoft.com/office/drawing/2014/main" id="{39DE0F4F-942F-10EC-6DC0-3C9B2CB73E8A}"/>
            </a:ext>
          </a:extLst>
        </cdr:cNvPr>
        <cdr:cNvSpPr/>
      </cdr:nvSpPr>
      <cdr:spPr>
        <a:xfrm xmlns:a="http://schemas.openxmlformats.org/drawingml/2006/main">
          <a:off x="1955482" y="1138861"/>
          <a:ext cx="542266" cy="27668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15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s-ES" sz="1800" b="1" dirty="0">
              <a:solidFill>
                <a:schemeClr val="tx1"/>
              </a:solidFill>
              <a:latin typeface="+mj-lt"/>
            </a:rPr>
            <a:t>100</a:t>
          </a:r>
          <a:endParaRPr lang="es-SV" sz="1800" b="1" dirty="0">
            <a:solidFill>
              <a:schemeClr val="tx1"/>
            </a:solidFill>
            <a:latin typeface="+mj-lt"/>
          </a:endParaRP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0.17002</cdr:x>
      <cdr:y>0.47778</cdr:y>
    </cdr:from>
    <cdr:to>
      <cdr:x>0.25084</cdr:x>
      <cdr:y>0.59268</cdr:y>
    </cdr:to>
    <cdr:sp macro="" textlink="">
      <cdr:nvSpPr>
        <cdr:cNvPr id="4" name="Rectángulo 3">
          <a:extLst xmlns:a="http://schemas.openxmlformats.org/drawingml/2006/main">
            <a:ext uri="{FF2B5EF4-FFF2-40B4-BE49-F238E27FC236}">
              <a16:creationId xmlns:a16="http://schemas.microsoft.com/office/drawing/2014/main" id="{810C5634-06E4-5828-3CD2-5627CF8A4B02}"/>
            </a:ext>
          </a:extLst>
        </cdr:cNvPr>
        <cdr:cNvSpPr/>
      </cdr:nvSpPr>
      <cdr:spPr>
        <a:xfrm xmlns:a="http://schemas.openxmlformats.org/drawingml/2006/main">
          <a:off x="474431" y="1150602"/>
          <a:ext cx="225524" cy="27670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15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r>
            <a:rPr lang="es-ES" sz="1800" b="1" dirty="0">
              <a:solidFill>
                <a:schemeClr val="tx1"/>
              </a:solidFill>
              <a:latin typeface="+mj-lt"/>
            </a:rPr>
            <a:t>0</a:t>
          </a:r>
          <a:endParaRPr lang="es-SV" sz="1800" b="1" dirty="0">
            <a:solidFill>
              <a:schemeClr val="tx1"/>
            </a:solidFill>
            <a:latin typeface="+mj-lt"/>
          </a:endParaRPr>
        </a:p>
      </cdr:txBody>
    </cdr:sp>
  </cdr:relSizeAnchor>
  <cdr:relSizeAnchor xmlns:cdr="http://schemas.openxmlformats.org/drawingml/2006/chartDrawing">
    <cdr:from>
      <cdr:x>0.70078</cdr:x>
      <cdr:y>0.4729</cdr:y>
    </cdr:from>
    <cdr:to>
      <cdr:x>0.89511</cdr:x>
      <cdr:y>0.58779</cdr:y>
    </cdr:to>
    <cdr:sp macro="" textlink="">
      <cdr:nvSpPr>
        <cdr:cNvPr id="5" name="Rectángulo 4">
          <a:extLst xmlns:a="http://schemas.openxmlformats.org/drawingml/2006/main">
            <a:ext uri="{FF2B5EF4-FFF2-40B4-BE49-F238E27FC236}">
              <a16:creationId xmlns:a16="http://schemas.microsoft.com/office/drawing/2014/main" id="{39DE0F4F-942F-10EC-6DC0-3C9B2CB73E8A}"/>
            </a:ext>
          </a:extLst>
        </cdr:cNvPr>
        <cdr:cNvSpPr/>
      </cdr:nvSpPr>
      <cdr:spPr>
        <a:xfrm xmlns:a="http://schemas.openxmlformats.org/drawingml/2006/main">
          <a:off x="1955482" y="1138861"/>
          <a:ext cx="542266" cy="27668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15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s-ES" sz="1800" b="1" dirty="0">
              <a:solidFill>
                <a:schemeClr val="tx1"/>
              </a:solidFill>
              <a:latin typeface="+mj-lt"/>
            </a:rPr>
            <a:t>100</a:t>
          </a:r>
          <a:endParaRPr lang="es-SV" sz="1800" b="1" dirty="0">
            <a:solidFill>
              <a:schemeClr val="tx1"/>
            </a:solidFill>
            <a:latin typeface="+mj-lt"/>
          </a:endParaRP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0.17002</cdr:x>
      <cdr:y>0.47778</cdr:y>
    </cdr:from>
    <cdr:to>
      <cdr:x>0.25084</cdr:x>
      <cdr:y>0.59268</cdr:y>
    </cdr:to>
    <cdr:sp macro="" textlink="">
      <cdr:nvSpPr>
        <cdr:cNvPr id="4" name="Rectángulo 3">
          <a:extLst xmlns:a="http://schemas.openxmlformats.org/drawingml/2006/main">
            <a:ext uri="{FF2B5EF4-FFF2-40B4-BE49-F238E27FC236}">
              <a16:creationId xmlns:a16="http://schemas.microsoft.com/office/drawing/2014/main" id="{810C5634-06E4-5828-3CD2-5627CF8A4B02}"/>
            </a:ext>
          </a:extLst>
        </cdr:cNvPr>
        <cdr:cNvSpPr/>
      </cdr:nvSpPr>
      <cdr:spPr>
        <a:xfrm xmlns:a="http://schemas.openxmlformats.org/drawingml/2006/main">
          <a:off x="474431" y="1150602"/>
          <a:ext cx="225524" cy="27670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15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r>
            <a:rPr lang="es-ES" sz="1800" b="1" dirty="0">
              <a:solidFill>
                <a:schemeClr val="tx1"/>
              </a:solidFill>
              <a:latin typeface="+mj-lt"/>
            </a:rPr>
            <a:t>0</a:t>
          </a:r>
          <a:endParaRPr lang="es-SV" sz="1800" b="1" dirty="0">
            <a:solidFill>
              <a:schemeClr val="tx1"/>
            </a:solidFill>
            <a:latin typeface="+mj-lt"/>
          </a:endParaRPr>
        </a:p>
      </cdr:txBody>
    </cdr:sp>
  </cdr:relSizeAnchor>
  <cdr:relSizeAnchor xmlns:cdr="http://schemas.openxmlformats.org/drawingml/2006/chartDrawing">
    <cdr:from>
      <cdr:x>0.70078</cdr:x>
      <cdr:y>0.4729</cdr:y>
    </cdr:from>
    <cdr:to>
      <cdr:x>0.89511</cdr:x>
      <cdr:y>0.58779</cdr:y>
    </cdr:to>
    <cdr:sp macro="" textlink="">
      <cdr:nvSpPr>
        <cdr:cNvPr id="5" name="Rectángulo 4">
          <a:extLst xmlns:a="http://schemas.openxmlformats.org/drawingml/2006/main">
            <a:ext uri="{FF2B5EF4-FFF2-40B4-BE49-F238E27FC236}">
              <a16:creationId xmlns:a16="http://schemas.microsoft.com/office/drawing/2014/main" id="{39DE0F4F-942F-10EC-6DC0-3C9B2CB73E8A}"/>
            </a:ext>
          </a:extLst>
        </cdr:cNvPr>
        <cdr:cNvSpPr/>
      </cdr:nvSpPr>
      <cdr:spPr>
        <a:xfrm xmlns:a="http://schemas.openxmlformats.org/drawingml/2006/main">
          <a:off x="1955482" y="1138861"/>
          <a:ext cx="542266" cy="27668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15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s-ES" sz="1800" b="1" dirty="0">
              <a:solidFill>
                <a:schemeClr val="tx1"/>
              </a:solidFill>
              <a:latin typeface="+mj-lt"/>
            </a:rPr>
            <a:t>100</a:t>
          </a:r>
          <a:endParaRPr lang="es-SV" sz="1800" b="1" dirty="0">
            <a:solidFill>
              <a:schemeClr val="tx1"/>
            </a:solidFill>
            <a:latin typeface="+mj-lt"/>
          </a:endParaRP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0.17002</cdr:x>
      <cdr:y>0.47778</cdr:y>
    </cdr:from>
    <cdr:to>
      <cdr:x>0.25084</cdr:x>
      <cdr:y>0.59268</cdr:y>
    </cdr:to>
    <cdr:sp macro="" textlink="">
      <cdr:nvSpPr>
        <cdr:cNvPr id="4" name="Rectángulo 3">
          <a:extLst xmlns:a="http://schemas.openxmlformats.org/drawingml/2006/main">
            <a:ext uri="{FF2B5EF4-FFF2-40B4-BE49-F238E27FC236}">
              <a16:creationId xmlns:a16="http://schemas.microsoft.com/office/drawing/2014/main" id="{810C5634-06E4-5828-3CD2-5627CF8A4B02}"/>
            </a:ext>
          </a:extLst>
        </cdr:cNvPr>
        <cdr:cNvSpPr/>
      </cdr:nvSpPr>
      <cdr:spPr>
        <a:xfrm xmlns:a="http://schemas.openxmlformats.org/drawingml/2006/main">
          <a:off x="474431" y="1150602"/>
          <a:ext cx="225524" cy="27670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15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r>
            <a:rPr lang="es-ES" sz="1800" b="1" dirty="0">
              <a:solidFill>
                <a:schemeClr val="tx1"/>
              </a:solidFill>
              <a:latin typeface="+mj-lt"/>
            </a:rPr>
            <a:t>0</a:t>
          </a:r>
          <a:endParaRPr lang="es-SV" sz="1800" b="1" dirty="0">
            <a:solidFill>
              <a:schemeClr val="tx1"/>
            </a:solidFill>
            <a:latin typeface="+mj-lt"/>
          </a:endParaRPr>
        </a:p>
      </cdr:txBody>
    </cdr:sp>
  </cdr:relSizeAnchor>
  <cdr:relSizeAnchor xmlns:cdr="http://schemas.openxmlformats.org/drawingml/2006/chartDrawing">
    <cdr:from>
      <cdr:x>0.70078</cdr:x>
      <cdr:y>0.4729</cdr:y>
    </cdr:from>
    <cdr:to>
      <cdr:x>0.89511</cdr:x>
      <cdr:y>0.58779</cdr:y>
    </cdr:to>
    <cdr:sp macro="" textlink="">
      <cdr:nvSpPr>
        <cdr:cNvPr id="5" name="Rectángulo 4">
          <a:extLst xmlns:a="http://schemas.openxmlformats.org/drawingml/2006/main">
            <a:ext uri="{FF2B5EF4-FFF2-40B4-BE49-F238E27FC236}">
              <a16:creationId xmlns:a16="http://schemas.microsoft.com/office/drawing/2014/main" id="{39DE0F4F-942F-10EC-6DC0-3C9B2CB73E8A}"/>
            </a:ext>
          </a:extLst>
        </cdr:cNvPr>
        <cdr:cNvSpPr/>
      </cdr:nvSpPr>
      <cdr:spPr>
        <a:xfrm xmlns:a="http://schemas.openxmlformats.org/drawingml/2006/main">
          <a:off x="1955482" y="1138861"/>
          <a:ext cx="542266" cy="27668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15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s-ES" sz="1800" b="1" dirty="0">
              <a:solidFill>
                <a:schemeClr val="tx1"/>
              </a:solidFill>
              <a:latin typeface="+mj-lt"/>
            </a:rPr>
            <a:t>100</a:t>
          </a:r>
          <a:endParaRPr lang="es-SV" sz="1800" b="1" dirty="0">
            <a:solidFill>
              <a:schemeClr val="tx1"/>
            </a:solidFill>
            <a:latin typeface="+mj-lt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2A812E-3035-46F4-910C-58D1BD298C0A}" type="datetimeFigureOut">
              <a:rPr lang="es-SV" smtClean="0"/>
              <a:t>30/1/2024</a:t>
            </a:fld>
            <a:endParaRPr lang="es-SV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1DDA39-4BAC-4550-AED0-978743B5B94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7690246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11DDA39-4BAC-4550-AED0-978743B5B944}" type="slidenum">
              <a:rPr lang="es-SV" smtClean="0"/>
              <a:t>13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5380228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8C2CB4-F0AA-8E07-D4BF-8E06AF9552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DB506CA-F445-85B0-D07E-17CA22F393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3C77B9B-64A1-1B8E-5EEC-1941B5389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00245-FDB1-4FBB-A77D-06E844F16E19}" type="datetimeFigureOut">
              <a:rPr lang="es-SV" smtClean="0"/>
              <a:t>30/1/2024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8B25E8D-D580-5A5C-F27A-169151FD63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AEDE98-9AC4-82DC-96BA-C550D8A82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E6902-CF00-44CC-B141-09506CDF8DE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71721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F2927A-8A4D-E1E7-39C5-6ADECF41CE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103E528-FF25-7552-2C17-B4D6FFF1FA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6111BFD-42A9-EF98-EBC7-84019A938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00245-FDB1-4FBB-A77D-06E844F16E19}" type="datetimeFigureOut">
              <a:rPr lang="es-SV" smtClean="0"/>
              <a:t>30/1/2024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2E05F4F-816D-82BC-DF22-26AD8FFB64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E93769B-DD3E-D192-2EE1-11952E08D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E6902-CF00-44CC-B141-09506CDF8DE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147104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24E50CE-7D18-3E67-772F-583A5EF7A5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AFCC625-6B06-3534-0A98-68DC68671F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61904D7-F86C-B44B-2C1D-FA8F327C3D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00245-FDB1-4FBB-A77D-06E844F16E19}" type="datetimeFigureOut">
              <a:rPr lang="es-SV" smtClean="0"/>
              <a:t>30/1/2024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87665B5-8010-BE28-56E2-2C5893B415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30C6AA8-41E9-0881-4D09-6DD4884BC9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E6902-CF00-44CC-B141-09506CDF8DE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036401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63307E-18B6-9B0C-CBC6-2871958BDF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62D5F3D-168B-DDD5-A9AB-C6AAD8D98C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1DCBF90-6AC3-61DB-D737-CC4D33F17F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00245-FDB1-4FBB-A77D-06E844F16E19}" type="datetimeFigureOut">
              <a:rPr lang="es-SV" smtClean="0"/>
              <a:t>30/1/2024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1FD9F40-74A2-79D6-01E0-2468D1067E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70189A7-2F74-DBBB-7444-FE585EAB85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E6902-CF00-44CC-B141-09506CDF8DE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364485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BFD75F-B245-0933-D9D4-3C48ECCC96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643A2E4-50E8-E224-DC61-4506767905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168ADE1-9EA2-78D9-AE4F-376A577B2A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00245-FDB1-4FBB-A77D-06E844F16E19}" type="datetimeFigureOut">
              <a:rPr lang="es-SV" smtClean="0"/>
              <a:t>30/1/2024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EEEED52-E35A-0CD1-7E83-A9005BFFF7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1882748-0998-F580-E5C1-3102C57D88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E6902-CF00-44CC-B141-09506CDF8DE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273033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F64A95-FC55-D66E-CC83-7DF48C006C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F6C46E4-5C1F-F900-7823-F48CD6676F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4C910A6-FBD7-EFFA-3E9C-463277EC53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EAF72E0-8BC0-516B-85D2-3569DBE41A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00245-FDB1-4FBB-A77D-06E844F16E19}" type="datetimeFigureOut">
              <a:rPr lang="es-SV" smtClean="0"/>
              <a:t>30/1/2024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F9204DE-AC6A-033B-3C0A-D1C0F9C53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8841151-ACAA-1E30-505D-EBA21D2FD3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E6902-CF00-44CC-B141-09506CDF8DE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15731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B211C8-1035-61E5-1BD5-57333917A9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4B8982D-76B6-E49F-2D84-0CDB59EDD7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663E849-12FF-D694-9A45-0DC364022E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01AE23E-220A-5D70-1C3C-01C3C0725D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DCD585B3-0A99-8D9F-080D-B315CA5C88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EE29B613-4ECF-4BC9-32AD-6654644FBC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00245-FDB1-4FBB-A77D-06E844F16E19}" type="datetimeFigureOut">
              <a:rPr lang="es-SV" smtClean="0"/>
              <a:t>30/1/2024</a:t>
            </a:fld>
            <a:endParaRPr lang="es-SV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CED16B1-F352-DA6D-FB8A-788259A4A6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8371A32-1885-BEB7-B33E-53B7A37B5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E6902-CF00-44CC-B141-09506CDF8DE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79563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7008FD-AAAE-AD15-9DB3-75D0FFE54F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707EDA6-67BD-D68A-6609-674AF703AF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00245-FDB1-4FBB-A77D-06E844F16E19}" type="datetimeFigureOut">
              <a:rPr lang="es-SV" smtClean="0"/>
              <a:t>30/1/2024</a:t>
            </a:fld>
            <a:endParaRPr lang="es-SV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076EB06-EF67-8EA1-E218-5894BCD402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1005FF1-D299-73C3-ADAB-BAA4C9A864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E6902-CF00-44CC-B141-09506CDF8DE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903604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FC224EDC-DE41-53AA-24A7-C7CCEEAF0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00245-FDB1-4FBB-A77D-06E844F16E19}" type="datetimeFigureOut">
              <a:rPr lang="es-SV" smtClean="0"/>
              <a:t>30/1/2024</a:t>
            </a:fld>
            <a:endParaRPr lang="es-SV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23ADCD3-2B1C-A45E-B7B8-9D63FF771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59FB3D3-5C59-7C90-C8C6-C46D71D3AF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E6902-CF00-44CC-B141-09506CDF8DE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849835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683B46-5ECC-7D59-734E-283F5BE9C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3B8707C-AA4A-83F1-E0B3-7E2B583D00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8A0CE67-5347-A638-ACCD-3FBA9A9E73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D9A272C-1214-1E20-2E22-A5CA5792E6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00245-FDB1-4FBB-A77D-06E844F16E19}" type="datetimeFigureOut">
              <a:rPr lang="es-SV" smtClean="0"/>
              <a:t>30/1/2024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355AD63-A513-280E-D32B-BCE12F9A68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E45EAFF-197E-3ECE-7DD8-77A612D02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E6902-CF00-44CC-B141-09506CDF8DE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2890121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F55034-A1E9-E5C4-B92D-983CD92676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B4DC543-88C3-699D-CEA8-8663D9C0E4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50C98A7-AA2F-465E-7F23-118520B365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FD7E9ED-7541-E7B3-458E-8D9D62C56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00245-FDB1-4FBB-A77D-06E844F16E19}" type="datetimeFigureOut">
              <a:rPr lang="es-SV" smtClean="0"/>
              <a:t>30/1/2024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050D567-FF7A-1A66-6855-507ED03EEE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CAD68AA-4B98-FCF5-0047-B4354875A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E6902-CF00-44CC-B141-09506CDF8DE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775124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E559F7F-5702-D199-A852-AD8A2A6923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A724B51-4A35-1A74-687F-93C80BCCC3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A599215-6386-08DA-A1E0-0CD770D355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100245-FDB1-4FBB-A77D-06E844F16E19}" type="datetimeFigureOut">
              <a:rPr lang="es-SV" smtClean="0"/>
              <a:t>30/1/2024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7C296F8-E6C8-9F99-4E71-2B343BAE3C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83BE2EF-ACF4-DEA0-0C8D-5FAA53D8EE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4E6902-CF00-44CC-B141-09506CDF8DE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560833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svg"/><Relationship Id="rId3" Type="http://schemas.openxmlformats.org/officeDocument/2006/relationships/image" Target="../media/image22.png"/><Relationship Id="rId7" Type="http://schemas.openxmlformats.org/officeDocument/2006/relationships/image" Target="../media/image2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svg"/><Relationship Id="rId5" Type="http://schemas.openxmlformats.org/officeDocument/2006/relationships/image" Target="../media/image23.png"/><Relationship Id="rId4" Type="http://schemas.openxmlformats.org/officeDocument/2006/relationships/image" Target="../media/image26.sv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svg"/><Relationship Id="rId3" Type="http://schemas.openxmlformats.org/officeDocument/2006/relationships/image" Target="../media/image32.svg"/><Relationship Id="rId7" Type="http://schemas.openxmlformats.org/officeDocument/2006/relationships/image" Target="../media/image27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4.svg"/><Relationship Id="rId5" Type="http://schemas.openxmlformats.org/officeDocument/2006/relationships/image" Target="../media/image26.png"/><Relationship Id="rId10" Type="http://schemas.openxmlformats.org/officeDocument/2006/relationships/image" Target="../media/image38.svg"/><Relationship Id="rId4" Type="http://schemas.openxmlformats.org/officeDocument/2006/relationships/image" Target="../media/image1.png"/><Relationship Id="rId9" Type="http://schemas.openxmlformats.org/officeDocument/2006/relationships/image" Target="../media/image2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tmp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1.svg"/><Relationship Id="rId3" Type="http://schemas.openxmlformats.org/officeDocument/2006/relationships/image" Target="../media/image1.png"/><Relationship Id="rId7" Type="http://schemas.openxmlformats.org/officeDocument/2006/relationships/chart" Target="../charts/chart2.xml"/><Relationship Id="rId12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.xml"/><Relationship Id="rId11" Type="http://schemas.openxmlformats.org/officeDocument/2006/relationships/image" Target="../media/image7.png"/><Relationship Id="rId5" Type="http://schemas.openxmlformats.org/officeDocument/2006/relationships/image" Target="../media/image5.svg"/><Relationship Id="rId10" Type="http://schemas.openxmlformats.org/officeDocument/2006/relationships/image" Target="../media/image6.png"/><Relationship Id="rId4" Type="http://schemas.openxmlformats.org/officeDocument/2006/relationships/image" Target="../media/image4.png"/><Relationship Id="rId9" Type="http://schemas.openxmlformats.org/officeDocument/2006/relationships/image" Target="../media/image7.svg"/><Relationship Id="rId1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chart" Target="../charts/chart3.xml"/><Relationship Id="rId13" Type="http://schemas.openxmlformats.org/officeDocument/2006/relationships/image" Target="../media/image6.png"/><Relationship Id="rId3" Type="http://schemas.openxmlformats.org/officeDocument/2006/relationships/image" Target="../media/image9.png"/><Relationship Id="rId7" Type="http://schemas.openxmlformats.org/officeDocument/2006/relationships/image" Target="../media/image11.sv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11" Type="http://schemas.openxmlformats.org/officeDocument/2006/relationships/image" Target="../media/image7.svg"/><Relationship Id="rId5" Type="http://schemas.openxmlformats.org/officeDocument/2006/relationships/image" Target="../media/image5.svg"/><Relationship Id="rId10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chart" Target="../charts/chart4.xml"/><Relationship Id="rId1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8.png"/><Relationship Id="rId12" Type="http://schemas.openxmlformats.org/officeDocument/2006/relationships/image" Target="../media/image7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svg"/><Relationship Id="rId11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chart" Target="../charts/chart6.xml"/><Relationship Id="rId4" Type="http://schemas.openxmlformats.org/officeDocument/2006/relationships/image" Target="../media/image9.png"/><Relationship Id="rId9" Type="http://schemas.openxmlformats.org/officeDocument/2006/relationships/chart" Target="../charts/chart5.xml"/><Relationship Id="rId1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8.png"/><Relationship Id="rId12" Type="http://schemas.openxmlformats.org/officeDocument/2006/relationships/image" Target="../media/image7.sv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svg"/><Relationship Id="rId11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chart" Target="../charts/chart8.xml"/><Relationship Id="rId4" Type="http://schemas.openxmlformats.org/officeDocument/2006/relationships/image" Target="../media/image9.png"/><Relationship Id="rId9" Type="http://schemas.openxmlformats.org/officeDocument/2006/relationships/chart" Target="../charts/chart7.xml"/><Relationship Id="rId14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8.png"/><Relationship Id="rId12" Type="http://schemas.openxmlformats.org/officeDocument/2006/relationships/chart" Target="../charts/chart10.xml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svg"/><Relationship Id="rId11" Type="http://schemas.openxmlformats.org/officeDocument/2006/relationships/image" Target="../media/image7.svg"/><Relationship Id="rId5" Type="http://schemas.openxmlformats.org/officeDocument/2006/relationships/image" Target="../media/image4.png"/><Relationship Id="rId10" Type="http://schemas.openxmlformats.org/officeDocument/2006/relationships/image" Target="../media/image5.png"/><Relationship Id="rId4" Type="http://schemas.openxmlformats.org/officeDocument/2006/relationships/image" Target="../media/image9.png"/><Relationship Id="rId9" Type="http://schemas.openxmlformats.org/officeDocument/2006/relationships/chart" Target="../charts/chart9.xml"/><Relationship Id="rId14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8.png"/><Relationship Id="rId12" Type="http://schemas.openxmlformats.org/officeDocument/2006/relationships/chart" Target="../charts/chart12.xml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svg"/><Relationship Id="rId11" Type="http://schemas.openxmlformats.org/officeDocument/2006/relationships/image" Target="../media/image7.svg"/><Relationship Id="rId5" Type="http://schemas.openxmlformats.org/officeDocument/2006/relationships/image" Target="../media/image4.png"/><Relationship Id="rId10" Type="http://schemas.openxmlformats.org/officeDocument/2006/relationships/image" Target="../media/image5.png"/><Relationship Id="rId4" Type="http://schemas.openxmlformats.org/officeDocument/2006/relationships/image" Target="../media/image9.png"/><Relationship Id="rId9" Type="http://schemas.openxmlformats.org/officeDocument/2006/relationships/chart" Target="../charts/chart11.xml"/><Relationship Id="rId14" Type="http://schemas.openxmlformats.org/officeDocument/2006/relationships/image" Target="../media/image19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8.png"/><Relationship Id="rId12" Type="http://schemas.openxmlformats.org/officeDocument/2006/relationships/chart" Target="../charts/chart14.xml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svg"/><Relationship Id="rId11" Type="http://schemas.openxmlformats.org/officeDocument/2006/relationships/image" Target="../media/image7.svg"/><Relationship Id="rId5" Type="http://schemas.openxmlformats.org/officeDocument/2006/relationships/image" Target="../media/image4.png"/><Relationship Id="rId10" Type="http://schemas.openxmlformats.org/officeDocument/2006/relationships/image" Target="../media/image5.png"/><Relationship Id="rId4" Type="http://schemas.openxmlformats.org/officeDocument/2006/relationships/image" Target="../media/image9.png"/><Relationship Id="rId9" Type="http://schemas.openxmlformats.org/officeDocument/2006/relationships/chart" Target="../charts/chart13.xml"/><Relationship Id="rId14" Type="http://schemas.openxmlformats.org/officeDocument/2006/relationships/image" Target="../media/image2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>
            <a:extLst>
              <a:ext uri="{FF2B5EF4-FFF2-40B4-BE49-F238E27FC236}">
                <a16:creationId xmlns:a16="http://schemas.microsoft.com/office/drawing/2014/main" id="{5AE74E1F-5FDF-C24F-691F-C7707617C462}"/>
              </a:ext>
            </a:extLst>
          </p:cNvPr>
          <p:cNvSpPr/>
          <p:nvPr/>
        </p:nvSpPr>
        <p:spPr>
          <a:xfrm>
            <a:off x="-1" y="3053593"/>
            <a:ext cx="12192001" cy="3804407"/>
          </a:xfrm>
          <a:prstGeom prst="rect">
            <a:avLst/>
          </a:prstGeom>
          <a:solidFill>
            <a:srgbClr val="111C4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A07AFFA9-3C4C-8AF6-C1C7-BA0053FD8A97}"/>
              </a:ext>
            </a:extLst>
          </p:cNvPr>
          <p:cNvSpPr/>
          <p:nvPr/>
        </p:nvSpPr>
        <p:spPr>
          <a:xfrm>
            <a:off x="3991947" y="3752549"/>
            <a:ext cx="4208106" cy="4499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>
                <a:solidFill>
                  <a:schemeClr val="bg1"/>
                </a:solidFill>
                <a:latin typeface="Abadi Extra Light" panose="020B0204020104020204" pitchFamily="34" charset="0"/>
              </a:rPr>
              <a:t>FONDO SOLIDARIO PARA LA SALUD</a:t>
            </a:r>
            <a:endParaRPr lang="es-SV" sz="2000" b="1" dirty="0">
              <a:solidFill>
                <a:schemeClr val="bg1"/>
              </a:solidFill>
              <a:latin typeface="Abadi Extra Light" panose="020B0204020104020204" pitchFamily="34" charset="0"/>
            </a:endParaRPr>
          </a:p>
        </p:txBody>
      </p:sp>
      <p:pic>
        <p:nvPicPr>
          <p:cNvPr id="16" name="Imagen 15" descr="FOSALUD">
            <a:extLst>
              <a:ext uri="{FF2B5EF4-FFF2-40B4-BE49-F238E27FC236}">
                <a16:creationId xmlns:a16="http://schemas.microsoft.com/office/drawing/2014/main" id="{7111DAA3-7BED-05EF-196C-1CDCC934A3F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7" t="23002" r="36091" b="25079"/>
          <a:stretch/>
        </p:blipFill>
        <p:spPr bwMode="auto">
          <a:xfrm>
            <a:off x="164728" y="202120"/>
            <a:ext cx="1063115" cy="3451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Rectángulo 20">
            <a:extLst>
              <a:ext uri="{FF2B5EF4-FFF2-40B4-BE49-F238E27FC236}">
                <a16:creationId xmlns:a16="http://schemas.microsoft.com/office/drawing/2014/main" id="{24EB172A-4153-64C2-D2EC-923A4585CD4D}"/>
              </a:ext>
            </a:extLst>
          </p:cNvPr>
          <p:cNvSpPr/>
          <p:nvPr/>
        </p:nvSpPr>
        <p:spPr>
          <a:xfrm>
            <a:off x="4075836" y="4050077"/>
            <a:ext cx="4208106" cy="4499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dirty="0">
                <a:solidFill>
                  <a:schemeClr val="bg1"/>
                </a:solidFill>
                <a:latin typeface="Abadi Extra Light" panose="020B0204020104020204" pitchFamily="34" charset="0"/>
              </a:rPr>
              <a:t>Informe Anual 2023</a:t>
            </a:r>
            <a:endParaRPr lang="es-SV" sz="2000" dirty="0">
              <a:solidFill>
                <a:schemeClr val="bg1"/>
              </a:solidFill>
              <a:latin typeface="Abadi Extra Light" panose="020B0204020104020204" pitchFamily="34" charset="0"/>
            </a:endParaRPr>
          </a:p>
        </p:txBody>
      </p:sp>
      <p:pic>
        <p:nvPicPr>
          <p:cNvPr id="22" name="Imagen 21">
            <a:extLst>
              <a:ext uri="{FF2B5EF4-FFF2-40B4-BE49-F238E27FC236}">
                <a16:creationId xmlns:a16="http://schemas.microsoft.com/office/drawing/2014/main" id="{B56F2455-3A99-3FAA-CAAA-56F974F585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27332" y="899836"/>
            <a:ext cx="1719221" cy="1774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70039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F0F5EDF0-E92A-B686-0521-FD422100B546}"/>
              </a:ext>
            </a:extLst>
          </p:cNvPr>
          <p:cNvSpPr/>
          <p:nvPr/>
        </p:nvSpPr>
        <p:spPr>
          <a:xfrm>
            <a:off x="-1" y="3497551"/>
            <a:ext cx="12192001" cy="336044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40" name="Rectángulo 39">
            <a:extLst>
              <a:ext uri="{FF2B5EF4-FFF2-40B4-BE49-F238E27FC236}">
                <a16:creationId xmlns:a16="http://schemas.microsoft.com/office/drawing/2014/main" id="{A309C43B-A0D8-FA73-0291-C1BD6541E76F}"/>
              </a:ext>
            </a:extLst>
          </p:cNvPr>
          <p:cNvSpPr/>
          <p:nvPr/>
        </p:nvSpPr>
        <p:spPr>
          <a:xfrm>
            <a:off x="536894" y="1"/>
            <a:ext cx="2046911" cy="706756"/>
          </a:xfrm>
          <a:prstGeom prst="rect">
            <a:avLst/>
          </a:prstGeom>
          <a:solidFill>
            <a:srgbClr val="11678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41" name="Rectángulo 40">
            <a:extLst>
              <a:ext uri="{FF2B5EF4-FFF2-40B4-BE49-F238E27FC236}">
                <a16:creationId xmlns:a16="http://schemas.microsoft.com/office/drawing/2014/main" id="{6D9288B5-454F-EE6E-0F2D-4259D75008FA}"/>
              </a:ext>
            </a:extLst>
          </p:cNvPr>
          <p:cNvSpPr/>
          <p:nvPr/>
        </p:nvSpPr>
        <p:spPr>
          <a:xfrm>
            <a:off x="456054" y="43194"/>
            <a:ext cx="2234283" cy="4499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b="1" dirty="0">
                <a:solidFill>
                  <a:schemeClr val="bg1"/>
                </a:solidFill>
                <a:latin typeface="Abadi Extra Light" panose="020B0204020104020204" pitchFamily="34" charset="0"/>
              </a:rPr>
              <a:t>Gestión de Riesgos</a:t>
            </a:r>
            <a:endParaRPr lang="es-SV" sz="1600" b="1" dirty="0">
              <a:solidFill>
                <a:schemeClr val="bg1"/>
              </a:solidFill>
              <a:latin typeface="Abadi Extra Light" panose="020B0204020104020204" pitchFamily="34" charset="0"/>
            </a:endParaRPr>
          </a:p>
        </p:txBody>
      </p:sp>
      <p:sp>
        <p:nvSpPr>
          <p:cNvPr id="42" name="Rectángulo 41">
            <a:extLst>
              <a:ext uri="{FF2B5EF4-FFF2-40B4-BE49-F238E27FC236}">
                <a16:creationId xmlns:a16="http://schemas.microsoft.com/office/drawing/2014/main" id="{96598A0A-99DF-BD74-C447-24DC516061E3}"/>
              </a:ext>
            </a:extLst>
          </p:cNvPr>
          <p:cNvSpPr/>
          <p:nvPr/>
        </p:nvSpPr>
        <p:spPr>
          <a:xfrm>
            <a:off x="1132770" y="256832"/>
            <a:ext cx="880849" cy="4499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b="1" dirty="0">
                <a:solidFill>
                  <a:schemeClr val="bg1"/>
                </a:solidFill>
                <a:latin typeface="Abadi Extra Light" panose="020B0204020104020204" pitchFamily="34" charset="0"/>
              </a:rPr>
              <a:t>2023</a:t>
            </a:r>
            <a:endParaRPr lang="es-SV" sz="1600" b="1" dirty="0">
              <a:solidFill>
                <a:schemeClr val="bg1"/>
              </a:solidFill>
              <a:latin typeface="Abadi Extra Light" panose="020B0204020104020204" pitchFamily="34" charset="0"/>
            </a:endParaRPr>
          </a:p>
        </p:txBody>
      </p:sp>
      <p:pic>
        <p:nvPicPr>
          <p:cNvPr id="43" name="Imagen 42" descr="FOSALUD">
            <a:extLst>
              <a:ext uri="{FF2B5EF4-FFF2-40B4-BE49-F238E27FC236}">
                <a16:creationId xmlns:a16="http://schemas.microsoft.com/office/drawing/2014/main" id="{E706CB4F-0778-DA1B-60EC-BF0A730C865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7" t="23002" r="36091" b="25079"/>
          <a:stretch/>
        </p:blipFill>
        <p:spPr bwMode="auto">
          <a:xfrm>
            <a:off x="10972291" y="147935"/>
            <a:ext cx="1063115" cy="3451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Elipse 7">
            <a:extLst>
              <a:ext uri="{FF2B5EF4-FFF2-40B4-BE49-F238E27FC236}">
                <a16:creationId xmlns:a16="http://schemas.microsoft.com/office/drawing/2014/main" id="{97A7819D-3F48-B5DE-6490-3FA65C8B6202}"/>
              </a:ext>
            </a:extLst>
          </p:cNvPr>
          <p:cNvSpPr/>
          <p:nvPr/>
        </p:nvSpPr>
        <p:spPr>
          <a:xfrm>
            <a:off x="1244290" y="1750573"/>
            <a:ext cx="906011" cy="838899"/>
          </a:xfrm>
          <a:prstGeom prst="ellipse">
            <a:avLst/>
          </a:prstGeom>
          <a:solidFill>
            <a:srgbClr val="111C4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pic>
        <p:nvPicPr>
          <p:cNvPr id="10" name="Gráfico 9" descr="Libro cerrado con relleno sólido">
            <a:extLst>
              <a:ext uri="{FF2B5EF4-FFF2-40B4-BE49-F238E27FC236}">
                <a16:creationId xmlns:a16="http://schemas.microsoft.com/office/drawing/2014/main" id="{5487CB07-0178-1F2D-B262-81A28ED27DB0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1357996" y="1906562"/>
            <a:ext cx="598434" cy="598434"/>
          </a:xfrm>
          <a:prstGeom prst="rect">
            <a:avLst/>
          </a:prstGeom>
        </p:spPr>
      </p:pic>
      <p:sp>
        <p:nvSpPr>
          <p:cNvPr id="12" name="Rectángulo 11">
            <a:extLst>
              <a:ext uri="{FF2B5EF4-FFF2-40B4-BE49-F238E27FC236}">
                <a16:creationId xmlns:a16="http://schemas.microsoft.com/office/drawing/2014/main" id="{86D13C51-0357-0D41-33D4-922B81364823}"/>
              </a:ext>
            </a:extLst>
          </p:cNvPr>
          <p:cNvSpPr/>
          <p:nvPr/>
        </p:nvSpPr>
        <p:spPr>
          <a:xfrm>
            <a:off x="89541" y="2538100"/>
            <a:ext cx="3465725" cy="7757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tx1"/>
                </a:solidFill>
                <a:latin typeface="+mj-lt"/>
              </a:rPr>
              <a:t>Norma Técnicas de Control Interno Específicas del Fosalud</a:t>
            </a:r>
            <a:endParaRPr lang="es-SV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F28BC0B2-13FD-F90B-8DC5-515FFD6DEBEF}"/>
              </a:ext>
            </a:extLst>
          </p:cNvPr>
          <p:cNvSpPr/>
          <p:nvPr/>
        </p:nvSpPr>
        <p:spPr>
          <a:xfrm>
            <a:off x="5634598" y="1624440"/>
            <a:ext cx="906011" cy="838899"/>
          </a:xfrm>
          <a:prstGeom prst="ellipse">
            <a:avLst/>
          </a:prstGeom>
          <a:solidFill>
            <a:srgbClr val="111C4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9" name="Elipse 8">
            <a:extLst>
              <a:ext uri="{FF2B5EF4-FFF2-40B4-BE49-F238E27FC236}">
                <a16:creationId xmlns:a16="http://schemas.microsoft.com/office/drawing/2014/main" id="{C7A4301A-7F69-D1AC-2424-A858AAA37C5F}"/>
              </a:ext>
            </a:extLst>
          </p:cNvPr>
          <p:cNvSpPr/>
          <p:nvPr/>
        </p:nvSpPr>
        <p:spPr>
          <a:xfrm>
            <a:off x="10235756" y="1724754"/>
            <a:ext cx="906011" cy="838899"/>
          </a:xfrm>
          <a:prstGeom prst="ellipse">
            <a:avLst/>
          </a:prstGeom>
          <a:solidFill>
            <a:srgbClr val="111C4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pic>
        <p:nvPicPr>
          <p:cNvPr id="15" name="Gráfico 14" descr="Portapapeles con relleno sólido">
            <a:extLst>
              <a:ext uri="{FF2B5EF4-FFF2-40B4-BE49-F238E27FC236}">
                <a16:creationId xmlns:a16="http://schemas.microsoft.com/office/drawing/2014/main" id="{378BCBD0-EA56-12EC-19BC-81189BE0E73D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5769242" y="1704712"/>
            <a:ext cx="628367" cy="628367"/>
          </a:xfrm>
          <a:prstGeom prst="rect">
            <a:avLst/>
          </a:prstGeom>
        </p:spPr>
      </p:pic>
      <p:sp>
        <p:nvSpPr>
          <p:cNvPr id="16" name="Rectángulo 15">
            <a:extLst>
              <a:ext uri="{FF2B5EF4-FFF2-40B4-BE49-F238E27FC236}">
                <a16:creationId xmlns:a16="http://schemas.microsoft.com/office/drawing/2014/main" id="{A79762ED-9F7D-3DF7-AD9B-1DF941A20D65}"/>
              </a:ext>
            </a:extLst>
          </p:cNvPr>
          <p:cNvSpPr/>
          <p:nvPr/>
        </p:nvSpPr>
        <p:spPr>
          <a:xfrm>
            <a:off x="4617576" y="2686705"/>
            <a:ext cx="2956845" cy="2937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tx1"/>
                </a:solidFill>
                <a:latin typeface="+mj-lt"/>
              </a:rPr>
              <a:t>Lineamientos 2023</a:t>
            </a:r>
            <a:endParaRPr lang="es-SV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CB69798C-8338-90E8-9EAC-15A5CD50D70D}"/>
              </a:ext>
            </a:extLst>
          </p:cNvPr>
          <p:cNvSpPr/>
          <p:nvPr/>
        </p:nvSpPr>
        <p:spPr>
          <a:xfrm>
            <a:off x="9078561" y="2528124"/>
            <a:ext cx="2956845" cy="7757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tx1"/>
                </a:solidFill>
                <a:latin typeface="+mj-lt"/>
              </a:rPr>
              <a:t>Matriz de riesgo 2023</a:t>
            </a:r>
            <a:endParaRPr lang="es-SV" dirty="0">
              <a:solidFill>
                <a:schemeClr val="tx1"/>
              </a:solidFill>
              <a:latin typeface="+mj-lt"/>
            </a:endParaRPr>
          </a:p>
        </p:txBody>
      </p:sp>
      <p:pic>
        <p:nvPicPr>
          <p:cNvPr id="19" name="Gráfico 18" descr="Documento con relleno sólido">
            <a:extLst>
              <a:ext uri="{FF2B5EF4-FFF2-40B4-BE49-F238E27FC236}">
                <a16:creationId xmlns:a16="http://schemas.microsoft.com/office/drawing/2014/main" id="{CC51D705-9C2C-0287-0980-0137F3DFF247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p:blipFill>
        <p:spPr>
          <a:xfrm>
            <a:off x="10424814" y="1842912"/>
            <a:ext cx="567054" cy="567054"/>
          </a:xfrm>
          <a:prstGeom prst="rect">
            <a:avLst/>
          </a:prstGeom>
        </p:spPr>
      </p:pic>
      <p:sp>
        <p:nvSpPr>
          <p:cNvPr id="21" name="CuadroTexto 20">
            <a:extLst>
              <a:ext uri="{FF2B5EF4-FFF2-40B4-BE49-F238E27FC236}">
                <a16:creationId xmlns:a16="http://schemas.microsoft.com/office/drawing/2014/main" id="{5569BC5E-6055-E28B-3A99-EDBCE78D7036}"/>
              </a:ext>
            </a:extLst>
          </p:cNvPr>
          <p:cNvSpPr txBox="1"/>
          <p:nvPr/>
        </p:nvSpPr>
        <p:spPr>
          <a:xfrm>
            <a:off x="0" y="3726976"/>
            <a:ext cx="413141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dirty="0">
                <a:latin typeface="+mj-lt"/>
              </a:rPr>
              <a:t>Identificación y Análisis de los Riesgos </a:t>
            </a:r>
          </a:p>
          <a:p>
            <a:r>
              <a:rPr lang="es-ES" dirty="0">
                <a:latin typeface="+mj-lt"/>
              </a:rPr>
              <a:t>para el Logro de Objetivos:</a:t>
            </a:r>
            <a:endParaRPr lang="es-SV" dirty="0">
              <a:latin typeface="+mj-lt"/>
            </a:endParaRP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9EB6AA73-2557-50B3-760A-E1DFCFF61B12}"/>
              </a:ext>
            </a:extLst>
          </p:cNvPr>
          <p:cNvSpPr txBox="1"/>
          <p:nvPr/>
        </p:nvSpPr>
        <p:spPr>
          <a:xfrm>
            <a:off x="342978" y="4386380"/>
            <a:ext cx="270863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SV" dirty="0">
                <a:latin typeface="+mj-lt"/>
              </a:rPr>
              <a:t>- Riesgos Internos 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19A152A0-FF5C-A165-6661-C20D60389587}"/>
              </a:ext>
            </a:extLst>
          </p:cNvPr>
          <p:cNvSpPr txBox="1"/>
          <p:nvPr/>
        </p:nvSpPr>
        <p:spPr>
          <a:xfrm>
            <a:off x="342977" y="4718701"/>
            <a:ext cx="270863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SV" dirty="0">
                <a:latin typeface="+mj-lt"/>
              </a:rPr>
              <a:t>- Riesgos Externos </a:t>
            </a:r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A6626502-EA2B-1D1B-B8EB-9192CD253C72}"/>
              </a:ext>
            </a:extLst>
          </p:cNvPr>
          <p:cNvSpPr txBox="1"/>
          <p:nvPr/>
        </p:nvSpPr>
        <p:spPr>
          <a:xfrm>
            <a:off x="182698" y="5109463"/>
            <a:ext cx="413141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dirty="0">
                <a:latin typeface="+mj-lt"/>
              </a:rPr>
              <a:t>Variables</a:t>
            </a:r>
            <a:endParaRPr lang="es-SV" dirty="0">
              <a:latin typeface="+mj-lt"/>
            </a:endParaRP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D31F8742-974D-4F7C-FF0D-AE23E051A5B9}"/>
              </a:ext>
            </a:extLst>
          </p:cNvPr>
          <p:cNvSpPr txBox="1"/>
          <p:nvPr/>
        </p:nvSpPr>
        <p:spPr>
          <a:xfrm>
            <a:off x="302895" y="5596451"/>
            <a:ext cx="270863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SV" dirty="0">
                <a:latin typeface="+mj-lt"/>
              </a:rPr>
              <a:t>- Probabilidad</a:t>
            </a: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58408603-744F-516B-5775-E90E28C549E4}"/>
              </a:ext>
            </a:extLst>
          </p:cNvPr>
          <p:cNvSpPr txBox="1"/>
          <p:nvPr/>
        </p:nvSpPr>
        <p:spPr>
          <a:xfrm>
            <a:off x="302895" y="5987213"/>
            <a:ext cx="270863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SV" dirty="0">
                <a:latin typeface="+mj-lt"/>
              </a:rPr>
              <a:t>- Impacto</a:t>
            </a: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E3CB7E8C-9A99-F83F-F784-E289A107DFE9}"/>
              </a:ext>
            </a:extLst>
          </p:cNvPr>
          <p:cNvSpPr txBox="1"/>
          <p:nvPr/>
        </p:nvSpPr>
        <p:spPr>
          <a:xfrm>
            <a:off x="302894" y="6401003"/>
            <a:ext cx="270863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SV" dirty="0">
                <a:latin typeface="+mj-lt"/>
              </a:rPr>
              <a:t>- Velocidad </a:t>
            </a:r>
          </a:p>
        </p:txBody>
      </p:sp>
      <p:graphicFrame>
        <p:nvGraphicFramePr>
          <p:cNvPr id="30" name="Tabla 29">
            <a:extLst>
              <a:ext uri="{FF2B5EF4-FFF2-40B4-BE49-F238E27FC236}">
                <a16:creationId xmlns:a16="http://schemas.microsoft.com/office/drawing/2014/main" id="{DEF3B03A-5322-9E3B-B4F7-CF7FEA77F7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4592738"/>
              </p:ext>
            </p:extLst>
          </p:nvPr>
        </p:nvGraphicFramePr>
        <p:xfrm>
          <a:off x="4496813" y="3943235"/>
          <a:ext cx="3441332" cy="1752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30646">
                  <a:extLst>
                    <a:ext uri="{9D8B030D-6E8A-4147-A177-3AD203B41FA5}">
                      <a16:colId xmlns:a16="http://schemas.microsoft.com/office/drawing/2014/main" val="3242629631"/>
                    </a:ext>
                  </a:extLst>
                </a:gridCol>
                <a:gridCol w="1610686">
                  <a:extLst>
                    <a:ext uri="{9D8B030D-6E8A-4147-A177-3AD203B41FA5}">
                      <a16:colId xmlns:a16="http://schemas.microsoft.com/office/drawing/2014/main" val="29375877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180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Clasificación de Riesgos</a:t>
                      </a:r>
                      <a:endParaRPr lang="es-SV" sz="18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80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Categoría de nivel de riesgo</a:t>
                      </a:r>
                      <a:endParaRPr lang="es-SV" sz="18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11717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80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Entre 1- 15 </a:t>
                      </a:r>
                      <a:endParaRPr lang="es-SV" sz="18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80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Bajo</a:t>
                      </a:r>
                      <a:endParaRPr lang="es-SV" sz="18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55396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80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Entre 16 – 40</a:t>
                      </a:r>
                      <a:endParaRPr lang="es-SV" sz="18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80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Moderado</a:t>
                      </a:r>
                      <a:endParaRPr lang="es-SV" sz="18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62822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80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Entre 41 - 75</a:t>
                      </a:r>
                      <a:endParaRPr lang="es-SV" sz="18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80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Alto</a:t>
                      </a:r>
                      <a:endParaRPr lang="es-SV" sz="18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6749516"/>
                  </a:ext>
                </a:extLst>
              </a:tr>
            </a:tbl>
          </a:graphicData>
        </a:graphic>
      </p:graphicFrame>
      <p:sp>
        <p:nvSpPr>
          <p:cNvPr id="31" name="CuadroTexto 30">
            <a:extLst>
              <a:ext uri="{FF2B5EF4-FFF2-40B4-BE49-F238E27FC236}">
                <a16:creationId xmlns:a16="http://schemas.microsoft.com/office/drawing/2014/main" id="{C4D21966-B450-928A-2EFA-9F2ECA597693}"/>
              </a:ext>
            </a:extLst>
          </p:cNvPr>
          <p:cNvSpPr txBox="1"/>
          <p:nvPr/>
        </p:nvSpPr>
        <p:spPr>
          <a:xfrm>
            <a:off x="9307454" y="3795289"/>
            <a:ext cx="276261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dirty="0">
                <a:latin typeface="+mj-lt"/>
              </a:rPr>
              <a:t>- Evaluación de riesgos</a:t>
            </a:r>
            <a:endParaRPr lang="es-SV" dirty="0">
              <a:latin typeface="+mj-lt"/>
            </a:endParaRPr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724945AC-6F41-B876-568E-B1861A44C6E2}"/>
              </a:ext>
            </a:extLst>
          </p:cNvPr>
          <p:cNvSpPr txBox="1"/>
          <p:nvPr/>
        </p:nvSpPr>
        <p:spPr>
          <a:xfrm>
            <a:off x="9327034" y="4133225"/>
            <a:ext cx="276261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dirty="0">
                <a:latin typeface="+mj-lt"/>
              </a:rPr>
              <a:t>- Registro de riesgos </a:t>
            </a:r>
            <a:endParaRPr lang="es-SV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178654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4D621670-B63D-1CA7-8695-9ADD16B590A6}"/>
              </a:ext>
            </a:extLst>
          </p:cNvPr>
          <p:cNvSpPr/>
          <p:nvPr/>
        </p:nvSpPr>
        <p:spPr>
          <a:xfrm>
            <a:off x="0" y="1912800"/>
            <a:ext cx="12192000" cy="49452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24D346C6-E3A7-0E10-AD6F-CBBBCCFB7614}"/>
              </a:ext>
            </a:extLst>
          </p:cNvPr>
          <p:cNvSpPr/>
          <p:nvPr/>
        </p:nvSpPr>
        <p:spPr>
          <a:xfrm>
            <a:off x="456054" y="1093418"/>
            <a:ext cx="11184403" cy="624672"/>
          </a:xfrm>
          <a:prstGeom prst="rect">
            <a:avLst/>
          </a:prstGeom>
          <a:noFill/>
          <a:ln>
            <a:solidFill>
              <a:srgbClr val="111C4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sz="1200"/>
          </a:p>
        </p:txBody>
      </p:sp>
      <p:sp>
        <p:nvSpPr>
          <p:cNvPr id="23" name="Elipse 22">
            <a:extLst>
              <a:ext uri="{FF2B5EF4-FFF2-40B4-BE49-F238E27FC236}">
                <a16:creationId xmlns:a16="http://schemas.microsoft.com/office/drawing/2014/main" id="{3DA394F7-3D7A-3309-D2FF-16EC2141BC3A}"/>
              </a:ext>
            </a:extLst>
          </p:cNvPr>
          <p:cNvSpPr/>
          <p:nvPr/>
        </p:nvSpPr>
        <p:spPr>
          <a:xfrm>
            <a:off x="5740696" y="583013"/>
            <a:ext cx="887136" cy="809280"/>
          </a:xfrm>
          <a:prstGeom prst="ellipse">
            <a:avLst/>
          </a:prstGeom>
          <a:solidFill>
            <a:schemeClr val="bg1"/>
          </a:solidFill>
          <a:ln>
            <a:solidFill>
              <a:srgbClr val="111C4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sz="1200" dirty="0"/>
          </a:p>
        </p:txBody>
      </p:sp>
      <p:sp>
        <p:nvSpPr>
          <p:cNvPr id="28" name="Rectángulo 27">
            <a:extLst>
              <a:ext uri="{FF2B5EF4-FFF2-40B4-BE49-F238E27FC236}">
                <a16:creationId xmlns:a16="http://schemas.microsoft.com/office/drawing/2014/main" id="{EA05C01B-73D7-B0D0-9AD1-9B5E6205A061}"/>
              </a:ext>
            </a:extLst>
          </p:cNvPr>
          <p:cNvSpPr/>
          <p:nvPr/>
        </p:nvSpPr>
        <p:spPr>
          <a:xfrm>
            <a:off x="105409" y="84209"/>
            <a:ext cx="2533289" cy="4499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b="1" dirty="0">
                <a:solidFill>
                  <a:schemeClr val="tx1"/>
                </a:solidFill>
                <a:latin typeface="Abadi Extra Light" panose="020B0204020104020204" pitchFamily="34" charset="0"/>
              </a:rPr>
              <a:t>Identificación de Riesgo</a:t>
            </a:r>
            <a:endParaRPr lang="es-SV" sz="1200" b="1" dirty="0">
              <a:solidFill>
                <a:schemeClr val="tx1"/>
              </a:solidFill>
              <a:latin typeface="Abadi Extra Light" panose="020B0204020104020204" pitchFamily="34" charset="0"/>
            </a:endParaRPr>
          </a:p>
        </p:txBody>
      </p:sp>
      <p:sp>
        <p:nvSpPr>
          <p:cNvPr id="29" name="Rectángulo 28">
            <a:extLst>
              <a:ext uri="{FF2B5EF4-FFF2-40B4-BE49-F238E27FC236}">
                <a16:creationId xmlns:a16="http://schemas.microsoft.com/office/drawing/2014/main" id="{B82069D6-6CBF-FB89-D665-BF95EB7AE925}"/>
              </a:ext>
            </a:extLst>
          </p:cNvPr>
          <p:cNvSpPr/>
          <p:nvPr/>
        </p:nvSpPr>
        <p:spPr>
          <a:xfrm>
            <a:off x="4787317" y="118382"/>
            <a:ext cx="2617366" cy="4499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b="1" dirty="0">
                <a:solidFill>
                  <a:schemeClr val="tx1"/>
                </a:solidFill>
                <a:latin typeface="Abadi Extra Light" panose="020B0204020104020204" pitchFamily="34" charset="0"/>
              </a:rPr>
              <a:t>Evaluación</a:t>
            </a:r>
            <a:endParaRPr lang="es-SV" sz="1400" b="1" dirty="0">
              <a:solidFill>
                <a:schemeClr val="tx1"/>
              </a:solidFill>
              <a:latin typeface="Abadi Extra Light" panose="020B0204020104020204" pitchFamily="34" charset="0"/>
            </a:endParaRPr>
          </a:p>
        </p:txBody>
      </p:sp>
      <p:sp>
        <p:nvSpPr>
          <p:cNvPr id="30" name="Rectángulo 29">
            <a:extLst>
              <a:ext uri="{FF2B5EF4-FFF2-40B4-BE49-F238E27FC236}">
                <a16:creationId xmlns:a16="http://schemas.microsoft.com/office/drawing/2014/main" id="{9F5C348D-F158-94E8-9E01-ED8E94F2A7B9}"/>
              </a:ext>
            </a:extLst>
          </p:cNvPr>
          <p:cNvSpPr/>
          <p:nvPr/>
        </p:nvSpPr>
        <p:spPr>
          <a:xfrm>
            <a:off x="8707829" y="220346"/>
            <a:ext cx="2617366" cy="4499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b="1" dirty="0">
                <a:solidFill>
                  <a:schemeClr val="tx1"/>
                </a:solidFill>
                <a:latin typeface="Abadi Extra Light" panose="020B0204020104020204" pitchFamily="34" charset="0"/>
              </a:rPr>
              <a:t>Plan de Respuesta</a:t>
            </a:r>
            <a:endParaRPr lang="es-SV" sz="1400" b="1" dirty="0">
              <a:solidFill>
                <a:schemeClr val="tx1"/>
              </a:solidFill>
              <a:latin typeface="Abadi Extra Light" panose="020B0204020104020204" pitchFamily="34" charset="0"/>
            </a:endParaRPr>
          </a:p>
        </p:txBody>
      </p:sp>
      <p:sp>
        <p:nvSpPr>
          <p:cNvPr id="31" name="Rectángulo 30">
            <a:extLst>
              <a:ext uri="{FF2B5EF4-FFF2-40B4-BE49-F238E27FC236}">
                <a16:creationId xmlns:a16="http://schemas.microsoft.com/office/drawing/2014/main" id="{91A5002A-5B30-1CF0-02C4-3DF992C00DC5}"/>
              </a:ext>
            </a:extLst>
          </p:cNvPr>
          <p:cNvSpPr/>
          <p:nvPr/>
        </p:nvSpPr>
        <p:spPr>
          <a:xfrm>
            <a:off x="3780048" y="1400591"/>
            <a:ext cx="5243638" cy="4499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b="1" dirty="0">
                <a:solidFill>
                  <a:schemeClr val="tx1"/>
                </a:solidFill>
                <a:latin typeface="Abadi Extra Light" panose="020B0204020104020204" pitchFamily="34" charset="0"/>
              </a:rPr>
              <a:t>Implementación y Monitoreo</a:t>
            </a:r>
            <a:endParaRPr lang="es-SV" sz="1400" b="1" dirty="0">
              <a:solidFill>
                <a:schemeClr val="tx1"/>
              </a:solidFill>
              <a:latin typeface="Abadi Extra Light" panose="020B0204020104020204" pitchFamily="34" charset="0"/>
            </a:endParaRPr>
          </a:p>
        </p:txBody>
      </p:sp>
      <p:pic>
        <p:nvPicPr>
          <p:cNvPr id="35" name="Gráfico 34" descr="Portapapeles con relleno sólido">
            <a:extLst>
              <a:ext uri="{FF2B5EF4-FFF2-40B4-BE49-F238E27FC236}">
                <a16:creationId xmlns:a16="http://schemas.microsoft.com/office/drawing/2014/main" id="{5D2922ED-7012-6954-5D65-0C90D6CEA4D3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5956582" y="766923"/>
            <a:ext cx="501243" cy="501243"/>
          </a:xfrm>
          <a:prstGeom prst="rect">
            <a:avLst/>
          </a:prstGeom>
        </p:spPr>
      </p:pic>
      <p:pic>
        <p:nvPicPr>
          <p:cNvPr id="43" name="Imagen 42" descr="FOSALUD">
            <a:extLst>
              <a:ext uri="{FF2B5EF4-FFF2-40B4-BE49-F238E27FC236}">
                <a16:creationId xmlns:a16="http://schemas.microsoft.com/office/drawing/2014/main" id="{E706CB4F-0778-DA1B-60EC-BF0A730C865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7" t="23002" r="36091" b="25079"/>
          <a:stretch/>
        </p:blipFill>
        <p:spPr bwMode="auto">
          <a:xfrm>
            <a:off x="10972291" y="147935"/>
            <a:ext cx="1063115" cy="3451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Elipse 1">
            <a:extLst>
              <a:ext uri="{FF2B5EF4-FFF2-40B4-BE49-F238E27FC236}">
                <a16:creationId xmlns:a16="http://schemas.microsoft.com/office/drawing/2014/main" id="{B185E329-2358-5C92-FC08-A9D3313FEB83}"/>
              </a:ext>
            </a:extLst>
          </p:cNvPr>
          <p:cNvSpPr/>
          <p:nvPr/>
        </p:nvSpPr>
        <p:spPr>
          <a:xfrm>
            <a:off x="9583040" y="593114"/>
            <a:ext cx="887136" cy="809280"/>
          </a:xfrm>
          <a:prstGeom prst="ellipse">
            <a:avLst/>
          </a:prstGeom>
          <a:solidFill>
            <a:schemeClr val="bg1"/>
          </a:solidFill>
          <a:ln>
            <a:solidFill>
              <a:srgbClr val="111C4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sz="1200" dirty="0"/>
          </a:p>
        </p:txBody>
      </p:sp>
      <p:sp>
        <p:nvSpPr>
          <p:cNvPr id="3" name="Elipse 2">
            <a:extLst>
              <a:ext uri="{FF2B5EF4-FFF2-40B4-BE49-F238E27FC236}">
                <a16:creationId xmlns:a16="http://schemas.microsoft.com/office/drawing/2014/main" id="{7540BA60-9623-490E-7661-556E33C3BBD4}"/>
              </a:ext>
            </a:extLst>
          </p:cNvPr>
          <p:cNvSpPr/>
          <p:nvPr/>
        </p:nvSpPr>
        <p:spPr>
          <a:xfrm>
            <a:off x="849899" y="510767"/>
            <a:ext cx="882633" cy="809280"/>
          </a:xfrm>
          <a:prstGeom prst="ellipse">
            <a:avLst/>
          </a:prstGeom>
          <a:solidFill>
            <a:schemeClr val="bg1"/>
          </a:solidFill>
          <a:ln>
            <a:solidFill>
              <a:srgbClr val="111C4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sz="1200" dirty="0"/>
          </a:p>
        </p:txBody>
      </p:sp>
      <p:pic>
        <p:nvPicPr>
          <p:cNvPr id="33" name="Gráfico 32" descr="Diana con relleno sólido">
            <a:extLst>
              <a:ext uri="{FF2B5EF4-FFF2-40B4-BE49-F238E27FC236}">
                <a16:creationId xmlns:a16="http://schemas.microsoft.com/office/drawing/2014/main" id="{B4A63C09-4E82-8298-C260-BD37AEBF6086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974208" y="583013"/>
            <a:ext cx="662905" cy="662905"/>
          </a:xfrm>
          <a:prstGeom prst="rect">
            <a:avLst/>
          </a:prstGeom>
        </p:spPr>
      </p:pic>
      <p:pic>
        <p:nvPicPr>
          <p:cNvPr id="39" name="Gráfico 38" descr="Carpeta con relleno sólido">
            <a:extLst>
              <a:ext uri="{FF2B5EF4-FFF2-40B4-BE49-F238E27FC236}">
                <a16:creationId xmlns:a16="http://schemas.microsoft.com/office/drawing/2014/main" id="{3F281CCE-86A2-A4B3-C944-BDFF440E36DB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p:blipFill>
        <p:spPr>
          <a:xfrm>
            <a:off x="9738673" y="740263"/>
            <a:ext cx="575870" cy="575870"/>
          </a:xfrm>
          <a:prstGeom prst="rect">
            <a:avLst/>
          </a:prstGeom>
        </p:spPr>
      </p:pic>
      <p:pic>
        <p:nvPicPr>
          <p:cNvPr id="37" name="Gráfico 36" descr="Completado con relleno sólido">
            <a:extLst>
              <a:ext uri="{FF2B5EF4-FFF2-40B4-BE49-F238E27FC236}">
                <a16:creationId xmlns:a16="http://schemas.microsoft.com/office/drawing/2014/main" id="{29D444ED-B744-7B05-18ED-20B17B4C1FAA}"/>
              </a:ext>
            </a:extLst>
          </p:cNvPr>
          <p:cNvPicPr>
            <a:picLocks noChangeAspect="1"/>
          </p:cNvPicPr>
          <p:nvPr/>
        </p:nvPicPr>
        <p:blipFill>
          <a:blip r:embed="rId9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0"/>
              </a:ext>
            </a:extLst>
          </a:blip>
          <a:stretch>
            <a:fillRect/>
          </a:stretch>
        </p:blipFill>
        <p:spPr>
          <a:xfrm>
            <a:off x="9825304" y="765933"/>
            <a:ext cx="654968" cy="654968"/>
          </a:xfrm>
          <a:prstGeom prst="rect">
            <a:avLst/>
          </a:prstGeom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id="{636A34C5-AA0F-7891-0134-35BCCC0281F7}"/>
              </a:ext>
            </a:extLst>
          </p:cNvPr>
          <p:cNvSpPr/>
          <p:nvPr/>
        </p:nvSpPr>
        <p:spPr>
          <a:xfrm>
            <a:off x="1404252" y="2005819"/>
            <a:ext cx="1486665" cy="6710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2000" b="1" dirty="0">
                <a:solidFill>
                  <a:sysClr val="windowText" lastClr="000000"/>
                </a:solidFill>
                <a:latin typeface="+mj-lt"/>
              </a:rPr>
              <a:t>Riesgos Identificados</a:t>
            </a:r>
            <a:endParaRPr lang="es-SV" sz="2000" b="1" dirty="0">
              <a:solidFill>
                <a:sysClr val="windowText" lastClr="000000"/>
              </a:solidFill>
              <a:latin typeface="+mj-lt"/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12EEE852-5A72-CB07-AD82-587B605CF062}"/>
              </a:ext>
            </a:extLst>
          </p:cNvPr>
          <p:cNvSpPr/>
          <p:nvPr/>
        </p:nvSpPr>
        <p:spPr>
          <a:xfrm>
            <a:off x="331418" y="2005820"/>
            <a:ext cx="1919593" cy="6710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4400" dirty="0">
                <a:solidFill>
                  <a:sysClr val="windowText" lastClr="000000"/>
                </a:solidFill>
                <a:latin typeface="Century Schoolbook" panose="02040604050505020304" pitchFamily="18" charset="0"/>
              </a:rPr>
              <a:t>160</a:t>
            </a:r>
            <a:endParaRPr lang="es-SV" sz="4400" dirty="0">
              <a:solidFill>
                <a:sysClr val="windowText" lastClr="000000"/>
              </a:solidFill>
              <a:latin typeface="Century Schoolbook" panose="02040604050505020304" pitchFamily="18" charset="0"/>
            </a:endParaRPr>
          </a:p>
        </p:txBody>
      </p:sp>
      <p:graphicFrame>
        <p:nvGraphicFramePr>
          <p:cNvPr id="8" name="Tabla 7">
            <a:extLst>
              <a:ext uri="{FF2B5EF4-FFF2-40B4-BE49-F238E27FC236}">
                <a16:creationId xmlns:a16="http://schemas.microsoft.com/office/drawing/2014/main" id="{E1056446-BA13-F05F-1AC7-A425364D81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9473954"/>
              </p:ext>
            </p:extLst>
          </p:nvPr>
        </p:nvGraphicFramePr>
        <p:xfrm>
          <a:off x="102285" y="2973111"/>
          <a:ext cx="3777977" cy="3508977"/>
        </p:xfrm>
        <a:graphic>
          <a:graphicData uri="http://schemas.openxmlformats.org/drawingml/2006/table">
            <a:tbl>
              <a:tblPr>
                <a:tableStyleId>{9D7B26C5-4107-4FEC-AEDC-1716B250A1EF}</a:tableStyleId>
              </a:tblPr>
              <a:tblGrid>
                <a:gridCol w="1428492">
                  <a:extLst>
                    <a:ext uri="{9D8B030D-6E8A-4147-A177-3AD203B41FA5}">
                      <a16:colId xmlns:a16="http://schemas.microsoft.com/office/drawing/2014/main" val="76405699"/>
                    </a:ext>
                  </a:extLst>
                </a:gridCol>
                <a:gridCol w="708542">
                  <a:extLst>
                    <a:ext uri="{9D8B030D-6E8A-4147-A177-3AD203B41FA5}">
                      <a16:colId xmlns:a16="http://schemas.microsoft.com/office/drawing/2014/main" val="45161677"/>
                    </a:ext>
                  </a:extLst>
                </a:gridCol>
                <a:gridCol w="922578">
                  <a:extLst>
                    <a:ext uri="{9D8B030D-6E8A-4147-A177-3AD203B41FA5}">
                      <a16:colId xmlns:a16="http://schemas.microsoft.com/office/drawing/2014/main" val="3446367072"/>
                    </a:ext>
                  </a:extLst>
                </a:gridCol>
                <a:gridCol w="718365">
                  <a:extLst>
                    <a:ext uri="{9D8B030D-6E8A-4147-A177-3AD203B41FA5}">
                      <a16:colId xmlns:a16="http://schemas.microsoft.com/office/drawing/2014/main" val="2440780090"/>
                    </a:ext>
                  </a:extLst>
                </a:gridCol>
              </a:tblGrid>
              <a:tr h="425254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Gerencia y Unidades Staff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Riesgos Bajos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Riesgos Moderado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Riesgos Altos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99881"/>
                  </a:ext>
                </a:extLst>
              </a:tr>
              <a:tr h="42444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u="none" strike="noStrike" dirty="0">
                          <a:effectLst/>
                          <a:latin typeface="+mj-lt"/>
                        </a:rPr>
                        <a:t>Gerencia Administrativa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6254210"/>
                  </a:ext>
                </a:extLst>
              </a:tr>
              <a:tr h="39049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u="none" strike="noStrike" dirty="0">
                          <a:effectLst/>
                          <a:latin typeface="+mj-lt"/>
                        </a:rPr>
                        <a:t>Gerencia Legal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SV" sz="14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1958925"/>
                  </a:ext>
                </a:extLst>
              </a:tr>
              <a:tr h="39049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u="none" strike="noStrike" dirty="0">
                          <a:effectLst/>
                          <a:latin typeface="+mj-lt"/>
                        </a:rPr>
                        <a:t>Gerencia Técnica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SV" sz="14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0082357"/>
                  </a:ext>
                </a:extLst>
              </a:tr>
              <a:tr h="706798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u="none" strike="noStrike" dirty="0">
                          <a:effectLst/>
                          <a:latin typeface="+mj-lt"/>
                        </a:rPr>
                        <a:t>Gerencia de Talento Humano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SV" sz="14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793333"/>
                  </a:ext>
                </a:extLst>
              </a:tr>
              <a:tr h="39049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u="none" strike="noStrike" dirty="0">
                          <a:effectLst/>
                          <a:latin typeface="+mj-lt"/>
                        </a:rPr>
                        <a:t>Gerencia Financiera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462906"/>
                  </a:ext>
                </a:extLst>
              </a:tr>
              <a:tr h="39049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u="none" strike="noStrike" dirty="0">
                          <a:effectLst/>
                          <a:latin typeface="+mj-lt"/>
                        </a:rPr>
                        <a:t>Unidades Staff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SV" sz="14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1802182"/>
                  </a:ext>
                </a:extLst>
              </a:tr>
              <a:tr h="39049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Total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91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7805989"/>
                  </a:ext>
                </a:extLst>
              </a:tr>
            </a:tbl>
          </a:graphicData>
        </a:graphic>
      </p:graphicFrame>
      <p:sp>
        <p:nvSpPr>
          <p:cNvPr id="9" name="Rectángulo 8">
            <a:extLst>
              <a:ext uri="{FF2B5EF4-FFF2-40B4-BE49-F238E27FC236}">
                <a16:creationId xmlns:a16="http://schemas.microsoft.com/office/drawing/2014/main" id="{15E81DCF-2870-6F98-15AA-399210FF229A}"/>
              </a:ext>
            </a:extLst>
          </p:cNvPr>
          <p:cNvSpPr/>
          <p:nvPr/>
        </p:nvSpPr>
        <p:spPr>
          <a:xfrm>
            <a:off x="8008716" y="4148710"/>
            <a:ext cx="4076552" cy="24176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1400" dirty="0">
                <a:solidFill>
                  <a:schemeClr val="tx1"/>
                </a:solidFill>
                <a:latin typeface="Abadi Extra Light" panose="020B0204020104020204" pitchFamily="34" charset="0"/>
              </a:rPr>
              <a:t>Para los Riesgos altos, se estableció realizar planes de respuesta, para ello se han implementado las siguientes normativas: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ES" sz="1400" dirty="0">
                <a:solidFill>
                  <a:schemeClr val="tx1"/>
                </a:solidFill>
                <a:latin typeface="Abadi Extra Light" panose="020B0204020104020204" pitchFamily="34" charset="0"/>
              </a:rPr>
              <a:t>Plan de Contingencias UTI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ES" sz="1400" dirty="0">
                <a:solidFill>
                  <a:schemeClr val="tx1"/>
                </a:solidFill>
                <a:latin typeface="Abadi Extra Light" panose="020B0204020104020204" pitchFamily="34" charset="0"/>
              </a:rPr>
              <a:t>Lineamientos Técnicos para Gestión de Almacenes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ES" sz="1400" dirty="0">
                <a:solidFill>
                  <a:schemeClr val="tx1"/>
                </a:solidFill>
                <a:latin typeface="Abadi Extra Light" panose="020B0204020104020204" pitchFamily="34" charset="0"/>
              </a:rPr>
              <a:t>Políticas de Control Financiero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es-ES" sz="1400" dirty="0">
              <a:solidFill>
                <a:schemeClr val="tx1"/>
              </a:solidFill>
              <a:latin typeface="Abadi Extra Light" panose="020B0204020104020204" pitchFamily="34" charset="0"/>
            </a:endParaRPr>
          </a:p>
          <a:p>
            <a:pPr algn="just"/>
            <a:r>
              <a:rPr lang="es-ES" sz="1400" dirty="0">
                <a:solidFill>
                  <a:schemeClr val="tx1"/>
                </a:solidFill>
                <a:latin typeface="Abadi Extra Light" panose="020B0204020104020204" pitchFamily="34" charset="0"/>
              </a:rPr>
              <a:t>Adicionalmente para mitigar los riesgos institucionales se dispone de los siguientes documentos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ES" sz="1400" dirty="0">
                <a:solidFill>
                  <a:schemeClr val="tx1"/>
                </a:solidFill>
                <a:latin typeface="Abadi Extra Light" panose="020B0204020104020204" pitchFamily="34" charset="0"/>
              </a:rPr>
              <a:t>Plan de activación y articulación en emergencias y desastres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ES" sz="1400" dirty="0">
                <a:solidFill>
                  <a:schemeClr val="tx1"/>
                </a:solidFill>
                <a:latin typeface="Abadi Extra Light" panose="020B0204020104020204" pitchFamily="34" charset="0"/>
              </a:rPr>
              <a:t>Programa de gestión de prevención de riesgos ocupacionales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es-SV" sz="1400" dirty="0">
              <a:solidFill>
                <a:schemeClr val="tx1"/>
              </a:solidFill>
              <a:latin typeface="Abadi Extra Light" panose="020B0204020104020204" pitchFamily="34" charset="0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7BBC71EA-8167-AF89-1EA3-CB9AFD7FC3FC}"/>
              </a:ext>
            </a:extLst>
          </p:cNvPr>
          <p:cNvSpPr txBox="1"/>
          <p:nvPr/>
        </p:nvSpPr>
        <p:spPr>
          <a:xfrm>
            <a:off x="8013163" y="1898109"/>
            <a:ext cx="417883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400" dirty="0">
                <a:latin typeface="Abadi Extra Light" panose="020B0204020104020204" pitchFamily="34" charset="0"/>
              </a:rPr>
              <a:t>Con</a:t>
            </a:r>
            <a:r>
              <a:rPr lang="es-ES" sz="1400" dirty="0">
                <a:solidFill>
                  <a:schemeClr val="tx1"/>
                </a:solidFill>
                <a:latin typeface="Abadi Extra Light" panose="020B0204020104020204" pitchFamily="34" charset="0"/>
              </a:rPr>
              <a:t> base a la identificación de los riesgos se desarrollaron las siguientes acciones: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24675D94-D9FD-8E2A-6473-81F697E35F32}"/>
              </a:ext>
            </a:extLst>
          </p:cNvPr>
          <p:cNvSpPr txBox="1"/>
          <p:nvPr/>
        </p:nvSpPr>
        <p:spPr>
          <a:xfrm>
            <a:off x="8013163" y="2393095"/>
            <a:ext cx="4076552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ES" sz="1400" dirty="0">
                <a:latin typeface="Abadi Extra Light" panose="020B0204020104020204" pitchFamily="34" charset="0"/>
              </a:rPr>
              <a:t>Riesgos Bajos se deben monitorear.</a:t>
            </a:r>
          </a:p>
          <a:p>
            <a:pPr algn="just"/>
            <a:endParaRPr lang="es-ES" sz="1400" dirty="0">
              <a:latin typeface="Abadi Extra Light" panose="020B0204020104020204" pitchFamily="34" charset="0"/>
            </a:endParaRPr>
          </a:p>
          <a:p>
            <a:pPr algn="just"/>
            <a:r>
              <a:rPr lang="es-ES" sz="1400" dirty="0">
                <a:latin typeface="Abadi Extra Light" panose="020B0204020104020204" pitchFamily="34" charset="0"/>
              </a:rPr>
              <a:t>Para los riesgos Moderados se establecieron actividades de mitigación, a las cuales se les debe dar seguimiento trimestral a través del POA de cada unidad en el proceso Gestión de Riesgos.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F49C4265-6C4F-78A7-3A90-D12E8B14D57B}"/>
              </a:ext>
            </a:extLst>
          </p:cNvPr>
          <p:cNvSpPr txBox="1"/>
          <p:nvPr/>
        </p:nvSpPr>
        <p:spPr>
          <a:xfrm>
            <a:off x="4457650" y="2021488"/>
            <a:ext cx="3453228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ES" sz="1400" dirty="0">
                <a:solidFill>
                  <a:schemeClr val="tx1"/>
                </a:solidFill>
                <a:latin typeface="Abadi Extra Light" panose="020B0204020104020204" pitchFamily="34" charset="0"/>
              </a:rPr>
              <a:t>Los riesgos Altos que se ha identificaron son:</a:t>
            </a:r>
          </a:p>
          <a:p>
            <a:pPr algn="just"/>
            <a:endParaRPr lang="es-ES" sz="1400" dirty="0">
              <a:latin typeface="Abadi Extra Light" panose="020B0204020104020204" pitchFamily="34" charset="0"/>
            </a:endParaRPr>
          </a:p>
          <a:p>
            <a:pPr algn="just"/>
            <a:r>
              <a:rPr lang="es-ES" sz="1400" dirty="0">
                <a:latin typeface="Abadi Extra Light" panose="020B0204020104020204" pitchFamily="34" charset="0"/>
              </a:rPr>
              <a:t>Gerencia Administrativa:</a:t>
            </a:r>
          </a:p>
          <a:p>
            <a:pPr algn="just"/>
            <a:r>
              <a:rPr lang="es-ES" sz="1400" dirty="0">
                <a:latin typeface="Abadi Extra Light" panose="020B0204020104020204" pitchFamily="34" charset="0"/>
              </a:rPr>
              <a:t>- Riesgos informáticos</a:t>
            </a:r>
          </a:p>
          <a:p>
            <a:pPr algn="just"/>
            <a:r>
              <a:rPr lang="es-ES" sz="1400" dirty="0">
                <a:latin typeface="Abadi Extra Light" panose="020B0204020104020204" pitchFamily="34" charset="0"/>
              </a:rPr>
              <a:t>- Gestión de Abastecimiento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E8E5D707-A7E5-F8A3-F950-61337F50F6E1}"/>
              </a:ext>
            </a:extLst>
          </p:cNvPr>
          <p:cNvSpPr txBox="1"/>
          <p:nvPr/>
        </p:nvSpPr>
        <p:spPr>
          <a:xfrm>
            <a:off x="4457650" y="3554567"/>
            <a:ext cx="3854090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ES" sz="1400" dirty="0">
                <a:latin typeface="Abadi Extra Light" panose="020B0204020104020204" pitchFamily="34" charset="0"/>
              </a:rPr>
              <a:t>Gerencia Financiera:</a:t>
            </a:r>
          </a:p>
          <a:p>
            <a:pPr algn="just"/>
            <a:r>
              <a:rPr lang="es-ES" sz="1400" dirty="0">
                <a:latin typeface="Abadi Extra Light" panose="020B0204020104020204" pitchFamily="34" charset="0"/>
              </a:rPr>
              <a:t>- Pago de Bienes y Servicios</a:t>
            </a:r>
          </a:p>
          <a:p>
            <a:pPr algn="just"/>
            <a:r>
              <a:rPr lang="es-ES" sz="1400" dirty="0">
                <a:latin typeface="Abadi Extra Light" panose="020B0204020104020204" pitchFamily="34" charset="0"/>
              </a:rPr>
              <a:t>- Pago de Remuneraciones</a:t>
            </a:r>
          </a:p>
        </p:txBody>
      </p:sp>
    </p:spTree>
    <p:extLst>
      <p:ext uri="{BB962C8B-B14F-4D97-AF65-F5344CB8AC3E}">
        <p14:creationId xmlns:p14="http://schemas.microsoft.com/office/powerpoint/2010/main" val="2409251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>
            <a:extLst>
              <a:ext uri="{FF2B5EF4-FFF2-40B4-BE49-F238E27FC236}">
                <a16:creationId xmlns:a16="http://schemas.microsoft.com/office/drawing/2014/main" id="{5AE74E1F-5FDF-C24F-691F-C7707617C462}"/>
              </a:ext>
            </a:extLst>
          </p:cNvPr>
          <p:cNvSpPr/>
          <p:nvPr/>
        </p:nvSpPr>
        <p:spPr>
          <a:xfrm>
            <a:off x="-1" y="3053593"/>
            <a:ext cx="12192001" cy="3804407"/>
          </a:xfrm>
          <a:prstGeom prst="rect">
            <a:avLst/>
          </a:prstGeom>
          <a:solidFill>
            <a:srgbClr val="111C4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A07AFFA9-3C4C-8AF6-C1C7-BA0053FD8A97}"/>
              </a:ext>
            </a:extLst>
          </p:cNvPr>
          <p:cNvSpPr/>
          <p:nvPr/>
        </p:nvSpPr>
        <p:spPr>
          <a:xfrm>
            <a:off x="3991947" y="3752549"/>
            <a:ext cx="4208106" cy="4499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>
                <a:solidFill>
                  <a:schemeClr val="bg1"/>
                </a:solidFill>
                <a:latin typeface="Abadi Extra Light" panose="020B0204020104020204" pitchFamily="34" charset="0"/>
              </a:rPr>
              <a:t>FONDO SOLIDARIO PARA LA SALUD</a:t>
            </a:r>
            <a:endParaRPr lang="es-SV" sz="2000" b="1" dirty="0">
              <a:solidFill>
                <a:schemeClr val="bg1"/>
              </a:solidFill>
              <a:latin typeface="Abadi Extra Light" panose="020B0204020104020204" pitchFamily="34" charset="0"/>
            </a:endParaRPr>
          </a:p>
        </p:txBody>
      </p:sp>
      <p:pic>
        <p:nvPicPr>
          <p:cNvPr id="16" name="Imagen 15" descr="FOSALUD">
            <a:extLst>
              <a:ext uri="{FF2B5EF4-FFF2-40B4-BE49-F238E27FC236}">
                <a16:creationId xmlns:a16="http://schemas.microsoft.com/office/drawing/2014/main" id="{7111DAA3-7BED-05EF-196C-1CDCC934A3F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7" t="23002" r="36091" b="25079"/>
          <a:stretch/>
        </p:blipFill>
        <p:spPr bwMode="auto">
          <a:xfrm>
            <a:off x="164728" y="202120"/>
            <a:ext cx="1063115" cy="3451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Rectángulo 20">
            <a:extLst>
              <a:ext uri="{FF2B5EF4-FFF2-40B4-BE49-F238E27FC236}">
                <a16:creationId xmlns:a16="http://schemas.microsoft.com/office/drawing/2014/main" id="{24EB172A-4153-64C2-D2EC-923A4585CD4D}"/>
              </a:ext>
            </a:extLst>
          </p:cNvPr>
          <p:cNvSpPr/>
          <p:nvPr/>
        </p:nvSpPr>
        <p:spPr>
          <a:xfrm>
            <a:off x="3991946" y="4451505"/>
            <a:ext cx="4208106" cy="4499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Museo Sans 300" panose="02000000000000000000" pitchFamily="50" charset="0"/>
              </a:rPr>
              <a:t>Avance del Plan Estratégico Institucional 2020-2024</a:t>
            </a:r>
            <a:br>
              <a:rPr lang="es-SV" sz="2000" b="1" dirty="0">
                <a:solidFill>
                  <a:schemeClr val="bg1"/>
                </a:solidFill>
                <a:latin typeface="Museo Sans 300" panose="02000000000000000000" pitchFamily="50" charset="0"/>
              </a:rPr>
            </a:br>
            <a:r>
              <a:rPr lang="es-SV" sz="2000" b="1" dirty="0">
                <a:solidFill>
                  <a:schemeClr val="bg1"/>
                </a:solidFill>
                <a:latin typeface="Museo Sans 300" panose="02000000000000000000" pitchFamily="50" charset="0"/>
              </a:rPr>
              <a:t>(Informe año 2023)</a:t>
            </a:r>
            <a:endParaRPr lang="es-SV" sz="2000" dirty="0">
              <a:solidFill>
                <a:schemeClr val="bg1"/>
              </a:solidFill>
              <a:latin typeface="Abadi Extra Light" panose="020B0204020104020204" pitchFamily="34" charset="0"/>
            </a:endParaRPr>
          </a:p>
        </p:txBody>
      </p:sp>
      <p:pic>
        <p:nvPicPr>
          <p:cNvPr id="22" name="Imagen 21">
            <a:extLst>
              <a:ext uri="{FF2B5EF4-FFF2-40B4-BE49-F238E27FC236}">
                <a16:creationId xmlns:a16="http://schemas.microsoft.com/office/drawing/2014/main" id="{B56F2455-3A99-3FAA-CAAA-56F974F585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27332" y="899836"/>
            <a:ext cx="1719221" cy="1774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6618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4D621670-B63D-1CA7-8695-9ADD16B590A6}"/>
              </a:ext>
            </a:extLst>
          </p:cNvPr>
          <p:cNvSpPr/>
          <p:nvPr/>
        </p:nvSpPr>
        <p:spPr>
          <a:xfrm>
            <a:off x="-16655" y="6739093"/>
            <a:ext cx="12192000" cy="147934"/>
          </a:xfrm>
          <a:prstGeom prst="rect">
            <a:avLst/>
          </a:prstGeom>
          <a:solidFill>
            <a:srgbClr val="111C4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pic>
        <p:nvPicPr>
          <p:cNvPr id="43" name="Imagen 42" descr="FOSALUD">
            <a:extLst>
              <a:ext uri="{FF2B5EF4-FFF2-40B4-BE49-F238E27FC236}">
                <a16:creationId xmlns:a16="http://schemas.microsoft.com/office/drawing/2014/main" id="{E706CB4F-0778-DA1B-60EC-BF0A730C865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7" t="23002" r="36091" b="25079"/>
          <a:stretch/>
        </p:blipFill>
        <p:spPr bwMode="auto">
          <a:xfrm>
            <a:off x="10972291" y="147935"/>
            <a:ext cx="1063115" cy="3451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4" name="Gráfico 13">
            <a:extLst>
              <a:ext uri="{FF2B5EF4-FFF2-40B4-BE49-F238E27FC236}">
                <a16:creationId xmlns:a16="http://schemas.microsoft.com/office/drawing/2014/main" id="{0394A065-1AA8-532A-A0BD-C7030B1658E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24138852"/>
              </p:ext>
            </p:extLst>
          </p:nvPr>
        </p:nvGraphicFramePr>
        <p:xfrm>
          <a:off x="302558" y="510193"/>
          <a:ext cx="4825249" cy="29883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0" name="Rectángulo 19">
            <a:extLst>
              <a:ext uri="{FF2B5EF4-FFF2-40B4-BE49-F238E27FC236}">
                <a16:creationId xmlns:a16="http://schemas.microsoft.com/office/drawing/2014/main" id="{EC69C542-FC1E-8B90-47CC-D14D7B528387}"/>
              </a:ext>
            </a:extLst>
          </p:cNvPr>
          <p:cNvSpPr/>
          <p:nvPr/>
        </p:nvSpPr>
        <p:spPr>
          <a:xfrm>
            <a:off x="150158" y="3922148"/>
            <a:ext cx="152400" cy="147934"/>
          </a:xfrm>
          <a:prstGeom prst="rect">
            <a:avLst/>
          </a:prstGeom>
          <a:solidFill>
            <a:srgbClr val="2F5597"/>
          </a:solidFill>
          <a:ln>
            <a:noFill/>
          </a:ln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AD591881-474E-FAC8-7240-70B92724D33F}"/>
              </a:ext>
            </a:extLst>
          </p:cNvPr>
          <p:cNvSpPr txBox="1"/>
          <p:nvPr/>
        </p:nvSpPr>
        <p:spPr>
          <a:xfrm>
            <a:off x="348499" y="3553881"/>
            <a:ext cx="582705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SV" sz="1800" dirty="0">
                <a:latin typeface="Abadi Extra Light" panose="020B0204020104020204" pitchFamily="34" charset="0"/>
              </a:rPr>
              <a:t>Año 2021 se revisó el Plan  Estratégico Institucional (PEI), para incorporar el PEMII según lineamiento de la Secretaría de Innovación.</a:t>
            </a:r>
          </a:p>
        </p:txBody>
      </p:sp>
      <p:sp>
        <p:nvSpPr>
          <p:cNvPr id="24" name="Rectángulo 23">
            <a:extLst>
              <a:ext uri="{FF2B5EF4-FFF2-40B4-BE49-F238E27FC236}">
                <a16:creationId xmlns:a16="http://schemas.microsoft.com/office/drawing/2014/main" id="{A4C2288F-707B-46A3-3DEC-C34CD3D98207}"/>
              </a:ext>
            </a:extLst>
          </p:cNvPr>
          <p:cNvSpPr/>
          <p:nvPr/>
        </p:nvSpPr>
        <p:spPr>
          <a:xfrm>
            <a:off x="150158" y="4917381"/>
            <a:ext cx="152400" cy="147934"/>
          </a:xfrm>
          <a:prstGeom prst="rect">
            <a:avLst/>
          </a:prstGeom>
          <a:solidFill>
            <a:srgbClr val="2F5597"/>
          </a:solidFill>
          <a:ln>
            <a:noFill/>
          </a:ln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06DFC788-2511-894B-52B6-0696A26C06CD}"/>
              </a:ext>
            </a:extLst>
          </p:cNvPr>
          <p:cNvSpPr txBox="1"/>
          <p:nvPr/>
        </p:nvSpPr>
        <p:spPr>
          <a:xfrm>
            <a:off x="428059" y="4554786"/>
            <a:ext cx="5667941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Abadi Extra Light" panose="020B0204020104020204" pitchFamily="34" charset="0"/>
              </a:rPr>
              <a:t>A</a:t>
            </a:r>
            <a:r>
              <a:rPr lang="es-SV" sz="1800" dirty="0">
                <a:latin typeface="Abadi Extra Light" panose="020B0204020104020204" pitchFamily="34" charset="0"/>
              </a:rPr>
              <a:t>ño 2022, con el desarrollo de las actividades de las unidades organizativas de Fosalud, el promedio de avance  del PEI es del 75%.</a:t>
            </a:r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63782E12-793B-66AE-4030-0B9BDD844A45}"/>
              </a:ext>
            </a:extLst>
          </p:cNvPr>
          <p:cNvSpPr txBox="1"/>
          <p:nvPr/>
        </p:nvSpPr>
        <p:spPr>
          <a:xfrm>
            <a:off x="428059" y="5509736"/>
            <a:ext cx="566794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SV" sz="1800" dirty="0">
                <a:latin typeface="Abadi Extra Light" panose="020B0204020104020204" pitchFamily="34" charset="0"/>
              </a:rPr>
              <a:t>Año 2023 el promedio de avance es del  85% en la ejecución y cumplimiento de lo programado, quedando pendiente con el 15% para cumplimiento quinquenal en el 2024.</a:t>
            </a:r>
            <a:endParaRPr lang="es-SV" dirty="0"/>
          </a:p>
        </p:txBody>
      </p:sp>
      <p:sp>
        <p:nvSpPr>
          <p:cNvPr id="34" name="Rectángulo 33">
            <a:extLst>
              <a:ext uri="{FF2B5EF4-FFF2-40B4-BE49-F238E27FC236}">
                <a16:creationId xmlns:a16="http://schemas.microsoft.com/office/drawing/2014/main" id="{F67EDB57-F95C-2C2C-DE25-BC61756EEF72}"/>
              </a:ext>
            </a:extLst>
          </p:cNvPr>
          <p:cNvSpPr/>
          <p:nvPr/>
        </p:nvSpPr>
        <p:spPr>
          <a:xfrm>
            <a:off x="150158" y="6057120"/>
            <a:ext cx="152400" cy="147934"/>
          </a:xfrm>
          <a:prstGeom prst="rect">
            <a:avLst/>
          </a:prstGeom>
          <a:solidFill>
            <a:srgbClr val="2F5597"/>
          </a:solidFill>
          <a:ln>
            <a:noFill/>
          </a:ln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graphicFrame>
        <p:nvGraphicFramePr>
          <p:cNvPr id="36" name="Tabla 35">
            <a:extLst>
              <a:ext uri="{FF2B5EF4-FFF2-40B4-BE49-F238E27FC236}">
                <a16:creationId xmlns:a16="http://schemas.microsoft.com/office/drawing/2014/main" id="{71B26FEC-B896-0125-B7FD-C461DD7621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5372362"/>
              </p:ext>
            </p:extLst>
          </p:nvPr>
        </p:nvGraphicFramePr>
        <p:xfrm>
          <a:off x="7303046" y="762306"/>
          <a:ext cx="3308060" cy="2004971"/>
        </p:xfrm>
        <a:graphic>
          <a:graphicData uri="http://schemas.openxmlformats.org/drawingml/2006/table">
            <a:tbl>
              <a:tblPr/>
              <a:tblGrid>
                <a:gridCol w="1654030">
                  <a:extLst>
                    <a:ext uri="{9D8B030D-6E8A-4147-A177-3AD203B41FA5}">
                      <a16:colId xmlns:a16="http://schemas.microsoft.com/office/drawing/2014/main" val="2959605647"/>
                    </a:ext>
                  </a:extLst>
                </a:gridCol>
                <a:gridCol w="1654030">
                  <a:extLst>
                    <a:ext uri="{9D8B030D-6E8A-4147-A177-3AD203B41FA5}">
                      <a16:colId xmlns:a16="http://schemas.microsoft.com/office/drawing/2014/main" val="3028161426"/>
                    </a:ext>
                  </a:extLst>
                </a:gridCol>
              </a:tblGrid>
              <a:tr h="429599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2400" b="0" i="0" u="none" strike="noStrike" dirty="0">
                          <a:solidFill>
                            <a:srgbClr val="FFFFFF"/>
                          </a:solidFill>
                          <a:effectLst/>
                          <a:latin typeface="Abadi Extra Light" panose="020B0204020104020204" pitchFamily="34" charset="0"/>
                        </a:rPr>
                        <a:t>Perspectivas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43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2400" b="0" i="0" u="none" strike="noStrike" dirty="0">
                          <a:solidFill>
                            <a:srgbClr val="FFFFFF"/>
                          </a:solidFill>
                          <a:effectLst/>
                          <a:latin typeface="Abadi Extra Light" panose="020B0204020104020204" pitchFamily="34" charset="0"/>
                        </a:rPr>
                        <a:t>Avance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43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3072197"/>
                  </a:ext>
                </a:extLst>
              </a:tr>
              <a:tr h="393843">
                <a:tc>
                  <a:txBody>
                    <a:bodyPr/>
                    <a:lstStyle/>
                    <a:p>
                      <a:pPr algn="ctr" fontAlgn="b"/>
                      <a:r>
                        <a:rPr lang="es-SV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Abadi Extra Light" panose="020B0204020104020204" pitchFamily="34" charset="0"/>
                        </a:rPr>
                        <a:t>PE1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Abadi Extra Light" panose="020B0204020104020204" pitchFamily="34" charset="0"/>
                        </a:rPr>
                        <a:t>84%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2685850"/>
                  </a:ext>
                </a:extLst>
              </a:tr>
              <a:tr h="393843">
                <a:tc>
                  <a:txBody>
                    <a:bodyPr/>
                    <a:lstStyle/>
                    <a:p>
                      <a:pPr algn="ctr" fontAlgn="b"/>
                      <a:r>
                        <a:rPr lang="es-SV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Abadi Extra Light" panose="020B0204020104020204" pitchFamily="34" charset="0"/>
                        </a:rPr>
                        <a:t>PE2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Abadi Extra Light" panose="020B0204020104020204" pitchFamily="34" charset="0"/>
                        </a:rPr>
                        <a:t>83%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0369212"/>
                  </a:ext>
                </a:extLst>
              </a:tr>
              <a:tr h="393843">
                <a:tc>
                  <a:txBody>
                    <a:bodyPr/>
                    <a:lstStyle/>
                    <a:p>
                      <a:pPr algn="ctr" fontAlgn="b"/>
                      <a:r>
                        <a:rPr lang="es-SV" sz="2400" b="0" i="0" u="none" strike="noStrike">
                          <a:solidFill>
                            <a:srgbClr val="000000"/>
                          </a:solidFill>
                          <a:effectLst/>
                          <a:latin typeface="Abadi Extra Light" panose="020B0204020104020204" pitchFamily="34" charset="0"/>
                        </a:rPr>
                        <a:t>PE3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Abadi Extra Light" panose="020B0204020104020204" pitchFamily="34" charset="0"/>
                        </a:rPr>
                        <a:t>87%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9869168"/>
                  </a:ext>
                </a:extLst>
              </a:tr>
              <a:tr h="393843">
                <a:tc>
                  <a:txBody>
                    <a:bodyPr/>
                    <a:lstStyle/>
                    <a:p>
                      <a:pPr algn="ctr" fontAlgn="b"/>
                      <a:r>
                        <a:rPr lang="es-SV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Abadi Extra Light" panose="020B0204020104020204" pitchFamily="34" charset="0"/>
                        </a:rPr>
                        <a:t>PE4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Abadi Extra Light" panose="020B0204020104020204" pitchFamily="34" charset="0"/>
                        </a:rPr>
                        <a:t>88%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8806492"/>
                  </a:ext>
                </a:extLst>
              </a:tr>
            </a:tbl>
          </a:graphicData>
        </a:graphic>
      </p:graphicFrame>
      <p:sp>
        <p:nvSpPr>
          <p:cNvPr id="15" name="Rectángulo 14">
            <a:extLst>
              <a:ext uri="{FF2B5EF4-FFF2-40B4-BE49-F238E27FC236}">
                <a16:creationId xmlns:a16="http://schemas.microsoft.com/office/drawing/2014/main" id="{6E71D829-DE97-A49E-A7F2-48661617A83A}"/>
              </a:ext>
            </a:extLst>
          </p:cNvPr>
          <p:cNvSpPr/>
          <p:nvPr/>
        </p:nvSpPr>
        <p:spPr>
          <a:xfrm>
            <a:off x="-177800" y="984125"/>
            <a:ext cx="2662518" cy="51026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dirty="0">
                <a:solidFill>
                  <a:schemeClr val="tx1"/>
                </a:solidFill>
                <a:latin typeface="Abadi Extra Light" panose="020B0204020104020204" pitchFamily="34" charset="0"/>
              </a:rPr>
              <a:t>Avance Ejecución</a:t>
            </a:r>
          </a:p>
          <a:p>
            <a:pPr algn="ctr"/>
            <a:r>
              <a:rPr lang="es-SV" dirty="0">
                <a:solidFill>
                  <a:schemeClr val="tx1"/>
                </a:solidFill>
                <a:latin typeface="Abadi Extra Light" panose="020B0204020104020204" pitchFamily="34" charset="0"/>
              </a:rPr>
              <a:t>PEI 2020-2024</a:t>
            </a:r>
          </a:p>
        </p:txBody>
      </p:sp>
      <p:sp>
        <p:nvSpPr>
          <p:cNvPr id="44" name="CuadroTexto 43">
            <a:extLst>
              <a:ext uri="{FF2B5EF4-FFF2-40B4-BE49-F238E27FC236}">
                <a16:creationId xmlns:a16="http://schemas.microsoft.com/office/drawing/2014/main" id="{958AFFE5-2E0E-BA7C-B57A-94FF0E97C57E}"/>
              </a:ext>
            </a:extLst>
          </p:cNvPr>
          <p:cNvSpPr txBox="1"/>
          <p:nvPr/>
        </p:nvSpPr>
        <p:spPr>
          <a:xfrm>
            <a:off x="6840244" y="3149182"/>
            <a:ext cx="65711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SV" dirty="0">
                <a:latin typeface="Abadi Extra Light" panose="020B0204020104020204" pitchFamily="34" charset="0"/>
              </a:rPr>
              <a:t>Entre las metas alcanzadas, se pueden destacar:</a:t>
            </a:r>
          </a:p>
        </p:txBody>
      </p:sp>
      <p:sp>
        <p:nvSpPr>
          <p:cNvPr id="45" name="Rectángulo 44">
            <a:extLst>
              <a:ext uri="{FF2B5EF4-FFF2-40B4-BE49-F238E27FC236}">
                <a16:creationId xmlns:a16="http://schemas.microsoft.com/office/drawing/2014/main" id="{513F8498-FBBE-7E1D-B68E-14583C905F65}"/>
              </a:ext>
            </a:extLst>
          </p:cNvPr>
          <p:cNvSpPr/>
          <p:nvPr/>
        </p:nvSpPr>
        <p:spPr>
          <a:xfrm>
            <a:off x="6808688" y="3601255"/>
            <a:ext cx="152400" cy="147934"/>
          </a:xfrm>
          <a:prstGeom prst="rect">
            <a:avLst/>
          </a:prstGeom>
          <a:solidFill>
            <a:srgbClr val="2F5597"/>
          </a:solidFill>
          <a:ln>
            <a:noFill/>
          </a:ln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47" name="Rectángulo 46">
            <a:extLst>
              <a:ext uri="{FF2B5EF4-FFF2-40B4-BE49-F238E27FC236}">
                <a16:creationId xmlns:a16="http://schemas.microsoft.com/office/drawing/2014/main" id="{B1FF8890-6B80-B2E4-E8F7-4CCC933FC328}"/>
              </a:ext>
            </a:extLst>
          </p:cNvPr>
          <p:cNvSpPr/>
          <p:nvPr/>
        </p:nvSpPr>
        <p:spPr>
          <a:xfrm>
            <a:off x="6808688" y="4651657"/>
            <a:ext cx="152400" cy="147934"/>
          </a:xfrm>
          <a:prstGeom prst="rect">
            <a:avLst/>
          </a:prstGeom>
          <a:solidFill>
            <a:srgbClr val="2F5597"/>
          </a:solidFill>
          <a:ln>
            <a:noFill/>
          </a:ln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48" name="Rectángulo 47">
            <a:extLst>
              <a:ext uri="{FF2B5EF4-FFF2-40B4-BE49-F238E27FC236}">
                <a16:creationId xmlns:a16="http://schemas.microsoft.com/office/drawing/2014/main" id="{D782D2EE-ECC8-9737-F2EC-C85B8F76985C}"/>
              </a:ext>
            </a:extLst>
          </p:cNvPr>
          <p:cNvSpPr/>
          <p:nvPr/>
        </p:nvSpPr>
        <p:spPr>
          <a:xfrm>
            <a:off x="6812543" y="5047161"/>
            <a:ext cx="152400" cy="147934"/>
          </a:xfrm>
          <a:prstGeom prst="rect">
            <a:avLst/>
          </a:prstGeom>
          <a:solidFill>
            <a:srgbClr val="2F5597"/>
          </a:solidFill>
          <a:ln>
            <a:noFill/>
          </a:ln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49" name="Rectángulo 48">
            <a:extLst>
              <a:ext uri="{FF2B5EF4-FFF2-40B4-BE49-F238E27FC236}">
                <a16:creationId xmlns:a16="http://schemas.microsoft.com/office/drawing/2014/main" id="{91D460DF-CCA6-CA24-B959-C7EC970C5A10}"/>
              </a:ext>
            </a:extLst>
          </p:cNvPr>
          <p:cNvSpPr/>
          <p:nvPr/>
        </p:nvSpPr>
        <p:spPr>
          <a:xfrm>
            <a:off x="6808688" y="5430477"/>
            <a:ext cx="152400" cy="147934"/>
          </a:xfrm>
          <a:prstGeom prst="rect">
            <a:avLst/>
          </a:prstGeom>
          <a:solidFill>
            <a:srgbClr val="2F5597"/>
          </a:solidFill>
          <a:ln>
            <a:noFill/>
          </a:ln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50" name="Rectángulo 49">
            <a:extLst>
              <a:ext uri="{FF2B5EF4-FFF2-40B4-BE49-F238E27FC236}">
                <a16:creationId xmlns:a16="http://schemas.microsoft.com/office/drawing/2014/main" id="{BD1E9216-CE4E-EEC0-1D71-E2F6FFBE2BAD}"/>
              </a:ext>
            </a:extLst>
          </p:cNvPr>
          <p:cNvSpPr/>
          <p:nvPr/>
        </p:nvSpPr>
        <p:spPr>
          <a:xfrm>
            <a:off x="6808688" y="5902315"/>
            <a:ext cx="152400" cy="147934"/>
          </a:xfrm>
          <a:prstGeom prst="rect">
            <a:avLst/>
          </a:prstGeom>
          <a:solidFill>
            <a:srgbClr val="2F5597"/>
          </a:solidFill>
          <a:ln>
            <a:noFill/>
          </a:ln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52" name="Rectángulo 51">
            <a:extLst>
              <a:ext uri="{FF2B5EF4-FFF2-40B4-BE49-F238E27FC236}">
                <a16:creationId xmlns:a16="http://schemas.microsoft.com/office/drawing/2014/main" id="{1EFB67EF-F866-6321-A82A-F568546F7B39}"/>
              </a:ext>
            </a:extLst>
          </p:cNvPr>
          <p:cNvSpPr/>
          <p:nvPr/>
        </p:nvSpPr>
        <p:spPr>
          <a:xfrm>
            <a:off x="6801100" y="6419521"/>
            <a:ext cx="152400" cy="147934"/>
          </a:xfrm>
          <a:prstGeom prst="rect">
            <a:avLst/>
          </a:prstGeom>
          <a:solidFill>
            <a:srgbClr val="2F5597"/>
          </a:solidFill>
          <a:ln>
            <a:noFill/>
          </a:ln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54" name="CuadroTexto 53">
            <a:extLst>
              <a:ext uri="{FF2B5EF4-FFF2-40B4-BE49-F238E27FC236}">
                <a16:creationId xmlns:a16="http://schemas.microsoft.com/office/drawing/2014/main" id="{5C21B892-29D3-4588-09FF-00F6B9B8B3FB}"/>
              </a:ext>
            </a:extLst>
          </p:cNvPr>
          <p:cNvSpPr txBox="1"/>
          <p:nvPr/>
        </p:nvSpPr>
        <p:spPr>
          <a:xfrm>
            <a:off x="6985226" y="3483185"/>
            <a:ext cx="706418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SV" dirty="0">
                <a:latin typeface="Abadi Extra Light" panose="020B0204020104020204" pitchFamily="34" charset="0"/>
              </a:rPr>
              <a:t>Trabajo articulado entre Fosalud y </a:t>
            </a:r>
            <a:r>
              <a:rPr lang="es-SV" dirty="0" err="1">
                <a:latin typeface="Abadi Extra Light" panose="020B0204020104020204" pitchFamily="34" charset="0"/>
              </a:rPr>
              <a:t>Minsal</a:t>
            </a:r>
            <a:r>
              <a:rPr lang="es-SV" dirty="0">
                <a:latin typeface="Abadi Extra Light" panose="020B0204020104020204" pitchFamily="34" charset="0"/>
              </a:rPr>
              <a:t>.</a:t>
            </a:r>
            <a:endParaRPr lang="es-SV" dirty="0"/>
          </a:p>
        </p:txBody>
      </p:sp>
      <p:sp>
        <p:nvSpPr>
          <p:cNvPr id="56" name="CuadroTexto 55">
            <a:extLst>
              <a:ext uri="{FF2B5EF4-FFF2-40B4-BE49-F238E27FC236}">
                <a16:creationId xmlns:a16="http://schemas.microsoft.com/office/drawing/2014/main" id="{19C849E1-32D0-AEA3-92A7-6914ABFD55B2}"/>
              </a:ext>
            </a:extLst>
          </p:cNvPr>
          <p:cNvSpPr txBox="1"/>
          <p:nvPr/>
        </p:nvSpPr>
        <p:spPr>
          <a:xfrm>
            <a:off x="6977098" y="4181425"/>
            <a:ext cx="724796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SV" dirty="0">
                <a:latin typeface="Abadi Extra Light" panose="020B0204020104020204" pitchFamily="34" charset="0"/>
              </a:rPr>
              <a:t>Firma de nuevos convenios interinstitucionales.</a:t>
            </a:r>
          </a:p>
        </p:txBody>
      </p:sp>
      <p:sp>
        <p:nvSpPr>
          <p:cNvPr id="58" name="CuadroTexto 57">
            <a:extLst>
              <a:ext uri="{FF2B5EF4-FFF2-40B4-BE49-F238E27FC236}">
                <a16:creationId xmlns:a16="http://schemas.microsoft.com/office/drawing/2014/main" id="{E8889C37-7341-253E-1704-4935E9961F38}"/>
              </a:ext>
            </a:extLst>
          </p:cNvPr>
          <p:cNvSpPr txBox="1"/>
          <p:nvPr/>
        </p:nvSpPr>
        <p:spPr>
          <a:xfrm>
            <a:off x="7037288" y="4560027"/>
            <a:ext cx="734209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SV" dirty="0">
                <a:latin typeface="Abadi Extra Light" panose="020B0204020104020204" pitchFamily="34" charset="0"/>
              </a:rPr>
              <a:t>Apertura de establecimientos de Salud.</a:t>
            </a:r>
          </a:p>
        </p:txBody>
      </p:sp>
      <p:sp>
        <p:nvSpPr>
          <p:cNvPr id="60" name="CuadroTexto 59">
            <a:extLst>
              <a:ext uri="{FF2B5EF4-FFF2-40B4-BE49-F238E27FC236}">
                <a16:creationId xmlns:a16="http://schemas.microsoft.com/office/drawing/2014/main" id="{24CBAD94-777B-380B-AC5C-BF9E589292F6}"/>
              </a:ext>
            </a:extLst>
          </p:cNvPr>
          <p:cNvSpPr txBox="1"/>
          <p:nvPr/>
        </p:nvSpPr>
        <p:spPr>
          <a:xfrm>
            <a:off x="7000576" y="4947250"/>
            <a:ext cx="738691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SV" dirty="0">
                <a:latin typeface="Abadi Extra Light" panose="020B0204020104020204" pitchFamily="34" charset="0"/>
              </a:rPr>
              <a:t>Implementación de la firma digital.</a:t>
            </a:r>
          </a:p>
        </p:txBody>
      </p:sp>
      <p:sp>
        <p:nvSpPr>
          <p:cNvPr id="62" name="CuadroTexto 61">
            <a:extLst>
              <a:ext uri="{FF2B5EF4-FFF2-40B4-BE49-F238E27FC236}">
                <a16:creationId xmlns:a16="http://schemas.microsoft.com/office/drawing/2014/main" id="{C83066C7-D337-C532-B8B6-AC65B54C12AA}"/>
              </a:ext>
            </a:extLst>
          </p:cNvPr>
          <p:cNvSpPr txBox="1"/>
          <p:nvPr/>
        </p:nvSpPr>
        <p:spPr>
          <a:xfrm>
            <a:off x="6961088" y="5349364"/>
            <a:ext cx="741218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SV" dirty="0">
                <a:latin typeface="Abadi Extra Light" panose="020B0204020104020204" pitchFamily="34" charset="0"/>
              </a:rPr>
              <a:t>Aprobación de Código de ética y conducta</a:t>
            </a:r>
            <a:endParaRPr lang="es-SV" dirty="0"/>
          </a:p>
        </p:txBody>
      </p:sp>
      <p:sp>
        <p:nvSpPr>
          <p:cNvPr id="64" name="CuadroTexto 63">
            <a:extLst>
              <a:ext uri="{FF2B5EF4-FFF2-40B4-BE49-F238E27FC236}">
                <a16:creationId xmlns:a16="http://schemas.microsoft.com/office/drawing/2014/main" id="{324D107D-68BD-C8E3-15ED-166CDDCB8B6C}"/>
              </a:ext>
            </a:extLst>
          </p:cNvPr>
          <p:cNvSpPr txBox="1"/>
          <p:nvPr/>
        </p:nvSpPr>
        <p:spPr>
          <a:xfrm>
            <a:off x="7003647" y="5676774"/>
            <a:ext cx="743065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SV" dirty="0">
                <a:latin typeface="Abadi Extra Light" panose="020B0204020104020204" pitchFamily="34" charset="0"/>
              </a:rPr>
              <a:t>Actualización de Manuales, lineamientos y </a:t>
            </a:r>
          </a:p>
          <a:p>
            <a:r>
              <a:rPr lang="es-SV" dirty="0">
                <a:latin typeface="Abadi Extra Light" panose="020B0204020104020204" pitchFamily="34" charset="0"/>
              </a:rPr>
              <a:t>guías institucionales.</a:t>
            </a:r>
          </a:p>
        </p:txBody>
      </p:sp>
      <p:sp>
        <p:nvSpPr>
          <p:cNvPr id="66" name="CuadroTexto 65">
            <a:extLst>
              <a:ext uri="{FF2B5EF4-FFF2-40B4-BE49-F238E27FC236}">
                <a16:creationId xmlns:a16="http://schemas.microsoft.com/office/drawing/2014/main" id="{0DEEA46F-17D5-27DE-47FA-C1B419FC1751}"/>
              </a:ext>
            </a:extLst>
          </p:cNvPr>
          <p:cNvSpPr txBox="1"/>
          <p:nvPr/>
        </p:nvSpPr>
        <p:spPr>
          <a:xfrm>
            <a:off x="7000576" y="6326156"/>
            <a:ext cx="743065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SV" dirty="0">
                <a:latin typeface="Abadi Extra Light" panose="020B0204020104020204" pitchFamily="34" charset="0"/>
              </a:rPr>
              <a:t>Ejecución de la PAC y del presupuesto.</a:t>
            </a:r>
          </a:p>
        </p:txBody>
      </p:sp>
      <p:sp>
        <p:nvSpPr>
          <p:cNvPr id="67" name="Rectángulo 66">
            <a:extLst>
              <a:ext uri="{FF2B5EF4-FFF2-40B4-BE49-F238E27FC236}">
                <a16:creationId xmlns:a16="http://schemas.microsoft.com/office/drawing/2014/main" id="{A1896BA1-95E1-27E8-54EA-F92201769671}"/>
              </a:ext>
            </a:extLst>
          </p:cNvPr>
          <p:cNvSpPr/>
          <p:nvPr/>
        </p:nvSpPr>
        <p:spPr>
          <a:xfrm>
            <a:off x="0" y="1"/>
            <a:ext cx="2519082" cy="39690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  <p:sp>
        <p:nvSpPr>
          <p:cNvPr id="68" name="Rectángulo 67">
            <a:extLst>
              <a:ext uri="{FF2B5EF4-FFF2-40B4-BE49-F238E27FC236}">
                <a16:creationId xmlns:a16="http://schemas.microsoft.com/office/drawing/2014/main" id="{8916A3D6-E5A0-95F7-09D9-7BF673D32A91}"/>
              </a:ext>
            </a:extLst>
          </p:cNvPr>
          <p:cNvSpPr/>
          <p:nvPr/>
        </p:nvSpPr>
        <p:spPr>
          <a:xfrm>
            <a:off x="69214" y="-5418"/>
            <a:ext cx="2108819" cy="3802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dirty="0">
                <a:solidFill>
                  <a:schemeClr val="tx1"/>
                </a:solidFill>
                <a:latin typeface="Abadi Extra Light" panose="020B0204020104020204" pitchFamily="34" charset="0"/>
              </a:rPr>
              <a:t>Avance al año 2023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9924F45D-0197-4418-3B16-FE0A76C6E753}"/>
              </a:ext>
            </a:extLst>
          </p:cNvPr>
          <p:cNvSpPr txBox="1"/>
          <p:nvPr/>
        </p:nvSpPr>
        <p:spPr>
          <a:xfrm>
            <a:off x="6953500" y="3784389"/>
            <a:ext cx="633012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SV" dirty="0">
                <a:latin typeface="Abadi Extra Light" panose="020B0204020104020204" pitchFamily="34" charset="0"/>
              </a:rPr>
              <a:t>Adquisición de Equipo Odontológico de última tecnología</a:t>
            </a:r>
            <a:endParaRPr lang="es-SV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86691488-60C7-9C86-4A1A-522A5595CA03}"/>
              </a:ext>
            </a:extLst>
          </p:cNvPr>
          <p:cNvSpPr/>
          <p:nvPr/>
        </p:nvSpPr>
        <p:spPr>
          <a:xfrm>
            <a:off x="6808688" y="3922148"/>
            <a:ext cx="152400" cy="147934"/>
          </a:xfrm>
          <a:prstGeom prst="rect">
            <a:avLst/>
          </a:prstGeom>
          <a:solidFill>
            <a:srgbClr val="2F5597"/>
          </a:solidFill>
          <a:ln>
            <a:noFill/>
          </a:ln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3D0D65D6-6036-2B7B-E976-470837D9E8CB}"/>
              </a:ext>
            </a:extLst>
          </p:cNvPr>
          <p:cNvSpPr/>
          <p:nvPr/>
        </p:nvSpPr>
        <p:spPr>
          <a:xfrm>
            <a:off x="6801100" y="4292123"/>
            <a:ext cx="184126" cy="192551"/>
          </a:xfrm>
          <a:prstGeom prst="rect">
            <a:avLst/>
          </a:prstGeom>
          <a:solidFill>
            <a:srgbClr val="2F5597"/>
          </a:solidFill>
          <a:ln>
            <a:noFill/>
          </a:ln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7235412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Imagen 42" descr="FOSALUD">
            <a:extLst>
              <a:ext uri="{FF2B5EF4-FFF2-40B4-BE49-F238E27FC236}">
                <a16:creationId xmlns:a16="http://schemas.microsoft.com/office/drawing/2014/main" id="{E706CB4F-0778-DA1B-60EC-BF0A730C865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7" t="23002" r="36091" b="25079"/>
          <a:stretch/>
        </p:blipFill>
        <p:spPr bwMode="auto">
          <a:xfrm>
            <a:off x="10972291" y="147935"/>
            <a:ext cx="1063115" cy="3451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ángulo 3">
            <a:extLst>
              <a:ext uri="{FF2B5EF4-FFF2-40B4-BE49-F238E27FC236}">
                <a16:creationId xmlns:a16="http://schemas.microsoft.com/office/drawing/2014/main" id="{5C6D686C-4E72-BB5A-6724-BB29455EA8B2}"/>
              </a:ext>
            </a:extLst>
          </p:cNvPr>
          <p:cNvSpPr/>
          <p:nvPr/>
        </p:nvSpPr>
        <p:spPr>
          <a:xfrm>
            <a:off x="0" y="1"/>
            <a:ext cx="2519082" cy="39690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E6F19BF3-1F59-F1FB-492A-8D1C629B435F}"/>
              </a:ext>
            </a:extLst>
          </p:cNvPr>
          <p:cNvSpPr/>
          <p:nvPr/>
        </p:nvSpPr>
        <p:spPr>
          <a:xfrm>
            <a:off x="69214" y="-5418"/>
            <a:ext cx="2108819" cy="3802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dirty="0">
                <a:solidFill>
                  <a:schemeClr val="tx1"/>
                </a:solidFill>
                <a:latin typeface="Abadi Extra Light" panose="020B0204020104020204" pitchFamily="34" charset="0"/>
              </a:rPr>
              <a:t>Avance al año 2023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286FD4B2-622E-E557-B2E0-9EB9E5877A0F}"/>
              </a:ext>
            </a:extLst>
          </p:cNvPr>
          <p:cNvSpPr txBox="1"/>
          <p:nvPr/>
        </p:nvSpPr>
        <p:spPr>
          <a:xfrm>
            <a:off x="1245161" y="578454"/>
            <a:ext cx="93287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es-SV" sz="1600" b="1" dirty="0">
                <a:latin typeface="Abadi Extra Light" panose="020B0204020104020204" pitchFamily="34" charset="0"/>
              </a:rPr>
              <a:t>P.1 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02E67C7F-A7FB-0ACD-FEDC-7E8D98CA6AAE}"/>
              </a:ext>
            </a:extLst>
          </p:cNvPr>
          <p:cNvSpPr txBox="1"/>
          <p:nvPr/>
        </p:nvSpPr>
        <p:spPr>
          <a:xfrm>
            <a:off x="83822" y="917008"/>
            <a:ext cx="3026931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es-SV" sz="1800" b="1" dirty="0">
                <a:latin typeface="Abadi Extra Light" panose="020B0204020104020204" pitchFamily="34" charset="0"/>
              </a:rPr>
              <a:t>Contribuir a la satisfacción de los usuarios en los servicios de salud que proporcionamos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364DAE54-66B5-806D-1926-A426A2BD19E8}"/>
              </a:ext>
            </a:extLst>
          </p:cNvPr>
          <p:cNvSpPr txBox="1"/>
          <p:nvPr/>
        </p:nvSpPr>
        <p:spPr>
          <a:xfrm>
            <a:off x="3466809" y="923443"/>
            <a:ext cx="286327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es-SV" b="1" dirty="0">
                <a:latin typeface="Abadi Extra Light" panose="020B0204020104020204" pitchFamily="34" charset="0"/>
              </a:rPr>
              <a:t>Fortalecer los procesos de gestión institucionales con eficacia y calidad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50DFD2E1-7872-3C44-14F2-D12D988D4ADE}"/>
              </a:ext>
            </a:extLst>
          </p:cNvPr>
          <p:cNvSpPr txBox="1"/>
          <p:nvPr/>
        </p:nvSpPr>
        <p:spPr>
          <a:xfrm>
            <a:off x="4547269" y="618382"/>
            <a:ext cx="78509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es-SV" sz="1600" b="1" dirty="0">
                <a:latin typeface="Abadi Extra Light" panose="020B0204020104020204" pitchFamily="34" charset="0"/>
              </a:rPr>
              <a:t>P.2</a:t>
            </a:r>
            <a:r>
              <a:rPr lang="es-SV" b="1" dirty="0">
                <a:latin typeface="Museo Sans 100" panose="02000000000000000000" pitchFamily="50" charset="0"/>
              </a:rPr>
              <a:t> </a:t>
            </a: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8EB5B4A6-3688-64C6-0AF1-4504BD37A254}"/>
              </a:ext>
            </a:extLst>
          </p:cNvPr>
          <p:cNvSpPr txBox="1"/>
          <p:nvPr/>
        </p:nvSpPr>
        <p:spPr>
          <a:xfrm>
            <a:off x="6294217" y="896203"/>
            <a:ext cx="3112655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es-SV" b="1" dirty="0">
                <a:latin typeface="Abadi Extra Light" panose="020B0204020104020204" pitchFamily="34" charset="0"/>
              </a:rPr>
              <a:t>Desarrollar la gestión institucional del talento humano y el soporte tecnológico</a:t>
            </a: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A42A2DF3-2FAD-3A4F-3A08-27013932FB06}"/>
              </a:ext>
            </a:extLst>
          </p:cNvPr>
          <p:cNvSpPr txBox="1"/>
          <p:nvPr/>
        </p:nvSpPr>
        <p:spPr>
          <a:xfrm>
            <a:off x="7477517" y="597060"/>
            <a:ext cx="78509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es-SV" sz="1600" b="1" dirty="0">
                <a:latin typeface="Abadi Extra Light" panose="020B0204020104020204" pitchFamily="34" charset="0"/>
              </a:rPr>
              <a:t>P.3</a:t>
            </a:r>
            <a:r>
              <a:rPr lang="es-SV" b="1" dirty="0">
                <a:latin typeface="Museo Sans 100" panose="02000000000000000000" pitchFamily="50" charset="0"/>
              </a:rPr>
              <a:t> </a:t>
            </a: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93F0F471-9C26-74E0-5762-07F0FDCF4BEA}"/>
              </a:ext>
            </a:extLst>
          </p:cNvPr>
          <p:cNvSpPr txBox="1"/>
          <p:nvPr/>
        </p:nvSpPr>
        <p:spPr>
          <a:xfrm>
            <a:off x="9250935" y="931042"/>
            <a:ext cx="2983345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es-SV" b="1" dirty="0">
                <a:latin typeface="Abadi Extra Light" panose="020B0204020104020204" pitchFamily="34" charset="0"/>
              </a:rPr>
              <a:t>Fortalecer la eficacia en el manejo de los recursos financieros con transparencia</a:t>
            </a: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C384B45F-9298-5EFE-F27B-4653B4ECF1AF}"/>
              </a:ext>
            </a:extLst>
          </p:cNvPr>
          <p:cNvSpPr txBox="1"/>
          <p:nvPr/>
        </p:nvSpPr>
        <p:spPr>
          <a:xfrm>
            <a:off x="10546329" y="669354"/>
            <a:ext cx="54494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es-SV" sz="1600" b="1" dirty="0">
                <a:latin typeface="Abadi Extra Light" panose="020B0204020104020204" pitchFamily="34" charset="0"/>
              </a:rPr>
              <a:t>P.4 </a:t>
            </a:r>
          </a:p>
        </p:txBody>
      </p:sp>
      <p:sp>
        <p:nvSpPr>
          <p:cNvPr id="59" name="Rectángulo: esquinas redondeadas 58">
            <a:extLst>
              <a:ext uri="{FF2B5EF4-FFF2-40B4-BE49-F238E27FC236}">
                <a16:creationId xmlns:a16="http://schemas.microsoft.com/office/drawing/2014/main" id="{082DDB90-D1F7-1541-B3CF-143E40693474}"/>
              </a:ext>
            </a:extLst>
          </p:cNvPr>
          <p:cNvSpPr/>
          <p:nvPr/>
        </p:nvSpPr>
        <p:spPr>
          <a:xfrm>
            <a:off x="6172178" y="1861457"/>
            <a:ext cx="2971628" cy="1601930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63" name="Rectángulo: esquinas redondeadas 62">
            <a:extLst>
              <a:ext uri="{FF2B5EF4-FFF2-40B4-BE49-F238E27FC236}">
                <a16:creationId xmlns:a16="http://schemas.microsoft.com/office/drawing/2014/main" id="{59113F63-3BC9-D13E-E718-718209E6FD88}"/>
              </a:ext>
            </a:extLst>
          </p:cNvPr>
          <p:cNvSpPr/>
          <p:nvPr/>
        </p:nvSpPr>
        <p:spPr>
          <a:xfrm>
            <a:off x="9208655" y="1846772"/>
            <a:ext cx="2983345" cy="1616615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65" name="Rectángulo: esquinas redondeadas 64">
            <a:extLst>
              <a:ext uri="{FF2B5EF4-FFF2-40B4-BE49-F238E27FC236}">
                <a16:creationId xmlns:a16="http://schemas.microsoft.com/office/drawing/2014/main" id="{6C6A36AE-8A2C-DF19-69C4-606F7121B723}"/>
              </a:ext>
            </a:extLst>
          </p:cNvPr>
          <p:cNvSpPr/>
          <p:nvPr/>
        </p:nvSpPr>
        <p:spPr>
          <a:xfrm>
            <a:off x="3165360" y="1878613"/>
            <a:ext cx="2926667" cy="1587245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67" name="Rectángulo: esquinas redondeadas 66">
            <a:extLst>
              <a:ext uri="{FF2B5EF4-FFF2-40B4-BE49-F238E27FC236}">
                <a16:creationId xmlns:a16="http://schemas.microsoft.com/office/drawing/2014/main" id="{CEEF40CF-D470-8A0A-3872-F70E02269C5D}"/>
              </a:ext>
            </a:extLst>
          </p:cNvPr>
          <p:cNvSpPr/>
          <p:nvPr/>
        </p:nvSpPr>
        <p:spPr>
          <a:xfrm>
            <a:off x="83821" y="1861458"/>
            <a:ext cx="3026931" cy="1601930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68" name="Rectángulo: esquinas redondeadas 67">
            <a:extLst>
              <a:ext uri="{FF2B5EF4-FFF2-40B4-BE49-F238E27FC236}">
                <a16:creationId xmlns:a16="http://schemas.microsoft.com/office/drawing/2014/main" id="{0B1CD30E-8723-1F0B-7C12-97ECCD069B7E}"/>
              </a:ext>
            </a:extLst>
          </p:cNvPr>
          <p:cNvSpPr/>
          <p:nvPr/>
        </p:nvSpPr>
        <p:spPr>
          <a:xfrm>
            <a:off x="3110752" y="3526119"/>
            <a:ext cx="3026931" cy="1587245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69" name="Rectángulo: esquinas redondeadas 68">
            <a:extLst>
              <a:ext uri="{FF2B5EF4-FFF2-40B4-BE49-F238E27FC236}">
                <a16:creationId xmlns:a16="http://schemas.microsoft.com/office/drawing/2014/main" id="{E7D862D1-C97F-BAAA-E8A4-284FA301C831}"/>
              </a:ext>
            </a:extLst>
          </p:cNvPr>
          <p:cNvSpPr/>
          <p:nvPr/>
        </p:nvSpPr>
        <p:spPr>
          <a:xfrm>
            <a:off x="2988687" y="5173625"/>
            <a:ext cx="3228451" cy="1587245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s-SV" dirty="0"/>
          </a:p>
        </p:txBody>
      </p:sp>
      <p:sp>
        <p:nvSpPr>
          <p:cNvPr id="70" name="Rectángulo: esquinas redondeadas 69">
            <a:extLst>
              <a:ext uri="{FF2B5EF4-FFF2-40B4-BE49-F238E27FC236}">
                <a16:creationId xmlns:a16="http://schemas.microsoft.com/office/drawing/2014/main" id="{0B514365-0CA7-4B13-3183-A509CEE3D80D}"/>
              </a:ext>
            </a:extLst>
          </p:cNvPr>
          <p:cNvSpPr/>
          <p:nvPr/>
        </p:nvSpPr>
        <p:spPr>
          <a:xfrm>
            <a:off x="69214" y="3510617"/>
            <a:ext cx="3026931" cy="1587245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74" name="Rectángulo: esquinas redondeadas 73">
            <a:extLst>
              <a:ext uri="{FF2B5EF4-FFF2-40B4-BE49-F238E27FC236}">
                <a16:creationId xmlns:a16="http://schemas.microsoft.com/office/drawing/2014/main" id="{D5920172-A8F6-C2DC-5B8F-304BBCF05923}"/>
              </a:ext>
            </a:extLst>
          </p:cNvPr>
          <p:cNvSpPr/>
          <p:nvPr/>
        </p:nvSpPr>
        <p:spPr>
          <a:xfrm>
            <a:off x="9223262" y="3511433"/>
            <a:ext cx="2983345" cy="1616615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76" name="Rectángulo: esquinas redondeadas 75">
            <a:extLst>
              <a:ext uri="{FF2B5EF4-FFF2-40B4-BE49-F238E27FC236}">
                <a16:creationId xmlns:a16="http://schemas.microsoft.com/office/drawing/2014/main" id="{1230A229-AF28-3209-B2F9-DE98523B8B22}"/>
              </a:ext>
            </a:extLst>
          </p:cNvPr>
          <p:cNvSpPr/>
          <p:nvPr/>
        </p:nvSpPr>
        <p:spPr>
          <a:xfrm>
            <a:off x="6217139" y="3518775"/>
            <a:ext cx="2926666" cy="1601930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77" name="Rectángulo: esquinas redondeadas 76">
            <a:extLst>
              <a:ext uri="{FF2B5EF4-FFF2-40B4-BE49-F238E27FC236}">
                <a16:creationId xmlns:a16="http://schemas.microsoft.com/office/drawing/2014/main" id="{95BD8492-5F91-1578-E77B-F021321CDC6A}"/>
              </a:ext>
            </a:extLst>
          </p:cNvPr>
          <p:cNvSpPr/>
          <p:nvPr/>
        </p:nvSpPr>
        <p:spPr>
          <a:xfrm>
            <a:off x="6252267" y="5176520"/>
            <a:ext cx="2998667" cy="1601930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805F65DA-F93F-B245-C71D-970FB0BF0E49}"/>
              </a:ext>
            </a:extLst>
          </p:cNvPr>
          <p:cNvSpPr txBox="1"/>
          <p:nvPr/>
        </p:nvSpPr>
        <p:spPr>
          <a:xfrm>
            <a:off x="-24087" y="1953593"/>
            <a:ext cx="3089631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es-SV" sz="1400" b="1" dirty="0">
                <a:solidFill>
                  <a:schemeClr val="bg1"/>
                </a:solidFill>
                <a:latin typeface="Abadi Extra Light" panose="020B0204020104020204" pitchFamily="34" charset="0"/>
              </a:rPr>
              <a:t>O.E.1</a:t>
            </a:r>
            <a:br>
              <a:rPr lang="es-SV" sz="1400" b="1" dirty="0">
                <a:solidFill>
                  <a:schemeClr val="bg1"/>
                </a:solidFill>
                <a:latin typeface="Abadi Extra Light" panose="020B0204020104020204" pitchFamily="34" charset="0"/>
              </a:rPr>
            </a:br>
            <a:r>
              <a:rPr lang="es-SV" sz="1400" dirty="0">
                <a:solidFill>
                  <a:schemeClr val="bg1"/>
                </a:solidFill>
                <a:latin typeface="Abadi Extra Light" panose="020B0204020104020204" pitchFamily="34" charset="0"/>
              </a:rPr>
              <a:t>Lograr una mayor integración con las diferentes instituciones que componen el SNIS</a:t>
            </a:r>
          </a:p>
        </p:txBody>
      </p:sp>
      <p:sp>
        <p:nvSpPr>
          <p:cNvPr id="81" name="CuadroTexto 80">
            <a:extLst>
              <a:ext uri="{FF2B5EF4-FFF2-40B4-BE49-F238E27FC236}">
                <a16:creationId xmlns:a16="http://schemas.microsoft.com/office/drawing/2014/main" id="{07077AAB-AFBD-7F35-B9E3-2BA7984E691C}"/>
              </a:ext>
            </a:extLst>
          </p:cNvPr>
          <p:cNvSpPr txBox="1"/>
          <p:nvPr/>
        </p:nvSpPr>
        <p:spPr>
          <a:xfrm>
            <a:off x="309119" y="3578064"/>
            <a:ext cx="2482272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es-SV" sz="1400" dirty="0">
                <a:solidFill>
                  <a:schemeClr val="bg1"/>
                </a:solidFill>
                <a:latin typeface="Abadi Extra Light" panose="020B0204020104020204" pitchFamily="34" charset="0"/>
              </a:rPr>
              <a:t>O.E.2</a:t>
            </a:r>
          </a:p>
          <a:p>
            <a:pPr lvl="0" algn="ctr"/>
            <a:r>
              <a:rPr lang="es-SV" sz="1400" dirty="0">
                <a:solidFill>
                  <a:schemeClr val="bg1"/>
                </a:solidFill>
                <a:latin typeface="Abadi Extra Light" panose="020B0204020104020204" pitchFamily="34" charset="0"/>
              </a:rPr>
              <a:t>Mejora en la cobertura y calidad de los servicios de salud</a:t>
            </a:r>
          </a:p>
        </p:txBody>
      </p:sp>
      <p:sp>
        <p:nvSpPr>
          <p:cNvPr id="83" name="CuadroTexto 82">
            <a:extLst>
              <a:ext uri="{FF2B5EF4-FFF2-40B4-BE49-F238E27FC236}">
                <a16:creationId xmlns:a16="http://schemas.microsoft.com/office/drawing/2014/main" id="{19A0959C-375E-B365-F916-E01E7CEF9A13}"/>
              </a:ext>
            </a:extLst>
          </p:cNvPr>
          <p:cNvSpPr txBox="1"/>
          <p:nvPr/>
        </p:nvSpPr>
        <p:spPr>
          <a:xfrm>
            <a:off x="3440404" y="1923758"/>
            <a:ext cx="2482272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es-SV" sz="1400" b="1" dirty="0">
                <a:solidFill>
                  <a:schemeClr val="bg1"/>
                </a:solidFill>
                <a:latin typeface="Abadi Extra Light" panose="020B0204020104020204" pitchFamily="34" charset="0"/>
              </a:rPr>
              <a:t>O.E.3</a:t>
            </a:r>
          </a:p>
          <a:p>
            <a:pPr lvl="0" algn="ctr"/>
            <a:r>
              <a:rPr lang="es-SV" sz="1400" dirty="0">
                <a:solidFill>
                  <a:schemeClr val="bg1"/>
                </a:solidFill>
                <a:latin typeface="Abadi Extra Light" panose="020B0204020104020204" pitchFamily="34" charset="0"/>
              </a:rPr>
              <a:t>Impulsar la gestión institucional con enfoque de riesgos</a:t>
            </a:r>
          </a:p>
        </p:txBody>
      </p:sp>
      <p:sp>
        <p:nvSpPr>
          <p:cNvPr id="85" name="CuadroTexto 84">
            <a:extLst>
              <a:ext uri="{FF2B5EF4-FFF2-40B4-BE49-F238E27FC236}">
                <a16:creationId xmlns:a16="http://schemas.microsoft.com/office/drawing/2014/main" id="{D0AF0F84-6B28-CAD3-149B-AE74295DBCE1}"/>
              </a:ext>
            </a:extLst>
          </p:cNvPr>
          <p:cNvSpPr txBox="1"/>
          <p:nvPr/>
        </p:nvSpPr>
        <p:spPr>
          <a:xfrm>
            <a:off x="3116144" y="3589125"/>
            <a:ext cx="3106634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es-SV" sz="1400" dirty="0">
                <a:solidFill>
                  <a:schemeClr val="bg1"/>
                </a:solidFill>
                <a:latin typeface="Abadi Extra Light" panose="020B0204020104020204" pitchFamily="34" charset="0"/>
              </a:rPr>
              <a:t>O.E.4</a:t>
            </a:r>
          </a:p>
          <a:p>
            <a:pPr lvl="0" algn="ctr"/>
            <a:r>
              <a:rPr lang="es-SV" sz="1400" dirty="0">
                <a:solidFill>
                  <a:schemeClr val="bg1"/>
                </a:solidFill>
                <a:latin typeface="Abadi Extra Light" panose="020B0204020104020204" pitchFamily="34" charset="0"/>
              </a:rPr>
              <a:t>Fortalecer la gestión por procesos a todos los niveles de la institución</a:t>
            </a:r>
          </a:p>
        </p:txBody>
      </p:sp>
      <p:sp>
        <p:nvSpPr>
          <p:cNvPr id="87" name="CuadroTexto 86">
            <a:extLst>
              <a:ext uri="{FF2B5EF4-FFF2-40B4-BE49-F238E27FC236}">
                <a16:creationId xmlns:a16="http://schemas.microsoft.com/office/drawing/2014/main" id="{731BB627-5F73-269B-1256-87ED3A91454E}"/>
              </a:ext>
            </a:extLst>
          </p:cNvPr>
          <p:cNvSpPr txBox="1"/>
          <p:nvPr/>
        </p:nvSpPr>
        <p:spPr>
          <a:xfrm>
            <a:off x="2881049" y="5111441"/>
            <a:ext cx="329113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es-SV" sz="1400" dirty="0">
                <a:solidFill>
                  <a:schemeClr val="bg1"/>
                </a:solidFill>
                <a:latin typeface="Abadi Extra Light" panose="020B0204020104020204" pitchFamily="34" charset="0"/>
              </a:rPr>
              <a:t>O.E.5</a:t>
            </a:r>
          </a:p>
          <a:p>
            <a:pPr lvl="0" algn="ctr"/>
            <a:r>
              <a:rPr lang="es-SV" sz="1400" dirty="0">
                <a:solidFill>
                  <a:schemeClr val="bg1"/>
                </a:solidFill>
                <a:latin typeface="Abadi Extra Light" panose="020B0204020104020204" pitchFamily="34" charset="0"/>
              </a:rPr>
              <a:t>Contar con un Plan de mejora regulatoria y de innovación que permita brindar servicios de salud más ágiles y seguros a la población, de conformidad con la Ley de Procedimientos Administrativos</a:t>
            </a:r>
          </a:p>
        </p:txBody>
      </p:sp>
      <p:sp>
        <p:nvSpPr>
          <p:cNvPr id="89" name="CuadroTexto 88">
            <a:extLst>
              <a:ext uri="{FF2B5EF4-FFF2-40B4-BE49-F238E27FC236}">
                <a16:creationId xmlns:a16="http://schemas.microsoft.com/office/drawing/2014/main" id="{E4D773D6-BAF5-43FC-5DCA-1E633355940B}"/>
              </a:ext>
            </a:extLst>
          </p:cNvPr>
          <p:cNvSpPr txBox="1"/>
          <p:nvPr/>
        </p:nvSpPr>
        <p:spPr>
          <a:xfrm>
            <a:off x="6146635" y="1904701"/>
            <a:ext cx="3124514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es-SV" sz="1400" dirty="0">
                <a:solidFill>
                  <a:schemeClr val="bg1"/>
                </a:solidFill>
                <a:latin typeface="Abadi Extra Light" panose="020B0204020104020204" pitchFamily="34" charset="0"/>
              </a:rPr>
              <a:t>O.E.6</a:t>
            </a:r>
          </a:p>
          <a:p>
            <a:pPr lvl="0" algn="ctr"/>
            <a:r>
              <a:rPr lang="es-SV" sz="1400" dirty="0">
                <a:solidFill>
                  <a:schemeClr val="bg1"/>
                </a:solidFill>
                <a:latin typeface="Abadi Extra Light" panose="020B0204020104020204" pitchFamily="34" charset="0"/>
              </a:rPr>
              <a:t>Implementar una gestión eficiente e innovadora del talento humano para garantizar el compromiso, la efectividad y la orientación al usuario</a:t>
            </a:r>
          </a:p>
        </p:txBody>
      </p:sp>
      <p:sp>
        <p:nvSpPr>
          <p:cNvPr id="91" name="CuadroTexto 90">
            <a:extLst>
              <a:ext uri="{FF2B5EF4-FFF2-40B4-BE49-F238E27FC236}">
                <a16:creationId xmlns:a16="http://schemas.microsoft.com/office/drawing/2014/main" id="{C6727096-48A9-2745-2BCD-6EB6D78B4679}"/>
              </a:ext>
            </a:extLst>
          </p:cNvPr>
          <p:cNvSpPr txBox="1"/>
          <p:nvPr/>
        </p:nvSpPr>
        <p:spPr>
          <a:xfrm>
            <a:off x="6112231" y="3558998"/>
            <a:ext cx="3193322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es-SV" sz="1400" dirty="0">
                <a:solidFill>
                  <a:schemeClr val="bg1"/>
                </a:solidFill>
                <a:latin typeface="Abadi Extra Light" panose="020B0204020104020204" pitchFamily="34" charset="0"/>
              </a:rPr>
              <a:t>O.E.7</a:t>
            </a:r>
          </a:p>
          <a:p>
            <a:pPr lvl="0" algn="ctr"/>
            <a:r>
              <a:rPr lang="es-SV" sz="1400" dirty="0">
                <a:solidFill>
                  <a:schemeClr val="bg1"/>
                </a:solidFill>
                <a:latin typeface="Abadi Extra Light" panose="020B0204020104020204" pitchFamily="34" charset="0"/>
              </a:rPr>
              <a:t>Desarrollar un sistema de motivación y reconocimiento, orientado a un clima laboral saludable y a la retención del talento</a:t>
            </a:r>
          </a:p>
        </p:txBody>
      </p:sp>
      <p:sp>
        <p:nvSpPr>
          <p:cNvPr id="93" name="CuadroTexto 92">
            <a:extLst>
              <a:ext uri="{FF2B5EF4-FFF2-40B4-BE49-F238E27FC236}">
                <a16:creationId xmlns:a16="http://schemas.microsoft.com/office/drawing/2014/main" id="{E36B2CB2-4B23-42AE-8910-2629DEBD0E74}"/>
              </a:ext>
            </a:extLst>
          </p:cNvPr>
          <p:cNvSpPr txBox="1"/>
          <p:nvPr/>
        </p:nvSpPr>
        <p:spPr>
          <a:xfrm>
            <a:off x="6217139" y="5291902"/>
            <a:ext cx="292666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es-SV" sz="1400" dirty="0">
                <a:solidFill>
                  <a:schemeClr val="bg1"/>
                </a:solidFill>
                <a:latin typeface="Abadi Extra Light" panose="020B0204020104020204" pitchFamily="34" charset="0"/>
              </a:rPr>
              <a:t>O.E.8</a:t>
            </a:r>
          </a:p>
          <a:p>
            <a:pPr lvl="0" algn="ctr"/>
            <a:r>
              <a:rPr lang="es-SV" sz="1400" dirty="0">
                <a:solidFill>
                  <a:schemeClr val="bg1"/>
                </a:solidFill>
                <a:latin typeface="Abadi Extra Light" panose="020B0204020104020204" pitchFamily="34" charset="0"/>
              </a:rPr>
              <a:t>Consolidar el soporte tecnológico y logístico de la institución para aumentar la productividad en el trabajo</a:t>
            </a:r>
          </a:p>
        </p:txBody>
      </p:sp>
      <p:sp>
        <p:nvSpPr>
          <p:cNvPr id="95" name="CuadroTexto 94">
            <a:extLst>
              <a:ext uri="{FF2B5EF4-FFF2-40B4-BE49-F238E27FC236}">
                <a16:creationId xmlns:a16="http://schemas.microsoft.com/office/drawing/2014/main" id="{3ED98660-FB69-CD53-E55E-1371BA6581E4}"/>
              </a:ext>
            </a:extLst>
          </p:cNvPr>
          <p:cNvSpPr txBox="1"/>
          <p:nvPr/>
        </p:nvSpPr>
        <p:spPr>
          <a:xfrm>
            <a:off x="9006608" y="2056759"/>
            <a:ext cx="338743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es-SV" sz="1400" dirty="0">
                <a:solidFill>
                  <a:schemeClr val="bg1"/>
                </a:solidFill>
                <a:latin typeface="Abadi Extra Light" panose="020B0204020104020204" pitchFamily="34" charset="0"/>
              </a:rPr>
              <a:t>O.E.9</a:t>
            </a:r>
          </a:p>
          <a:p>
            <a:pPr lvl="0" algn="ctr"/>
            <a:r>
              <a:rPr lang="es-SV" sz="1400" dirty="0">
                <a:solidFill>
                  <a:schemeClr val="bg1"/>
                </a:solidFill>
                <a:latin typeface="Abadi Extra Light" panose="020B0204020104020204" pitchFamily="34" charset="0"/>
              </a:rPr>
              <a:t>Garantizar la transparencia en la Gestión</a:t>
            </a:r>
          </a:p>
        </p:txBody>
      </p:sp>
      <p:sp>
        <p:nvSpPr>
          <p:cNvPr id="97" name="CuadroTexto 96">
            <a:extLst>
              <a:ext uri="{FF2B5EF4-FFF2-40B4-BE49-F238E27FC236}">
                <a16:creationId xmlns:a16="http://schemas.microsoft.com/office/drawing/2014/main" id="{46F959D7-825C-01AF-D69C-0BD83D3A6355}"/>
              </a:ext>
            </a:extLst>
          </p:cNvPr>
          <p:cNvSpPr txBox="1"/>
          <p:nvPr/>
        </p:nvSpPr>
        <p:spPr>
          <a:xfrm>
            <a:off x="9212195" y="3524288"/>
            <a:ext cx="3048195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es-SV" sz="1400" dirty="0">
                <a:solidFill>
                  <a:schemeClr val="bg1"/>
                </a:solidFill>
                <a:latin typeface="Abadi Extra Light" panose="020B0204020104020204" pitchFamily="34" charset="0"/>
              </a:rPr>
              <a:t>O.E.10</a:t>
            </a:r>
          </a:p>
          <a:p>
            <a:pPr lvl="0" algn="ctr"/>
            <a:r>
              <a:rPr lang="es-SV" sz="1400" dirty="0">
                <a:solidFill>
                  <a:schemeClr val="bg1"/>
                </a:solidFill>
                <a:latin typeface="Abadi Extra Light" panose="020B0204020104020204" pitchFamily="34" charset="0"/>
              </a:rPr>
              <a:t>Mejorar los mecanismos institucionales que promuevan procesos administrativo financieros eficientes (ejecución presupuestaria, compras, entre otros)</a:t>
            </a:r>
          </a:p>
        </p:txBody>
      </p:sp>
      <p:sp>
        <p:nvSpPr>
          <p:cNvPr id="98" name="Rectángulo 97">
            <a:extLst>
              <a:ext uri="{FF2B5EF4-FFF2-40B4-BE49-F238E27FC236}">
                <a16:creationId xmlns:a16="http://schemas.microsoft.com/office/drawing/2014/main" id="{F7BC1339-491E-B563-4193-F70A229DEED1}"/>
              </a:ext>
            </a:extLst>
          </p:cNvPr>
          <p:cNvSpPr/>
          <p:nvPr/>
        </p:nvSpPr>
        <p:spPr>
          <a:xfrm>
            <a:off x="448235" y="3002198"/>
            <a:ext cx="2193365" cy="37597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100" name="Rectángulo 99">
            <a:extLst>
              <a:ext uri="{FF2B5EF4-FFF2-40B4-BE49-F238E27FC236}">
                <a16:creationId xmlns:a16="http://schemas.microsoft.com/office/drawing/2014/main" id="{84731467-9133-ABCA-CE60-9D61A6C76AB7}"/>
              </a:ext>
            </a:extLst>
          </p:cNvPr>
          <p:cNvSpPr/>
          <p:nvPr/>
        </p:nvSpPr>
        <p:spPr>
          <a:xfrm>
            <a:off x="448235" y="3003624"/>
            <a:ext cx="1980930" cy="37597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Abadi Extra Light" panose="020B0204020104020204" pitchFamily="34" charset="0"/>
              </a:rPr>
              <a:t>93%</a:t>
            </a:r>
            <a:endParaRPr lang="es-SV" dirty="0">
              <a:latin typeface="Abadi Extra Light" panose="020B0204020104020204" pitchFamily="34" charset="0"/>
            </a:endParaRPr>
          </a:p>
        </p:txBody>
      </p:sp>
      <p:sp>
        <p:nvSpPr>
          <p:cNvPr id="101" name="Rectángulo 100">
            <a:extLst>
              <a:ext uri="{FF2B5EF4-FFF2-40B4-BE49-F238E27FC236}">
                <a16:creationId xmlns:a16="http://schemas.microsoft.com/office/drawing/2014/main" id="{D6229193-6F02-80F7-D039-4997B6BD3120}"/>
              </a:ext>
            </a:extLst>
          </p:cNvPr>
          <p:cNvSpPr/>
          <p:nvPr/>
        </p:nvSpPr>
        <p:spPr>
          <a:xfrm>
            <a:off x="448235" y="4540342"/>
            <a:ext cx="2193365" cy="37597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102" name="Rectángulo 101">
            <a:extLst>
              <a:ext uri="{FF2B5EF4-FFF2-40B4-BE49-F238E27FC236}">
                <a16:creationId xmlns:a16="http://schemas.microsoft.com/office/drawing/2014/main" id="{9BE92FE0-6A81-F4B3-46D6-A32A4772F22F}"/>
              </a:ext>
            </a:extLst>
          </p:cNvPr>
          <p:cNvSpPr/>
          <p:nvPr/>
        </p:nvSpPr>
        <p:spPr>
          <a:xfrm>
            <a:off x="448235" y="4541768"/>
            <a:ext cx="1729798" cy="37597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Abadi Extra Light" panose="020B0204020104020204" pitchFamily="34" charset="0"/>
              </a:rPr>
              <a:t>74%</a:t>
            </a:r>
            <a:endParaRPr lang="es-SV" dirty="0">
              <a:latin typeface="Abadi Extra Light" panose="020B0204020104020204" pitchFamily="34" charset="0"/>
            </a:endParaRPr>
          </a:p>
        </p:txBody>
      </p:sp>
      <p:sp>
        <p:nvSpPr>
          <p:cNvPr id="103" name="Rectángulo 102">
            <a:extLst>
              <a:ext uri="{FF2B5EF4-FFF2-40B4-BE49-F238E27FC236}">
                <a16:creationId xmlns:a16="http://schemas.microsoft.com/office/drawing/2014/main" id="{BA1DAE8D-0339-6E51-CADE-DB1F3725A575}"/>
              </a:ext>
            </a:extLst>
          </p:cNvPr>
          <p:cNvSpPr/>
          <p:nvPr/>
        </p:nvSpPr>
        <p:spPr>
          <a:xfrm>
            <a:off x="3569229" y="3003624"/>
            <a:ext cx="2193365" cy="37597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Abadi Extra Light" panose="020B0204020104020204" pitchFamily="34" charset="0"/>
              </a:rPr>
              <a:t>100%</a:t>
            </a:r>
            <a:endParaRPr lang="es-SV" dirty="0">
              <a:latin typeface="Abadi Extra Light" panose="020B0204020104020204" pitchFamily="34" charset="0"/>
            </a:endParaRPr>
          </a:p>
        </p:txBody>
      </p:sp>
      <p:sp>
        <p:nvSpPr>
          <p:cNvPr id="104" name="Rectángulo 103">
            <a:extLst>
              <a:ext uri="{FF2B5EF4-FFF2-40B4-BE49-F238E27FC236}">
                <a16:creationId xmlns:a16="http://schemas.microsoft.com/office/drawing/2014/main" id="{C3F1D7B9-CF41-E87D-7114-6F30FC7F6A86}"/>
              </a:ext>
            </a:extLst>
          </p:cNvPr>
          <p:cNvSpPr/>
          <p:nvPr/>
        </p:nvSpPr>
        <p:spPr>
          <a:xfrm>
            <a:off x="3569229" y="4628601"/>
            <a:ext cx="2193365" cy="37597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105" name="Rectángulo 104">
            <a:extLst>
              <a:ext uri="{FF2B5EF4-FFF2-40B4-BE49-F238E27FC236}">
                <a16:creationId xmlns:a16="http://schemas.microsoft.com/office/drawing/2014/main" id="{44AE549B-8DC7-92F1-7C4A-B1A6926CB0CE}"/>
              </a:ext>
            </a:extLst>
          </p:cNvPr>
          <p:cNvSpPr/>
          <p:nvPr/>
        </p:nvSpPr>
        <p:spPr>
          <a:xfrm>
            <a:off x="3569229" y="4630027"/>
            <a:ext cx="1630844" cy="37597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Abadi Extra Light" panose="020B0204020104020204" pitchFamily="34" charset="0"/>
              </a:rPr>
              <a:t>71%</a:t>
            </a:r>
            <a:endParaRPr lang="es-SV" dirty="0">
              <a:latin typeface="Abadi Extra Light" panose="020B0204020104020204" pitchFamily="34" charset="0"/>
            </a:endParaRPr>
          </a:p>
        </p:txBody>
      </p:sp>
      <p:sp>
        <p:nvSpPr>
          <p:cNvPr id="106" name="Rectángulo 105">
            <a:extLst>
              <a:ext uri="{FF2B5EF4-FFF2-40B4-BE49-F238E27FC236}">
                <a16:creationId xmlns:a16="http://schemas.microsoft.com/office/drawing/2014/main" id="{D86CE5F1-5108-9F65-7BFD-92A32DE90934}"/>
              </a:ext>
            </a:extLst>
          </p:cNvPr>
          <p:cNvSpPr/>
          <p:nvPr/>
        </p:nvSpPr>
        <p:spPr>
          <a:xfrm>
            <a:off x="3569229" y="6451730"/>
            <a:ext cx="2193365" cy="37597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107" name="Rectángulo 106">
            <a:extLst>
              <a:ext uri="{FF2B5EF4-FFF2-40B4-BE49-F238E27FC236}">
                <a16:creationId xmlns:a16="http://schemas.microsoft.com/office/drawing/2014/main" id="{B523E84E-209B-3384-FF46-1B7041BC52CB}"/>
              </a:ext>
            </a:extLst>
          </p:cNvPr>
          <p:cNvSpPr/>
          <p:nvPr/>
        </p:nvSpPr>
        <p:spPr>
          <a:xfrm>
            <a:off x="3569229" y="6443920"/>
            <a:ext cx="1806508" cy="37597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Abadi Extra Light" panose="020B0204020104020204" pitchFamily="34" charset="0"/>
              </a:rPr>
              <a:t>79%</a:t>
            </a:r>
            <a:endParaRPr lang="es-SV" dirty="0">
              <a:latin typeface="Abadi Extra Light" panose="020B0204020104020204" pitchFamily="34" charset="0"/>
            </a:endParaRPr>
          </a:p>
        </p:txBody>
      </p:sp>
      <p:sp>
        <p:nvSpPr>
          <p:cNvPr id="108" name="Rectángulo 107">
            <a:extLst>
              <a:ext uri="{FF2B5EF4-FFF2-40B4-BE49-F238E27FC236}">
                <a16:creationId xmlns:a16="http://schemas.microsoft.com/office/drawing/2014/main" id="{E56A9C71-66DA-825E-F9B7-CF0F55CAE3F6}"/>
              </a:ext>
            </a:extLst>
          </p:cNvPr>
          <p:cNvSpPr/>
          <p:nvPr/>
        </p:nvSpPr>
        <p:spPr>
          <a:xfrm>
            <a:off x="6672686" y="3016888"/>
            <a:ext cx="2193365" cy="37597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109" name="Rectángulo 108">
            <a:extLst>
              <a:ext uri="{FF2B5EF4-FFF2-40B4-BE49-F238E27FC236}">
                <a16:creationId xmlns:a16="http://schemas.microsoft.com/office/drawing/2014/main" id="{05216EA2-22C7-6697-345F-B75660F2AA37}"/>
              </a:ext>
            </a:extLst>
          </p:cNvPr>
          <p:cNvSpPr/>
          <p:nvPr/>
        </p:nvSpPr>
        <p:spPr>
          <a:xfrm>
            <a:off x="6672686" y="3018314"/>
            <a:ext cx="1950944" cy="37597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Abadi Extra Light" panose="020B0204020104020204" pitchFamily="34" charset="0"/>
              </a:rPr>
              <a:t>91%</a:t>
            </a:r>
            <a:endParaRPr lang="es-SV" dirty="0">
              <a:latin typeface="Abadi Extra Light" panose="020B0204020104020204" pitchFamily="34" charset="0"/>
            </a:endParaRPr>
          </a:p>
        </p:txBody>
      </p:sp>
      <p:sp>
        <p:nvSpPr>
          <p:cNvPr id="110" name="Rectángulo 109">
            <a:extLst>
              <a:ext uri="{FF2B5EF4-FFF2-40B4-BE49-F238E27FC236}">
                <a16:creationId xmlns:a16="http://schemas.microsoft.com/office/drawing/2014/main" id="{298011C3-169E-2FD1-C8EC-F9F22877CAFE}"/>
              </a:ext>
            </a:extLst>
          </p:cNvPr>
          <p:cNvSpPr/>
          <p:nvPr/>
        </p:nvSpPr>
        <p:spPr>
          <a:xfrm>
            <a:off x="6695029" y="4679825"/>
            <a:ext cx="2193365" cy="37597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111" name="Rectángulo 110">
            <a:extLst>
              <a:ext uri="{FF2B5EF4-FFF2-40B4-BE49-F238E27FC236}">
                <a16:creationId xmlns:a16="http://schemas.microsoft.com/office/drawing/2014/main" id="{8BD9CF6E-DF39-1EA6-09EB-93034BBD22AD}"/>
              </a:ext>
            </a:extLst>
          </p:cNvPr>
          <p:cNvSpPr/>
          <p:nvPr/>
        </p:nvSpPr>
        <p:spPr>
          <a:xfrm>
            <a:off x="6695029" y="4681251"/>
            <a:ext cx="1369173" cy="37597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Abadi Extra Light" panose="020B0204020104020204" pitchFamily="34" charset="0"/>
              </a:rPr>
              <a:t>69%</a:t>
            </a:r>
            <a:endParaRPr lang="es-SV" dirty="0">
              <a:latin typeface="Abadi Extra Light" panose="020B0204020104020204" pitchFamily="34" charset="0"/>
            </a:endParaRPr>
          </a:p>
        </p:txBody>
      </p:sp>
      <p:sp>
        <p:nvSpPr>
          <p:cNvPr id="114" name="Rectángulo 113">
            <a:extLst>
              <a:ext uri="{FF2B5EF4-FFF2-40B4-BE49-F238E27FC236}">
                <a16:creationId xmlns:a16="http://schemas.microsoft.com/office/drawing/2014/main" id="{B8F32000-9CE6-88D6-DA08-758F4844DB30}"/>
              </a:ext>
            </a:extLst>
          </p:cNvPr>
          <p:cNvSpPr/>
          <p:nvPr/>
        </p:nvSpPr>
        <p:spPr>
          <a:xfrm>
            <a:off x="6753861" y="6451041"/>
            <a:ext cx="2193365" cy="37597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Abadi Extra Light" panose="020B0204020104020204" pitchFamily="34" charset="0"/>
              </a:rPr>
              <a:t>100%</a:t>
            </a:r>
            <a:endParaRPr lang="es-SV" dirty="0">
              <a:latin typeface="Abadi Extra Light" panose="020B0204020104020204" pitchFamily="34" charset="0"/>
            </a:endParaRPr>
          </a:p>
        </p:txBody>
      </p:sp>
      <p:sp>
        <p:nvSpPr>
          <p:cNvPr id="115" name="Rectángulo 114">
            <a:extLst>
              <a:ext uri="{FF2B5EF4-FFF2-40B4-BE49-F238E27FC236}">
                <a16:creationId xmlns:a16="http://schemas.microsoft.com/office/drawing/2014/main" id="{9F642169-A3BE-AA3F-4E21-8FE9EFAE0D7D}"/>
              </a:ext>
            </a:extLst>
          </p:cNvPr>
          <p:cNvSpPr/>
          <p:nvPr/>
        </p:nvSpPr>
        <p:spPr>
          <a:xfrm>
            <a:off x="9771657" y="2993235"/>
            <a:ext cx="2193365" cy="37597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116" name="Rectángulo 115">
            <a:extLst>
              <a:ext uri="{FF2B5EF4-FFF2-40B4-BE49-F238E27FC236}">
                <a16:creationId xmlns:a16="http://schemas.microsoft.com/office/drawing/2014/main" id="{76A2610A-13F5-2507-E7CE-2CF1EBEB5645}"/>
              </a:ext>
            </a:extLst>
          </p:cNvPr>
          <p:cNvSpPr/>
          <p:nvPr/>
        </p:nvSpPr>
        <p:spPr>
          <a:xfrm>
            <a:off x="9771657" y="2994661"/>
            <a:ext cx="1730546" cy="37597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Abadi Extra Light" panose="020B0204020104020204" pitchFamily="34" charset="0"/>
              </a:rPr>
              <a:t>82%</a:t>
            </a:r>
            <a:endParaRPr lang="es-SV" dirty="0">
              <a:latin typeface="Abadi Extra Light" panose="020B0204020104020204" pitchFamily="34" charset="0"/>
            </a:endParaRPr>
          </a:p>
        </p:txBody>
      </p:sp>
      <p:sp>
        <p:nvSpPr>
          <p:cNvPr id="117" name="Rectángulo 116">
            <a:extLst>
              <a:ext uri="{FF2B5EF4-FFF2-40B4-BE49-F238E27FC236}">
                <a16:creationId xmlns:a16="http://schemas.microsoft.com/office/drawing/2014/main" id="{6D185C26-1EAB-95E6-DBBB-30EACC970C8C}"/>
              </a:ext>
            </a:extLst>
          </p:cNvPr>
          <p:cNvSpPr/>
          <p:nvPr/>
        </p:nvSpPr>
        <p:spPr>
          <a:xfrm>
            <a:off x="9771657" y="4682029"/>
            <a:ext cx="2193365" cy="37597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118" name="Rectángulo 117">
            <a:extLst>
              <a:ext uri="{FF2B5EF4-FFF2-40B4-BE49-F238E27FC236}">
                <a16:creationId xmlns:a16="http://schemas.microsoft.com/office/drawing/2014/main" id="{95D42E2B-4242-35CE-C5C8-72A08A657546}"/>
              </a:ext>
            </a:extLst>
          </p:cNvPr>
          <p:cNvSpPr/>
          <p:nvPr/>
        </p:nvSpPr>
        <p:spPr>
          <a:xfrm>
            <a:off x="9771657" y="4683455"/>
            <a:ext cx="2041652" cy="37597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Abadi Extra Light" panose="020B0204020104020204" pitchFamily="34" charset="0"/>
              </a:rPr>
              <a:t>93%</a:t>
            </a:r>
            <a:endParaRPr lang="es-SV" dirty="0">
              <a:latin typeface="Abadi Extra Light" panose="020B02040201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89908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C8945D48-6BFE-E204-A460-447E878CB76F}"/>
              </a:ext>
            </a:extLst>
          </p:cNvPr>
          <p:cNvSpPr/>
          <p:nvPr/>
        </p:nvSpPr>
        <p:spPr>
          <a:xfrm>
            <a:off x="0" y="1"/>
            <a:ext cx="12192000" cy="6858000"/>
          </a:xfrm>
          <a:prstGeom prst="rect">
            <a:avLst/>
          </a:prstGeom>
          <a:solidFill>
            <a:srgbClr val="111C4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pic>
        <p:nvPicPr>
          <p:cNvPr id="8" name="Imagen 7" descr="Logotipo&#10;&#10;Descripción generada automáticamente">
            <a:extLst>
              <a:ext uri="{FF2B5EF4-FFF2-40B4-BE49-F238E27FC236}">
                <a16:creationId xmlns:a16="http://schemas.microsoft.com/office/drawing/2014/main" id="{C95CF7A5-6AE5-AA7C-83A2-D2538C21C3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3129" y="1518971"/>
            <a:ext cx="3705742" cy="3820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6496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Imagen 38">
            <a:extLst>
              <a:ext uri="{FF2B5EF4-FFF2-40B4-BE49-F238E27FC236}">
                <a16:creationId xmlns:a16="http://schemas.microsoft.com/office/drawing/2014/main" id="{D979BFEB-E1A4-AEE1-BEAF-5E07F34B10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4176" y="1008605"/>
            <a:ext cx="7107013" cy="4559636"/>
          </a:xfrm>
          <a:prstGeom prst="rect">
            <a:avLst/>
          </a:prstGeom>
        </p:spPr>
      </p:pic>
      <p:sp>
        <p:nvSpPr>
          <p:cNvPr id="40" name="Rectángulo 39">
            <a:extLst>
              <a:ext uri="{FF2B5EF4-FFF2-40B4-BE49-F238E27FC236}">
                <a16:creationId xmlns:a16="http://schemas.microsoft.com/office/drawing/2014/main" id="{A309C43B-A0D8-FA73-0291-C1BD6541E76F}"/>
              </a:ext>
            </a:extLst>
          </p:cNvPr>
          <p:cNvSpPr/>
          <p:nvPr/>
        </p:nvSpPr>
        <p:spPr>
          <a:xfrm>
            <a:off x="157678" y="0"/>
            <a:ext cx="87314" cy="508110"/>
          </a:xfrm>
          <a:prstGeom prst="rect">
            <a:avLst/>
          </a:prstGeom>
          <a:solidFill>
            <a:srgbClr val="111C4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pic>
        <p:nvPicPr>
          <p:cNvPr id="43" name="Imagen 42" descr="FOSALUD">
            <a:extLst>
              <a:ext uri="{FF2B5EF4-FFF2-40B4-BE49-F238E27FC236}">
                <a16:creationId xmlns:a16="http://schemas.microsoft.com/office/drawing/2014/main" id="{E706CB4F-0778-DA1B-60EC-BF0A730C865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7" t="23002" r="36091" b="25079"/>
          <a:stretch/>
        </p:blipFill>
        <p:spPr bwMode="auto">
          <a:xfrm>
            <a:off x="10971207" y="99207"/>
            <a:ext cx="1063115" cy="3451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ángulo 13">
            <a:extLst>
              <a:ext uri="{FF2B5EF4-FFF2-40B4-BE49-F238E27FC236}">
                <a16:creationId xmlns:a16="http://schemas.microsoft.com/office/drawing/2014/main" id="{8F623389-023E-07F9-18CD-862EEFD27188}"/>
              </a:ext>
            </a:extLst>
          </p:cNvPr>
          <p:cNvSpPr/>
          <p:nvPr/>
        </p:nvSpPr>
        <p:spPr>
          <a:xfrm>
            <a:off x="110226" y="4296671"/>
            <a:ext cx="3812698" cy="256115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24" name="Rectángulo 23">
            <a:extLst>
              <a:ext uri="{FF2B5EF4-FFF2-40B4-BE49-F238E27FC236}">
                <a16:creationId xmlns:a16="http://schemas.microsoft.com/office/drawing/2014/main" id="{266A0366-126E-7F3F-AB7A-7F66A357A07F}"/>
              </a:ext>
            </a:extLst>
          </p:cNvPr>
          <p:cNvSpPr/>
          <p:nvPr/>
        </p:nvSpPr>
        <p:spPr>
          <a:xfrm>
            <a:off x="9402835" y="5859464"/>
            <a:ext cx="2370436" cy="8990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  <p:sp>
        <p:nvSpPr>
          <p:cNvPr id="25" name="Rectángulo 24">
            <a:extLst>
              <a:ext uri="{FF2B5EF4-FFF2-40B4-BE49-F238E27FC236}">
                <a16:creationId xmlns:a16="http://schemas.microsoft.com/office/drawing/2014/main" id="{B026DB68-16E5-C8F1-1BFF-2A980DAE14E9}"/>
              </a:ext>
            </a:extLst>
          </p:cNvPr>
          <p:cNvSpPr/>
          <p:nvPr/>
        </p:nvSpPr>
        <p:spPr>
          <a:xfrm>
            <a:off x="6802608" y="5859464"/>
            <a:ext cx="2370437" cy="91819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ADB17BD3-D97C-0A30-F250-CAC7E8B77149}"/>
              </a:ext>
            </a:extLst>
          </p:cNvPr>
          <p:cNvSpPr txBox="1"/>
          <p:nvPr/>
        </p:nvSpPr>
        <p:spPr>
          <a:xfrm>
            <a:off x="244992" y="21867"/>
            <a:ext cx="344850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SV" sz="1600" b="1" i="0" u="none" strike="noStrike" dirty="0">
                <a:solidFill>
                  <a:srgbClr val="222B35"/>
                </a:solidFill>
                <a:effectLst/>
                <a:latin typeface="Arial" panose="020B0604020202020204" pitchFamily="34" charset="0"/>
              </a:rPr>
              <a:t>PLAN OPERATIVO ANUAL 2023</a:t>
            </a:r>
            <a:endParaRPr lang="es-SV" sz="1600" dirty="0"/>
          </a:p>
        </p:txBody>
      </p:sp>
      <p:sp>
        <p:nvSpPr>
          <p:cNvPr id="36" name="Rectángulo 35">
            <a:extLst>
              <a:ext uri="{FF2B5EF4-FFF2-40B4-BE49-F238E27FC236}">
                <a16:creationId xmlns:a16="http://schemas.microsoft.com/office/drawing/2014/main" id="{12E658A2-F504-3CA8-F351-BA82055E6B51}"/>
              </a:ext>
            </a:extLst>
          </p:cNvPr>
          <p:cNvSpPr/>
          <p:nvPr/>
        </p:nvSpPr>
        <p:spPr>
          <a:xfrm>
            <a:off x="9405589" y="6480135"/>
            <a:ext cx="2087773" cy="2382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400" b="1">
                <a:solidFill>
                  <a:sysClr val="windowText" lastClr="000000"/>
                </a:solidFill>
                <a:latin typeface="+mj-lt"/>
              </a:rPr>
              <a:t>Planes Operativos</a:t>
            </a:r>
            <a:endParaRPr lang="es-SV" sz="1400" b="1" dirty="0">
              <a:solidFill>
                <a:sysClr val="windowText" lastClr="000000"/>
              </a:solidFill>
              <a:latin typeface="+mj-lt"/>
            </a:endParaRPr>
          </a:p>
        </p:txBody>
      </p:sp>
      <p:sp>
        <p:nvSpPr>
          <p:cNvPr id="64" name="Rectángulo 63">
            <a:extLst>
              <a:ext uri="{FF2B5EF4-FFF2-40B4-BE49-F238E27FC236}">
                <a16:creationId xmlns:a16="http://schemas.microsoft.com/office/drawing/2014/main" id="{C9BED22A-8683-80A7-DCA4-CB02122806D5}"/>
              </a:ext>
            </a:extLst>
          </p:cNvPr>
          <p:cNvSpPr/>
          <p:nvPr/>
        </p:nvSpPr>
        <p:spPr>
          <a:xfrm>
            <a:off x="9478516" y="5981007"/>
            <a:ext cx="973123" cy="4550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400" b="1" dirty="0">
                <a:solidFill>
                  <a:sysClr val="windowText" lastClr="000000"/>
                </a:solidFill>
                <a:latin typeface="Century Schoolbook" panose="02040604050505020304" pitchFamily="18" charset="0"/>
              </a:rPr>
              <a:t>30</a:t>
            </a:r>
            <a:endParaRPr lang="es-SV" sz="4400" b="1" dirty="0">
              <a:solidFill>
                <a:sysClr val="windowText" lastClr="00000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87" name="CuadroTexto 86">
            <a:extLst>
              <a:ext uri="{FF2B5EF4-FFF2-40B4-BE49-F238E27FC236}">
                <a16:creationId xmlns:a16="http://schemas.microsoft.com/office/drawing/2014/main" id="{A6D85D0D-0355-91C4-CFEF-936CE24D887F}"/>
              </a:ext>
            </a:extLst>
          </p:cNvPr>
          <p:cNvSpPr txBox="1"/>
          <p:nvPr/>
        </p:nvSpPr>
        <p:spPr>
          <a:xfrm>
            <a:off x="244992" y="239964"/>
            <a:ext cx="344850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SV" sz="1600" b="1" i="0" u="none" strike="noStrike" dirty="0">
                <a:solidFill>
                  <a:srgbClr val="222B35"/>
                </a:solidFill>
                <a:effectLst/>
                <a:latin typeface="Arial" panose="020B0604020202020204" pitchFamily="34" charset="0"/>
              </a:rPr>
              <a:t>Ejecución Institucional</a:t>
            </a:r>
            <a:endParaRPr lang="es-SV" sz="1600" dirty="0"/>
          </a:p>
        </p:txBody>
      </p:sp>
      <p:pic>
        <p:nvPicPr>
          <p:cNvPr id="97" name="Gráfico 96" descr="Portapapeles comprobado contorno">
            <a:extLst>
              <a:ext uri="{FF2B5EF4-FFF2-40B4-BE49-F238E27FC236}">
                <a16:creationId xmlns:a16="http://schemas.microsoft.com/office/drawing/2014/main" id="{B45DEF33-44A0-E777-7F45-ABB69FE362E5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11184689" y="5919948"/>
            <a:ext cx="456841" cy="456841"/>
          </a:xfrm>
          <a:prstGeom prst="rect">
            <a:avLst/>
          </a:prstGeom>
        </p:spPr>
      </p:pic>
      <p:sp>
        <p:nvSpPr>
          <p:cNvPr id="108" name="Rectángulo 107">
            <a:extLst>
              <a:ext uri="{FF2B5EF4-FFF2-40B4-BE49-F238E27FC236}">
                <a16:creationId xmlns:a16="http://schemas.microsoft.com/office/drawing/2014/main" id="{ABBBD21D-3AB1-0AA1-20D3-FBA82A3D0FE8}"/>
              </a:ext>
            </a:extLst>
          </p:cNvPr>
          <p:cNvSpPr/>
          <p:nvPr/>
        </p:nvSpPr>
        <p:spPr>
          <a:xfrm>
            <a:off x="110380" y="4237132"/>
            <a:ext cx="2200649" cy="30342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600" b="1" dirty="0">
                <a:solidFill>
                  <a:sysClr val="windowText" lastClr="000000"/>
                </a:solidFill>
                <a:latin typeface="+mj-lt"/>
              </a:rPr>
              <a:t>Ejecución Trimestral</a:t>
            </a:r>
            <a:endParaRPr lang="es-SV" sz="1600" b="1" dirty="0">
              <a:solidFill>
                <a:sysClr val="windowText" lastClr="000000"/>
              </a:solidFill>
              <a:latin typeface="+mj-lt"/>
            </a:endParaRPr>
          </a:p>
        </p:txBody>
      </p:sp>
      <p:sp>
        <p:nvSpPr>
          <p:cNvPr id="115" name="CuadroTexto 114">
            <a:extLst>
              <a:ext uri="{FF2B5EF4-FFF2-40B4-BE49-F238E27FC236}">
                <a16:creationId xmlns:a16="http://schemas.microsoft.com/office/drawing/2014/main" id="{4465A00D-0374-8C0D-2092-A65A13508ACC}"/>
              </a:ext>
            </a:extLst>
          </p:cNvPr>
          <p:cNvSpPr txBox="1"/>
          <p:nvPr/>
        </p:nvSpPr>
        <p:spPr>
          <a:xfrm>
            <a:off x="6729107" y="6439926"/>
            <a:ext cx="183144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400" b="1">
                <a:solidFill>
                  <a:sysClr val="windowText" lastClr="000000"/>
                </a:solidFill>
                <a:latin typeface="+mj-lt"/>
              </a:rPr>
              <a:t>Objetivos Estratégicos</a:t>
            </a:r>
            <a:endParaRPr lang="es-SV" sz="1400" b="1" dirty="0">
              <a:solidFill>
                <a:sysClr val="windowText" lastClr="000000"/>
              </a:solidFill>
              <a:latin typeface="+mj-lt"/>
            </a:endParaRPr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4ADED51B-3699-807A-0A52-5D70111E5AFE}"/>
              </a:ext>
            </a:extLst>
          </p:cNvPr>
          <p:cNvSpPr/>
          <p:nvPr/>
        </p:nvSpPr>
        <p:spPr>
          <a:xfrm>
            <a:off x="3985791" y="4200976"/>
            <a:ext cx="1075379" cy="41012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s-ES" sz="1200" dirty="0">
                <a:latin typeface="+mj-lt"/>
              </a:rPr>
              <a:t>Gerencia </a:t>
            </a:r>
          </a:p>
          <a:p>
            <a:pPr algn="r"/>
            <a:r>
              <a:rPr lang="es-ES" sz="1200" dirty="0">
                <a:latin typeface="+mj-lt"/>
              </a:rPr>
              <a:t>Legal</a:t>
            </a:r>
            <a:endParaRPr lang="es-SV" sz="1200" dirty="0">
              <a:latin typeface="+mj-lt"/>
            </a:endParaRP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4080CFEA-9850-BDB2-AC65-6AF397AB00A1}"/>
              </a:ext>
            </a:extLst>
          </p:cNvPr>
          <p:cNvSpPr/>
          <p:nvPr/>
        </p:nvSpPr>
        <p:spPr>
          <a:xfrm>
            <a:off x="3430414" y="2026629"/>
            <a:ext cx="1601232" cy="41012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s-ES" sz="1200" dirty="0">
                <a:latin typeface="+mj-lt"/>
              </a:rPr>
              <a:t>Gerencia Administrativa</a:t>
            </a:r>
            <a:endParaRPr lang="es-SV" sz="1200" dirty="0">
              <a:latin typeface="+mj-lt"/>
            </a:endParaRPr>
          </a:p>
        </p:txBody>
      </p:sp>
      <p:sp>
        <p:nvSpPr>
          <p:cNvPr id="28" name="Rectángulo 27">
            <a:extLst>
              <a:ext uri="{FF2B5EF4-FFF2-40B4-BE49-F238E27FC236}">
                <a16:creationId xmlns:a16="http://schemas.microsoft.com/office/drawing/2014/main" id="{3BCDC329-5431-A7A5-EF12-4AE6D2817B50}"/>
              </a:ext>
            </a:extLst>
          </p:cNvPr>
          <p:cNvSpPr/>
          <p:nvPr/>
        </p:nvSpPr>
        <p:spPr>
          <a:xfrm>
            <a:off x="3430414" y="1264541"/>
            <a:ext cx="1601232" cy="41012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s-ES" sz="1200" dirty="0">
                <a:latin typeface="+mj-lt"/>
              </a:rPr>
              <a:t>Gerencia de </a:t>
            </a:r>
          </a:p>
          <a:p>
            <a:pPr algn="r"/>
            <a:r>
              <a:rPr lang="es-ES" sz="1200" dirty="0">
                <a:latin typeface="+mj-lt"/>
              </a:rPr>
              <a:t>Talento Humano</a:t>
            </a:r>
            <a:endParaRPr lang="es-SV" sz="1200" dirty="0">
              <a:latin typeface="+mj-lt"/>
            </a:endParaRPr>
          </a:p>
        </p:txBody>
      </p:sp>
      <p:sp>
        <p:nvSpPr>
          <p:cNvPr id="29" name="Rectángulo 28">
            <a:extLst>
              <a:ext uri="{FF2B5EF4-FFF2-40B4-BE49-F238E27FC236}">
                <a16:creationId xmlns:a16="http://schemas.microsoft.com/office/drawing/2014/main" id="{531636BC-A9C3-9B82-B46D-BD718D02B1DC}"/>
              </a:ext>
            </a:extLst>
          </p:cNvPr>
          <p:cNvSpPr/>
          <p:nvPr/>
        </p:nvSpPr>
        <p:spPr>
          <a:xfrm>
            <a:off x="3404982" y="2740241"/>
            <a:ext cx="1601232" cy="41012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s-ES" sz="1200" dirty="0">
                <a:latin typeface="+mj-lt"/>
              </a:rPr>
              <a:t>Gerencia </a:t>
            </a:r>
          </a:p>
          <a:p>
            <a:pPr algn="r"/>
            <a:r>
              <a:rPr lang="es-ES" sz="1200" dirty="0">
                <a:latin typeface="+mj-lt"/>
              </a:rPr>
              <a:t>Financiera</a:t>
            </a:r>
            <a:endParaRPr lang="es-SV" sz="1200" dirty="0">
              <a:latin typeface="+mj-lt"/>
            </a:endParaRPr>
          </a:p>
        </p:txBody>
      </p:sp>
      <p:sp>
        <p:nvSpPr>
          <p:cNvPr id="30" name="Rectángulo 29">
            <a:extLst>
              <a:ext uri="{FF2B5EF4-FFF2-40B4-BE49-F238E27FC236}">
                <a16:creationId xmlns:a16="http://schemas.microsoft.com/office/drawing/2014/main" id="{21327884-834F-414D-2B4D-2F5568E1435B}"/>
              </a:ext>
            </a:extLst>
          </p:cNvPr>
          <p:cNvSpPr/>
          <p:nvPr/>
        </p:nvSpPr>
        <p:spPr>
          <a:xfrm>
            <a:off x="3985791" y="4887693"/>
            <a:ext cx="1071869" cy="41012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s-ES" sz="1200" dirty="0">
                <a:latin typeface="+mj-lt"/>
              </a:rPr>
              <a:t>Unidades</a:t>
            </a:r>
          </a:p>
          <a:p>
            <a:pPr algn="r"/>
            <a:r>
              <a:rPr lang="es-ES" sz="1200" dirty="0">
                <a:latin typeface="+mj-lt"/>
              </a:rPr>
              <a:t>Staff</a:t>
            </a:r>
            <a:endParaRPr lang="es-SV" sz="1200" dirty="0">
              <a:latin typeface="+mj-lt"/>
            </a:endParaRPr>
          </a:p>
        </p:txBody>
      </p:sp>
      <p:sp>
        <p:nvSpPr>
          <p:cNvPr id="31" name="Rectángulo 30">
            <a:extLst>
              <a:ext uri="{FF2B5EF4-FFF2-40B4-BE49-F238E27FC236}">
                <a16:creationId xmlns:a16="http://schemas.microsoft.com/office/drawing/2014/main" id="{966A7313-0B1F-31E9-D4E8-30F3F7C0A4E0}"/>
              </a:ext>
            </a:extLst>
          </p:cNvPr>
          <p:cNvSpPr/>
          <p:nvPr/>
        </p:nvSpPr>
        <p:spPr>
          <a:xfrm>
            <a:off x="3459972" y="3445540"/>
            <a:ext cx="1601232" cy="41012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s-ES" sz="1200" dirty="0">
                <a:latin typeface="+mj-lt"/>
              </a:rPr>
              <a:t>Gerencia </a:t>
            </a:r>
          </a:p>
          <a:p>
            <a:pPr algn="r"/>
            <a:r>
              <a:rPr lang="es-ES" sz="1200" dirty="0">
                <a:latin typeface="+mj-lt"/>
              </a:rPr>
              <a:t>Técnica</a:t>
            </a:r>
            <a:endParaRPr lang="es-SV" sz="1200" dirty="0">
              <a:latin typeface="+mj-lt"/>
            </a:endParaRP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9EC84FB2-6A9A-F12A-E7AB-A0EF436C8110}"/>
              </a:ext>
            </a:extLst>
          </p:cNvPr>
          <p:cNvSpPr/>
          <p:nvPr/>
        </p:nvSpPr>
        <p:spPr>
          <a:xfrm>
            <a:off x="134517" y="668120"/>
            <a:ext cx="3782543" cy="192462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CA00C648-03B8-935A-BFA9-73834CCAF190}"/>
              </a:ext>
            </a:extLst>
          </p:cNvPr>
          <p:cNvSpPr/>
          <p:nvPr/>
        </p:nvSpPr>
        <p:spPr>
          <a:xfrm>
            <a:off x="167043" y="1274538"/>
            <a:ext cx="1486665" cy="4408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400" b="1" dirty="0">
                <a:solidFill>
                  <a:sysClr val="windowText" lastClr="000000"/>
                </a:solidFill>
                <a:latin typeface="+mj-lt"/>
              </a:rPr>
              <a:t>Ejecución </a:t>
            </a:r>
          </a:p>
          <a:p>
            <a:r>
              <a:rPr lang="es-ES" sz="1400" b="1" dirty="0">
                <a:solidFill>
                  <a:sysClr val="windowText" lastClr="000000"/>
                </a:solidFill>
                <a:latin typeface="+mj-lt"/>
              </a:rPr>
              <a:t>Plan Operativo</a:t>
            </a:r>
            <a:endParaRPr lang="es-SV" sz="1400" b="1" dirty="0">
              <a:solidFill>
                <a:sysClr val="windowText" lastClr="000000"/>
              </a:solidFill>
              <a:latin typeface="+mj-lt"/>
            </a:endParaRPr>
          </a:p>
        </p:txBody>
      </p:sp>
      <p:graphicFrame>
        <p:nvGraphicFramePr>
          <p:cNvPr id="86" name="Gráfico 85">
            <a:extLst>
              <a:ext uri="{FF2B5EF4-FFF2-40B4-BE49-F238E27FC236}">
                <a16:creationId xmlns:a16="http://schemas.microsoft.com/office/drawing/2014/main" id="{FF6A41C9-FB62-1866-6CDC-00BCAEB638B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08228870"/>
              </p:ext>
            </p:extLst>
          </p:nvPr>
        </p:nvGraphicFramePr>
        <p:xfrm>
          <a:off x="986726" y="521171"/>
          <a:ext cx="3448503" cy="21952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2" name="Rectángulo 11">
            <a:extLst>
              <a:ext uri="{FF2B5EF4-FFF2-40B4-BE49-F238E27FC236}">
                <a16:creationId xmlns:a16="http://schemas.microsoft.com/office/drawing/2014/main" id="{752CED2B-AA81-D206-4F8D-7150B6CFB9F7}"/>
              </a:ext>
            </a:extLst>
          </p:cNvPr>
          <p:cNvSpPr/>
          <p:nvPr/>
        </p:nvSpPr>
        <p:spPr>
          <a:xfrm>
            <a:off x="140381" y="2626636"/>
            <a:ext cx="3782543" cy="157016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35" name="Rectángulo 34">
            <a:extLst>
              <a:ext uri="{FF2B5EF4-FFF2-40B4-BE49-F238E27FC236}">
                <a16:creationId xmlns:a16="http://schemas.microsoft.com/office/drawing/2014/main" id="{A41920AD-1F4C-C682-2BDF-55D3FAA15FDA}"/>
              </a:ext>
            </a:extLst>
          </p:cNvPr>
          <p:cNvSpPr/>
          <p:nvPr/>
        </p:nvSpPr>
        <p:spPr>
          <a:xfrm>
            <a:off x="124455" y="3101063"/>
            <a:ext cx="1396068" cy="4692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400" b="1" dirty="0">
                <a:solidFill>
                  <a:sysClr val="windowText" lastClr="000000"/>
                </a:solidFill>
                <a:latin typeface="+mj-lt"/>
              </a:rPr>
              <a:t>Eficacia</a:t>
            </a:r>
          </a:p>
          <a:p>
            <a:r>
              <a:rPr lang="es-ES" sz="1400" b="1" dirty="0">
                <a:solidFill>
                  <a:sysClr val="windowText" lastClr="000000"/>
                </a:solidFill>
                <a:latin typeface="+mj-lt"/>
              </a:rPr>
              <a:t>Plan Operativo</a:t>
            </a:r>
            <a:endParaRPr lang="es-SV" sz="1400" b="1" dirty="0">
              <a:solidFill>
                <a:sysClr val="windowText" lastClr="000000"/>
              </a:solidFill>
              <a:latin typeface="+mj-lt"/>
            </a:endParaRPr>
          </a:p>
        </p:txBody>
      </p:sp>
      <p:graphicFrame>
        <p:nvGraphicFramePr>
          <p:cNvPr id="100" name="Gráfico 99">
            <a:extLst>
              <a:ext uri="{FF2B5EF4-FFF2-40B4-BE49-F238E27FC236}">
                <a16:creationId xmlns:a16="http://schemas.microsoft.com/office/drawing/2014/main" id="{872A7448-34C5-4B77-3CE2-E055149FE4A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82791092"/>
              </p:ext>
            </p:extLst>
          </p:nvPr>
        </p:nvGraphicFramePr>
        <p:xfrm>
          <a:off x="1198496" y="2580862"/>
          <a:ext cx="2790438" cy="24082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pSp>
        <p:nvGrpSpPr>
          <p:cNvPr id="112" name="Grupo 111">
            <a:extLst>
              <a:ext uri="{FF2B5EF4-FFF2-40B4-BE49-F238E27FC236}">
                <a16:creationId xmlns:a16="http://schemas.microsoft.com/office/drawing/2014/main" id="{C44309AB-2F72-3B3F-C5FE-0F9DCD2EE4FE}"/>
              </a:ext>
            </a:extLst>
          </p:cNvPr>
          <p:cNvGrpSpPr/>
          <p:nvPr/>
        </p:nvGrpSpPr>
        <p:grpSpPr>
          <a:xfrm rot="20192181">
            <a:off x="2195613" y="3541746"/>
            <a:ext cx="995284" cy="312086"/>
            <a:chOff x="7463840" y="1820279"/>
            <a:chExt cx="1096062" cy="365019"/>
          </a:xfrm>
        </p:grpSpPr>
        <p:pic>
          <p:nvPicPr>
            <p:cNvPr id="106" name="Gráfico 105" descr="Atrás con relleno sólido">
              <a:extLst>
                <a:ext uri="{FF2B5EF4-FFF2-40B4-BE49-F238E27FC236}">
                  <a16:creationId xmlns:a16="http://schemas.microsoft.com/office/drawing/2014/main" id="{65469B3B-485D-FB4F-AB88-A091C891F3E8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9"/>
                </a:ext>
              </a:extLst>
            </a:blip>
            <a:stretch>
              <a:fillRect/>
            </a:stretch>
          </p:blipFill>
          <p:spPr>
            <a:xfrm rot="1471625">
              <a:off x="7463840" y="1846734"/>
              <a:ext cx="1096062" cy="338564"/>
            </a:xfrm>
            <a:prstGeom prst="rect">
              <a:avLst/>
            </a:prstGeom>
          </p:spPr>
        </p:pic>
        <p:sp>
          <p:nvSpPr>
            <p:cNvPr id="107" name="Elipse 106">
              <a:extLst>
                <a:ext uri="{FF2B5EF4-FFF2-40B4-BE49-F238E27FC236}">
                  <a16:creationId xmlns:a16="http://schemas.microsoft.com/office/drawing/2014/main" id="{4057FF6D-C4AB-EE41-C7C7-9F272C54FD3B}"/>
                </a:ext>
              </a:extLst>
            </p:cNvPr>
            <p:cNvSpPr/>
            <p:nvPr/>
          </p:nvSpPr>
          <p:spPr>
            <a:xfrm>
              <a:off x="7685249" y="1820279"/>
              <a:ext cx="209724" cy="224053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SV"/>
            </a:p>
          </p:txBody>
        </p:sp>
      </p:grpSp>
      <p:sp>
        <p:nvSpPr>
          <p:cNvPr id="16" name="CuadroTexto 15">
            <a:extLst>
              <a:ext uri="{FF2B5EF4-FFF2-40B4-BE49-F238E27FC236}">
                <a16:creationId xmlns:a16="http://schemas.microsoft.com/office/drawing/2014/main" id="{A7A600AF-1A7E-B778-6C65-1E76BC6C2C72}"/>
              </a:ext>
            </a:extLst>
          </p:cNvPr>
          <p:cNvSpPr txBox="1"/>
          <p:nvPr/>
        </p:nvSpPr>
        <p:spPr>
          <a:xfrm>
            <a:off x="5238865" y="964451"/>
            <a:ext cx="524835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600" b="1" dirty="0">
                <a:solidFill>
                  <a:sysClr val="windowText" lastClr="000000"/>
                </a:solidFill>
                <a:latin typeface="+mj-lt"/>
              </a:rPr>
              <a:t> T1                  T2                                     T3                                   T4</a:t>
            </a:r>
            <a:endParaRPr lang="es-SV" sz="1600" b="1" dirty="0">
              <a:solidFill>
                <a:sysClr val="windowText" lastClr="000000"/>
              </a:solidFill>
              <a:latin typeface="+mj-lt"/>
            </a:endParaRP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32D108CC-45F6-D107-E1D3-3962F9D797B9}"/>
              </a:ext>
            </a:extLst>
          </p:cNvPr>
          <p:cNvSpPr/>
          <p:nvPr/>
        </p:nvSpPr>
        <p:spPr>
          <a:xfrm>
            <a:off x="164242" y="699144"/>
            <a:ext cx="2691005" cy="6710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3200" dirty="0">
                <a:solidFill>
                  <a:sysClr val="windowText" lastClr="000000"/>
                </a:solidFill>
                <a:latin typeface="Century Schoolbook" panose="02040604050505020304" pitchFamily="18" charset="0"/>
              </a:rPr>
              <a:t>100 %</a:t>
            </a:r>
            <a:endParaRPr lang="es-SV" sz="3200" dirty="0">
              <a:solidFill>
                <a:sysClr val="windowText" lastClr="00000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7066E177-3DDC-D1D2-FD99-25935FFE20DC}"/>
              </a:ext>
            </a:extLst>
          </p:cNvPr>
          <p:cNvSpPr/>
          <p:nvPr/>
        </p:nvSpPr>
        <p:spPr>
          <a:xfrm>
            <a:off x="124642" y="2640907"/>
            <a:ext cx="2200649" cy="4478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3200" dirty="0">
                <a:solidFill>
                  <a:sysClr val="windowText" lastClr="000000"/>
                </a:solidFill>
                <a:latin typeface="Century Schoolbook" panose="02040604050505020304" pitchFamily="18" charset="0"/>
              </a:rPr>
              <a:t>100 %</a:t>
            </a:r>
            <a:endParaRPr lang="es-SV" sz="3200" dirty="0">
              <a:solidFill>
                <a:sysClr val="windowText" lastClr="00000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109" name="Rectángulo 108">
            <a:extLst>
              <a:ext uri="{FF2B5EF4-FFF2-40B4-BE49-F238E27FC236}">
                <a16:creationId xmlns:a16="http://schemas.microsoft.com/office/drawing/2014/main" id="{771ED678-89BE-9A2D-5963-CB12B9544D36}"/>
              </a:ext>
            </a:extLst>
          </p:cNvPr>
          <p:cNvSpPr/>
          <p:nvPr/>
        </p:nvSpPr>
        <p:spPr>
          <a:xfrm>
            <a:off x="3923738" y="583176"/>
            <a:ext cx="5324038" cy="3946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600" b="1" dirty="0">
                <a:solidFill>
                  <a:sysClr val="windowText" lastClr="000000"/>
                </a:solidFill>
                <a:latin typeface="+mj-lt"/>
              </a:rPr>
              <a:t>Ejecución Gerencias y Unidades Staff</a:t>
            </a:r>
            <a:endParaRPr lang="es-SV" sz="1600" b="1" dirty="0">
              <a:solidFill>
                <a:sysClr val="windowText" lastClr="000000"/>
              </a:solidFill>
              <a:latin typeface="+mj-lt"/>
            </a:endParaRPr>
          </a:p>
        </p:txBody>
      </p:sp>
      <p:grpSp>
        <p:nvGrpSpPr>
          <p:cNvPr id="56" name="Grupo 55">
            <a:extLst>
              <a:ext uri="{FF2B5EF4-FFF2-40B4-BE49-F238E27FC236}">
                <a16:creationId xmlns:a16="http://schemas.microsoft.com/office/drawing/2014/main" id="{AB21A831-306C-959A-61F2-BE6B9C4B82E9}"/>
              </a:ext>
            </a:extLst>
          </p:cNvPr>
          <p:cNvGrpSpPr/>
          <p:nvPr/>
        </p:nvGrpSpPr>
        <p:grpSpPr>
          <a:xfrm>
            <a:off x="2620299" y="6308998"/>
            <a:ext cx="1728869" cy="509604"/>
            <a:chOff x="2597208" y="4446499"/>
            <a:chExt cx="1728869" cy="509604"/>
          </a:xfrm>
        </p:grpSpPr>
        <p:sp>
          <p:nvSpPr>
            <p:cNvPr id="57" name="Rectángulo 56">
              <a:extLst>
                <a:ext uri="{FF2B5EF4-FFF2-40B4-BE49-F238E27FC236}">
                  <a16:creationId xmlns:a16="http://schemas.microsoft.com/office/drawing/2014/main" id="{959C73EE-B8D6-502E-AF49-648D44E2A310}"/>
                </a:ext>
              </a:extLst>
            </p:cNvPr>
            <p:cNvSpPr/>
            <p:nvPr/>
          </p:nvSpPr>
          <p:spPr>
            <a:xfrm>
              <a:off x="3289869" y="4756348"/>
              <a:ext cx="1036208" cy="1897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s-ES" sz="1000" dirty="0">
                  <a:solidFill>
                    <a:sysClr val="windowText" lastClr="000000"/>
                  </a:solidFill>
                  <a:latin typeface="+mj-lt"/>
                </a:rPr>
                <a:t>Ejecutado</a:t>
              </a:r>
              <a:endParaRPr lang="es-SV" sz="1000" dirty="0">
                <a:solidFill>
                  <a:sysClr val="windowText" lastClr="000000"/>
                </a:solidFill>
                <a:latin typeface="+mj-lt"/>
              </a:endParaRPr>
            </a:p>
          </p:txBody>
        </p:sp>
        <p:sp>
          <p:nvSpPr>
            <p:cNvPr id="58" name="Rectángulo 57">
              <a:extLst>
                <a:ext uri="{FF2B5EF4-FFF2-40B4-BE49-F238E27FC236}">
                  <a16:creationId xmlns:a16="http://schemas.microsoft.com/office/drawing/2014/main" id="{456582A9-9922-B371-E882-5856E30D78D0}"/>
                </a:ext>
              </a:extLst>
            </p:cNvPr>
            <p:cNvSpPr/>
            <p:nvPr/>
          </p:nvSpPr>
          <p:spPr>
            <a:xfrm>
              <a:off x="2597208" y="4766330"/>
              <a:ext cx="1036208" cy="1897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s-ES" sz="1000" dirty="0">
                  <a:solidFill>
                    <a:sysClr val="windowText" lastClr="000000"/>
                  </a:solidFill>
                  <a:latin typeface="+mj-lt"/>
                </a:rPr>
                <a:t>Programado</a:t>
              </a:r>
              <a:endParaRPr lang="es-SV" sz="1000" dirty="0">
                <a:solidFill>
                  <a:sysClr val="windowText" lastClr="000000"/>
                </a:solidFill>
                <a:latin typeface="+mj-lt"/>
              </a:endParaRPr>
            </a:p>
          </p:txBody>
        </p:sp>
        <p:pic>
          <p:nvPicPr>
            <p:cNvPr id="59" name="Imagen 58">
              <a:extLst>
                <a:ext uri="{FF2B5EF4-FFF2-40B4-BE49-F238E27FC236}">
                  <a16:creationId xmlns:a16="http://schemas.microsoft.com/office/drawing/2014/main" id="{954959AC-163D-3344-662C-927DB3B1134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0"/>
            <a:srcRect l="30784" t="91101" r="62914" b="1558"/>
            <a:stretch/>
          </p:blipFill>
          <p:spPr>
            <a:xfrm>
              <a:off x="3254498" y="4490167"/>
              <a:ext cx="400389" cy="336215"/>
            </a:xfrm>
            <a:prstGeom prst="rect">
              <a:avLst/>
            </a:prstGeom>
          </p:spPr>
        </p:pic>
        <p:pic>
          <p:nvPicPr>
            <p:cNvPr id="60" name="Imagen 59">
              <a:extLst>
                <a:ext uri="{FF2B5EF4-FFF2-40B4-BE49-F238E27FC236}">
                  <a16:creationId xmlns:a16="http://schemas.microsoft.com/office/drawing/2014/main" id="{259521ED-27A1-84C2-69B8-647BA640AD5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0"/>
            <a:srcRect l="49151" t="90611" r="44604" b="1510"/>
            <a:stretch/>
          </p:blipFill>
          <p:spPr>
            <a:xfrm>
              <a:off x="2796811" y="4446499"/>
              <a:ext cx="441971" cy="402009"/>
            </a:xfrm>
            <a:prstGeom prst="rect">
              <a:avLst/>
            </a:prstGeom>
          </p:spPr>
        </p:pic>
      </p:grpSp>
      <p:sp>
        <p:nvSpPr>
          <p:cNvPr id="61" name="Rectángulo 60">
            <a:extLst>
              <a:ext uri="{FF2B5EF4-FFF2-40B4-BE49-F238E27FC236}">
                <a16:creationId xmlns:a16="http://schemas.microsoft.com/office/drawing/2014/main" id="{415D2584-A6A8-6A57-D6F3-CA925C680383}"/>
              </a:ext>
            </a:extLst>
          </p:cNvPr>
          <p:cNvSpPr/>
          <p:nvPr/>
        </p:nvSpPr>
        <p:spPr>
          <a:xfrm>
            <a:off x="54443" y="6501877"/>
            <a:ext cx="2651563" cy="2186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800" b="1" dirty="0">
                <a:solidFill>
                  <a:sysClr val="windowText" lastClr="000000"/>
                </a:solidFill>
                <a:latin typeface="+mj-lt"/>
              </a:rPr>
              <a:t>Grafica 1.1 Plan Operativo Anual Institucional Acumulado</a:t>
            </a:r>
          </a:p>
        </p:txBody>
      </p:sp>
      <p:sp>
        <p:nvSpPr>
          <p:cNvPr id="62" name="CuadroTexto 61">
            <a:extLst>
              <a:ext uri="{FF2B5EF4-FFF2-40B4-BE49-F238E27FC236}">
                <a16:creationId xmlns:a16="http://schemas.microsoft.com/office/drawing/2014/main" id="{677053C5-E0A5-4C34-5597-A11FD6D5CEA1}"/>
              </a:ext>
            </a:extLst>
          </p:cNvPr>
          <p:cNvSpPr txBox="1"/>
          <p:nvPr/>
        </p:nvSpPr>
        <p:spPr>
          <a:xfrm>
            <a:off x="54811" y="6618422"/>
            <a:ext cx="2512503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800" dirty="0">
                <a:solidFill>
                  <a:sysClr val="windowText" lastClr="000000"/>
                </a:solidFill>
                <a:latin typeface="+mj-lt"/>
              </a:rPr>
              <a:t>Datos Institucionales, Sistema de Información Gerencial</a:t>
            </a:r>
            <a:endParaRPr lang="es-SV" sz="800" dirty="0">
              <a:solidFill>
                <a:sysClr val="windowText" lastClr="000000"/>
              </a:solidFill>
              <a:latin typeface="+mj-lt"/>
            </a:endParaRPr>
          </a:p>
        </p:txBody>
      </p:sp>
      <p:sp>
        <p:nvSpPr>
          <p:cNvPr id="63" name="CuadroTexto 62">
            <a:extLst>
              <a:ext uri="{FF2B5EF4-FFF2-40B4-BE49-F238E27FC236}">
                <a16:creationId xmlns:a16="http://schemas.microsoft.com/office/drawing/2014/main" id="{99968904-7572-2958-7CDD-C2671707B09E}"/>
              </a:ext>
            </a:extLst>
          </p:cNvPr>
          <p:cNvSpPr txBox="1"/>
          <p:nvPr/>
        </p:nvSpPr>
        <p:spPr>
          <a:xfrm>
            <a:off x="3971354" y="5433363"/>
            <a:ext cx="2512503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800" dirty="0">
                <a:solidFill>
                  <a:sysClr val="windowText" lastClr="000000"/>
                </a:solidFill>
                <a:latin typeface="+mj-lt"/>
              </a:rPr>
              <a:t>Datos Institucionales, Sistema de Información Gerencial</a:t>
            </a:r>
            <a:endParaRPr lang="es-SV" sz="800" dirty="0">
              <a:solidFill>
                <a:sysClr val="windowText" lastClr="000000"/>
              </a:solidFill>
              <a:latin typeface="+mj-lt"/>
            </a:endParaRPr>
          </a:p>
        </p:txBody>
      </p:sp>
      <p:sp>
        <p:nvSpPr>
          <p:cNvPr id="67" name="Rectángulo 66">
            <a:extLst>
              <a:ext uri="{FF2B5EF4-FFF2-40B4-BE49-F238E27FC236}">
                <a16:creationId xmlns:a16="http://schemas.microsoft.com/office/drawing/2014/main" id="{A0183A1C-924A-5F52-C325-4BB886548174}"/>
              </a:ext>
            </a:extLst>
          </p:cNvPr>
          <p:cNvSpPr/>
          <p:nvPr/>
        </p:nvSpPr>
        <p:spPr>
          <a:xfrm>
            <a:off x="3971354" y="5289259"/>
            <a:ext cx="3573196" cy="2186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800" b="1" dirty="0">
                <a:solidFill>
                  <a:sysClr val="windowText" lastClr="000000"/>
                </a:solidFill>
                <a:latin typeface="+mj-lt"/>
              </a:rPr>
              <a:t>Grafica 1.2 Plan Operativo Anual por Unidad Operativa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B787B3C3-6799-A1FA-BD9E-19AFC6639BDC}"/>
              </a:ext>
            </a:extLst>
          </p:cNvPr>
          <p:cNvSpPr/>
          <p:nvPr/>
        </p:nvSpPr>
        <p:spPr>
          <a:xfrm>
            <a:off x="5083148" y="4932188"/>
            <a:ext cx="406294" cy="319970"/>
          </a:xfrm>
          <a:prstGeom prst="rect">
            <a:avLst/>
          </a:prstGeom>
          <a:solidFill>
            <a:srgbClr val="D1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000" b="1" dirty="0">
                <a:solidFill>
                  <a:sysClr val="windowText" lastClr="000000"/>
                </a:solidFill>
              </a:rPr>
              <a:t>15%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9A1C76A1-20C0-004C-5CAD-C9DE9277F41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28941" y="4644394"/>
            <a:ext cx="3485590" cy="1769773"/>
          </a:xfrm>
          <a:prstGeom prst="rect">
            <a:avLst/>
          </a:prstGeom>
        </p:spPr>
      </p:pic>
      <p:sp>
        <p:nvSpPr>
          <p:cNvPr id="19" name="Rectángulo 18">
            <a:extLst>
              <a:ext uri="{FF2B5EF4-FFF2-40B4-BE49-F238E27FC236}">
                <a16:creationId xmlns:a16="http://schemas.microsoft.com/office/drawing/2014/main" id="{F2E3BEF5-27F7-FCC4-55D5-E600E032BC8E}"/>
              </a:ext>
            </a:extLst>
          </p:cNvPr>
          <p:cNvSpPr/>
          <p:nvPr/>
        </p:nvSpPr>
        <p:spPr>
          <a:xfrm>
            <a:off x="4304224" y="5827447"/>
            <a:ext cx="2370437" cy="91819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79" name="Rectángulo 78">
            <a:extLst>
              <a:ext uri="{FF2B5EF4-FFF2-40B4-BE49-F238E27FC236}">
                <a16:creationId xmlns:a16="http://schemas.microsoft.com/office/drawing/2014/main" id="{1CE4B5FF-C6BD-DA48-B520-18AD1DABF8EB}"/>
              </a:ext>
            </a:extLst>
          </p:cNvPr>
          <p:cNvSpPr/>
          <p:nvPr/>
        </p:nvSpPr>
        <p:spPr>
          <a:xfrm>
            <a:off x="4445797" y="5901628"/>
            <a:ext cx="1171698" cy="4550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4400" b="1" dirty="0">
                <a:solidFill>
                  <a:sysClr val="windowText" lastClr="000000"/>
                </a:solidFill>
                <a:latin typeface="Century Schoolbook" panose="02040604050505020304" pitchFamily="18" charset="0"/>
              </a:rPr>
              <a:t>4</a:t>
            </a:r>
            <a:endParaRPr lang="es-SV" sz="4400" b="1" dirty="0">
              <a:solidFill>
                <a:sysClr val="windowText" lastClr="00000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78" name="CuadroTexto 77">
            <a:extLst>
              <a:ext uri="{FF2B5EF4-FFF2-40B4-BE49-F238E27FC236}">
                <a16:creationId xmlns:a16="http://schemas.microsoft.com/office/drawing/2014/main" id="{B86288E4-C5EA-EB03-52D6-3DC4E44EC772}"/>
              </a:ext>
            </a:extLst>
          </p:cNvPr>
          <p:cNvSpPr txBox="1"/>
          <p:nvPr/>
        </p:nvSpPr>
        <p:spPr>
          <a:xfrm>
            <a:off x="4394662" y="6418367"/>
            <a:ext cx="147201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400" b="1" dirty="0">
                <a:solidFill>
                  <a:sysClr val="windowText" lastClr="000000"/>
                </a:solidFill>
                <a:latin typeface="+mj-lt"/>
              </a:rPr>
              <a:t>Perspectiva</a:t>
            </a:r>
            <a:endParaRPr lang="es-SV" sz="1400" b="1" dirty="0">
              <a:solidFill>
                <a:sysClr val="windowText" lastClr="000000"/>
              </a:solidFill>
              <a:latin typeface="+mj-lt"/>
            </a:endParaRPr>
          </a:p>
        </p:txBody>
      </p:sp>
      <p:pic>
        <p:nvPicPr>
          <p:cNvPr id="125" name="Gráfico 124" descr="Círculos con líneas con relleno sólido">
            <a:extLst>
              <a:ext uri="{FF2B5EF4-FFF2-40B4-BE49-F238E27FC236}">
                <a16:creationId xmlns:a16="http://schemas.microsoft.com/office/drawing/2014/main" id="{51941C84-5694-A16C-573F-0FA499E08577}"/>
              </a:ext>
            </a:extLst>
          </p:cNvPr>
          <p:cNvPicPr>
            <a:picLocks noChangeAspect="1"/>
          </p:cNvPicPr>
          <p:nvPr/>
        </p:nvPicPr>
        <p:blipFill>
          <a:blip r:embed="rId1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3"/>
              </a:ext>
            </a:extLst>
          </a:blip>
          <a:stretch>
            <a:fillRect/>
          </a:stretch>
        </p:blipFill>
        <p:spPr>
          <a:xfrm>
            <a:off x="5824016" y="5867995"/>
            <a:ext cx="560745" cy="560745"/>
          </a:xfrm>
          <a:prstGeom prst="rect">
            <a:avLst/>
          </a:prstGeom>
        </p:spPr>
      </p:pic>
      <p:sp>
        <p:nvSpPr>
          <p:cNvPr id="114" name="Rectángulo 113">
            <a:extLst>
              <a:ext uri="{FF2B5EF4-FFF2-40B4-BE49-F238E27FC236}">
                <a16:creationId xmlns:a16="http://schemas.microsoft.com/office/drawing/2014/main" id="{F4DA09C9-93A0-2E9B-05F2-96D00D2E0111}"/>
              </a:ext>
            </a:extLst>
          </p:cNvPr>
          <p:cNvSpPr/>
          <p:nvPr/>
        </p:nvSpPr>
        <p:spPr>
          <a:xfrm>
            <a:off x="6904451" y="5938771"/>
            <a:ext cx="1171698" cy="4550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4400" b="1" dirty="0">
                <a:solidFill>
                  <a:sysClr val="windowText" lastClr="000000"/>
                </a:solidFill>
                <a:latin typeface="Century Schoolbook" panose="02040604050505020304" pitchFamily="18" charset="0"/>
              </a:rPr>
              <a:t>10</a:t>
            </a:r>
            <a:endParaRPr lang="es-SV" sz="4400" b="1" dirty="0">
              <a:solidFill>
                <a:sysClr val="windowText" lastClr="000000"/>
              </a:solidFill>
              <a:latin typeface="Century Schoolbook" panose="02040604050505020304" pitchFamily="18" charset="0"/>
            </a:endParaRPr>
          </a:p>
        </p:txBody>
      </p:sp>
      <p:pic>
        <p:nvPicPr>
          <p:cNvPr id="52" name="Imagen 51">
            <a:extLst>
              <a:ext uri="{FF2B5EF4-FFF2-40B4-BE49-F238E27FC236}">
                <a16:creationId xmlns:a16="http://schemas.microsoft.com/office/drawing/2014/main" id="{160FE144-B7FE-7BCB-2BC7-C191DF9AA276}"/>
              </a:ext>
            </a:extLst>
          </p:cNvPr>
          <p:cNvPicPr>
            <a:picLocks noChangeAspect="1"/>
          </p:cNvPicPr>
          <p:nvPr/>
        </p:nvPicPr>
        <p:blipFill>
          <a:blip r:embed="rId14">
            <a:duotone>
              <a:prstClr val="black"/>
              <a:schemeClr val="tx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8456515" y="6075183"/>
            <a:ext cx="360444" cy="360444"/>
          </a:xfrm>
          <a:prstGeom prst="rect">
            <a:avLst/>
          </a:prstGeom>
        </p:spPr>
      </p:pic>
      <p:sp>
        <p:nvSpPr>
          <p:cNvPr id="22" name="Rectángulo 21">
            <a:extLst>
              <a:ext uri="{FF2B5EF4-FFF2-40B4-BE49-F238E27FC236}">
                <a16:creationId xmlns:a16="http://schemas.microsoft.com/office/drawing/2014/main" id="{C6D1EF6D-50FE-0FF6-8C21-0D271A251174}"/>
              </a:ext>
            </a:extLst>
          </p:cNvPr>
          <p:cNvSpPr/>
          <p:nvPr/>
        </p:nvSpPr>
        <p:spPr>
          <a:xfrm>
            <a:off x="10630964" y="1313438"/>
            <a:ext cx="1393993" cy="36956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400" dirty="0"/>
              <a:t>100%</a:t>
            </a:r>
          </a:p>
        </p:txBody>
      </p:sp>
      <p:sp>
        <p:nvSpPr>
          <p:cNvPr id="32" name="Rectángulo 31">
            <a:extLst>
              <a:ext uri="{FF2B5EF4-FFF2-40B4-BE49-F238E27FC236}">
                <a16:creationId xmlns:a16="http://schemas.microsoft.com/office/drawing/2014/main" id="{964190D4-A6AC-FC4F-75AE-108B66B40E47}"/>
              </a:ext>
            </a:extLst>
          </p:cNvPr>
          <p:cNvSpPr/>
          <p:nvPr/>
        </p:nvSpPr>
        <p:spPr>
          <a:xfrm>
            <a:off x="10632237" y="2032860"/>
            <a:ext cx="1393993" cy="36956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400" dirty="0"/>
              <a:t>100%</a:t>
            </a:r>
          </a:p>
        </p:txBody>
      </p:sp>
      <p:sp>
        <p:nvSpPr>
          <p:cNvPr id="33" name="Rectángulo 32">
            <a:extLst>
              <a:ext uri="{FF2B5EF4-FFF2-40B4-BE49-F238E27FC236}">
                <a16:creationId xmlns:a16="http://schemas.microsoft.com/office/drawing/2014/main" id="{67B31D9C-EE12-5611-EDEB-EE255A07FCBA}"/>
              </a:ext>
            </a:extLst>
          </p:cNvPr>
          <p:cNvSpPr/>
          <p:nvPr/>
        </p:nvSpPr>
        <p:spPr>
          <a:xfrm>
            <a:off x="10632238" y="2739671"/>
            <a:ext cx="1393993" cy="36956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400" dirty="0"/>
              <a:t>100%</a:t>
            </a:r>
          </a:p>
        </p:txBody>
      </p:sp>
      <p:sp>
        <p:nvSpPr>
          <p:cNvPr id="34" name="Rectángulo 33">
            <a:extLst>
              <a:ext uri="{FF2B5EF4-FFF2-40B4-BE49-F238E27FC236}">
                <a16:creationId xmlns:a16="http://schemas.microsoft.com/office/drawing/2014/main" id="{B87E109B-ABA1-BB47-D882-74EA22D90EA4}"/>
              </a:ext>
            </a:extLst>
          </p:cNvPr>
          <p:cNvSpPr/>
          <p:nvPr/>
        </p:nvSpPr>
        <p:spPr>
          <a:xfrm>
            <a:off x="10630963" y="3464135"/>
            <a:ext cx="1393993" cy="36956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400" dirty="0"/>
              <a:t>100%</a:t>
            </a:r>
          </a:p>
        </p:txBody>
      </p:sp>
      <p:sp>
        <p:nvSpPr>
          <p:cNvPr id="37" name="Rectángulo 36">
            <a:extLst>
              <a:ext uri="{FF2B5EF4-FFF2-40B4-BE49-F238E27FC236}">
                <a16:creationId xmlns:a16="http://schemas.microsoft.com/office/drawing/2014/main" id="{A2A5F410-B6D3-2B58-40EA-4A40F826B71F}"/>
              </a:ext>
            </a:extLst>
          </p:cNvPr>
          <p:cNvSpPr/>
          <p:nvPr/>
        </p:nvSpPr>
        <p:spPr>
          <a:xfrm>
            <a:off x="10630963" y="4179038"/>
            <a:ext cx="1393993" cy="36956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400" dirty="0"/>
              <a:t>100%</a:t>
            </a:r>
          </a:p>
        </p:txBody>
      </p:sp>
      <p:sp>
        <p:nvSpPr>
          <p:cNvPr id="38" name="Rectángulo 37">
            <a:extLst>
              <a:ext uri="{FF2B5EF4-FFF2-40B4-BE49-F238E27FC236}">
                <a16:creationId xmlns:a16="http://schemas.microsoft.com/office/drawing/2014/main" id="{B04F7014-5933-43E8-9D5A-DE642BFCDE41}"/>
              </a:ext>
            </a:extLst>
          </p:cNvPr>
          <p:cNvSpPr/>
          <p:nvPr/>
        </p:nvSpPr>
        <p:spPr>
          <a:xfrm>
            <a:off x="10632236" y="4894913"/>
            <a:ext cx="1393993" cy="36956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400" dirty="0"/>
              <a:t>100%</a:t>
            </a:r>
          </a:p>
        </p:txBody>
      </p:sp>
      <p:sp>
        <p:nvSpPr>
          <p:cNvPr id="41" name="Rectángulo 40">
            <a:extLst>
              <a:ext uri="{FF2B5EF4-FFF2-40B4-BE49-F238E27FC236}">
                <a16:creationId xmlns:a16="http://schemas.microsoft.com/office/drawing/2014/main" id="{69D2CDE3-600E-9648-1940-8524FBE88E83}"/>
              </a:ext>
            </a:extLst>
          </p:cNvPr>
          <p:cNvSpPr/>
          <p:nvPr/>
        </p:nvSpPr>
        <p:spPr>
          <a:xfrm>
            <a:off x="10774318" y="1023167"/>
            <a:ext cx="1456891" cy="2757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400" b="1" dirty="0">
                <a:solidFill>
                  <a:sysClr val="windowText" lastClr="000000"/>
                </a:solidFill>
                <a:latin typeface="+mj-lt"/>
              </a:rPr>
              <a:t>Cumplimiento</a:t>
            </a:r>
            <a:endParaRPr lang="es-SV" sz="1400" b="1" dirty="0">
              <a:solidFill>
                <a:sysClr val="windowText" lastClr="00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6800723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ángulo 39">
            <a:extLst>
              <a:ext uri="{FF2B5EF4-FFF2-40B4-BE49-F238E27FC236}">
                <a16:creationId xmlns:a16="http://schemas.microsoft.com/office/drawing/2014/main" id="{A309C43B-A0D8-FA73-0291-C1BD6541E76F}"/>
              </a:ext>
            </a:extLst>
          </p:cNvPr>
          <p:cNvSpPr/>
          <p:nvPr/>
        </p:nvSpPr>
        <p:spPr>
          <a:xfrm>
            <a:off x="157678" y="0"/>
            <a:ext cx="87314" cy="508110"/>
          </a:xfrm>
          <a:prstGeom prst="rect">
            <a:avLst/>
          </a:prstGeom>
          <a:solidFill>
            <a:srgbClr val="111C4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pic>
        <p:nvPicPr>
          <p:cNvPr id="43" name="Imagen 42" descr="FOSALUD">
            <a:extLst>
              <a:ext uri="{FF2B5EF4-FFF2-40B4-BE49-F238E27FC236}">
                <a16:creationId xmlns:a16="http://schemas.microsoft.com/office/drawing/2014/main" id="{E706CB4F-0778-DA1B-60EC-BF0A730C865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7" t="23002" r="36091" b="25079"/>
          <a:stretch/>
        </p:blipFill>
        <p:spPr bwMode="auto">
          <a:xfrm>
            <a:off x="10971207" y="99207"/>
            <a:ext cx="1063115" cy="3451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ángulo 13">
            <a:extLst>
              <a:ext uri="{FF2B5EF4-FFF2-40B4-BE49-F238E27FC236}">
                <a16:creationId xmlns:a16="http://schemas.microsoft.com/office/drawing/2014/main" id="{8F623389-023E-07F9-18CD-862EEFD27188}"/>
              </a:ext>
            </a:extLst>
          </p:cNvPr>
          <p:cNvSpPr/>
          <p:nvPr/>
        </p:nvSpPr>
        <p:spPr>
          <a:xfrm>
            <a:off x="134518" y="4237567"/>
            <a:ext cx="3812698" cy="256115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24" name="Rectángulo 23">
            <a:extLst>
              <a:ext uri="{FF2B5EF4-FFF2-40B4-BE49-F238E27FC236}">
                <a16:creationId xmlns:a16="http://schemas.microsoft.com/office/drawing/2014/main" id="{266A0366-126E-7F3F-AB7A-7F66A357A07F}"/>
              </a:ext>
            </a:extLst>
          </p:cNvPr>
          <p:cNvSpPr/>
          <p:nvPr/>
        </p:nvSpPr>
        <p:spPr>
          <a:xfrm>
            <a:off x="9402835" y="5859464"/>
            <a:ext cx="2370436" cy="89009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  <p:sp>
        <p:nvSpPr>
          <p:cNvPr id="25" name="Rectángulo 24">
            <a:extLst>
              <a:ext uri="{FF2B5EF4-FFF2-40B4-BE49-F238E27FC236}">
                <a16:creationId xmlns:a16="http://schemas.microsoft.com/office/drawing/2014/main" id="{B026DB68-16E5-C8F1-1BFF-2A980DAE14E9}"/>
              </a:ext>
            </a:extLst>
          </p:cNvPr>
          <p:cNvSpPr/>
          <p:nvPr/>
        </p:nvSpPr>
        <p:spPr>
          <a:xfrm>
            <a:off x="6802608" y="5859464"/>
            <a:ext cx="2370437" cy="91819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26" name="Rectángulo 25">
            <a:extLst>
              <a:ext uri="{FF2B5EF4-FFF2-40B4-BE49-F238E27FC236}">
                <a16:creationId xmlns:a16="http://schemas.microsoft.com/office/drawing/2014/main" id="{C7DA1546-F8E3-4AD2-EB97-63DAB92D234A}"/>
              </a:ext>
            </a:extLst>
          </p:cNvPr>
          <p:cNvSpPr/>
          <p:nvPr/>
        </p:nvSpPr>
        <p:spPr>
          <a:xfrm>
            <a:off x="4027291" y="5863931"/>
            <a:ext cx="2520152" cy="91819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ADB17BD3-D97C-0A30-F250-CAC7E8B77149}"/>
              </a:ext>
            </a:extLst>
          </p:cNvPr>
          <p:cNvSpPr txBox="1"/>
          <p:nvPr/>
        </p:nvSpPr>
        <p:spPr>
          <a:xfrm>
            <a:off x="244992" y="21867"/>
            <a:ext cx="344850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SV" sz="1600" b="1" i="0" u="none" strike="noStrike" dirty="0">
                <a:solidFill>
                  <a:srgbClr val="222B35"/>
                </a:solidFill>
                <a:effectLst/>
                <a:latin typeface="Arial" panose="020B0604020202020204" pitchFamily="34" charset="0"/>
              </a:rPr>
              <a:t>PLAN OPERATIVO ANUAL 2023</a:t>
            </a:r>
            <a:endParaRPr lang="es-SV" sz="1600" dirty="0"/>
          </a:p>
        </p:txBody>
      </p:sp>
      <p:pic>
        <p:nvPicPr>
          <p:cNvPr id="52" name="Imagen 51">
            <a:extLst>
              <a:ext uri="{FF2B5EF4-FFF2-40B4-BE49-F238E27FC236}">
                <a16:creationId xmlns:a16="http://schemas.microsoft.com/office/drawing/2014/main" id="{160FE144-B7FE-7BCB-2BC7-C191DF9AA276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tx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8621157" y="6004713"/>
            <a:ext cx="360444" cy="360444"/>
          </a:xfrm>
          <a:prstGeom prst="rect">
            <a:avLst/>
          </a:prstGeom>
        </p:spPr>
      </p:pic>
      <p:sp>
        <p:nvSpPr>
          <p:cNvPr id="79" name="Rectángulo 78">
            <a:extLst>
              <a:ext uri="{FF2B5EF4-FFF2-40B4-BE49-F238E27FC236}">
                <a16:creationId xmlns:a16="http://schemas.microsoft.com/office/drawing/2014/main" id="{1CE4B5FF-C6BD-DA48-B520-18AD1DABF8EB}"/>
              </a:ext>
            </a:extLst>
          </p:cNvPr>
          <p:cNvSpPr/>
          <p:nvPr/>
        </p:nvSpPr>
        <p:spPr>
          <a:xfrm>
            <a:off x="4121900" y="5965472"/>
            <a:ext cx="1171698" cy="4550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SV" sz="4400" b="1" dirty="0">
              <a:solidFill>
                <a:sysClr val="windowText" lastClr="00000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87" name="CuadroTexto 86">
            <a:extLst>
              <a:ext uri="{FF2B5EF4-FFF2-40B4-BE49-F238E27FC236}">
                <a16:creationId xmlns:a16="http://schemas.microsoft.com/office/drawing/2014/main" id="{A6D85D0D-0355-91C4-CFEF-936CE24D887F}"/>
              </a:ext>
            </a:extLst>
          </p:cNvPr>
          <p:cNvSpPr txBox="1"/>
          <p:nvPr/>
        </p:nvSpPr>
        <p:spPr>
          <a:xfrm>
            <a:off x="244992" y="239964"/>
            <a:ext cx="344850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600" b="1" dirty="0">
                <a:solidFill>
                  <a:srgbClr val="222B35"/>
                </a:solidFill>
                <a:latin typeface="Arial" panose="020B0604020202020204" pitchFamily="34" charset="0"/>
              </a:rPr>
              <a:t>Gerencia Administrativa</a:t>
            </a:r>
            <a:endParaRPr lang="es-SV" sz="1600" dirty="0"/>
          </a:p>
        </p:txBody>
      </p:sp>
      <p:pic>
        <p:nvPicPr>
          <p:cNvPr id="97" name="Gráfico 96" descr="Portapapeles comprobado contorno">
            <a:extLst>
              <a:ext uri="{FF2B5EF4-FFF2-40B4-BE49-F238E27FC236}">
                <a16:creationId xmlns:a16="http://schemas.microsoft.com/office/drawing/2014/main" id="{B45DEF33-44A0-E777-7F45-ABB69FE362E5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11184689" y="5919948"/>
            <a:ext cx="456841" cy="456841"/>
          </a:xfrm>
          <a:prstGeom prst="rect">
            <a:avLst/>
          </a:prstGeom>
        </p:spPr>
      </p:pic>
      <p:sp>
        <p:nvSpPr>
          <p:cNvPr id="108" name="Rectángulo 107">
            <a:extLst>
              <a:ext uri="{FF2B5EF4-FFF2-40B4-BE49-F238E27FC236}">
                <a16:creationId xmlns:a16="http://schemas.microsoft.com/office/drawing/2014/main" id="{ABBBD21D-3AB1-0AA1-20D3-FBA82A3D0FE8}"/>
              </a:ext>
            </a:extLst>
          </p:cNvPr>
          <p:cNvSpPr/>
          <p:nvPr/>
        </p:nvSpPr>
        <p:spPr>
          <a:xfrm>
            <a:off x="110380" y="4237132"/>
            <a:ext cx="2200649" cy="30342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600" b="1" dirty="0">
                <a:solidFill>
                  <a:sysClr val="windowText" lastClr="000000"/>
                </a:solidFill>
                <a:latin typeface="+mj-lt"/>
              </a:rPr>
              <a:t>Ejecución Trimestral</a:t>
            </a:r>
            <a:endParaRPr lang="es-SV" sz="1600" b="1" dirty="0">
              <a:solidFill>
                <a:sysClr val="windowText" lastClr="000000"/>
              </a:solidFill>
              <a:latin typeface="+mj-lt"/>
            </a:endParaRPr>
          </a:p>
        </p:txBody>
      </p:sp>
      <p:pic>
        <p:nvPicPr>
          <p:cNvPr id="125" name="Gráfico 124" descr="Círculos con líneas con relleno sólido">
            <a:extLst>
              <a:ext uri="{FF2B5EF4-FFF2-40B4-BE49-F238E27FC236}">
                <a16:creationId xmlns:a16="http://schemas.microsoft.com/office/drawing/2014/main" id="{51941C84-5694-A16C-573F-0FA499E08577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5572221" y="5951858"/>
            <a:ext cx="560745" cy="560745"/>
          </a:xfrm>
          <a:prstGeom prst="rect">
            <a:avLst/>
          </a:prstGeom>
        </p:spPr>
      </p:pic>
      <p:sp>
        <p:nvSpPr>
          <p:cNvPr id="3" name="Rectángulo 2">
            <a:extLst>
              <a:ext uri="{FF2B5EF4-FFF2-40B4-BE49-F238E27FC236}">
                <a16:creationId xmlns:a16="http://schemas.microsoft.com/office/drawing/2014/main" id="{9EC84FB2-6A9A-F12A-E7AB-A0EF436C8110}"/>
              </a:ext>
            </a:extLst>
          </p:cNvPr>
          <p:cNvSpPr/>
          <p:nvPr/>
        </p:nvSpPr>
        <p:spPr>
          <a:xfrm>
            <a:off x="134517" y="668120"/>
            <a:ext cx="3829187" cy="192462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CA00C648-03B8-935A-BFA9-73834CCAF190}"/>
              </a:ext>
            </a:extLst>
          </p:cNvPr>
          <p:cNvSpPr/>
          <p:nvPr/>
        </p:nvSpPr>
        <p:spPr>
          <a:xfrm>
            <a:off x="167043" y="1274538"/>
            <a:ext cx="1486665" cy="4408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400" b="1" dirty="0">
                <a:solidFill>
                  <a:sysClr val="windowText" lastClr="000000"/>
                </a:solidFill>
                <a:latin typeface="+mj-lt"/>
              </a:rPr>
              <a:t>Ejecución </a:t>
            </a:r>
          </a:p>
          <a:p>
            <a:r>
              <a:rPr lang="es-ES" sz="1400" b="1" dirty="0">
                <a:solidFill>
                  <a:sysClr val="windowText" lastClr="000000"/>
                </a:solidFill>
                <a:latin typeface="+mj-lt"/>
              </a:rPr>
              <a:t>Plan Operativo</a:t>
            </a:r>
            <a:endParaRPr lang="es-SV" sz="1400" b="1" dirty="0">
              <a:solidFill>
                <a:sysClr val="windowText" lastClr="000000"/>
              </a:solidFill>
              <a:latin typeface="+mj-lt"/>
            </a:endParaRPr>
          </a:p>
        </p:txBody>
      </p:sp>
      <p:graphicFrame>
        <p:nvGraphicFramePr>
          <p:cNvPr id="86" name="Gráfico 85">
            <a:extLst>
              <a:ext uri="{FF2B5EF4-FFF2-40B4-BE49-F238E27FC236}">
                <a16:creationId xmlns:a16="http://schemas.microsoft.com/office/drawing/2014/main" id="{FF6A41C9-FB62-1866-6CDC-00BCAEB638B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63235201"/>
              </p:ext>
            </p:extLst>
          </p:nvPr>
        </p:nvGraphicFramePr>
        <p:xfrm>
          <a:off x="986726" y="521171"/>
          <a:ext cx="3448503" cy="21952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12" name="Rectángulo 11">
            <a:extLst>
              <a:ext uri="{FF2B5EF4-FFF2-40B4-BE49-F238E27FC236}">
                <a16:creationId xmlns:a16="http://schemas.microsoft.com/office/drawing/2014/main" id="{752CED2B-AA81-D206-4F8D-7150B6CFB9F7}"/>
              </a:ext>
            </a:extLst>
          </p:cNvPr>
          <p:cNvSpPr/>
          <p:nvPr/>
        </p:nvSpPr>
        <p:spPr>
          <a:xfrm>
            <a:off x="140381" y="2626636"/>
            <a:ext cx="3820930" cy="157016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35" name="Rectángulo 34">
            <a:extLst>
              <a:ext uri="{FF2B5EF4-FFF2-40B4-BE49-F238E27FC236}">
                <a16:creationId xmlns:a16="http://schemas.microsoft.com/office/drawing/2014/main" id="{A41920AD-1F4C-C682-2BDF-55D3FAA15FDA}"/>
              </a:ext>
            </a:extLst>
          </p:cNvPr>
          <p:cNvSpPr/>
          <p:nvPr/>
        </p:nvSpPr>
        <p:spPr>
          <a:xfrm>
            <a:off x="124455" y="3101063"/>
            <a:ext cx="1396068" cy="4692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400" b="1" dirty="0">
                <a:solidFill>
                  <a:sysClr val="windowText" lastClr="000000"/>
                </a:solidFill>
                <a:latin typeface="+mj-lt"/>
              </a:rPr>
              <a:t>Eficacia</a:t>
            </a:r>
          </a:p>
          <a:p>
            <a:r>
              <a:rPr lang="es-ES" sz="1400" b="1" dirty="0">
                <a:solidFill>
                  <a:sysClr val="windowText" lastClr="000000"/>
                </a:solidFill>
                <a:latin typeface="+mj-lt"/>
              </a:rPr>
              <a:t>Plan Operativo</a:t>
            </a:r>
            <a:endParaRPr lang="es-SV" sz="1400" b="1" dirty="0">
              <a:solidFill>
                <a:sysClr val="windowText" lastClr="000000"/>
              </a:solidFill>
              <a:latin typeface="+mj-lt"/>
            </a:endParaRPr>
          </a:p>
        </p:txBody>
      </p:sp>
      <p:graphicFrame>
        <p:nvGraphicFramePr>
          <p:cNvPr id="100" name="Gráfico 99">
            <a:extLst>
              <a:ext uri="{FF2B5EF4-FFF2-40B4-BE49-F238E27FC236}">
                <a16:creationId xmlns:a16="http://schemas.microsoft.com/office/drawing/2014/main" id="{872A7448-34C5-4B77-3CE2-E055149FE4A0}"/>
              </a:ext>
            </a:extLst>
          </p:cNvPr>
          <p:cNvGraphicFramePr/>
          <p:nvPr/>
        </p:nvGraphicFramePr>
        <p:xfrm>
          <a:off x="1349155" y="2585558"/>
          <a:ext cx="2790438" cy="24082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pSp>
        <p:nvGrpSpPr>
          <p:cNvPr id="112" name="Grupo 111">
            <a:extLst>
              <a:ext uri="{FF2B5EF4-FFF2-40B4-BE49-F238E27FC236}">
                <a16:creationId xmlns:a16="http://schemas.microsoft.com/office/drawing/2014/main" id="{C44309AB-2F72-3B3F-C5FE-0F9DCD2EE4FE}"/>
              </a:ext>
            </a:extLst>
          </p:cNvPr>
          <p:cNvGrpSpPr/>
          <p:nvPr/>
        </p:nvGrpSpPr>
        <p:grpSpPr>
          <a:xfrm rot="20192181">
            <a:off x="2365142" y="3540160"/>
            <a:ext cx="995284" cy="312086"/>
            <a:chOff x="7463840" y="1820279"/>
            <a:chExt cx="1096062" cy="365019"/>
          </a:xfrm>
        </p:grpSpPr>
        <p:pic>
          <p:nvPicPr>
            <p:cNvPr id="106" name="Gráfico 105" descr="Atrás con relleno sólido">
              <a:extLst>
                <a:ext uri="{FF2B5EF4-FFF2-40B4-BE49-F238E27FC236}">
                  <a16:creationId xmlns:a16="http://schemas.microsoft.com/office/drawing/2014/main" id="{65469B3B-485D-FB4F-AB88-A091C891F3E8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11"/>
                </a:ext>
              </a:extLst>
            </a:blip>
            <a:stretch>
              <a:fillRect/>
            </a:stretch>
          </p:blipFill>
          <p:spPr>
            <a:xfrm rot="1471625">
              <a:off x="7463840" y="1846734"/>
              <a:ext cx="1096062" cy="338564"/>
            </a:xfrm>
            <a:prstGeom prst="rect">
              <a:avLst/>
            </a:prstGeom>
          </p:spPr>
        </p:pic>
        <p:sp>
          <p:nvSpPr>
            <p:cNvPr id="107" name="Elipse 106">
              <a:extLst>
                <a:ext uri="{FF2B5EF4-FFF2-40B4-BE49-F238E27FC236}">
                  <a16:creationId xmlns:a16="http://schemas.microsoft.com/office/drawing/2014/main" id="{4057FF6D-C4AB-EE41-C7C7-9F272C54FD3B}"/>
                </a:ext>
              </a:extLst>
            </p:cNvPr>
            <p:cNvSpPr/>
            <p:nvPr/>
          </p:nvSpPr>
          <p:spPr>
            <a:xfrm>
              <a:off x="7685249" y="1820279"/>
              <a:ext cx="209724" cy="224053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SV"/>
            </a:p>
          </p:txBody>
        </p:sp>
      </p:grpSp>
      <p:sp>
        <p:nvSpPr>
          <p:cNvPr id="15" name="Rectángulo 14">
            <a:extLst>
              <a:ext uri="{FF2B5EF4-FFF2-40B4-BE49-F238E27FC236}">
                <a16:creationId xmlns:a16="http://schemas.microsoft.com/office/drawing/2014/main" id="{32D108CC-45F6-D107-E1D3-3962F9D797B9}"/>
              </a:ext>
            </a:extLst>
          </p:cNvPr>
          <p:cNvSpPr/>
          <p:nvPr/>
        </p:nvSpPr>
        <p:spPr>
          <a:xfrm>
            <a:off x="164242" y="699144"/>
            <a:ext cx="2691005" cy="6710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3200" dirty="0">
                <a:solidFill>
                  <a:sysClr val="windowText" lastClr="000000"/>
                </a:solidFill>
                <a:latin typeface="Century Schoolbook" panose="02040604050505020304" pitchFamily="18" charset="0"/>
              </a:rPr>
              <a:t>100 %</a:t>
            </a:r>
            <a:endParaRPr lang="es-SV" sz="3200" dirty="0">
              <a:solidFill>
                <a:sysClr val="windowText" lastClr="00000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7066E177-3DDC-D1D2-FD99-25935FFE20DC}"/>
              </a:ext>
            </a:extLst>
          </p:cNvPr>
          <p:cNvSpPr/>
          <p:nvPr/>
        </p:nvSpPr>
        <p:spPr>
          <a:xfrm>
            <a:off x="124642" y="2640907"/>
            <a:ext cx="2200649" cy="4478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3200" dirty="0">
                <a:solidFill>
                  <a:sysClr val="windowText" lastClr="000000"/>
                </a:solidFill>
                <a:latin typeface="Century Schoolbook" panose="02040604050505020304" pitchFamily="18" charset="0"/>
              </a:rPr>
              <a:t>100 %</a:t>
            </a:r>
            <a:endParaRPr lang="es-SV" sz="3200" dirty="0">
              <a:solidFill>
                <a:sysClr val="windowText" lastClr="00000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109" name="Rectángulo 108">
            <a:extLst>
              <a:ext uri="{FF2B5EF4-FFF2-40B4-BE49-F238E27FC236}">
                <a16:creationId xmlns:a16="http://schemas.microsoft.com/office/drawing/2014/main" id="{771ED678-89BE-9A2D-5963-CB12B9544D36}"/>
              </a:ext>
            </a:extLst>
          </p:cNvPr>
          <p:cNvSpPr/>
          <p:nvPr/>
        </p:nvSpPr>
        <p:spPr>
          <a:xfrm>
            <a:off x="3957708" y="634228"/>
            <a:ext cx="3950018" cy="3317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600" b="1" dirty="0">
                <a:solidFill>
                  <a:sysClr val="windowText" lastClr="000000"/>
                </a:solidFill>
                <a:latin typeface="+mj-lt"/>
              </a:rPr>
              <a:t>Ejecución de Unidades</a:t>
            </a:r>
            <a:endParaRPr lang="es-SV" sz="1600" b="1" dirty="0">
              <a:solidFill>
                <a:sysClr val="windowText" lastClr="000000"/>
              </a:solidFill>
              <a:latin typeface="+mj-lt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7A1096BB-20FD-1A29-9C8C-E6B5BFD5965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30095" y="4496176"/>
            <a:ext cx="3061562" cy="2005212"/>
          </a:xfrm>
          <a:prstGeom prst="rect">
            <a:avLst/>
          </a:prstGeom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16802467-A33C-6AA8-E53E-E75DEC166382}"/>
              </a:ext>
            </a:extLst>
          </p:cNvPr>
          <p:cNvSpPr/>
          <p:nvPr/>
        </p:nvSpPr>
        <p:spPr>
          <a:xfrm>
            <a:off x="6812779" y="6481108"/>
            <a:ext cx="2087773" cy="2684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400" b="1" dirty="0">
                <a:solidFill>
                  <a:schemeClr val="tx1"/>
                </a:solidFill>
                <a:latin typeface="+mj-lt"/>
              </a:rPr>
              <a:t>Procesos Gestionados</a:t>
            </a:r>
            <a:endParaRPr lang="es-SV" sz="14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C2496C1E-2EE5-24D3-6527-538927FD8DDD}"/>
              </a:ext>
            </a:extLst>
          </p:cNvPr>
          <p:cNvSpPr/>
          <p:nvPr/>
        </p:nvSpPr>
        <p:spPr>
          <a:xfrm>
            <a:off x="6736028" y="5965472"/>
            <a:ext cx="1171698" cy="4550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400" b="1" dirty="0">
                <a:solidFill>
                  <a:schemeClr val="tx1"/>
                </a:solidFill>
                <a:latin typeface="Century Schoolbook" panose="02040604050505020304" pitchFamily="18" charset="0"/>
              </a:rPr>
              <a:t>51</a:t>
            </a:r>
            <a:endParaRPr lang="es-SV" sz="4400" b="1" dirty="0">
              <a:solidFill>
                <a:schemeClr val="tx1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323D2E46-2A3E-4EA4-6BF4-9B511A0B3185}"/>
              </a:ext>
            </a:extLst>
          </p:cNvPr>
          <p:cNvSpPr/>
          <p:nvPr/>
        </p:nvSpPr>
        <p:spPr>
          <a:xfrm>
            <a:off x="3992850" y="6008305"/>
            <a:ext cx="973123" cy="4550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400" b="1" dirty="0">
                <a:solidFill>
                  <a:schemeClr val="tx1"/>
                </a:solidFill>
                <a:latin typeface="Century Schoolbook" panose="02040604050505020304" pitchFamily="18" charset="0"/>
              </a:rPr>
              <a:t>7</a:t>
            </a:r>
            <a:endParaRPr lang="es-SV" sz="4400" b="1" dirty="0">
              <a:solidFill>
                <a:schemeClr val="tx1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473629B4-529C-39D9-3519-D3471261DC9A}"/>
              </a:ext>
            </a:extLst>
          </p:cNvPr>
          <p:cNvSpPr/>
          <p:nvPr/>
        </p:nvSpPr>
        <p:spPr>
          <a:xfrm>
            <a:off x="4126569" y="6496226"/>
            <a:ext cx="2087773" cy="2382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400" b="1" dirty="0">
                <a:solidFill>
                  <a:schemeClr val="tx1"/>
                </a:solidFill>
                <a:latin typeface="+mj-lt"/>
              </a:rPr>
              <a:t>Planes Operativos</a:t>
            </a:r>
            <a:endParaRPr lang="es-SV" sz="14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2" name="Rectángulo 31">
            <a:extLst>
              <a:ext uri="{FF2B5EF4-FFF2-40B4-BE49-F238E27FC236}">
                <a16:creationId xmlns:a16="http://schemas.microsoft.com/office/drawing/2014/main" id="{027F78BD-0190-14B7-FA85-EE121F75985A}"/>
              </a:ext>
            </a:extLst>
          </p:cNvPr>
          <p:cNvSpPr/>
          <p:nvPr/>
        </p:nvSpPr>
        <p:spPr>
          <a:xfrm>
            <a:off x="66995" y="6483860"/>
            <a:ext cx="3140410" cy="2186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800" b="1" dirty="0">
                <a:solidFill>
                  <a:sysClr val="windowText" lastClr="000000"/>
                </a:solidFill>
                <a:latin typeface="+mj-lt"/>
              </a:rPr>
              <a:t>Grafica 1.1 Plan Operativo Anual Gerencia Administrativa</a:t>
            </a: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A63C7B32-38C6-8F86-F8D9-70A1F1500E42}"/>
              </a:ext>
            </a:extLst>
          </p:cNvPr>
          <p:cNvSpPr txBox="1"/>
          <p:nvPr/>
        </p:nvSpPr>
        <p:spPr>
          <a:xfrm>
            <a:off x="70681" y="6612180"/>
            <a:ext cx="2512503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800" dirty="0">
                <a:solidFill>
                  <a:sysClr val="windowText" lastClr="000000"/>
                </a:solidFill>
                <a:latin typeface="+mj-lt"/>
              </a:rPr>
              <a:t>Datos Institucionales, Sistema de Información Gerencial</a:t>
            </a:r>
            <a:endParaRPr lang="es-SV" sz="800" dirty="0">
              <a:solidFill>
                <a:sysClr val="windowText" lastClr="000000"/>
              </a:solidFill>
              <a:latin typeface="+mj-lt"/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C0FFA427-EAE7-7E92-635D-4677FEDF105F}"/>
              </a:ext>
            </a:extLst>
          </p:cNvPr>
          <p:cNvSpPr/>
          <p:nvPr/>
        </p:nvSpPr>
        <p:spPr>
          <a:xfrm>
            <a:off x="3947216" y="5351251"/>
            <a:ext cx="3573196" cy="2186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800" b="1" dirty="0">
                <a:solidFill>
                  <a:sysClr val="windowText" lastClr="000000"/>
                </a:solidFill>
                <a:latin typeface="+mj-lt"/>
              </a:rPr>
              <a:t>Grafica 1.2 Plan Operativo Anual por Unidad Operativa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C245B63D-8C31-3DB3-0617-5421BE7F004D}"/>
              </a:ext>
            </a:extLst>
          </p:cNvPr>
          <p:cNvSpPr txBox="1"/>
          <p:nvPr/>
        </p:nvSpPr>
        <p:spPr>
          <a:xfrm>
            <a:off x="3947216" y="5489995"/>
            <a:ext cx="2512503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800" dirty="0">
                <a:solidFill>
                  <a:sysClr val="windowText" lastClr="000000"/>
                </a:solidFill>
                <a:latin typeface="+mj-lt"/>
              </a:rPr>
              <a:t>Datos Institucionales, Sistema de Información Gerencial</a:t>
            </a:r>
            <a:endParaRPr lang="es-SV" sz="800" dirty="0">
              <a:solidFill>
                <a:sysClr val="windowText" lastClr="000000"/>
              </a:solidFill>
              <a:latin typeface="+mj-lt"/>
            </a:endParaRP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5C7E3F7C-204B-2DA3-75F7-7EAD82587530}"/>
              </a:ext>
            </a:extLst>
          </p:cNvPr>
          <p:cNvSpPr/>
          <p:nvPr/>
        </p:nvSpPr>
        <p:spPr>
          <a:xfrm>
            <a:off x="9414991" y="6458938"/>
            <a:ext cx="2087773" cy="2684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400" b="1" dirty="0">
                <a:solidFill>
                  <a:schemeClr val="tx1"/>
                </a:solidFill>
                <a:latin typeface="+mj-lt"/>
              </a:rPr>
              <a:t>Actividades Gestionados</a:t>
            </a:r>
            <a:endParaRPr lang="es-SV" sz="1400" b="1" dirty="0">
              <a:solidFill>
                <a:schemeClr val="tx1"/>
              </a:solidFill>
              <a:latin typeface="+mj-lt"/>
            </a:endParaRPr>
          </a:p>
        </p:txBody>
      </p:sp>
      <p:grpSp>
        <p:nvGrpSpPr>
          <p:cNvPr id="21" name="Grupo 20">
            <a:extLst>
              <a:ext uri="{FF2B5EF4-FFF2-40B4-BE49-F238E27FC236}">
                <a16:creationId xmlns:a16="http://schemas.microsoft.com/office/drawing/2014/main" id="{230861D3-9F0C-B8FF-FE16-17AB972ED58F}"/>
              </a:ext>
            </a:extLst>
          </p:cNvPr>
          <p:cNvGrpSpPr/>
          <p:nvPr/>
        </p:nvGrpSpPr>
        <p:grpSpPr>
          <a:xfrm>
            <a:off x="2620299" y="6308998"/>
            <a:ext cx="1728869" cy="509604"/>
            <a:chOff x="2597208" y="4446499"/>
            <a:chExt cx="1728869" cy="509604"/>
          </a:xfrm>
        </p:grpSpPr>
        <p:sp>
          <p:nvSpPr>
            <p:cNvPr id="28" name="Rectángulo 27">
              <a:extLst>
                <a:ext uri="{FF2B5EF4-FFF2-40B4-BE49-F238E27FC236}">
                  <a16:creationId xmlns:a16="http://schemas.microsoft.com/office/drawing/2014/main" id="{EF43D395-0930-A360-0848-EEC1F3DE4645}"/>
                </a:ext>
              </a:extLst>
            </p:cNvPr>
            <p:cNvSpPr/>
            <p:nvPr/>
          </p:nvSpPr>
          <p:spPr>
            <a:xfrm>
              <a:off x="3289869" y="4756348"/>
              <a:ext cx="1036208" cy="1897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s-ES" sz="1000" dirty="0">
                  <a:solidFill>
                    <a:sysClr val="windowText" lastClr="000000"/>
                  </a:solidFill>
                  <a:latin typeface="+mj-lt"/>
                </a:rPr>
                <a:t>Ejecutado</a:t>
              </a:r>
              <a:endParaRPr lang="es-SV" sz="1000" dirty="0">
                <a:solidFill>
                  <a:sysClr val="windowText" lastClr="000000"/>
                </a:solidFill>
                <a:latin typeface="+mj-lt"/>
              </a:endParaRPr>
            </a:p>
          </p:txBody>
        </p:sp>
        <p:sp>
          <p:nvSpPr>
            <p:cNvPr id="29" name="Rectángulo 28">
              <a:extLst>
                <a:ext uri="{FF2B5EF4-FFF2-40B4-BE49-F238E27FC236}">
                  <a16:creationId xmlns:a16="http://schemas.microsoft.com/office/drawing/2014/main" id="{7ADEDFB6-06C7-A378-41F9-2950E9B81CB0}"/>
                </a:ext>
              </a:extLst>
            </p:cNvPr>
            <p:cNvSpPr/>
            <p:nvPr/>
          </p:nvSpPr>
          <p:spPr>
            <a:xfrm>
              <a:off x="2597208" y="4766330"/>
              <a:ext cx="1036208" cy="1897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s-ES" sz="1000" dirty="0">
                  <a:solidFill>
                    <a:sysClr val="windowText" lastClr="000000"/>
                  </a:solidFill>
                  <a:latin typeface="+mj-lt"/>
                </a:rPr>
                <a:t>Programado</a:t>
              </a:r>
              <a:endParaRPr lang="es-SV" sz="1000" dirty="0">
                <a:solidFill>
                  <a:sysClr val="windowText" lastClr="000000"/>
                </a:solidFill>
                <a:latin typeface="+mj-lt"/>
              </a:endParaRPr>
            </a:p>
          </p:txBody>
        </p:sp>
        <p:pic>
          <p:nvPicPr>
            <p:cNvPr id="30" name="Imagen 29">
              <a:extLst>
                <a:ext uri="{FF2B5EF4-FFF2-40B4-BE49-F238E27FC236}">
                  <a16:creationId xmlns:a16="http://schemas.microsoft.com/office/drawing/2014/main" id="{70D344CC-671A-AA5C-61C7-6AC588951A0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3"/>
            <a:srcRect l="30784" t="91101" r="62914" b="1558"/>
            <a:stretch/>
          </p:blipFill>
          <p:spPr>
            <a:xfrm>
              <a:off x="3254498" y="4490167"/>
              <a:ext cx="400389" cy="336215"/>
            </a:xfrm>
            <a:prstGeom prst="rect">
              <a:avLst/>
            </a:prstGeom>
          </p:spPr>
        </p:pic>
        <p:pic>
          <p:nvPicPr>
            <p:cNvPr id="31" name="Imagen 30">
              <a:extLst>
                <a:ext uri="{FF2B5EF4-FFF2-40B4-BE49-F238E27FC236}">
                  <a16:creationId xmlns:a16="http://schemas.microsoft.com/office/drawing/2014/main" id="{8E2BCF1E-7EAE-31A7-18AF-0D912017857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3"/>
            <a:srcRect l="49151" t="90611" r="44604" b="1510"/>
            <a:stretch/>
          </p:blipFill>
          <p:spPr>
            <a:xfrm>
              <a:off x="2796811" y="4446499"/>
              <a:ext cx="441971" cy="402009"/>
            </a:xfrm>
            <a:prstGeom prst="rect">
              <a:avLst/>
            </a:prstGeom>
          </p:spPr>
        </p:pic>
      </p:grpSp>
      <p:sp>
        <p:nvSpPr>
          <p:cNvPr id="34" name="Rectángulo 33">
            <a:extLst>
              <a:ext uri="{FF2B5EF4-FFF2-40B4-BE49-F238E27FC236}">
                <a16:creationId xmlns:a16="http://schemas.microsoft.com/office/drawing/2014/main" id="{D58DFB93-70F6-FAD7-C88E-BE1E01ACE21B}"/>
              </a:ext>
            </a:extLst>
          </p:cNvPr>
          <p:cNvSpPr/>
          <p:nvPr/>
        </p:nvSpPr>
        <p:spPr>
          <a:xfrm>
            <a:off x="9497933" y="5977406"/>
            <a:ext cx="1171698" cy="4550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400" b="1" dirty="0">
                <a:solidFill>
                  <a:schemeClr val="tx1"/>
                </a:solidFill>
                <a:latin typeface="Century Schoolbook" panose="02040604050505020304" pitchFamily="18" charset="0"/>
              </a:rPr>
              <a:t>118</a:t>
            </a:r>
            <a:endParaRPr lang="es-SV" sz="4400" b="1" dirty="0">
              <a:solidFill>
                <a:schemeClr val="tx1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476D2896-A929-B32B-04A9-6DEFA0C55B64}"/>
              </a:ext>
            </a:extLst>
          </p:cNvPr>
          <p:cNvSpPr/>
          <p:nvPr/>
        </p:nvSpPr>
        <p:spPr>
          <a:xfrm>
            <a:off x="10980572" y="1525399"/>
            <a:ext cx="1053750" cy="31112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400" dirty="0"/>
              <a:t>100%</a:t>
            </a:r>
          </a:p>
        </p:txBody>
      </p:sp>
      <p:sp>
        <p:nvSpPr>
          <p:cNvPr id="22" name="Rectángulo 21">
            <a:extLst>
              <a:ext uri="{FF2B5EF4-FFF2-40B4-BE49-F238E27FC236}">
                <a16:creationId xmlns:a16="http://schemas.microsoft.com/office/drawing/2014/main" id="{A001C5BA-978A-3F00-4F78-09B2F8B16D31}"/>
              </a:ext>
            </a:extLst>
          </p:cNvPr>
          <p:cNvSpPr/>
          <p:nvPr/>
        </p:nvSpPr>
        <p:spPr>
          <a:xfrm>
            <a:off x="10937037" y="1208615"/>
            <a:ext cx="1456891" cy="2757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400" b="1" dirty="0">
                <a:solidFill>
                  <a:sysClr val="windowText" lastClr="000000"/>
                </a:solidFill>
                <a:latin typeface="+mj-lt"/>
              </a:rPr>
              <a:t>Cumplimiento</a:t>
            </a:r>
            <a:endParaRPr lang="es-SV" sz="1400" b="1" dirty="0">
              <a:solidFill>
                <a:sysClr val="windowText" lastClr="000000"/>
              </a:solidFill>
              <a:latin typeface="+mj-lt"/>
            </a:endParaRPr>
          </a:p>
        </p:txBody>
      </p:sp>
      <p:pic>
        <p:nvPicPr>
          <p:cNvPr id="23" name="Imagen 22">
            <a:extLst>
              <a:ext uri="{FF2B5EF4-FFF2-40B4-BE49-F238E27FC236}">
                <a16:creationId xmlns:a16="http://schemas.microsoft.com/office/drawing/2014/main" id="{238A7A34-7B30-A829-4B6F-97E395E03277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965445" y="1290820"/>
            <a:ext cx="7108705" cy="4047183"/>
          </a:xfrm>
          <a:prstGeom prst="rect">
            <a:avLst/>
          </a:prstGeom>
        </p:spPr>
      </p:pic>
      <p:sp>
        <p:nvSpPr>
          <p:cNvPr id="18" name="CuadroTexto 17">
            <a:extLst>
              <a:ext uri="{FF2B5EF4-FFF2-40B4-BE49-F238E27FC236}">
                <a16:creationId xmlns:a16="http://schemas.microsoft.com/office/drawing/2014/main" id="{5975918D-3077-E5D3-D9D1-AD8C9CCD3AB7}"/>
              </a:ext>
            </a:extLst>
          </p:cNvPr>
          <p:cNvSpPr txBox="1"/>
          <p:nvPr/>
        </p:nvSpPr>
        <p:spPr>
          <a:xfrm>
            <a:off x="6439397" y="1175718"/>
            <a:ext cx="499751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600" b="1" dirty="0">
                <a:solidFill>
                  <a:sysClr val="windowText" lastClr="000000"/>
                </a:solidFill>
                <a:latin typeface="+mj-lt"/>
              </a:rPr>
              <a:t> T1                T2                                     T3                         T4</a:t>
            </a:r>
            <a:endParaRPr lang="es-SV" sz="1600" b="1" dirty="0">
              <a:solidFill>
                <a:sysClr val="windowText" lastClr="000000"/>
              </a:solidFill>
              <a:latin typeface="+mj-lt"/>
            </a:endParaRPr>
          </a:p>
        </p:txBody>
      </p:sp>
      <p:sp>
        <p:nvSpPr>
          <p:cNvPr id="36" name="Rectángulo 35">
            <a:extLst>
              <a:ext uri="{FF2B5EF4-FFF2-40B4-BE49-F238E27FC236}">
                <a16:creationId xmlns:a16="http://schemas.microsoft.com/office/drawing/2014/main" id="{EF777782-04FE-ED7C-251C-2DF8A237CE8E}"/>
              </a:ext>
            </a:extLst>
          </p:cNvPr>
          <p:cNvSpPr/>
          <p:nvPr/>
        </p:nvSpPr>
        <p:spPr>
          <a:xfrm>
            <a:off x="10980572" y="2070097"/>
            <a:ext cx="1053750" cy="31112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400" dirty="0"/>
              <a:t>100%</a:t>
            </a:r>
          </a:p>
        </p:txBody>
      </p:sp>
      <p:sp>
        <p:nvSpPr>
          <p:cNvPr id="37" name="Rectángulo 36">
            <a:extLst>
              <a:ext uri="{FF2B5EF4-FFF2-40B4-BE49-F238E27FC236}">
                <a16:creationId xmlns:a16="http://schemas.microsoft.com/office/drawing/2014/main" id="{7191BC6E-B7A5-B323-BA51-BF8B393A3830}"/>
              </a:ext>
            </a:extLst>
          </p:cNvPr>
          <p:cNvSpPr/>
          <p:nvPr/>
        </p:nvSpPr>
        <p:spPr>
          <a:xfrm>
            <a:off x="10980572" y="2614795"/>
            <a:ext cx="1053750" cy="31112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400" dirty="0"/>
              <a:t>100%</a:t>
            </a:r>
          </a:p>
        </p:txBody>
      </p:sp>
      <p:sp>
        <p:nvSpPr>
          <p:cNvPr id="38" name="Rectángulo 37">
            <a:extLst>
              <a:ext uri="{FF2B5EF4-FFF2-40B4-BE49-F238E27FC236}">
                <a16:creationId xmlns:a16="http://schemas.microsoft.com/office/drawing/2014/main" id="{AE430603-14A8-69AB-7212-67295797C58F}"/>
              </a:ext>
            </a:extLst>
          </p:cNvPr>
          <p:cNvSpPr/>
          <p:nvPr/>
        </p:nvSpPr>
        <p:spPr>
          <a:xfrm>
            <a:off x="10971207" y="3164892"/>
            <a:ext cx="1053750" cy="31112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400" dirty="0"/>
              <a:t>100%</a:t>
            </a:r>
          </a:p>
        </p:txBody>
      </p:sp>
      <p:sp>
        <p:nvSpPr>
          <p:cNvPr id="39" name="Rectángulo 38">
            <a:extLst>
              <a:ext uri="{FF2B5EF4-FFF2-40B4-BE49-F238E27FC236}">
                <a16:creationId xmlns:a16="http://schemas.microsoft.com/office/drawing/2014/main" id="{EEFA5374-137E-9E9C-FB61-CADD3820C6A4}"/>
              </a:ext>
            </a:extLst>
          </p:cNvPr>
          <p:cNvSpPr/>
          <p:nvPr/>
        </p:nvSpPr>
        <p:spPr>
          <a:xfrm>
            <a:off x="10980572" y="3708403"/>
            <a:ext cx="1053750" cy="31112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400" dirty="0"/>
              <a:t>100%</a:t>
            </a:r>
          </a:p>
        </p:txBody>
      </p:sp>
      <p:sp>
        <p:nvSpPr>
          <p:cNvPr id="41" name="Rectángulo 40">
            <a:extLst>
              <a:ext uri="{FF2B5EF4-FFF2-40B4-BE49-F238E27FC236}">
                <a16:creationId xmlns:a16="http://schemas.microsoft.com/office/drawing/2014/main" id="{34C62D7F-B360-3100-E165-43EAF8EEC154}"/>
              </a:ext>
            </a:extLst>
          </p:cNvPr>
          <p:cNvSpPr/>
          <p:nvPr/>
        </p:nvSpPr>
        <p:spPr>
          <a:xfrm>
            <a:off x="10980572" y="4258500"/>
            <a:ext cx="1053750" cy="31112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400" dirty="0"/>
              <a:t>100%</a:t>
            </a:r>
          </a:p>
        </p:txBody>
      </p:sp>
      <p:sp>
        <p:nvSpPr>
          <p:cNvPr id="42" name="Rectángulo 41">
            <a:extLst>
              <a:ext uri="{FF2B5EF4-FFF2-40B4-BE49-F238E27FC236}">
                <a16:creationId xmlns:a16="http://schemas.microsoft.com/office/drawing/2014/main" id="{90F3386E-2CEA-359F-72EF-E1129C9C7566}"/>
              </a:ext>
            </a:extLst>
          </p:cNvPr>
          <p:cNvSpPr/>
          <p:nvPr/>
        </p:nvSpPr>
        <p:spPr>
          <a:xfrm>
            <a:off x="10982638" y="4797771"/>
            <a:ext cx="1053750" cy="31112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400" dirty="0"/>
              <a:t>100%</a:t>
            </a:r>
          </a:p>
        </p:txBody>
      </p:sp>
    </p:spTree>
    <p:extLst>
      <p:ext uri="{BB962C8B-B14F-4D97-AF65-F5344CB8AC3E}">
        <p14:creationId xmlns:p14="http://schemas.microsoft.com/office/powerpoint/2010/main" val="37403675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Imagen 17">
            <a:extLst>
              <a:ext uri="{FF2B5EF4-FFF2-40B4-BE49-F238E27FC236}">
                <a16:creationId xmlns:a16="http://schemas.microsoft.com/office/drawing/2014/main" id="{6A61C814-17D8-D37D-137B-9A1285CF7A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3743" y="1069319"/>
            <a:ext cx="6519102" cy="4514507"/>
          </a:xfrm>
          <a:prstGeom prst="rect">
            <a:avLst/>
          </a:prstGeom>
        </p:spPr>
      </p:pic>
      <p:sp>
        <p:nvSpPr>
          <p:cNvPr id="40" name="Rectángulo 39">
            <a:extLst>
              <a:ext uri="{FF2B5EF4-FFF2-40B4-BE49-F238E27FC236}">
                <a16:creationId xmlns:a16="http://schemas.microsoft.com/office/drawing/2014/main" id="{A309C43B-A0D8-FA73-0291-C1BD6541E76F}"/>
              </a:ext>
            </a:extLst>
          </p:cNvPr>
          <p:cNvSpPr/>
          <p:nvPr/>
        </p:nvSpPr>
        <p:spPr>
          <a:xfrm>
            <a:off x="157678" y="0"/>
            <a:ext cx="87314" cy="508110"/>
          </a:xfrm>
          <a:prstGeom prst="rect">
            <a:avLst/>
          </a:prstGeom>
          <a:solidFill>
            <a:srgbClr val="111C4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pic>
        <p:nvPicPr>
          <p:cNvPr id="43" name="Imagen 42" descr="FOSALUD">
            <a:extLst>
              <a:ext uri="{FF2B5EF4-FFF2-40B4-BE49-F238E27FC236}">
                <a16:creationId xmlns:a16="http://schemas.microsoft.com/office/drawing/2014/main" id="{E706CB4F-0778-DA1B-60EC-BF0A730C865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7" t="23002" r="36091" b="25079"/>
          <a:stretch/>
        </p:blipFill>
        <p:spPr bwMode="auto">
          <a:xfrm>
            <a:off x="10971207" y="99207"/>
            <a:ext cx="1063115" cy="3451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ángulo 13">
            <a:extLst>
              <a:ext uri="{FF2B5EF4-FFF2-40B4-BE49-F238E27FC236}">
                <a16:creationId xmlns:a16="http://schemas.microsoft.com/office/drawing/2014/main" id="{8F623389-023E-07F9-18CD-862EEFD27188}"/>
              </a:ext>
            </a:extLst>
          </p:cNvPr>
          <p:cNvSpPr/>
          <p:nvPr/>
        </p:nvSpPr>
        <p:spPr>
          <a:xfrm>
            <a:off x="134518" y="4237567"/>
            <a:ext cx="3812698" cy="256115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24" name="Rectángulo 23">
            <a:extLst>
              <a:ext uri="{FF2B5EF4-FFF2-40B4-BE49-F238E27FC236}">
                <a16:creationId xmlns:a16="http://schemas.microsoft.com/office/drawing/2014/main" id="{266A0366-126E-7F3F-AB7A-7F66A357A07F}"/>
              </a:ext>
            </a:extLst>
          </p:cNvPr>
          <p:cNvSpPr/>
          <p:nvPr/>
        </p:nvSpPr>
        <p:spPr>
          <a:xfrm>
            <a:off x="9402835" y="5867936"/>
            <a:ext cx="2370436" cy="89085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  <p:sp>
        <p:nvSpPr>
          <p:cNvPr id="25" name="Rectángulo 24">
            <a:extLst>
              <a:ext uri="{FF2B5EF4-FFF2-40B4-BE49-F238E27FC236}">
                <a16:creationId xmlns:a16="http://schemas.microsoft.com/office/drawing/2014/main" id="{B026DB68-16E5-C8F1-1BFF-2A980DAE14E9}"/>
              </a:ext>
            </a:extLst>
          </p:cNvPr>
          <p:cNvSpPr/>
          <p:nvPr/>
        </p:nvSpPr>
        <p:spPr>
          <a:xfrm>
            <a:off x="6802608" y="5859464"/>
            <a:ext cx="2370437" cy="91819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26" name="Rectángulo 25">
            <a:extLst>
              <a:ext uri="{FF2B5EF4-FFF2-40B4-BE49-F238E27FC236}">
                <a16:creationId xmlns:a16="http://schemas.microsoft.com/office/drawing/2014/main" id="{C7DA1546-F8E3-4AD2-EB97-63DAB92D234A}"/>
              </a:ext>
            </a:extLst>
          </p:cNvPr>
          <p:cNvSpPr/>
          <p:nvPr/>
        </p:nvSpPr>
        <p:spPr>
          <a:xfrm>
            <a:off x="4027291" y="5863931"/>
            <a:ext cx="2520152" cy="91819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ADB17BD3-D97C-0A30-F250-CAC7E8B77149}"/>
              </a:ext>
            </a:extLst>
          </p:cNvPr>
          <p:cNvSpPr txBox="1"/>
          <p:nvPr/>
        </p:nvSpPr>
        <p:spPr>
          <a:xfrm>
            <a:off x="244992" y="21867"/>
            <a:ext cx="344850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SV" sz="1600" b="1" i="0" u="none" strike="noStrike" dirty="0">
                <a:solidFill>
                  <a:srgbClr val="222B35"/>
                </a:solidFill>
                <a:effectLst/>
                <a:latin typeface="Arial" panose="020B0604020202020204" pitchFamily="34" charset="0"/>
              </a:rPr>
              <a:t>PLAN OPERATIVO ANUAL 2023</a:t>
            </a:r>
            <a:endParaRPr lang="es-SV" sz="1600" dirty="0"/>
          </a:p>
        </p:txBody>
      </p:sp>
      <p:pic>
        <p:nvPicPr>
          <p:cNvPr id="52" name="Imagen 51">
            <a:extLst>
              <a:ext uri="{FF2B5EF4-FFF2-40B4-BE49-F238E27FC236}">
                <a16:creationId xmlns:a16="http://schemas.microsoft.com/office/drawing/2014/main" id="{160FE144-B7FE-7BCB-2BC7-C191DF9AA276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tx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8621157" y="6004713"/>
            <a:ext cx="360444" cy="360444"/>
          </a:xfrm>
          <a:prstGeom prst="rect">
            <a:avLst/>
          </a:prstGeom>
        </p:spPr>
      </p:pic>
      <p:sp>
        <p:nvSpPr>
          <p:cNvPr id="79" name="Rectángulo 78">
            <a:extLst>
              <a:ext uri="{FF2B5EF4-FFF2-40B4-BE49-F238E27FC236}">
                <a16:creationId xmlns:a16="http://schemas.microsoft.com/office/drawing/2014/main" id="{1CE4B5FF-C6BD-DA48-B520-18AD1DABF8EB}"/>
              </a:ext>
            </a:extLst>
          </p:cNvPr>
          <p:cNvSpPr/>
          <p:nvPr/>
        </p:nvSpPr>
        <p:spPr>
          <a:xfrm>
            <a:off x="4121900" y="5965472"/>
            <a:ext cx="1171698" cy="4550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SV" sz="4400" b="1" dirty="0">
              <a:solidFill>
                <a:sysClr val="windowText" lastClr="00000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87" name="CuadroTexto 86">
            <a:extLst>
              <a:ext uri="{FF2B5EF4-FFF2-40B4-BE49-F238E27FC236}">
                <a16:creationId xmlns:a16="http://schemas.microsoft.com/office/drawing/2014/main" id="{A6D85D0D-0355-91C4-CFEF-936CE24D887F}"/>
              </a:ext>
            </a:extLst>
          </p:cNvPr>
          <p:cNvSpPr txBox="1"/>
          <p:nvPr/>
        </p:nvSpPr>
        <p:spPr>
          <a:xfrm>
            <a:off x="244992" y="239964"/>
            <a:ext cx="344850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600" b="1" dirty="0">
                <a:solidFill>
                  <a:srgbClr val="222B35"/>
                </a:solidFill>
                <a:latin typeface="Arial" panose="020B0604020202020204" pitchFamily="34" charset="0"/>
              </a:rPr>
              <a:t>Gerencia Financiera</a:t>
            </a:r>
            <a:endParaRPr lang="es-SV" sz="1600" dirty="0"/>
          </a:p>
        </p:txBody>
      </p:sp>
      <p:pic>
        <p:nvPicPr>
          <p:cNvPr id="97" name="Gráfico 96" descr="Portapapeles comprobado contorno">
            <a:extLst>
              <a:ext uri="{FF2B5EF4-FFF2-40B4-BE49-F238E27FC236}">
                <a16:creationId xmlns:a16="http://schemas.microsoft.com/office/drawing/2014/main" id="{B45DEF33-44A0-E777-7F45-ABB69FE362E5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11184689" y="5919948"/>
            <a:ext cx="456841" cy="456841"/>
          </a:xfrm>
          <a:prstGeom prst="rect">
            <a:avLst/>
          </a:prstGeom>
        </p:spPr>
      </p:pic>
      <p:sp>
        <p:nvSpPr>
          <p:cNvPr id="108" name="Rectángulo 107">
            <a:extLst>
              <a:ext uri="{FF2B5EF4-FFF2-40B4-BE49-F238E27FC236}">
                <a16:creationId xmlns:a16="http://schemas.microsoft.com/office/drawing/2014/main" id="{ABBBD21D-3AB1-0AA1-20D3-FBA82A3D0FE8}"/>
              </a:ext>
            </a:extLst>
          </p:cNvPr>
          <p:cNvSpPr/>
          <p:nvPr/>
        </p:nvSpPr>
        <p:spPr>
          <a:xfrm>
            <a:off x="110380" y="4237132"/>
            <a:ext cx="2200649" cy="30342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600" b="1" dirty="0">
                <a:solidFill>
                  <a:sysClr val="windowText" lastClr="000000"/>
                </a:solidFill>
                <a:latin typeface="+mj-lt"/>
              </a:rPr>
              <a:t>Ejecución Trimestral</a:t>
            </a:r>
            <a:endParaRPr lang="es-SV" sz="1600" b="1" dirty="0">
              <a:solidFill>
                <a:sysClr val="windowText" lastClr="000000"/>
              </a:solidFill>
              <a:latin typeface="+mj-lt"/>
            </a:endParaRPr>
          </a:p>
        </p:txBody>
      </p:sp>
      <p:pic>
        <p:nvPicPr>
          <p:cNvPr id="125" name="Gráfico 124" descr="Círculos con líneas con relleno sólido">
            <a:extLst>
              <a:ext uri="{FF2B5EF4-FFF2-40B4-BE49-F238E27FC236}">
                <a16:creationId xmlns:a16="http://schemas.microsoft.com/office/drawing/2014/main" id="{51941C84-5694-A16C-573F-0FA499E08577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p:blipFill>
        <p:spPr>
          <a:xfrm>
            <a:off x="5572221" y="5951858"/>
            <a:ext cx="560745" cy="560745"/>
          </a:xfrm>
          <a:prstGeom prst="rect">
            <a:avLst/>
          </a:prstGeom>
        </p:spPr>
      </p:pic>
      <p:sp>
        <p:nvSpPr>
          <p:cNvPr id="3" name="Rectángulo 2">
            <a:extLst>
              <a:ext uri="{FF2B5EF4-FFF2-40B4-BE49-F238E27FC236}">
                <a16:creationId xmlns:a16="http://schemas.microsoft.com/office/drawing/2014/main" id="{9EC84FB2-6A9A-F12A-E7AB-A0EF436C8110}"/>
              </a:ext>
            </a:extLst>
          </p:cNvPr>
          <p:cNvSpPr/>
          <p:nvPr/>
        </p:nvSpPr>
        <p:spPr>
          <a:xfrm>
            <a:off x="134517" y="668120"/>
            <a:ext cx="3829187" cy="192462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CA00C648-03B8-935A-BFA9-73834CCAF190}"/>
              </a:ext>
            </a:extLst>
          </p:cNvPr>
          <p:cNvSpPr/>
          <p:nvPr/>
        </p:nvSpPr>
        <p:spPr>
          <a:xfrm>
            <a:off x="167043" y="1274538"/>
            <a:ext cx="1486665" cy="4408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400" b="1" dirty="0">
                <a:solidFill>
                  <a:sysClr val="windowText" lastClr="000000"/>
                </a:solidFill>
                <a:latin typeface="+mj-lt"/>
              </a:rPr>
              <a:t>Ejecución </a:t>
            </a:r>
          </a:p>
          <a:p>
            <a:r>
              <a:rPr lang="es-ES" sz="1400" b="1" dirty="0">
                <a:solidFill>
                  <a:sysClr val="windowText" lastClr="000000"/>
                </a:solidFill>
                <a:latin typeface="+mj-lt"/>
              </a:rPr>
              <a:t>Plan Operativo</a:t>
            </a:r>
            <a:endParaRPr lang="es-SV" sz="1400" b="1" dirty="0">
              <a:solidFill>
                <a:sysClr val="windowText" lastClr="000000"/>
              </a:solidFill>
              <a:latin typeface="+mj-lt"/>
            </a:endParaRPr>
          </a:p>
        </p:txBody>
      </p:sp>
      <p:graphicFrame>
        <p:nvGraphicFramePr>
          <p:cNvPr id="86" name="Gráfico 85">
            <a:extLst>
              <a:ext uri="{FF2B5EF4-FFF2-40B4-BE49-F238E27FC236}">
                <a16:creationId xmlns:a16="http://schemas.microsoft.com/office/drawing/2014/main" id="{FF6A41C9-FB62-1866-6CDC-00BCAEB638B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91329209"/>
              </p:ext>
            </p:extLst>
          </p:nvPr>
        </p:nvGraphicFramePr>
        <p:xfrm>
          <a:off x="986726" y="521171"/>
          <a:ext cx="3448503" cy="21952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sp>
        <p:nvSpPr>
          <p:cNvPr id="12" name="Rectángulo 11">
            <a:extLst>
              <a:ext uri="{FF2B5EF4-FFF2-40B4-BE49-F238E27FC236}">
                <a16:creationId xmlns:a16="http://schemas.microsoft.com/office/drawing/2014/main" id="{752CED2B-AA81-D206-4F8D-7150B6CFB9F7}"/>
              </a:ext>
            </a:extLst>
          </p:cNvPr>
          <p:cNvSpPr/>
          <p:nvPr/>
        </p:nvSpPr>
        <p:spPr>
          <a:xfrm>
            <a:off x="140381" y="2626636"/>
            <a:ext cx="3820930" cy="157016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35" name="Rectángulo 34">
            <a:extLst>
              <a:ext uri="{FF2B5EF4-FFF2-40B4-BE49-F238E27FC236}">
                <a16:creationId xmlns:a16="http://schemas.microsoft.com/office/drawing/2014/main" id="{A41920AD-1F4C-C682-2BDF-55D3FAA15FDA}"/>
              </a:ext>
            </a:extLst>
          </p:cNvPr>
          <p:cNvSpPr/>
          <p:nvPr/>
        </p:nvSpPr>
        <p:spPr>
          <a:xfrm>
            <a:off x="124455" y="3101063"/>
            <a:ext cx="1396068" cy="4692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400" b="1" dirty="0">
                <a:solidFill>
                  <a:sysClr val="windowText" lastClr="000000"/>
                </a:solidFill>
                <a:latin typeface="+mj-lt"/>
              </a:rPr>
              <a:t>Eficacia</a:t>
            </a:r>
          </a:p>
          <a:p>
            <a:r>
              <a:rPr lang="es-ES" sz="1400" b="1" dirty="0">
                <a:solidFill>
                  <a:sysClr val="windowText" lastClr="000000"/>
                </a:solidFill>
                <a:latin typeface="+mj-lt"/>
              </a:rPr>
              <a:t>Plan Operativo</a:t>
            </a:r>
            <a:endParaRPr lang="es-SV" sz="1400" b="1" dirty="0">
              <a:solidFill>
                <a:sysClr val="windowText" lastClr="000000"/>
              </a:solidFill>
              <a:latin typeface="+mj-lt"/>
            </a:endParaRPr>
          </a:p>
        </p:txBody>
      </p:sp>
      <p:graphicFrame>
        <p:nvGraphicFramePr>
          <p:cNvPr id="100" name="Gráfico 99">
            <a:extLst>
              <a:ext uri="{FF2B5EF4-FFF2-40B4-BE49-F238E27FC236}">
                <a16:creationId xmlns:a16="http://schemas.microsoft.com/office/drawing/2014/main" id="{872A7448-34C5-4B77-3CE2-E055149FE4A0}"/>
              </a:ext>
            </a:extLst>
          </p:cNvPr>
          <p:cNvGraphicFramePr/>
          <p:nvPr/>
        </p:nvGraphicFramePr>
        <p:xfrm>
          <a:off x="1349155" y="2585558"/>
          <a:ext cx="2790438" cy="24082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pSp>
        <p:nvGrpSpPr>
          <p:cNvPr id="112" name="Grupo 111">
            <a:extLst>
              <a:ext uri="{FF2B5EF4-FFF2-40B4-BE49-F238E27FC236}">
                <a16:creationId xmlns:a16="http://schemas.microsoft.com/office/drawing/2014/main" id="{C44309AB-2F72-3B3F-C5FE-0F9DCD2EE4FE}"/>
              </a:ext>
            </a:extLst>
          </p:cNvPr>
          <p:cNvGrpSpPr/>
          <p:nvPr/>
        </p:nvGrpSpPr>
        <p:grpSpPr>
          <a:xfrm rot="20192181">
            <a:off x="2365142" y="3540160"/>
            <a:ext cx="995284" cy="312086"/>
            <a:chOff x="7463840" y="1820279"/>
            <a:chExt cx="1096062" cy="365019"/>
          </a:xfrm>
        </p:grpSpPr>
        <p:pic>
          <p:nvPicPr>
            <p:cNvPr id="106" name="Gráfico 105" descr="Atrás con relleno sólido">
              <a:extLst>
                <a:ext uri="{FF2B5EF4-FFF2-40B4-BE49-F238E27FC236}">
                  <a16:creationId xmlns:a16="http://schemas.microsoft.com/office/drawing/2014/main" id="{65469B3B-485D-FB4F-AB88-A091C891F3E8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12"/>
                </a:ext>
              </a:extLst>
            </a:blip>
            <a:stretch>
              <a:fillRect/>
            </a:stretch>
          </p:blipFill>
          <p:spPr>
            <a:xfrm rot="1471625">
              <a:off x="7463840" y="1846734"/>
              <a:ext cx="1096062" cy="338564"/>
            </a:xfrm>
            <a:prstGeom prst="rect">
              <a:avLst/>
            </a:prstGeom>
          </p:spPr>
        </p:pic>
        <p:sp>
          <p:nvSpPr>
            <p:cNvPr id="107" name="Elipse 106">
              <a:extLst>
                <a:ext uri="{FF2B5EF4-FFF2-40B4-BE49-F238E27FC236}">
                  <a16:creationId xmlns:a16="http://schemas.microsoft.com/office/drawing/2014/main" id="{4057FF6D-C4AB-EE41-C7C7-9F272C54FD3B}"/>
                </a:ext>
              </a:extLst>
            </p:cNvPr>
            <p:cNvSpPr/>
            <p:nvPr/>
          </p:nvSpPr>
          <p:spPr>
            <a:xfrm>
              <a:off x="7685249" y="1820279"/>
              <a:ext cx="209724" cy="224053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SV"/>
            </a:p>
          </p:txBody>
        </p:sp>
      </p:grpSp>
      <p:sp>
        <p:nvSpPr>
          <p:cNvPr id="16" name="CuadroTexto 15">
            <a:extLst>
              <a:ext uri="{FF2B5EF4-FFF2-40B4-BE49-F238E27FC236}">
                <a16:creationId xmlns:a16="http://schemas.microsoft.com/office/drawing/2014/main" id="{A7A600AF-1A7E-B778-6C65-1E76BC6C2C72}"/>
              </a:ext>
            </a:extLst>
          </p:cNvPr>
          <p:cNvSpPr txBox="1"/>
          <p:nvPr/>
        </p:nvSpPr>
        <p:spPr>
          <a:xfrm>
            <a:off x="5852593" y="1182892"/>
            <a:ext cx="524835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200" b="1" dirty="0">
                <a:solidFill>
                  <a:sysClr val="windowText" lastClr="000000"/>
                </a:solidFill>
                <a:latin typeface="+mj-lt"/>
              </a:rPr>
              <a:t> </a:t>
            </a:r>
            <a:r>
              <a:rPr lang="es-ES" sz="1400" b="1" dirty="0">
                <a:solidFill>
                  <a:sysClr val="windowText" lastClr="000000"/>
                </a:solidFill>
                <a:latin typeface="+mj-lt"/>
              </a:rPr>
              <a:t>T1               T2                                            T3                                       T4</a:t>
            </a:r>
            <a:endParaRPr lang="es-SV" sz="1400" b="1" dirty="0">
              <a:solidFill>
                <a:sysClr val="windowText" lastClr="000000"/>
              </a:solidFill>
              <a:latin typeface="+mj-lt"/>
            </a:endParaRP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32D108CC-45F6-D107-E1D3-3962F9D797B9}"/>
              </a:ext>
            </a:extLst>
          </p:cNvPr>
          <p:cNvSpPr/>
          <p:nvPr/>
        </p:nvSpPr>
        <p:spPr>
          <a:xfrm>
            <a:off x="164242" y="699144"/>
            <a:ext cx="2691005" cy="6710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3200" dirty="0">
                <a:solidFill>
                  <a:sysClr val="windowText" lastClr="000000"/>
                </a:solidFill>
                <a:latin typeface="Century Schoolbook" panose="02040604050505020304" pitchFamily="18" charset="0"/>
              </a:rPr>
              <a:t>100 %</a:t>
            </a:r>
            <a:endParaRPr lang="es-SV" sz="3200" dirty="0">
              <a:solidFill>
                <a:sysClr val="windowText" lastClr="00000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7066E177-3DDC-D1D2-FD99-25935FFE20DC}"/>
              </a:ext>
            </a:extLst>
          </p:cNvPr>
          <p:cNvSpPr/>
          <p:nvPr/>
        </p:nvSpPr>
        <p:spPr>
          <a:xfrm>
            <a:off x="124642" y="2640907"/>
            <a:ext cx="2200649" cy="4478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3200" dirty="0">
                <a:solidFill>
                  <a:sysClr val="windowText" lastClr="000000"/>
                </a:solidFill>
                <a:latin typeface="Century Schoolbook" panose="02040604050505020304" pitchFamily="18" charset="0"/>
              </a:rPr>
              <a:t>100 %</a:t>
            </a:r>
            <a:endParaRPr lang="es-SV" sz="3200" dirty="0">
              <a:solidFill>
                <a:sysClr val="windowText" lastClr="00000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16802467-A33C-6AA8-E53E-E75DEC166382}"/>
              </a:ext>
            </a:extLst>
          </p:cNvPr>
          <p:cNvSpPr/>
          <p:nvPr/>
        </p:nvSpPr>
        <p:spPr>
          <a:xfrm>
            <a:off x="6812779" y="6481108"/>
            <a:ext cx="2087773" cy="2684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400" b="1" dirty="0">
                <a:solidFill>
                  <a:schemeClr val="tx1"/>
                </a:solidFill>
                <a:latin typeface="+mj-lt"/>
              </a:rPr>
              <a:t>Procesos Gestionados</a:t>
            </a:r>
            <a:endParaRPr lang="es-SV" sz="14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C2496C1E-2EE5-24D3-6527-538927FD8DDD}"/>
              </a:ext>
            </a:extLst>
          </p:cNvPr>
          <p:cNvSpPr/>
          <p:nvPr/>
        </p:nvSpPr>
        <p:spPr>
          <a:xfrm>
            <a:off x="6824815" y="6004616"/>
            <a:ext cx="1171698" cy="4550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400" b="1" dirty="0">
                <a:solidFill>
                  <a:schemeClr val="tx1"/>
                </a:solidFill>
                <a:latin typeface="Century Schoolbook" panose="02040604050505020304" pitchFamily="18" charset="0"/>
              </a:rPr>
              <a:t>15</a:t>
            </a:r>
            <a:endParaRPr lang="es-SV" sz="4400" b="1" dirty="0">
              <a:solidFill>
                <a:schemeClr val="tx1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323D2E46-2A3E-4EA4-6BF4-9B511A0B3185}"/>
              </a:ext>
            </a:extLst>
          </p:cNvPr>
          <p:cNvSpPr/>
          <p:nvPr/>
        </p:nvSpPr>
        <p:spPr>
          <a:xfrm>
            <a:off x="3992850" y="6008305"/>
            <a:ext cx="973123" cy="4550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400" b="1" dirty="0">
                <a:solidFill>
                  <a:schemeClr val="tx1"/>
                </a:solidFill>
                <a:latin typeface="Century Schoolbook" panose="02040604050505020304" pitchFamily="18" charset="0"/>
              </a:rPr>
              <a:t>3</a:t>
            </a:r>
            <a:endParaRPr lang="es-SV" sz="4400" b="1" dirty="0">
              <a:solidFill>
                <a:schemeClr val="tx1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473629B4-529C-39D9-3519-D3471261DC9A}"/>
              </a:ext>
            </a:extLst>
          </p:cNvPr>
          <p:cNvSpPr/>
          <p:nvPr/>
        </p:nvSpPr>
        <p:spPr>
          <a:xfrm>
            <a:off x="4126569" y="6496226"/>
            <a:ext cx="2087773" cy="2382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400" b="1" dirty="0">
                <a:solidFill>
                  <a:schemeClr val="tx1"/>
                </a:solidFill>
                <a:latin typeface="+mj-lt"/>
              </a:rPr>
              <a:t>Planes Operativos</a:t>
            </a:r>
            <a:endParaRPr lang="es-SV" sz="14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8DE99195-198D-EA40-18D5-C5DB116B6371}"/>
              </a:ext>
            </a:extLst>
          </p:cNvPr>
          <p:cNvSpPr/>
          <p:nvPr/>
        </p:nvSpPr>
        <p:spPr>
          <a:xfrm>
            <a:off x="4051018" y="564133"/>
            <a:ext cx="3950018" cy="6367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600" b="1" dirty="0">
                <a:solidFill>
                  <a:sysClr val="windowText" lastClr="000000"/>
                </a:solidFill>
                <a:latin typeface="+mj-lt"/>
              </a:rPr>
              <a:t>Ejecución de Unidades</a:t>
            </a:r>
            <a:endParaRPr lang="es-SV" sz="1600" b="1" dirty="0">
              <a:solidFill>
                <a:sysClr val="windowText" lastClr="000000"/>
              </a:solidFill>
              <a:latin typeface="+mj-lt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4C7EB49E-27BE-C945-01B0-81ECE3E5046E}"/>
              </a:ext>
            </a:extLst>
          </p:cNvPr>
          <p:cNvSpPr/>
          <p:nvPr/>
        </p:nvSpPr>
        <p:spPr>
          <a:xfrm>
            <a:off x="85629" y="6501711"/>
            <a:ext cx="3140410" cy="2186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800" b="1" dirty="0">
                <a:solidFill>
                  <a:sysClr val="windowText" lastClr="000000"/>
                </a:solidFill>
                <a:latin typeface="+mj-lt"/>
              </a:rPr>
              <a:t>Grafica 1.1 Plan Operativo Anual Gerencia Financiera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A3B1C29D-4778-67CC-65B3-F83D00377462}"/>
              </a:ext>
            </a:extLst>
          </p:cNvPr>
          <p:cNvSpPr txBox="1"/>
          <p:nvPr/>
        </p:nvSpPr>
        <p:spPr>
          <a:xfrm>
            <a:off x="83070" y="6625600"/>
            <a:ext cx="2512503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800" dirty="0">
                <a:solidFill>
                  <a:sysClr val="windowText" lastClr="000000"/>
                </a:solidFill>
                <a:latin typeface="+mj-lt"/>
              </a:rPr>
              <a:t>Datos Institucionales, Sistema de Información Gerencial</a:t>
            </a:r>
            <a:endParaRPr lang="es-SV" sz="800" dirty="0">
              <a:solidFill>
                <a:sysClr val="windowText" lastClr="000000"/>
              </a:solidFill>
              <a:latin typeface="+mj-lt"/>
            </a:endParaRPr>
          </a:p>
        </p:txBody>
      </p:sp>
      <p:sp>
        <p:nvSpPr>
          <p:cNvPr id="23" name="Rectángulo 22">
            <a:extLst>
              <a:ext uri="{FF2B5EF4-FFF2-40B4-BE49-F238E27FC236}">
                <a16:creationId xmlns:a16="http://schemas.microsoft.com/office/drawing/2014/main" id="{1FDEF9EA-E464-352B-5700-9C4693DD302B}"/>
              </a:ext>
            </a:extLst>
          </p:cNvPr>
          <p:cNvSpPr/>
          <p:nvPr/>
        </p:nvSpPr>
        <p:spPr>
          <a:xfrm>
            <a:off x="3950853" y="5365220"/>
            <a:ext cx="3573196" cy="2186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800" b="1" dirty="0">
                <a:solidFill>
                  <a:sysClr val="windowText" lastClr="000000"/>
                </a:solidFill>
                <a:latin typeface="+mj-lt"/>
              </a:rPr>
              <a:t>Grafica 1.2 Plan Operativo Anual por Unidad Operativa</a:t>
            </a: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DB1594DF-B4FB-DFEE-55E3-CC2ED000B454}"/>
              </a:ext>
            </a:extLst>
          </p:cNvPr>
          <p:cNvSpPr txBox="1"/>
          <p:nvPr/>
        </p:nvSpPr>
        <p:spPr>
          <a:xfrm>
            <a:off x="3962014" y="5490878"/>
            <a:ext cx="2512503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800" dirty="0">
                <a:solidFill>
                  <a:sysClr val="windowText" lastClr="000000"/>
                </a:solidFill>
                <a:latin typeface="+mj-lt"/>
              </a:rPr>
              <a:t>Datos Institucionales, Sistema de Información Gerencial</a:t>
            </a:r>
            <a:endParaRPr lang="es-SV" sz="800" dirty="0">
              <a:solidFill>
                <a:sysClr val="windowText" lastClr="000000"/>
              </a:solidFill>
              <a:latin typeface="+mj-lt"/>
            </a:endParaRPr>
          </a:p>
        </p:txBody>
      </p:sp>
      <p:grpSp>
        <p:nvGrpSpPr>
          <p:cNvPr id="29" name="Grupo 28">
            <a:extLst>
              <a:ext uri="{FF2B5EF4-FFF2-40B4-BE49-F238E27FC236}">
                <a16:creationId xmlns:a16="http://schemas.microsoft.com/office/drawing/2014/main" id="{C7AF1B08-37A5-8690-B928-3E255BF516B9}"/>
              </a:ext>
            </a:extLst>
          </p:cNvPr>
          <p:cNvGrpSpPr/>
          <p:nvPr/>
        </p:nvGrpSpPr>
        <p:grpSpPr>
          <a:xfrm>
            <a:off x="2620299" y="6308998"/>
            <a:ext cx="1728869" cy="509604"/>
            <a:chOff x="2597208" y="4446499"/>
            <a:chExt cx="1728869" cy="509604"/>
          </a:xfrm>
        </p:grpSpPr>
        <p:sp>
          <p:nvSpPr>
            <p:cNvPr id="30" name="Rectángulo 29">
              <a:extLst>
                <a:ext uri="{FF2B5EF4-FFF2-40B4-BE49-F238E27FC236}">
                  <a16:creationId xmlns:a16="http://schemas.microsoft.com/office/drawing/2014/main" id="{696A9F9A-1FDF-38E7-DFCC-043640EC302D}"/>
                </a:ext>
              </a:extLst>
            </p:cNvPr>
            <p:cNvSpPr/>
            <p:nvPr/>
          </p:nvSpPr>
          <p:spPr>
            <a:xfrm>
              <a:off x="3289869" y="4756348"/>
              <a:ext cx="1036208" cy="1897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s-ES" sz="1000" dirty="0">
                  <a:solidFill>
                    <a:sysClr val="windowText" lastClr="000000"/>
                  </a:solidFill>
                  <a:latin typeface="+mj-lt"/>
                </a:rPr>
                <a:t>Ejecutado</a:t>
              </a:r>
              <a:endParaRPr lang="es-SV" sz="1000" dirty="0">
                <a:solidFill>
                  <a:sysClr val="windowText" lastClr="000000"/>
                </a:solidFill>
                <a:latin typeface="+mj-lt"/>
              </a:endParaRPr>
            </a:p>
          </p:txBody>
        </p:sp>
        <p:sp>
          <p:nvSpPr>
            <p:cNvPr id="31" name="Rectángulo 30">
              <a:extLst>
                <a:ext uri="{FF2B5EF4-FFF2-40B4-BE49-F238E27FC236}">
                  <a16:creationId xmlns:a16="http://schemas.microsoft.com/office/drawing/2014/main" id="{BFD3AFCD-436A-FD4D-2F45-F8913650CC12}"/>
                </a:ext>
              </a:extLst>
            </p:cNvPr>
            <p:cNvSpPr/>
            <p:nvPr/>
          </p:nvSpPr>
          <p:spPr>
            <a:xfrm>
              <a:off x="2597208" y="4766330"/>
              <a:ext cx="1036208" cy="1897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s-ES" sz="1000" dirty="0">
                  <a:solidFill>
                    <a:sysClr val="windowText" lastClr="000000"/>
                  </a:solidFill>
                  <a:latin typeface="+mj-lt"/>
                </a:rPr>
                <a:t>Programado</a:t>
              </a:r>
              <a:endParaRPr lang="es-SV" sz="1000" dirty="0">
                <a:solidFill>
                  <a:sysClr val="windowText" lastClr="000000"/>
                </a:solidFill>
                <a:latin typeface="+mj-lt"/>
              </a:endParaRPr>
            </a:p>
          </p:txBody>
        </p:sp>
        <p:pic>
          <p:nvPicPr>
            <p:cNvPr id="32" name="Imagen 31">
              <a:extLst>
                <a:ext uri="{FF2B5EF4-FFF2-40B4-BE49-F238E27FC236}">
                  <a16:creationId xmlns:a16="http://schemas.microsoft.com/office/drawing/2014/main" id="{4FD82436-6675-890E-8ED0-9F223DB1CFF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3"/>
            <a:srcRect l="30784" t="91101" r="62914" b="1558"/>
            <a:stretch/>
          </p:blipFill>
          <p:spPr>
            <a:xfrm>
              <a:off x="3254498" y="4490167"/>
              <a:ext cx="400389" cy="336215"/>
            </a:xfrm>
            <a:prstGeom prst="rect">
              <a:avLst/>
            </a:prstGeom>
          </p:spPr>
        </p:pic>
        <p:pic>
          <p:nvPicPr>
            <p:cNvPr id="33" name="Imagen 32">
              <a:extLst>
                <a:ext uri="{FF2B5EF4-FFF2-40B4-BE49-F238E27FC236}">
                  <a16:creationId xmlns:a16="http://schemas.microsoft.com/office/drawing/2014/main" id="{DA3CFF37-CE78-DF7B-C6A6-6DBD03708B7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3"/>
            <a:srcRect l="49151" t="90611" r="44604" b="1510"/>
            <a:stretch/>
          </p:blipFill>
          <p:spPr>
            <a:xfrm>
              <a:off x="2796811" y="4446499"/>
              <a:ext cx="441971" cy="402009"/>
            </a:xfrm>
            <a:prstGeom prst="rect">
              <a:avLst/>
            </a:prstGeom>
          </p:spPr>
        </p:pic>
      </p:grpSp>
      <p:sp>
        <p:nvSpPr>
          <p:cNvPr id="34" name="Rectángulo 33">
            <a:extLst>
              <a:ext uri="{FF2B5EF4-FFF2-40B4-BE49-F238E27FC236}">
                <a16:creationId xmlns:a16="http://schemas.microsoft.com/office/drawing/2014/main" id="{7D2C088D-C34A-F0D7-1EC7-4CB151AEE5E8}"/>
              </a:ext>
            </a:extLst>
          </p:cNvPr>
          <p:cNvSpPr/>
          <p:nvPr/>
        </p:nvSpPr>
        <p:spPr>
          <a:xfrm>
            <a:off x="9414991" y="6458938"/>
            <a:ext cx="2087773" cy="2684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400" b="1" dirty="0">
                <a:solidFill>
                  <a:schemeClr val="tx1"/>
                </a:solidFill>
                <a:latin typeface="+mj-lt"/>
              </a:rPr>
              <a:t>Actividades Gestionados</a:t>
            </a:r>
            <a:endParaRPr lang="es-SV" sz="14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6" name="Rectángulo 35">
            <a:extLst>
              <a:ext uri="{FF2B5EF4-FFF2-40B4-BE49-F238E27FC236}">
                <a16:creationId xmlns:a16="http://schemas.microsoft.com/office/drawing/2014/main" id="{40B3CBD3-5185-26A4-4CBD-6ABB85D6295F}"/>
              </a:ext>
            </a:extLst>
          </p:cNvPr>
          <p:cNvSpPr/>
          <p:nvPr/>
        </p:nvSpPr>
        <p:spPr>
          <a:xfrm>
            <a:off x="9497933" y="5977406"/>
            <a:ext cx="1171698" cy="4550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400" b="1" dirty="0">
                <a:solidFill>
                  <a:schemeClr val="tx1"/>
                </a:solidFill>
                <a:latin typeface="Century Schoolbook" panose="02040604050505020304" pitchFamily="18" charset="0"/>
              </a:rPr>
              <a:t>30</a:t>
            </a:r>
            <a:endParaRPr lang="es-SV" sz="4400" b="1" dirty="0">
              <a:solidFill>
                <a:schemeClr val="tx1"/>
              </a:solidFill>
              <a:latin typeface="Century Schoolbook" panose="02040604050505020304" pitchFamily="18" charset="0"/>
            </a:endParaRP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4256E888-2C40-2152-29A8-1DB844452CA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86562" y="4498576"/>
            <a:ext cx="3082736" cy="2012911"/>
          </a:xfrm>
          <a:prstGeom prst="rect">
            <a:avLst/>
          </a:prstGeom>
        </p:spPr>
      </p:pic>
      <p:sp>
        <p:nvSpPr>
          <p:cNvPr id="19" name="Rectángulo 18">
            <a:extLst>
              <a:ext uri="{FF2B5EF4-FFF2-40B4-BE49-F238E27FC236}">
                <a16:creationId xmlns:a16="http://schemas.microsoft.com/office/drawing/2014/main" id="{FB7C1340-91AB-F0B9-39A2-ABB83E22A3C1}"/>
              </a:ext>
            </a:extLst>
          </p:cNvPr>
          <p:cNvSpPr/>
          <p:nvPr/>
        </p:nvSpPr>
        <p:spPr>
          <a:xfrm>
            <a:off x="10719521" y="1494979"/>
            <a:ext cx="1337962" cy="81934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400" dirty="0"/>
              <a:t>100%</a:t>
            </a: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068316DC-DE8A-E8BB-7B29-FE3620B5167E}"/>
              </a:ext>
            </a:extLst>
          </p:cNvPr>
          <p:cNvSpPr/>
          <p:nvPr/>
        </p:nvSpPr>
        <p:spPr>
          <a:xfrm>
            <a:off x="10803318" y="1193263"/>
            <a:ext cx="1456891" cy="2757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400" b="1" dirty="0">
                <a:solidFill>
                  <a:sysClr val="windowText" lastClr="000000"/>
                </a:solidFill>
                <a:latin typeface="+mj-lt"/>
              </a:rPr>
              <a:t>Cumplimiento</a:t>
            </a:r>
            <a:endParaRPr lang="es-SV" sz="1400" b="1" dirty="0">
              <a:solidFill>
                <a:sysClr val="windowText" lastClr="000000"/>
              </a:solidFill>
              <a:latin typeface="+mj-lt"/>
            </a:endParaRPr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8197EBD4-47F4-5A3F-945B-B268B9882A84}"/>
              </a:ext>
            </a:extLst>
          </p:cNvPr>
          <p:cNvSpPr/>
          <p:nvPr/>
        </p:nvSpPr>
        <p:spPr>
          <a:xfrm>
            <a:off x="10736036" y="2908808"/>
            <a:ext cx="1337962" cy="81934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400" dirty="0"/>
              <a:t>100%</a:t>
            </a:r>
          </a:p>
        </p:txBody>
      </p:sp>
      <p:sp>
        <p:nvSpPr>
          <p:cNvPr id="22" name="Rectángulo 21">
            <a:extLst>
              <a:ext uri="{FF2B5EF4-FFF2-40B4-BE49-F238E27FC236}">
                <a16:creationId xmlns:a16="http://schemas.microsoft.com/office/drawing/2014/main" id="{DA83CC52-1356-AEFD-4BF6-13C487AD78F5}"/>
              </a:ext>
            </a:extLst>
          </p:cNvPr>
          <p:cNvSpPr/>
          <p:nvPr/>
        </p:nvSpPr>
        <p:spPr>
          <a:xfrm>
            <a:off x="10736036" y="4338490"/>
            <a:ext cx="1337962" cy="81934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400" dirty="0"/>
              <a:t>100%</a:t>
            </a:r>
          </a:p>
        </p:txBody>
      </p:sp>
    </p:spTree>
    <p:extLst>
      <p:ext uri="{BB962C8B-B14F-4D97-AF65-F5344CB8AC3E}">
        <p14:creationId xmlns:p14="http://schemas.microsoft.com/office/powerpoint/2010/main" val="37975844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Imagen 28">
            <a:extLst>
              <a:ext uri="{FF2B5EF4-FFF2-40B4-BE49-F238E27FC236}">
                <a16:creationId xmlns:a16="http://schemas.microsoft.com/office/drawing/2014/main" id="{78747EA1-D249-61C4-F099-A5E84BFA26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68517" y="1296874"/>
            <a:ext cx="7484299" cy="4119659"/>
          </a:xfrm>
          <a:prstGeom prst="rect">
            <a:avLst/>
          </a:prstGeom>
        </p:spPr>
      </p:pic>
      <p:sp>
        <p:nvSpPr>
          <p:cNvPr id="40" name="Rectángulo 39">
            <a:extLst>
              <a:ext uri="{FF2B5EF4-FFF2-40B4-BE49-F238E27FC236}">
                <a16:creationId xmlns:a16="http://schemas.microsoft.com/office/drawing/2014/main" id="{A309C43B-A0D8-FA73-0291-C1BD6541E76F}"/>
              </a:ext>
            </a:extLst>
          </p:cNvPr>
          <p:cNvSpPr/>
          <p:nvPr/>
        </p:nvSpPr>
        <p:spPr>
          <a:xfrm>
            <a:off x="157678" y="0"/>
            <a:ext cx="87314" cy="508110"/>
          </a:xfrm>
          <a:prstGeom prst="rect">
            <a:avLst/>
          </a:prstGeom>
          <a:solidFill>
            <a:srgbClr val="111C4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pic>
        <p:nvPicPr>
          <p:cNvPr id="43" name="Imagen 42" descr="FOSALUD">
            <a:extLst>
              <a:ext uri="{FF2B5EF4-FFF2-40B4-BE49-F238E27FC236}">
                <a16:creationId xmlns:a16="http://schemas.microsoft.com/office/drawing/2014/main" id="{E706CB4F-0778-DA1B-60EC-BF0A730C865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7" t="23002" r="36091" b="25079"/>
          <a:stretch/>
        </p:blipFill>
        <p:spPr bwMode="auto">
          <a:xfrm>
            <a:off x="10971207" y="99207"/>
            <a:ext cx="1063115" cy="3451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ángulo 13">
            <a:extLst>
              <a:ext uri="{FF2B5EF4-FFF2-40B4-BE49-F238E27FC236}">
                <a16:creationId xmlns:a16="http://schemas.microsoft.com/office/drawing/2014/main" id="{8F623389-023E-07F9-18CD-862EEFD27188}"/>
              </a:ext>
            </a:extLst>
          </p:cNvPr>
          <p:cNvSpPr/>
          <p:nvPr/>
        </p:nvSpPr>
        <p:spPr>
          <a:xfrm>
            <a:off x="134518" y="4237567"/>
            <a:ext cx="3812698" cy="256115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24" name="Rectángulo 23">
            <a:extLst>
              <a:ext uri="{FF2B5EF4-FFF2-40B4-BE49-F238E27FC236}">
                <a16:creationId xmlns:a16="http://schemas.microsoft.com/office/drawing/2014/main" id="{266A0366-126E-7F3F-AB7A-7F66A357A07F}"/>
              </a:ext>
            </a:extLst>
          </p:cNvPr>
          <p:cNvSpPr/>
          <p:nvPr/>
        </p:nvSpPr>
        <p:spPr>
          <a:xfrm>
            <a:off x="9402835" y="5816602"/>
            <a:ext cx="2370436" cy="91819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  <p:sp>
        <p:nvSpPr>
          <p:cNvPr id="25" name="Rectángulo 24">
            <a:extLst>
              <a:ext uri="{FF2B5EF4-FFF2-40B4-BE49-F238E27FC236}">
                <a16:creationId xmlns:a16="http://schemas.microsoft.com/office/drawing/2014/main" id="{B026DB68-16E5-C8F1-1BFF-2A980DAE14E9}"/>
              </a:ext>
            </a:extLst>
          </p:cNvPr>
          <p:cNvSpPr/>
          <p:nvPr/>
        </p:nvSpPr>
        <p:spPr>
          <a:xfrm>
            <a:off x="6802608" y="5859465"/>
            <a:ext cx="2370437" cy="8753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26" name="Rectángulo 25">
            <a:extLst>
              <a:ext uri="{FF2B5EF4-FFF2-40B4-BE49-F238E27FC236}">
                <a16:creationId xmlns:a16="http://schemas.microsoft.com/office/drawing/2014/main" id="{C7DA1546-F8E3-4AD2-EB97-63DAB92D234A}"/>
              </a:ext>
            </a:extLst>
          </p:cNvPr>
          <p:cNvSpPr/>
          <p:nvPr/>
        </p:nvSpPr>
        <p:spPr>
          <a:xfrm>
            <a:off x="4027291" y="5863931"/>
            <a:ext cx="2520152" cy="91819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ADB17BD3-D97C-0A30-F250-CAC7E8B77149}"/>
              </a:ext>
            </a:extLst>
          </p:cNvPr>
          <p:cNvSpPr txBox="1"/>
          <p:nvPr/>
        </p:nvSpPr>
        <p:spPr>
          <a:xfrm>
            <a:off x="244992" y="21867"/>
            <a:ext cx="344850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SV" sz="1600" b="1" i="0" u="none" strike="noStrike" dirty="0">
                <a:solidFill>
                  <a:srgbClr val="222B35"/>
                </a:solidFill>
                <a:effectLst/>
                <a:latin typeface="Arial" panose="020B0604020202020204" pitchFamily="34" charset="0"/>
              </a:rPr>
              <a:t>PLAN OPERATIVO ANUAL 2023</a:t>
            </a:r>
            <a:endParaRPr lang="es-SV" sz="1600" dirty="0"/>
          </a:p>
        </p:txBody>
      </p:sp>
      <p:pic>
        <p:nvPicPr>
          <p:cNvPr id="52" name="Imagen 51">
            <a:extLst>
              <a:ext uri="{FF2B5EF4-FFF2-40B4-BE49-F238E27FC236}">
                <a16:creationId xmlns:a16="http://schemas.microsoft.com/office/drawing/2014/main" id="{160FE144-B7FE-7BCB-2BC7-C191DF9AA276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tx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8621157" y="6004713"/>
            <a:ext cx="360444" cy="360444"/>
          </a:xfrm>
          <a:prstGeom prst="rect">
            <a:avLst/>
          </a:prstGeom>
        </p:spPr>
      </p:pic>
      <p:sp>
        <p:nvSpPr>
          <p:cNvPr id="79" name="Rectángulo 78">
            <a:extLst>
              <a:ext uri="{FF2B5EF4-FFF2-40B4-BE49-F238E27FC236}">
                <a16:creationId xmlns:a16="http://schemas.microsoft.com/office/drawing/2014/main" id="{1CE4B5FF-C6BD-DA48-B520-18AD1DABF8EB}"/>
              </a:ext>
            </a:extLst>
          </p:cNvPr>
          <p:cNvSpPr/>
          <p:nvPr/>
        </p:nvSpPr>
        <p:spPr>
          <a:xfrm>
            <a:off x="4121900" y="5965472"/>
            <a:ext cx="1171698" cy="4550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SV" sz="4400" b="1" dirty="0">
              <a:solidFill>
                <a:sysClr val="windowText" lastClr="00000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87" name="CuadroTexto 86">
            <a:extLst>
              <a:ext uri="{FF2B5EF4-FFF2-40B4-BE49-F238E27FC236}">
                <a16:creationId xmlns:a16="http://schemas.microsoft.com/office/drawing/2014/main" id="{A6D85D0D-0355-91C4-CFEF-936CE24D887F}"/>
              </a:ext>
            </a:extLst>
          </p:cNvPr>
          <p:cNvSpPr txBox="1"/>
          <p:nvPr/>
        </p:nvSpPr>
        <p:spPr>
          <a:xfrm>
            <a:off x="244992" y="239964"/>
            <a:ext cx="344850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600" b="1" dirty="0">
                <a:solidFill>
                  <a:srgbClr val="222B35"/>
                </a:solidFill>
                <a:latin typeface="Arial" panose="020B0604020202020204" pitchFamily="34" charset="0"/>
              </a:rPr>
              <a:t>Gerencia Legal</a:t>
            </a:r>
            <a:endParaRPr lang="es-SV" sz="1600" dirty="0"/>
          </a:p>
        </p:txBody>
      </p:sp>
      <p:pic>
        <p:nvPicPr>
          <p:cNvPr id="97" name="Gráfico 96" descr="Portapapeles comprobado contorno">
            <a:extLst>
              <a:ext uri="{FF2B5EF4-FFF2-40B4-BE49-F238E27FC236}">
                <a16:creationId xmlns:a16="http://schemas.microsoft.com/office/drawing/2014/main" id="{B45DEF33-44A0-E777-7F45-ABB69FE362E5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11184689" y="5919948"/>
            <a:ext cx="456841" cy="456841"/>
          </a:xfrm>
          <a:prstGeom prst="rect">
            <a:avLst/>
          </a:prstGeom>
        </p:spPr>
      </p:pic>
      <p:sp>
        <p:nvSpPr>
          <p:cNvPr id="108" name="Rectángulo 107">
            <a:extLst>
              <a:ext uri="{FF2B5EF4-FFF2-40B4-BE49-F238E27FC236}">
                <a16:creationId xmlns:a16="http://schemas.microsoft.com/office/drawing/2014/main" id="{ABBBD21D-3AB1-0AA1-20D3-FBA82A3D0FE8}"/>
              </a:ext>
            </a:extLst>
          </p:cNvPr>
          <p:cNvSpPr/>
          <p:nvPr/>
        </p:nvSpPr>
        <p:spPr>
          <a:xfrm>
            <a:off x="110380" y="4237132"/>
            <a:ext cx="2200649" cy="30342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600" b="1" dirty="0">
                <a:solidFill>
                  <a:sysClr val="windowText" lastClr="000000"/>
                </a:solidFill>
                <a:latin typeface="+mj-lt"/>
              </a:rPr>
              <a:t>Ejecución Trimestral</a:t>
            </a:r>
            <a:endParaRPr lang="es-SV" sz="1600" b="1" dirty="0">
              <a:solidFill>
                <a:sysClr val="windowText" lastClr="000000"/>
              </a:solidFill>
              <a:latin typeface="+mj-lt"/>
            </a:endParaRPr>
          </a:p>
        </p:txBody>
      </p:sp>
      <p:pic>
        <p:nvPicPr>
          <p:cNvPr id="125" name="Gráfico 124" descr="Círculos con líneas con relleno sólido">
            <a:extLst>
              <a:ext uri="{FF2B5EF4-FFF2-40B4-BE49-F238E27FC236}">
                <a16:creationId xmlns:a16="http://schemas.microsoft.com/office/drawing/2014/main" id="{51941C84-5694-A16C-573F-0FA499E08577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p:blipFill>
        <p:spPr>
          <a:xfrm>
            <a:off x="5572221" y="5951858"/>
            <a:ext cx="560745" cy="560745"/>
          </a:xfrm>
          <a:prstGeom prst="rect">
            <a:avLst/>
          </a:prstGeom>
        </p:spPr>
      </p:pic>
      <p:sp>
        <p:nvSpPr>
          <p:cNvPr id="3" name="Rectángulo 2">
            <a:extLst>
              <a:ext uri="{FF2B5EF4-FFF2-40B4-BE49-F238E27FC236}">
                <a16:creationId xmlns:a16="http://schemas.microsoft.com/office/drawing/2014/main" id="{9EC84FB2-6A9A-F12A-E7AB-A0EF436C8110}"/>
              </a:ext>
            </a:extLst>
          </p:cNvPr>
          <p:cNvSpPr/>
          <p:nvPr/>
        </p:nvSpPr>
        <p:spPr>
          <a:xfrm>
            <a:off x="134517" y="668120"/>
            <a:ext cx="3829187" cy="192462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CA00C648-03B8-935A-BFA9-73834CCAF190}"/>
              </a:ext>
            </a:extLst>
          </p:cNvPr>
          <p:cNvSpPr/>
          <p:nvPr/>
        </p:nvSpPr>
        <p:spPr>
          <a:xfrm>
            <a:off x="167043" y="1274538"/>
            <a:ext cx="1486665" cy="4408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400" b="1" dirty="0">
                <a:solidFill>
                  <a:sysClr val="windowText" lastClr="000000"/>
                </a:solidFill>
                <a:latin typeface="+mj-lt"/>
              </a:rPr>
              <a:t>Ejecución </a:t>
            </a:r>
          </a:p>
          <a:p>
            <a:r>
              <a:rPr lang="es-ES" sz="1400" b="1" dirty="0">
                <a:solidFill>
                  <a:sysClr val="windowText" lastClr="000000"/>
                </a:solidFill>
                <a:latin typeface="+mj-lt"/>
              </a:rPr>
              <a:t>Plan Operativo</a:t>
            </a:r>
            <a:endParaRPr lang="es-SV" sz="1400" b="1" dirty="0">
              <a:solidFill>
                <a:sysClr val="windowText" lastClr="000000"/>
              </a:solidFill>
              <a:latin typeface="+mj-lt"/>
            </a:endParaRPr>
          </a:p>
        </p:txBody>
      </p:sp>
      <p:graphicFrame>
        <p:nvGraphicFramePr>
          <p:cNvPr id="86" name="Gráfico 85">
            <a:extLst>
              <a:ext uri="{FF2B5EF4-FFF2-40B4-BE49-F238E27FC236}">
                <a16:creationId xmlns:a16="http://schemas.microsoft.com/office/drawing/2014/main" id="{FF6A41C9-FB62-1866-6CDC-00BCAEB638B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91360369"/>
              </p:ext>
            </p:extLst>
          </p:nvPr>
        </p:nvGraphicFramePr>
        <p:xfrm>
          <a:off x="986726" y="521171"/>
          <a:ext cx="3448503" cy="21952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sp>
        <p:nvSpPr>
          <p:cNvPr id="12" name="Rectángulo 11">
            <a:extLst>
              <a:ext uri="{FF2B5EF4-FFF2-40B4-BE49-F238E27FC236}">
                <a16:creationId xmlns:a16="http://schemas.microsoft.com/office/drawing/2014/main" id="{752CED2B-AA81-D206-4F8D-7150B6CFB9F7}"/>
              </a:ext>
            </a:extLst>
          </p:cNvPr>
          <p:cNvSpPr/>
          <p:nvPr/>
        </p:nvSpPr>
        <p:spPr>
          <a:xfrm>
            <a:off x="140381" y="2626636"/>
            <a:ext cx="3820930" cy="157016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35" name="Rectángulo 34">
            <a:extLst>
              <a:ext uri="{FF2B5EF4-FFF2-40B4-BE49-F238E27FC236}">
                <a16:creationId xmlns:a16="http://schemas.microsoft.com/office/drawing/2014/main" id="{A41920AD-1F4C-C682-2BDF-55D3FAA15FDA}"/>
              </a:ext>
            </a:extLst>
          </p:cNvPr>
          <p:cNvSpPr/>
          <p:nvPr/>
        </p:nvSpPr>
        <p:spPr>
          <a:xfrm>
            <a:off x="124455" y="3101063"/>
            <a:ext cx="1396068" cy="4692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400" b="1" dirty="0">
                <a:solidFill>
                  <a:sysClr val="windowText" lastClr="000000"/>
                </a:solidFill>
                <a:latin typeface="+mj-lt"/>
              </a:rPr>
              <a:t>Eficacia</a:t>
            </a:r>
          </a:p>
          <a:p>
            <a:r>
              <a:rPr lang="es-ES" sz="1400" b="1" dirty="0">
                <a:solidFill>
                  <a:sysClr val="windowText" lastClr="000000"/>
                </a:solidFill>
                <a:latin typeface="+mj-lt"/>
              </a:rPr>
              <a:t>Plan Operativo</a:t>
            </a:r>
            <a:endParaRPr lang="es-SV" sz="1400" b="1" dirty="0">
              <a:solidFill>
                <a:sysClr val="windowText" lastClr="000000"/>
              </a:solidFill>
              <a:latin typeface="+mj-lt"/>
            </a:endParaRPr>
          </a:p>
        </p:txBody>
      </p:sp>
      <p:graphicFrame>
        <p:nvGraphicFramePr>
          <p:cNvPr id="100" name="Gráfico 99">
            <a:extLst>
              <a:ext uri="{FF2B5EF4-FFF2-40B4-BE49-F238E27FC236}">
                <a16:creationId xmlns:a16="http://schemas.microsoft.com/office/drawing/2014/main" id="{872A7448-34C5-4B77-3CE2-E055149FE4A0}"/>
              </a:ext>
            </a:extLst>
          </p:cNvPr>
          <p:cNvGraphicFramePr/>
          <p:nvPr/>
        </p:nvGraphicFramePr>
        <p:xfrm>
          <a:off x="1349155" y="2585558"/>
          <a:ext cx="2790438" cy="24082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pSp>
        <p:nvGrpSpPr>
          <p:cNvPr id="112" name="Grupo 111">
            <a:extLst>
              <a:ext uri="{FF2B5EF4-FFF2-40B4-BE49-F238E27FC236}">
                <a16:creationId xmlns:a16="http://schemas.microsoft.com/office/drawing/2014/main" id="{C44309AB-2F72-3B3F-C5FE-0F9DCD2EE4FE}"/>
              </a:ext>
            </a:extLst>
          </p:cNvPr>
          <p:cNvGrpSpPr/>
          <p:nvPr/>
        </p:nvGrpSpPr>
        <p:grpSpPr>
          <a:xfrm rot="20192181">
            <a:off x="2365142" y="3540160"/>
            <a:ext cx="995284" cy="312086"/>
            <a:chOff x="7463840" y="1820279"/>
            <a:chExt cx="1096062" cy="365019"/>
          </a:xfrm>
        </p:grpSpPr>
        <p:pic>
          <p:nvPicPr>
            <p:cNvPr id="106" name="Gráfico 105" descr="Atrás con relleno sólido">
              <a:extLst>
                <a:ext uri="{FF2B5EF4-FFF2-40B4-BE49-F238E27FC236}">
                  <a16:creationId xmlns:a16="http://schemas.microsoft.com/office/drawing/2014/main" id="{65469B3B-485D-FB4F-AB88-A091C891F3E8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12"/>
                </a:ext>
              </a:extLst>
            </a:blip>
            <a:stretch>
              <a:fillRect/>
            </a:stretch>
          </p:blipFill>
          <p:spPr>
            <a:xfrm rot="1471625">
              <a:off x="7463840" y="1846734"/>
              <a:ext cx="1096062" cy="338564"/>
            </a:xfrm>
            <a:prstGeom prst="rect">
              <a:avLst/>
            </a:prstGeom>
          </p:spPr>
        </p:pic>
        <p:sp>
          <p:nvSpPr>
            <p:cNvPr id="107" name="Elipse 106">
              <a:extLst>
                <a:ext uri="{FF2B5EF4-FFF2-40B4-BE49-F238E27FC236}">
                  <a16:creationId xmlns:a16="http://schemas.microsoft.com/office/drawing/2014/main" id="{4057FF6D-C4AB-EE41-C7C7-9F272C54FD3B}"/>
                </a:ext>
              </a:extLst>
            </p:cNvPr>
            <p:cNvSpPr/>
            <p:nvPr/>
          </p:nvSpPr>
          <p:spPr>
            <a:xfrm>
              <a:off x="7685249" y="1820279"/>
              <a:ext cx="209724" cy="224053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SV"/>
            </a:p>
          </p:txBody>
        </p:sp>
      </p:grpSp>
      <p:sp>
        <p:nvSpPr>
          <p:cNvPr id="16" name="CuadroTexto 15">
            <a:extLst>
              <a:ext uri="{FF2B5EF4-FFF2-40B4-BE49-F238E27FC236}">
                <a16:creationId xmlns:a16="http://schemas.microsoft.com/office/drawing/2014/main" id="{A7A600AF-1A7E-B778-6C65-1E76BC6C2C72}"/>
              </a:ext>
            </a:extLst>
          </p:cNvPr>
          <p:cNvSpPr txBox="1"/>
          <p:nvPr/>
        </p:nvSpPr>
        <p:spPr>
          <a:xfrm>
            <a:off x="6647690" y="1254275"/>
            <a:ext cx="524835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200" b="1" dirty="0">
                <a:solidFill>
                  <a:sysClr val="windowText" lastClr="000000"/>
                </a:solidFill>
                <a:latin typeface="+mj-lt"/>
              </a:rPr>
              <a:t> </a:t>
            </a:r>
            <a:r>
              <a:rPr lang="es-ES" sz="1400" b="1" dirty="0">
                <a:solidFill>
                  <a:sysClr val="windowText" lastClr="000000"/>
                </a:solidFill>
                <a:latin typeface="+mj-lt"/>
              </a:rPr>
              <a:t>T1                  T2                                 T3                           T4</a:t>
            </a:r>
            <a:endParaRPr lang="es-SV" sz="1400" b="1" dirty="0">
              <a:solidFill>
                <a:sysClr val="windowText" lastClr="000000"/>
              </a:solidFill>
              <a:latin typeface="+mj-lt"/>
            </a:endParaRP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32D108CC-45F6-D107-E1D3-3962F9D797B9}"/>
              </a:ext>
            </a:extLst>
          </p:cNvPr>
          <p:cNvSpPr/>
          <p:nvPr/>
        </p:nvSpPr>
        <p:spPr>
          <a:xfrm>
            <a:off x="164242" y="699144"/>
            <a:ext cx="2691005" cy="6710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3200" dirty="0">
                <a:solidFill>
                  <a:sysClr val="windowText" lastClr="000000"/>
                </a:solidFill>
                <a:latin typeface="Century Schoolbook" panose="02040604050505020304" pitchFamily="18" charset="0"/>
              </a:rPr>
              <a:t>100 %</a:t>
            </a:r>
            <a:endParaRPr lang="es-SV" sz="3200" dirty="0">
              <a:solidFill>
                <a:sysClr val="windowText" lastClr="00000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7066E177-3DDC-D1D2-FD99-25935FFE20DC}"/>
              </a:ext>
            </a:extLst>
          </p:cNvPr>
          <p:cNvSpPr/>
          <p:nvPr/>
        </p:nvSpPr>
        <p:spPr>
          <a:xfrm>
            <a:off x="124642" y="2640907"/>
            <a:ext cx="2200649" cy="4478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3200" dirty="0">
                <a:solidFill>
                  <a:sysClr val="windowText" lastClr="000000"/>
                </a:solidFill>
                <a:latin typeface="Century Schoolbook" panose="02040604050505020304" pitchFamily="18" charset="0"/>
              </a:rPr>
              <a:t>100 %</a:t>
            </a:r>
            <a:endParaRPr lang="es-SV" sz="3200" dirty="0">
              <a:solidFill>
                <a:sysClr val="windowText" lastClr="00000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16802467-A33C-6AA8-E53E-E75DEC166382}"/>
              </a:ext>
            </a:extLst>
          </p:cNvPr>
          <p:cNvSpPr/>
          <p:nvPr/>
        </p:nvSpPr>
        <p:spPr>
          <a:xfrm>
            <a:off x="6812779" y="6481108"/>
            <a:ext cx="2087773" cy="2684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400" b="1" dirty="0">
                <a:solidFill>
                  <a:schemeClr val="tx1"/>
                </a:solidFill>
                <a:latin typeface="+mj-lt"/>
              </a:rPr>
              <a:t>Procesos Gestionados</a:t>
            </a:r>
            <a:endParaRPr lang="es-SV" sz="14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C2496C1E-2EE5-24D3-6527-538927FD8DDD}"/>
              </a:ext>
            </a:extLst>
          </p:cNvPr>
          <p:cNvSpPr/>
          <p:nvPr/>
        </p:nvSpPr>
        <p:spPr>
          <a:xfrm>
            <a:off x="6824815" y="6004616"/>
            <a:ext cx="1171698" cy="4550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400" b="1" dirty="0">
                <a:solidFill>
                  <a:schemeClr val="tx1"/>
                </a:solidFill>
                <a:latin typeface="Century Schoolbook" panose="02040604050505020304" pitchFamily="18" charset="0"/>
              </a:rPr>
              <a:t>26</a:t>
            </a:r>
            <a:endParaRPr lang="es-SV" sz="4400" b="1" dirty="0">
              <a:solidFill>
                <a:schemeClr val="tx1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323D2E46-2A3E-4EA4-6BF4-9B511A0B3185}"/>
              </a:ext>
            </a:extLst>
          </p:cNvPr>
          <p:cNvSpPr/>
          <p:nvPr/>
        </p:nvSpPr>
        <p:spPr>
          <a:xfrm>
            <a:off x="3992850" y="6008305"/>
            <a:ext cx="973123" cy="4550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400" b="1" dirty="0">
                <a:solidFill>
                  <a:schemeClr val="tx1"/>
                </a:solidFill>
                <a:latin typeface="Century Schoolbook" panose="02040604050505020304" pitchFamily="18" charset="0"/>
              </a:rPr>
              <a:t>5</a:t>
            </a:r>
            <a:endParaRPr lang="es-SV" sz="4400" b="1" dirty="0">
              <a:solidFill>
                <a:schemeClr val="tx1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473629B4-529C-39D9-3519-D3471261DC9A}"/>
              </a:ext>
            </a:extLst>
          </p:cNvPr>
          <p:cNvSpPr/>
          <p:nvPr/>
        </p:nvSpPr>
        <p:spPr>
          <a:xfrm>
            <a:off x="4126569" y="6496226"/>
            <a:ext cx="2087773" cy="2382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400" b="1" dirty="0">
                <a:solidFill>
                  <a:schemeClr val="tx1"/>
                </a:solidFill>
                <a:latin typeface="+mj-lt"/>
              </a:rPr>
              <a:t>Planes Operativos</a:t>
            </a:r>
            <a:endParaRPr lang="es-SV" sz="14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8DE99195-198D-EA40-18D5-C5DB116B6371}"/>
              </a:ext>
            </a:extLst>
          </p:cNvPr>
          <p:cNvSpPr/>
          <p:nvPr/>
        </p:nvSpPr>
        <p:spPr>
          <a:xfrm>
            <a:off x="4051018" y="564133"/>
            <a:ext cx="3950018" cy="6367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600" b="1" dirty="0">
                <a:solidFill>
                  <a:sysClr val="windowText" lastClr="000000"/>
                </a:solidFill>
                <a:latin typeface="+mj-lt"/>
              </a:rPr>
              <a:t>Ejecución de Unidades</a:t>
            </a:r>
            <a:endParaRPr lang="es-SV" sz="1600" b="1" dirty="0">
              <a:solidFill>
                <a:sysClr val="windowText" lastClr="000000"/>
              </a:solidFill>
              <a:latin typeface="+mj-lt"/>
            </a:endParaRPr>
          </a:p>
        </p:txBody>
      </p:sp>
      <p:grpSp>
        <p:nvGrpSpPr>
          <p:cNvPr id="9" name="Grupo 8">
            <a:extLst>
              <a:ext uri="{FF2B5EF4-FFF2-40B4-BE49-F238E27FC236}">
                <a16:creationId xmlns:a16="http://schemas.microsoft.com/office/drawing/2014/main" id="{DAB35B75-5F57-CDDC-D53A-B580ED45431A}"/>
              </a:ext>
            </a:extLst>
          </p:cNvPr>
          <p:cNvGrpSpPr/>
          <p:nvPr/>
        </p:nvGrpSpPr>
        <p:grpSpPr>
          <a:xfrm>
            <a:off x="2623811" y="6313290"/>
            <a:ext cx="1728869" cy="509604"/>
            <a:chOff x="2597208" y="4446499"/>
            <a:chExt cx="1728869" cy="509604"/>
          </a:xfrm>
        </p:grpSpPr>
        <p:sp>
          <p:nvSpPr>
            <p:cNvPr id="17" name="Rectángulo 16">
              <a:extLst>
                <a:ext uri="{FF2B5EF4-FFF2-40B4-BE49-F238E27FC236}">
                  <a16:creationId xmlns:a16="http://schemas.microsoft.com/office/drawing/2014/main" id="{4F9C0425-4C43-9C5E-DF93-0D43AA761122}"/>
                </a:ext>
              </a:extLst>
            </p:cNvPr>
            <p:cNvSpPr/>
            <p:nvPr/>
          </p:nvSpPr>
          <p:spPr>
            <a:xfrm>
              <a:off x="3289869" y="4756348"/>
              <a:ext cx="1036208" cy="1897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s-ES" sz="1000" dirty="0">
                  <a:solidFill>
                    <a:sysClr val="windowText" lastClr="000000"/>
                  </a:solidFill>
                  <a:latin typeface="+mj-lt"/>
                </a:rPr>
                <a:t>Ejecutado</a:t>
              </a:r>
              <a:endParaRPr lang="es-SV" sz="1000" dirty="0">
                <a:solidFill>
                  <a:sysClr val="windowText" lastClr="000000"/>
                </a:solidFill>
                <a:latin typeface="+mj-lt"/>
              </a:endParaRPr>
            </a:p>
          </p:txBody>
        </p:sp>
        <p:sp>
          <p:nvSpPr>
            <p:cNvPr id="18" name="Rectángulo 17">
              <a:extLst>
                <a:ext uri="{FF2B5EF4-FFF2-40B4-BE49-F238E27FC236}">
                  <a16:creationId xmlns:a16="http://schemas.microsoft.com/office/drawing/2014/main" id="{8EE1165C-2B33-41DF-B14B-BB48D18E25A2}"/>
                </a:ext>
              </a:extLst>
            </p:cNvPr>
            <p:cNvSpPr/>
            <p:nvPr/>
          </p:nvSpPr>
          <p:spPr>
            <a:xfrm>
              <a:off x="2597208" y="4766330"/>
              <a:ext cx="1036208" cy="1897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s-ES" sz="1000" dirty="0">
                  <a:solidFill>
                    <a:sysClr val="windowText" lastClr="000000"/>
                  </a:solidFill>
                  <a:latin typeface="+mj-lt"/>
                </a:rPr>
                <a:t>Programado</a:t>
              </a:r>
              <a:endParaRPr lang="es-SV" sz="1000" dirty="0">
                <a:solidFill>
                  <a:sysClr val="windowText" lastClr="000000"/>
                </a:solidFill>
                <a:latin typeface="+mj-lt"/>
              </a:endParaRPr>
            </a:p>
          </p:txBody>
        </p:sp>
        <p:pic>
          <p:nvPicPr>
            <p:cNvPr id="19" name="Imagen 18">
              <a:extLst>
                <a:ext uri="{FF2B5EF4-FFF2-40B4-BE49-F238E27FC236}">
                  <a16:creationId xmlns:a16="http://schemas.microsoft.com/office/drawing/2014/main" id="{9A13AFA4-201B-42FA-0863-1037A097C7C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3"/>
            <a:srcRect l="30784" t="91101" r="62914" b="1558"/>
            <a:stretch/>
          </p:blipFill>
          <p:spPr>
            <a:xfrm>
              <a:off x="3254498" y="4490167"/>
              <a:ext cx="400389" cy="336215"/>
            </a:xfrm>
            <a:prstGeom prst="rect">
              <a:avLst/>
            </a:prstGeom>
          </p:spPr>
        </p:pic>
        <p:pic>
          <p:nvPicPr>
            <p:cNvPr id="20" name="Imagen 19">
              <a:extLst>
                <a:ext uri="{FF2B5EF4-FFF2-40B4-BE49-F238E27FC236}">
                  <a16:creationId xmlns:a16="http://schemas.microsoft.com/office/drawing/2014/main" id="{2A80C27C-C954-60FB-605A-1BDCBE367B1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3"/>
            <a:srcRect l="49151" t="90611" r="44604" b="1510"/>
            <a:stretch/>
          </p:blipFill>
          <p:spPr>
            <a:xfrm>
              <a:off x="2796811" y="4446499"/>
              <a:ext cx="441971" cy="402009"/>
            </a:xfrm>
            <a:prstGeom prst="rect">
              <a:avLst/>
            </a:prstGeom>
          </p:spPr>
        </p:pic>
      </p:grpSp>
      <p:sp>
        <p:nvSpPr>
          <p:cNvPr id="21" name="Rectángulo 20">
            <a:extLst>
              <a:ext uri="{FF2B5EF4-FFF2-40B4-BE49-F238E27FC236}">
                <a16:creationId xmlns:a16="http://schemas.microsoft.com/office/drawing/2014/main" id="{A9FFFC18-14CD-4E19-C771-7B9C491E578A}"/>
              </a:ext>
            </a:extLst>
          </p:cNvPr>
          <p:cNvSpPr/>
          <p:nvPr/>
        </p:nvSpPr>
        <p:spPr>
          <a:xfrm>
            <a:off x="67020" y="6494394"/>
            <a:ext cx="3140410" cy="2186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800" b="1" dirty="0">
                <a:solidFill>
                  <a:sysClr val="windowText" lastClr="000000"/>
                </a:solidFill>
                <a:latin typeface="+mj-lt"/>
              </a:rPr>
              <a:t>Grafica 1.1 Plan Operativo Anual Gerencia Legal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9AA435AA-C091-D239-4E82-3A3DEC9E700D}"/>
              </a:ext>
            </a:extLst>
          </p:cNvPr>
          <p:cNvSpPr txBox="1"/>
          <p:nvPr/>
        </p:nvSpPr>
        <p:spPr>
          <a:xfrm>
            <a:off x="75937" y="6618036"/>
            <a:ext cx="2512503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800" dirty="0">
                <a:solidFill>
                  <a:sysClr val="windowText" lastClr="000000"/>
                </a:solidFill>
                <a:latin typeface="+mj-lt"/>
              </a:rPr>
              <a:t>Datos Institucionales, Sistema de Información Gerencial</a:t>
            </a:r>
            <a:endParaRPr lang="es-SV" sz="800" dirty="0">
              <a:solidFill>
                <a:sysClr val="windowText" lastClr="000000"/>
              </a:solidFill>
              <a:latin typeface="+mj-lt"/>
            </a:endParaRPr>
          </a:p>
        </p:txBody>
      </p:sp>
      <p:sp>
        <p:nvSpPr>
          <p:cNvPr id="23" name="Rectángulo 22">
            <a:extLst>
              <a:ext uri="{FF2B5EF4-FFF2-40B4-BE49-F238E27FC236}">
                <a16:creationId xmlns:a16="http://schemas.microsoft.com/office/drawing/2014/main" id="{9D1DAA8D-0783-8869-D481-909DA8286B3F}"/>
              </a:ext>
            </a:extLst>
          </p:cNvPr>
          <p:cNvSpPr/>
          <p:nvPr/>
        </p:nvSpPr>
        <p:spPr>
          <a:xfrm>
            <a:off x="3947216" y="5326742"/>
            <a:ext cx="3573196" cy="2186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800" b="1" dirty="0">
                <a:solidFill>
                  <a:sysClr val="windowText" lastClr="000000"/>
                </a:solidFill>
                <a:latin typeface="+mj-lt"/>
              </a:rPr>
              <a:t>Grafica 1.2 Plan Operativo Anual por Unidad Operativa</a:t>
            </a: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66A8EA67-4983-6400-3E72-FA174FB2E436}"/>
              </a:ext>
            </a:extLst>
          </p:cNvPr>
          <p:cNvSpPr txBox="1"/>
          <p:nvPr/>
        </p:nvSpPr>
        <p:spPr>
          <a:xfrm>
            <a:off x="3947216" y="5485897"/>
            <a:ext cx="2512503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800" dirty="0">
                <a:solidFill>
                  <a:sysClr val="windowText" lastClr="000000"/>
                </a:solidFill>
                <a:latin typeface="+mj-lt"/>
              </a:rPr>
              <a:t>Datos Institucionales, Sistema de Información Gerencial</a:t>
            </a:r>
            <a:endParaRPr lang="es-SV" sz="800" dirty="0">
              <a:solidFill>
                <a:sysClr val="windowText" lastClr="000000"/>
              </a:solidFill>
              <a:latin typeface="+mj-lt"/>
            </a:endParaRPr>
          </a:p>
        </p:txBody>
      </p:sp>
      <p:sp>
        <p:nvSpPr>
          <p:cNvPr id="34" name="Rectángulo 33">
            <a:extLst>
              <a:ext uri="{FF2B5EF4-FFF2-40B4-BE49-F238E27FC236}">
                <a16:creationId xmlns:a16="http://schemas.microsoft.com/office/drawing/2014/main" id="{B984AC0B-64E3-C955-C7A3-ADD07667E175}"/>
              </a:ext>
            </a:extLst>
          </p:cNvPr>
          <p:cNvSpPr/>
          <p:nvPr/>
        </p:nvSpPr>
        <p:spPr>
          <a:xfrm>
            <a:off x="9414991" y="6458938"/>
            <a:ext cx="2087773" cy="2684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400" b="1" dirty="0">
                <a:solidFill>
                  <a:schemeClr val="tx1"/>
                </a:solidFill>
                <a:latin typeface="+mj-lt"/>
              </a:rPr>
              <a:t>Actividades Gestionados</a:t>
            </a:r>
            <a:endParaRPr lang="es-SV" sz="14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6" name="Rectángulo 35">
            <a:extLst>
              <a:ext uri="{FF2B5EF4-FFF2-40B4-BE49-F238E27FC236}">
                <a16:creationId xmlns:a16="http://schemas.microsoft.com/office/drawing/2014/main" id="{1FEA3E56-E9E0-34CB-BB1F-4DB222B015E8}"/>
              </a:ext>
            </a:extLst>
          </p:cNvPr>
          <p:cNvSpPr/>
          <p:nvPr/>
        </p:nvSpPr>
        <p:spPr>
          <a:xfrm>
            <a:off x="9497933" y="5977406"/>
            <a:ext cx="1171698" cy="4550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400" b="1" dirty="0">
                <a:solidFill>
                  <a:schemeClr val="tx1"/>
                </a:solidFill>
                <a:latin typeface="Century Schoolbook" panose="02040604050505020304" pitchFamily="18" charset="0"/>
              </a:rPr>
              <a:t>67</a:t>
            </a:r>
            <a:endParaRPr lang="es-SV" sz="4400" b="1" dirty="0">
              <a:solidFill>
                <a:schemeClr val="tx1"/>
              </a:solidFill>
              <a:latin typeface="Century Schoolbook" panose="02040604050505020304" pitchFamily="18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645C4FD9-8F4C-39BB-B64A-263692CD08A7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89342" y="4496611"/>
            <a:ext cx="3013305" cy="1973606"/>
          </a:xfrm>
          <a:prstGeom prst="rect">
            <a:avLst/>
          </a:prstGeom>
        </p:spPr>
      </p:pic>
      <p:sp>
        <p:nvSpPr>
          <p:cNvPr id="30" name="Rectángulo 29">
            <a:extLst>
              <a:ext uri="{FF2B5EF4-FFF2-40B4-BE49-F238E27FC236}">
                <a16:creationId xmlns:a16="http://schemas.microsoft.com/office/drawing/2014/main" id="{994F4053-20E6-E779-08A5-2C5159968F24}"/>
              </a:ext>
            </a:extLst>
          </p:cNvPr>
          <p:cNvSpPr/>
          <p:nvPr/>
        </p:nvSpPr>
        <p:spPr>
          <a:xfrm>
            <a:off x="10763127" y="1586202"/>
            <a:ext cx="1358741" cy="43627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400" dirty="0"/>
              <a:t>100%</a:t>
            </a:r>
          </a:p>
        </p:txBody>
      </p:sp>
      <p:sp>
        <p:nvSpPr>
          <p:cNvPr id="31" name="Rectángulo 30">
            <a:extLst>
              <a:ext uri="{FF2B5EF4-FFF2-40B4-BE49-F238E27FC236}">
                <a16:creationId xmlns:a16="http://schemas.microsoft.com/office/drawing/2014/main" id="{F42E5304-DA8C-D747-6BB4-D7FF7CAB1508}"/>
              </a:ext>
            </a:extLst>
          </p:cNvPr>
          <p:cNvSpPr/>
          <p:nvPr/>
        </p:nvSpPr>
        <p:spPr>
          <a:xfrm>
            <a:off x="10735109" y="1296874"/>
            <a:ext cx="1456891" cy="2757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400" b="1" dirty="0">
                <a:solidFill>
                  <a:sysClr val="windowText" lastClr="000000"/>
                </a:solidFill>
                <a:latin typeface="+mj-lt"/>
              </a:rPr>
              <a:t>Cumplimiento</a:t>
            </a:r>
            <a:endParaRPr lang="es-SV" sz="1400" b="1" dirty="0">
              <a:solidFill>
                <a:sysClr val="windowText" lastClr="000000"/>
              </a:solidFill>
              <a:latin typeface="+mj-lt"/>
            </a:endParaRPr>
          </a:p>
        </p:txBody>
      </p:sp>
      <p:sp>
        <p:nvSpPr>
          <p:cNvPr id="32" name="Rectángulo 31">
            <a:extLst>
              <a:ext uri="{FF2B5EF4-FFF2-40B4-BE49-F238E27FC236}">
                <a16:creationId xmlns:a16="http://schemas.microsoft.com/office/drawing/2014/main" id="{8269D4E6-CEAE-7284-ED1A-2E5B4F6FE6A1}"/>
              </a:ext>
            </a:extLst>
          </p:cNvPr>
          <p:cNvSpPr/>
          <p:nvPr/>
        </p:nvSpPr>
        <p:spPr>
          <a:xfrm>
            <a:off x="3966791" y="3932729"/>
            <a:ext cx="2554593" cy="4454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ES" sz="1200" dirty="0">
                <a:solidFill>
                  <a:sysClr val="windowText" lastClr="000000"/>
                </a:solidFill>
              </a:rPr>
              <a:t>Unidad de Medio Ambiente, Seguridad y Salud Ocupacional</a:t>
            </a:r>
            <a:endParaRPr lang="es-SV" sz="1200" dirty="0">
              <a:solidFill>
                <a:sysClr val="windowText" lastClr="000000"/>
              </a:solidFill>
            </a:endParaRPr>
          </a:p>
        </p:txBody>
      </p:sp>
      <p:sp>
        <p:nvSpPr>
          <p:cNvPr id="33" name="Rectángulo 32">
            <a:extLst>
              <a:ext uri="{FF2B5EF4-FFF2-40B4-BE49-F238E27FC236}">
                <a16:creationId xmlns:a16="http://schemas.microsoft.com/office/drawing/2014/main" id="{D0F43DAF-8753-00F8-03D7-E0E948A6757C}"/>
              </a:ext>
            </a:extLst>
          </p:cNvPr>
          <p:cNvSpPr/>
          <p:nvPr/>
        </p:nvSpPr>
        <p:spPr>
          <a:xfrm>
            <a:off x="10763128" y="2349201"/>
            <a:ext cx="1358740" cy="43627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400" dirty="0"/>
              <a:t>100%</a:t>
            </a:r>
          </a:p>
        </p:txBody>
      </p:sp>
      <p:sp>
        <p:nvSpPr>
          <p:cNvPr id="37" name="Rectángulo 36">
            <a:extLst>
              <a:ext uri="{FF2B5EF4-FFF2-40B4-BE49-F238E27FC236}">
                <a16:creationId xmlns:a16="http://schemas.microsoft.com/office/drawing/2014/main" id="{1D3EBDAE-4A62-6B17-18AD-2E3770E536BC}"/>
              </a:ext>
            </a:extLst>
          </p:cNvPr>
          <p:cNvSpPr/>
          <p:nvPr/>
        </p:nvSpPr>
        <p:spPr>
          <a:xfrm>
            <a:off x="10763127" y="3129779"/>
            <a:ext cx="1358739" cy="43627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400" dirty="0"/>
              <a:t>100%</a:t>
            </a:r>
          </a:p>
        </p:txBody>
      </p:sp>
      <p:sp>
        <p:nvSpPr>
          <p:cNvPr id="38" name="Rectángulo 37">
            <a:extLst>
              <a:ext uri="{FF2B5EF4-FFF2-40B4-BE49-F238E27FC236}">
                <a16:creationId xmlns:a16="http://schemas.microsoft.com/office/drawing/2014/main" id="{FB3E8EA3-B8EF-2A8D-9AA7-607C430E8783}"/>
              </a:ext>
            </a:extLst>
          </p:cNvPr>
          <p:cNvSpPr/>
          <p:nvPr/>
        </p:nvSpPr>
        <p:spPr>
          <a:xfrm>
            <a:off x="10763128" y="3905482"/>
            <a:ext cx="1358738" cy="43627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400" dirty="0"/>
              <a:t>100%</a:t>
            </a:r>
          </a:p>
        </p:txBody>
      </p:sp>
      <p:sp>
        <p:nvSpPr>
          <p:cNvPr id="39" name="Rectángulo 38">
            <a:extLst>
              <a:ext uri="{FF2B5EF4-FFF2-40B4-BE49-F238E27FC236}">
                <a16:creationId xmlns:a16="http://schemas.microsoft.com/office/drawing/2014/main" id="{64DFA455-CECD-264E-7904-C34418FBA6E5}"/>
              </a:ext>
            </a:extLst>
          </p:cNvPr>
          <p:cNvSpPr/>
          <p:nvPr/>
        </p:nvSpPr>
        <p:spPr>
          <a:xfrm>
            <a:off x="10763128" y="4681185"/>
            <a:ext cx="1358738" cy="43627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400" dirty="0"/>
              <a:t>100%</a:t>
            </a:r>
          </a:p>
        </p:txBody>
      </p:sp>
    </p:spTree>
    <p:extLst>
      <p:ext uri="{BB962C8B-B14F-4D97-AF65-F5344CB8AC3E}">
        <p14:creationId xmlns:p14="http://schemas.microsoft.com/office/powerpoint/2010/main" val="29314644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EB0D0DD8-45AA-DC67-320F-8B8FB1997B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1064" y="1200926"/>
            <a:ext cx="7319650" cy="4241537"/>
          </a:xfrm>
          <a:prstGeom prst="rect">
            <a:avLst/>
          </a:prstGeom>
        </p:spPr>
      </p:pic>
      <p:sp>
        <p:nvSpPr>
          <p:cNvPr id="40" name="Rectángulo 39">
            <a:extLst>
              <a:ext uri="{FF2B5EF4-FFF2-40B4-BE49-F238E27FC236}">
                <a16:creationId xmlns:a16="http://schemas.microsoft.com/office/drawing/2014/main" id="{A309C43B-A0D8-FA73-0291-C1BD6541E76F}"/>
              </a:ext>
            </a:extLst>
          </p:cNvPr>
          <p:cNvSpPr/>
          <p:nvPr/>
        </p:nvSpPr>
        <p:spPr>
          <a:xfrm>
            <a:off x="157678" y="0"/>
            <a:ext cx="87314" cy="508110"/>
          </a:xfrm>
          <a:prstGeom prst="rect">
            <a:avLst/>
          </a:prstGeom>
          <a:solidFill>
            <a:srgbClr val="111C4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pic>
        <p:nvPicPr>
          <p:cNvPr id="43" name="Imagen 42" descr="FOSALUD">
            <a:extLst>
              <a:ext uri="{FF2B5EF4-FFF2-40B4-BE49-F238E27FC236}">
                <a16:creationId xmlns:a16="http://schemas.microsoft.com/office/drawing/2014/main" id="{E706CB4F-0778-DA1B-60EC-BF0A730C865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7" t="23002" r="36091" b="25079"/>
          <a:stretch/>
        </p:blipFill>
        <p:spPr bwMode="auto">
          <a:xfrm>
            <a:off x="10971207" y="99207"/>
            <a:ext cx="1063115" cy="3451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ángulo 13">
            <a:extLst>
              <a:ext uri="{FF2B5EF4-FFF2-40B4-BE49-F238E27FC236}">
                <a16:creationId xmlns:a16="http://schemas.microsoft.com/office/drawing/2014/main" id="{8F623389-023E-07F9-18CD-862EEFD27188}"/>
              </a:ext>
            </a:extLst>
          </p:cNvPr>
          <p:cNvSpPr/>
          <p:nvPr/>
        </p:nvSpPr>
        <p:spPr>
          <a:xfrm>
            <a:off x="134518" y="4237567"/>
            <a:ext cx="3812698" cy="256115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24" name="Rectángulo 23">
            <a:extLst>
              <a:ext uri="{FF2B5EF4-FFF2-40B4-BE49-F238E27FC236}">
                <a16:creationId xmlns:a16="http://schemas.microsoft.com/office/drawing/2014/main" id="{266A0366-126E-7F3F-AB7A-7F66A357A07F}"/>
              </a:ext>
            </a:extLst>
          </p:cNvPr>
          <p:cNvSpPr/>
          <p:nvPr/>
        </p:nvSpPr>
        <p:spPr>
          <a:xfrm>
            <a:off x="9402835" y="5816602"/>
            <a:ext cx="2370436" cy="91819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  <p:sp>
        <p:nvSpPr>
          <p:cNvPr id="25" name="Rectángulo 24">
            <a:extLst>
              <a:ext uri="{FF2B5EF4-FFF2-40B4-BE49-F238E27FC236}">
                <a16:creationId xmlns:a16="http://schemas.microsoft.com/office/drawing/2014/main" id="{B026DB68-16E5-C8F1-1BFF-2A980DAE14E9}"/>
              </a:ext>
            </a:extLst>
          </p:cNvPr>
          <p:cNvSpPr/>
          <p:nvPr/>
        </p:nvSpPr>
        <p:spPr>
          <a:xfrm>
            <a:off x="6802608" y="5859465"/>
            <a:ext cx="2370437" cy="8753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26" name="Rectángulo 25">
            <a:extLst>
              <a:ext uri="{FF2B5EF4-FFF2-40B4-BE49-F238E27FC236}">
                <a16:creationId xmlns:a16="http://schemas.microsoft.com/office/drawing/2014/main" id="{C7DA1546-F8E3-4AD2-EB97-63DAB92D234A}"/>
              </a:ext>
            </a:extLst>
          </p:cNvPr>
          <p:cNvSpPr/>
          <p:nvPr/>
        </p:nvSpPr>
        <p:spPr>
          <a:xfrm>
            <a:off x="4027291" y="5863931"/>
            <a:ext cx="2520152" cy="91819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ADB17BD3-D97C-0A30-F250-CAC7E8B77149}"/>
              </a:ext>
            </a:extLst>
          </p:cNvPr>
          <p:cNvSpPr txBox="1"/>
          <p:nvPr/>
        </p:nvSpPr>
        <p:spPr>
          <a:xfrm>
            <a:off x="244992" y="21867"/>
            <a:ext cx="344850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SV" sz="1600" b="1" i="0" u="none" strike="noStrike" dirty="0">
                <a:solidFill>
                  <a:srgbClr val="222B35"/>
                </a:solidFill>
                <a:effectLst/>
                <a:latin typeface="Arial" panose="020B0604020202020204" pitchFamily="34" charset="0"/>
              </a:rPr>
              <a:t>PLAN OPERATIVO ANUAL 2023</a:t>
            </a:r>
            <a:endParaRPr lang="es-SV" sz="1600" dirty="0"/>
          </a:p>
        </p:txBody>
      </p:sp>
      <p:pic>
        <p:nvPicPr>
          <p:cNvPr id="52" name="Imagen 51">
            <a:extLst>
              <a:ext uri="{FF2B5EF4-FFF2-40B4-BE49-F238E27FC236}">
                <a16:creationId xmlns:a16="http://schemas.microsoft.com/office/drawing/2014/main" id="{160FE144-B7FE-7BCB-2BC7-C191DF9AA276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tx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8621157" y="6004713"/>
            <a:ext cx="360444" cy="360444"/>
          </a:xfrm>
          <a:prstGeom prst="rect">
            <a:avLst/>
          </a:prstGeom>
        </p:spPr>
      </p:pic>
      <p:sp>
        <p:nvSpPr>
          <p:cNvPr id="79" name="Rectángulo 78">
            <a:extLst>
              <a:ext uri="{FF2B5EF4-FFF2-40B4-BE49-F238E27FC236}">
                <a16:creationId xmlns:a16="http://schemas.microsoft.com/office/drawing/2014/main" id="{1CE4B5FF-C6BD-DA48-B520-18AD1DABF8EB}"/>
              </a:ext>
            </a:extLst>
          </p:cNvPr>
          <p:cNvSpPr/>
          <p:nvPr/>
        </p:nvSpPr>
        <p:spPr>
          <a:xfrm>
            <a:off x="4121900" y="5965472"/>
            <a:ext cx="1171698" cy="4550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SV" sz="4400" b="1" dirty="0">
              <a:solidFill>
                <a:sysClr val="windowText" lastClr="00000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87" name="CuadroTexto 86">
            <a:extLst>
              <a:ext uri="{FF2B5EF4-FFF2-40B4-BE49-F238E27FC236}">
                <a16:creationId xmlns:a16="http://schemas.microsoft.com/office/drawing/2014/main" id="{A6D85D0D-0355-91C4-CFEF-936CE24D887F}"/>
              </a:ext>
            </a:extLst>
          </p:cNvPr>
          <p:cNvSpPr txBox="1"/>
          <p:nvPr/>
        </p:nvSpPr>
        <p:spPr>
          <a:xfrm>
            <a:off x="244992" y="239964"/>
            <a:ext cx="344850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600" b="1" dirty="0">
                <a:solidFill>
                  <a:srgbClr val="222B35"/>
                </a:solidFill>
                <a:latin typeface="Arial" panose="020B0604020202020204" pitchFamily="34" charset="0"/>
              </a:rPr>
              <a:t>Gerencia de Talento Humano</a:t>
            </a:r>
            <a:endParaRPr lang="es-SV" sz="1600" dirty="0"/>
          </a:p>
        </p:txBody>
      </p:sp>
      <p:pic>
        <p:nvPicPr>
          <p:cNvPr id="97" name="Gráfico 96" descr="Portapapeles comprobado contorno">
            <a:extLst>
              <a:ext uri="{FF2B5EF4-FFF2-40B4-BE49-F238E27FC236}">
                <a16:creationId xmlns:a16="http://schemas.microsoft.com/office/drawing/2014/main" id="{B45DEF33-44A0-E777-7F45-ABB69FE362E5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11184689" y="5919948"/>
            <a:ext cx="456841" cy="456841"/>
          </a:xfrm>
          <a:prstGeom prst="rect">
            <a:avLst/>
          </a:prstGeom>
        </p:spPr>
      </p:pic>
      <p:sp>
        <p:nvSpPr>
          <p:cNvPr id="108" name="Rectángulo 107">
            <a:extLst>
              <a:ext uri="{FF2B5EF4-FFF2-40B4-BE49-F238E27FC236}">
                <a16:creationId xmlns:a16="http://schemas.microsoft.com/office/drawing/2014/main" id="{ABBBD21D-3AB1-0AA1-20D3-FBA82A3D0FE8}"/>
              </a:ext>
            </a:extLst>
          </p:cNvPr>
          <p:cNvSpPr/>
          <p:nvPr/>
        </p:nvSpPr>
        <p:spPr>
          <a:xfrm>
            <a:off x="110380" y="4237132"/>
            <a:ext cx="2200649" cy="30342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600" b="1" dirty="0">
                <a:solidFill>
                  <a:sysClr val="windowText" lastClr="000000"/>
                </a:solidFill>
                <a:latin typeface="+mj-lt"/>
              </a:rPr>
              <a:t>Ejecución Trimestral</a:t>
            </a:r>
            <a:endParaRPr lang="es-SV" sz="1600" b="1" dirty="0">
              <a:solidFill>
                <a:sysClr val="windowText" lastClr="000000"/>
              </a:solidFill>
              <a:latin typeface="+mj-lt"/>
            </a:endParaRPr>
          </a:p>
        </p:txBody>
      </p:sp>
      <p:pic>
        <p:nvPicPr>
          <p:cNvPr id="125" name="Gráfico 124" descr="Círculos con líneas con relleno sólido">
            <a:extLst>
              <a:ext uri="{FF2B5EF4-FFF2-40B4-BE49-F238E27FC236}">
                <a16:creationId xmlns:a16="http://schemas.microsoft.com/office/drawing/2014/main" id="{51941C84-5694-A16C-573F-0FA499E08577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p:blipFill>
        <p:spPr>
          <a:xfrm>
            <a:off x="5572221" y="5951858"/>
            <a:ext cx="560745" cy="560745"/>
          </a:xfrm>
          <a:prstGeom prst="rect">
            <a:avLst/>
          </a:prstGeom>
        </p:spPr>
      </p:pic>
      <p:sp>
        <p:nvSpPr>
          <p:cNvPr id="3" name="Rectángulo 2">
            <a:extLst>
              <a:ext uri="{FF2B5EF4-FFF2-40B4-BE49-F238E27FC236}">
                <a16:creationId xmlns:a16="http://schemas.microsoft.com/office/drawing/2014/main" id="{9EC84FB2-6A9A-F12A-E7AB-A0EF436C8110}"/>
              </a:ext>
            </a:extLst>
          </p:cNvPr>
          <p:cNvSpPr/>
          <p:nvPr/>
        </p:nvSpPr>
        <p:spPr>
          <a:xfrm>
            <a:off x="134517" y="668120"/>
            <a:ext cx="3829187" cy="192462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CA00C648-03B8-935A-BFA9-73834CCAF190}"/>
              </a:ext>
            </a:extLst>
          </p:cNvPr>
          <p:cNvSpPr/>
          <p:nvPr/>
        </p:nvSpPr>
        <p:spPr>
          <a:xfrm>
            <a:off x="167043" y="1274538"/>
            <a:ext cx="1486665" cy="4408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400" b="1" dirty="0">
                <a:solidFill>
                  <a:sysClr val="windowText" lastClr="000000"/>
                </a:solidFill>
                <a:latin typeface="+mj-lt"/>
              </a:rPr>
              <a:t>Ejecución </a:t>
            </a:r>
          </a:p>
          <a:p>
            <a:r>
              <a:rPr lang="es-ES" sz="1400" b="1" dirty="0">
                <a:solidFill>
                  <a:sysClr val="windowText" lastClr="000000"/>
                </a:solidFill>
                <a:latin typeface="+mj-lt"/>
              </a:rPr>
              <a:t>Plan Operativo</a:t>
            </a:r>
            <a:endParaRPr lang="es-SV" sz="1400" b="1" dirty="0">
              <a:solidFill>
                <a:sysClr val="windowText" lastClr="000000"/>
              </a:solidFill>
              <a:latin typeface="+mj-lt"/>
            </a:endParaRP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752CED2B-AA81-D206-4F8D-7150B6CFB9F7}"/>
              </a:ext>
            </a:extLst>
          </p:cNvPr>
          <p:cNvSpPr/>
          <p:nvPr/>
        </p:nvSpPr>
        <p:spPr>
          <a:xfrm>
            <a:off x="140381" y="2626636"/>
            <a:ext cx="3820930" cy="157016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35" name="Rectángulo 34">
            <a:extLst>
              <a:ext uri="{FF2B5EF4-FFF2-40B4-BE49-F238E27FC236}">
                <a16:creationId xmlns:a16="http://schemas.microsoft.com/office/drawing/2014/main" id="{A41920AD-1F4C-C682-2BDF-55D3FAA15FDA}"/>
              </a:ext>
            </a:extLst>
          </p:cNvPr>
          <p:cNvSpPr/>
          <p:nvPr/>
        </p:nvSpPr>
        <p:spPr>
          <a:xfrm>
            <a:off x="124455" y="3101063"/>
            <a:ext cx="1396068" cy="4692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400" b="1" dirty="0">
                <a:solidFill>
                  <a:sysClr val="windowText" lastClr="000000"/>
                </a:solidFill>
                <a:latin typeface="+mj-lt"/>
              </a:rPr>
              <a:t>Eficacia</a:t>
            </a:r>
          </a:p>
          <a:p>
            <a:r>
              <a:rPr lang="es-ES" sz="1400" b="1" dirty="0">
                <a:solidFill>
                  <a:sysClr val="windowText" lastClr="000000"/>
                </a:solidFill>
                <a:latin typeface="+mj-lt"/>
              </a:rPr>
              <a:t>Plan Operativo</a:t>
            </a:r>
            <a:endParaRPr lang="es-SV" sz="1400" b="1" dirty="0">
              <a:solidFill>
                <a:sysClr val="windowText" lastClr="000000"/>
              </a:solidFill>
              <a:latin typeface="+mj-lt"/>
            </a:endParaRPr>
          </a:p>
        </p:txBody>
      </p:sp>
      <p:graphicFrame>
        <p:nvGraphicFramePr>
          <p:cNvPr id="100" name="Gráfico 99">
            <a:extLst>
              <a:ext uri="{FF2B5EF4-FFF2-40B4-BE49-F238E27FC236}">
                <a16:creationId xmlns:a16="http://schemas.microsoft.com/office/drawing/2014/main" id="{872A7448-34C5-4B77-3CE2-E055149FE4A0}"/>
              </a:ext>
            </a:extLst>
          </p:cNvPr>
          <p:cNvGraphicFramePr/>
          <p:nvPr/>
        </p:nvGraphicFramePr>
        <p:xfrm>
          <a:off x="1349155" y="2585558"/>
          <a:ext cx="2790438" cy="24082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pSp>
        <p:nvGrpSpPr>
          <p:cNvPr id="112" name="Grupo 111">
            <a:extLst>
              <a:ext uri="{FF2B5EF4-FFF2-40B4-BE49-F238E27FC236}">
                <a16:creationId xmlns:a16="http://schemas.microsoft.com/office/drawing/2014/main" id="{C44309AB-2F72-3B3F-C5FE-0F9DCD2EE4FE}"/>
              </a:ext>
            </a:extLst>
          </p:cNvPr>
          <p:cNvGrpSpPr/>
          <p:nvPr/>
        </p:nvGrpSpPr>
        <p:grpSpPr>
          <a:xfrm rot="20192181">
            <a:off x="2365142" y="3540160"/>
            <a:ext cx="995284" cy="312086"/>
            <a:chOff x="7463840" y="1820279"/>
            <a:chExt cx="1096062" cy="365019"/>
          </a:xfrm>
        </p:grpSpPr>
        <p:pic>
          <p:nvPicPr>
            <p:cNvPr id="106" name="Gráfico 105" descr="Atrás con relleno sólido">
              <a:extLst>
                <a:ext uri="{FF2B5EF4-FFF2-40B4-BE49-F238E27FC236}">
                  <a16:creationId xmlns:a16="http://schemas.microsoft.com/office/drawing/2014/main" id="{65469B3B-485D-FB4F-AB88-A091C891F3E8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11"/>
                </a:ext>
              </a:extLst>
            </a:blip>
            <a:stretch>
              <a:fillRect/>
            </a:stretch>
          </p:blipFill>
          <p:spPr>
            <a:xfrm rot="1471625">
              <a:off x="7463840" y="1846734"/>
              <a:ext cx="1096062" cy="338564"/>
            </a:xfrm>
            <a:prstGeom prst="rect">
              <a:avLst/>
            </a:prstGeom>
          </p:spPr>
        </p:pic>
        <p:sp>
          <p:nvSpPr>
            <p:cNvPr id="107" name="Elipse 106">
              <a:extLst>
                <a:ext uri="{FF2B5EF4-FFF2-40B4-BE49-F238E27FC236}">
                  <a16:creationId xmlns:a16="http://schemas.microsoft.com/office/drawing/2014/main" id="{4057FF6D-C4AB-EE41-C7C7-9F272C54FD3B}"/>
                </a:ext>
              </a:extLst>
            </p:cNvPr>
            <p:cNvSpPr/>
            <p:nvPr/>
          </p:nvSpPr>
          <p:spPr>
            <a:xfrm>
              <a:off x="7685249" y="1820279"/>
              <a:ext cx="209724" cy="224053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SV"/>
            </a:p>
          </p:txBody>
        </p:sp>
      </p:grpSp>
      <p:sp>
        <p:nvSpPr>
          <p:cNvPr id="16" name="CuadroTexto 15">
            <a:extLst>
              <a:ext uri="{FF2B5EF4-FFF2-40B4-BE49-F238E27FC236}">
                <a16:creationId xmlns:a16="http://schemas.microsoft.com/office/drawing/2014/main" id="{A7A600AF-1A7E-B778-6C65-1E76BC6C2C72}"/>
              </a:ext>
            </a:extLst>
          </p:cNvPr>
          <p:cNvSpPr txBox="1"/>
          <p:nvPr/>
        </p:nvSpPr>
        <p:spPr>
          <a:xfrm>
            <a:off x="6141060" y="1169209"/>
            <a:ext cx="524835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200" b="1" dirty="0">
                <a:solidFill>
                  <a:sysClr val="windowText" lastClr="000000"/>
                </a:solidFill>
                <a:latin typeface="+mj-lt"/>
              </a:rPr>
              <a:t> </a:t>
            </a:r>
            <a:r>
              <a:rPr lang="es-ES" sz="1400" b="1" dirty="0">
                <a:solidFill>
                  <a:sysClr val="windowText" lastClr="000000"/>
                </a:solidFill>
                <a:latin typeface="+mj-lt"/>
              </a:rPr>
              <a:t>T1                  T2                                T3                                                  T4</a:t>
            </a:r>
            <a:endParaRPr lang="es-SV" sz="1400" b="1" dirty="0">
              <a:solidFill>
                <a:sysClr val="windowText" lastClr="000000"/>
              </a:solidFill>
              <a:latin typeface="+mj-lt"/>
            </a:endParaRP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32D108CC-45F6-D107-E1D3-3962F9D797B9}"/>
              </a:ext>
            </a:extLst>
          </p:cNvPr>
          <p:cNvSpPr/>
          <p:nvPr/>
        </p:nvSpPr>
        <p:spPr>
          <a:xfrm>
            <a:off x="164242" y="699144"/>
            <a:ext cx="2691005" cy="6710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3200" dirty="0">
                <a:solidFill>
                  <a:sysClr val="windowText" lastClr="000000"/>
                </a:solidFill>
                <a:latin typeface="Century Schoolbook" panose="02040604050505020304" pitchFamily="18" charset="0"/>
              </a:rPr>
              <a:t>100 %</a:t>
            </a:r>
            <a:endParaRPr lang="es-SV" sz="3200" dirty="0">
              <a:solidFill>
                <a:sysClr val="windowText" lastClr="00000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7066E177-3DDC-D1D2-FD99-25935FFE20DC}"/>
              </a:ext>
            </a:extLst>
          </p:cNvPr>
          <p:cNvSpPr/>
          <p:nvPr/>
        </p:nvSpPr>
        <p:spPr>
          <a:xfrm>
            <a:off x="124642" y="2640907"/>
            <a:ext cx="2200649" cy="4478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3200" dirty="0">
                <a:solidFill>
                  <a:sysClr val="windowText" lastClr="000000"/>
                </a:solidFill>
                <a:latin typeface="Century Schoolbook" panose="02040604050505020304" pitchFamily="18" charset="0"/>
              </a:rPr>
              <a:t>100 %</a:t>
            </a:r>
            <a:endParaRPr lang="es-SV" sz="3200" dirty="0">
              <a:solidFill>
                <a:sysClr val="windowText" lastClr="00000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16802467-A33C-6AA8-E53E-E75DEC166382}"/>
              </a:ext>
            </a:extLst>
          </p:cNvPr>
          <p:cNvSpPr/>
          <p:nvPr/>
        </p:nvSpPr>
        <p:spPr>
          <a:xfrm>
            <a:off x="6812779" y="6481108"/>
            <a:ext cx="2087773" cy="2684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400" b="1" dirty="0">
                <a:solidFill>
                  <a:schemeClr val="tx1"/>
                </a:solidFill>
                <a:latin typeface="+mj-lt"/>
              </a:rPr>
              <a:t>Procesos Gestionados</a:t>
            </a:r>
            <a:endParaRPr lang="es-SV" sz="14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C2496C1E-2EE5-24D3-6527-538927FD8DDD}"/>
              </a:ext>
            </a:extLst>
          </p:cNvPr>
          <p:cNvSpPr/>
          <p:nvPr/>
        </p:nvSpPr>
        <p:spPr>
          <a:xfrm>
            <a:off x="6824815" y="6004616"/>
            <a:ext cx="1171698" cy="4550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400" b="1" dirty="0">
                <a:solidFill>
                  <a:schemeClr val="tx1"/>
                </a:solidFill>
                <a:latin typeface="Century Schoolbook" panose="02040604050505020304" pitchFamily="18" charset="0"/>
              </a:rPr>
              <a:t>24</a:t>
            </a:r>
            <a:endParaRPr lang="es-SV" sz="4400" b="1" dirty="0">
              <a:solidFill>
                <a:schemeClr val="tx1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323D2E46-2A3E-4EA4-6BF4-9B511A0B3185}"/>
              </a:ext>
            </a:extLst>
          </p:cNvPr>
          <p:cNvSpPr/>
          <p:nvPr/>
        </p:nvSpPr>
        <p:spPr>
          <a:xfrm>
            <a:off x="3992850" y="6008305"/>
            <a:ext cx="973123" cy="4550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400" b="1" dirty="0">
                <a:solidFill>
                  <a:schemeClr val="tx1"/>
                </a:solidFill>
                <a:latin typeface="Century Schoolbook" panose="02040604050505020304" pitchFamily="18" charset="0"/>
              </a:rPr>
              <a:t>4</a:t>
            </a:r>
            <a:endParaRPr lang="es-SV" sz="4400" b="1" dirty="0">
              <a:solidFill>
                <a:schemeClr val="tx1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473629B4-529C-39D9-3519-D3471261DC9A}"/>
              </a:ext>
            </a:extLst>
          </p:cNvPr>
          <p:cNvSpPr/>
          <p:nvPr/>
        </p:nvSpPr>
        <p:spPr>
          <a:xfrm>
            <a:off x="4126569" y="6496226"/>
            <a:ext cx="2087773" cy="2382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400" b="1" dirty="0">
                <a:solidFill>
                  <a:schemeClr val="tx1"/>
                </a:solidFill>
                <a:latin typeface="+mj-lt"/>
              </a:rPr>
              <a:t>Planes Operativos</a:t>
            </a:r>
            <a:endParaRPr lang="es-SV" sz="14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8DE99195-198D-EA40-18D5-C5DB116B6371}"/>
              </a:ext>
            </a:extLst>
          </p:cNvPr>
          <p:cNvSpPr/>
          <p:nvPr/>
        </p:nvSpPr>
        <p:spPr>
          <a:xfrm>
            <a:off x="4051018" y="564133"/>
            <a:ext cx="3950018" cy="6367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600" b="1" dirty="0">
                <a:solidFill>
                  <a:sysClr val="windowText" lastClr="000000"/>
                </a:solidFill>
                <a:latin typeface="+mj-lt"/>
              </a:rPr>
              <a:t>Ejecución de Unidades</a:t>
            </a:r>
            <a:endParaRPr lang="es-SV" sz="1600" b="1" dirty="0">
              <a:solidFill>
                <a:sysClr val="windowText" lastClr="000000"/>
              </a:solidFill>
              <a:latin typeface="+mj-lt"/>
            </a:endParaRPr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4938A334-5C27-5D2F-662B-25F32412166E}"/>
              </a:ext>
            </a:extLst>
          </p:cNvPr>
          <p:cNvSpPr/>
          <p:nvPr/>
        </p:nvSpPr>
        <p:spPr>
          <a:xfrm>
            <a:off x="43650" y="6518704"/>
            <a:ext cx="3140410" cy="2186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800" b="1" dirty="0">
                <a:solidFill>
                  <a:sysClr val="windowText" lastClr="000000"/>
                </a:solidFill>
                <a:latin typeface="+mj-lt"/>
              </a:rPr>
              <a:t>Grafica 1.1 Plan Operativo Anual Gerencia de Talento Humano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D5BE38E9-9E5D-BA4C-2D6D-75DC0930451D}"/>
              </a:ext>
            </a:extLst>
          </p:cNvPr>
          <p:cNvSpPr txBox="1"/>
          <p:nvPr/>
        </p:nvSpPr>
        <p:spPr>
          <a:xfrm>
            <a:off x="68842" y="6633387"/>
            <a:ext cx="2512503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800" dirty="0">
                <a:solidFill>
                  <a:sysClr val="windowText" lastClr="000000"/>
                </a:solidFill>
                <a:latin typeface="+mj-lt"/>
              </a:rPr>
              <a:t>Datos Institucionales, Sistema de Información Gerencial</a:t>
            </a:r>
            <a:endParaRPr lang="es-SV" sz="800" dirty="0">
              <a:solidFill>
                <a:sysClr val="windowText" lastClr="000000"/>
              </a:solidFill>
              <a:latin typeface="+mj-lt"/>
            </a:endParaRPr>
          </a:p>
        </p:txBody>
      </p:sp>
      <p:sp>
        <p:nvSpPr>
          <p:cNvPr id="23" name="Rectángulo 22">
            <a:extLst>
              <a:ext uri="{FF2B5EF4-FFF2-40B4-BE49-F238E27FC236}">
                <a16:creationId xmlns:a16="http://schemas.microsoft.com/office/drawing/2014/main" id="{7BDDA324-6F3F-C953-0A54-9F18FD26A4BD}"/>
              </a:ext>
            </a:extLst>
          </p:cNvPr>
          <p:cNvSpPr/>
          <p:nvPr/>
        </p:nvSpPr>
        <p:spPr>
          <a:xfrm>
            <a:off x="3947216" y="5380889"/>
            <a:ext cx="3573196" cy="2186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800" b="1" dirty="0">
                <a:solidFill>
                  <a:sysClr val="windowText" lastClr="000000"/>
                </a:solidFill>
                <a:latin typeface="+mj-lt"/>
              </a:rPr>
              <a:t>Grafica 1.2 Plan Operativo Anual por Unidad Operativa</a:t>
            </a: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34FC7ED1-4D48-2793-67CA-11555E652983}"/>
              </a:ext>
            </a:extLst>
          </p:cNvPr>
          <p:cNvSpPr txBox="1"/>
          <p:nvPr/>
        </p:nvSpPr>
        <p:spPr>
          <a:xfrm>
            <a:off x="3959388" y="5496802"/>
            <a:ext cx="2512503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800" dirty="0">
                <a:solidFill>
                  <a:sysClr val="windowText" lastClr="000000"/>
                </a:solidFill>
                <a:latin typeface="+mj-lt"/>
              </a:rPr>
              <a:t>Datos Institucionales, Sistema de Información Gerencial</a:t>
            </a:r>
            <a:endParaRPr lang="es-SV" sz="800" dirty="0">
              <a:solidFill>
                <a:sysClr val="windowText" lastClr="000000"/>
              </a:solidFill>
              <a:latin typeface="+mj-lt"/>
            </a:endParaRPr>
          </a:p>
        </p:txBody>
      </p:sp>
      <p:graphicFrame>
        <p:nvGraphicFramePr>
          <p:cNvPr id="29" name="Gráfico 28">
            <a:extLst>
              <a:ext uri="{FF2B5EF4-FFF2-40B4-BE49-F238E27FC236}">
                <a16:creationId xmlns:a16="http://schemas.microsoft.com/office/drawing/2014/main" id="{A49B68EC-EFBE-D8B2-BD7A-D107B24BB73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86986599"/>
              </p:ext>
            </p:extLst>
          </p:nvPr>
        </p:nvGraphicFramePr>
        <p:xfrm>
          <a:off x="986726" y="521171"/>
          <a:ext cx="3448503" cy="21952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2"/>
          </a:graphicData>
        </a:graphic>
      </p:graphicFrame>
      <p:grpSp>
        <p:nvGrpSpPr>
          <p:cNvPr id="30" name="Grupo 29">
            <a:extLst>
              <a:ext uri="{FF2B5EF4-FFF2-40B4-BE49-F238E27FC236}">
                <a16:creationId xmlns:a16="http://schemas.microsoft.com/office/drawing/2014/main" id="{CF8BD97B-6779-93AA-55C8-7A6DB2D2B6D7}"/>
              </a:ext>
            </a:extLst>
          </p:cNvPr>
          <p:cNvGrpSpPr/>
          <p:nvPr/>
        </p:nvGrpSpPr>
        <p:grpSpPr>
          <a:xfrm>
            <a:off x="2620299" y="6308998"/>
            <a:ext cx="1728869" cy="509604"/>
            <a:chOff x="2597208" y="4446499"/>
            <a:chExt cx="1728869" cy="509604"/>
          </a:xfrm>
        </p:grpSpPr>
        <p:sp>
          <p:nvSpPr>
            <p:cNvPr id="31" name="Rectángulo 30">
              <a:extLst>
                <a:ext uri="{FF2B5EF4-FFF2-40B4-BE49-F238E27FC236}">
                  <a16:creationId xmlns:a16="http://schemas.microsoft.com/office/drawing/2014/main" id="{CF5832D7-81FA-FB89-E32E-688F8C993F35}"/>
                </a:ext>
              </a:extLst>
            </p:cNvPr>
            <p:cNvSpPr/>
            <p:nvPr/>
          </p:nvSpPr>
          <p:spPr>
            <a:xfrm>
              <a:off x="3289869" y="4756348"/>
              <a:ext cx="1036208" cy="1897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s-ES" sz="1000" dirty="0">
                  <a:solidFill>
                    <a:sysClr val="windowText" lastClr="000000"/>
                  </a:solidFill>
                  <a:latin typeface="+mj-lt"/>
                </a:rPr>
                <a:t>Ejecutado</a:t>
              </a:r>
              <a:endParaRPr lang="es-SV" sz="1000" dirty="0">
                <a:solidFill>
                  <a:sysClr val="windowText" lastClr="000000"/>
                </a:solidFill>
                <a:latin typeface="+mj-lt"/>
              </a:endParaRPr>
            </a:p>
          </p:txBody>
        </p:sp>
        <p:sp>
          <p:nvSpPr>
            <p:cNvPr id="32" name="Rectángulo 31">
              <a:extLst>
                <a:ext uri="{FF2B5EF4-FFF2-40B4-BE49-F238E27FC236}">
                  <a16:creationId xmlns:a16="http://schemas.microsoft.com/office/drawing/2014/main" id="{E41E85D5-5959-DEB8-EB3C-55F8649219B1}"/>
                </a:ext>
              </a:extLst>
            </p:cNvPr>
            <p:cNvSpPr/>
            <p:nvPr/>
          </p:nvSpPr>
          <p:spPr>
            <a:xfrm>
              <a:off x="2597208" y="4766330"/>
              <a:ext cx="1036208" cy="1897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s-ES" sz="1000" dirty="0">
                  <a:solidFill>
                    <a:sysClr val="windowText" lastClr="000000"/>
                  </a:solidFill>
                  <a:latin typeface="+mj-lt"/>
                </a:rPr>
                <a:t>Programado</a:t>
              </a:r>
              <a:endParaRPr lang="es-SV" sz="1000" dirty="0">
                <a:solidFill>
                  <a:sysClr val="windowText" lastClr="000000"/>
                </a:solidFill>
                <a:latin typeface="+mj-lt"/>
              </a:endParaRPr>
            </a:p>
          </p:txBody>
        </p:sp>
        <p:pic>
          <p:nvPicPr>
            <p:cNvPr id="33" name="Imagen 32">
              <a:extLst>
                <a:ext uri="{FF2B5EF4-FFF2-40B4-BE49-F238E27FC236}">
                  <a16:creationId xmlns:a16="http://schemas.microsoft.com/office/drawing/2014/main" id="{46ACA18A-FB7A-5714-CE04-25E1777A982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3"/>
            <a:srcRect l="30784" t="91101" r="62914" b="1558"/>
            <a:stretch/>
          </p:blipFill>
          <p:spPr>
            <a:xfrm>
              <a:off x="3254498" y="4490167"/>
              <a:ext cx="400389" cy="336215"/>
            </a:xfrm>
            <a:prstGeom prst="rect">
              <a:avLst/>
            </a:prstGeom>
          </p:spPr>
        </p:pic>
        <p:pic>
          <p:nvPicPr>
            <p:cNvPr id="34" name="Imagen 33">
              <a:extLst>
                <a:ext uri="{FF2B5EF4-FFF2-40B4-BE49-F238E27FC236}">
                  <a16:creationId xmlns:a16="http://schemas.microsoft.com/office/drawing/2014/main" id="{702658AA-8E44-AEBB-90BD-7A2930E70CC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3"/>
            <a:srcRect l="49151" t="90611" r="44604" b="1510"/>
            <a:stretch/>
          </p:blipFill>
          <p:spPr>
            <a:xfrm>
              <a:off x="2796811" y="4446499"/>
              <a:ext cx="441971" cy="402009"/>
            </a:xfrm>
            <a:prstGeom prst="rect">
              <a:avLst/>
            </a:prstGeom>
          </p:spPr>
        </p:pic>
      </p:grpSp>
      <p:sp>
        <p:nvSpPr>
          <p:cNvPr id="36" name="Rectángulo 35">
            <a:extLst>
              <a:ext uri="{FF2B5EF4-FFF2-40B4-BE49-F238E27FC236}">
                <a16:creationId xmlns:a16="http://schemas.microsoft.com/office/drawing/2014/main" id="{D5A9D5F5-1051-4A8C-60D2-B7F90E9D54C2}"/>
              </a:ext>
            </a:extLst>
          </p:cNvPr>
          <p:cNvSpPr/>
          <p:nvPr/>
        </p:nvSpPr>
        <p:spPr>
          <a:xfrm>
            <a:off x="9414991" y="6458938"/>
            <a:ext cx="2087773" cy="2684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400" b="1" dirty="0">
                <a:solidFill>
                  <a:schemeClr val="tx1"/>
                </a:solidFill>
                <a:latin typeface="+mj-lt"/>
              </a:rPr>
              <a:t>Actividades Gestionados</a:t>
            </a:r>
            <a:endParaRPr lang="es-SV" sz="14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7" name="Rectángulo 36">
            <a:extLst>
              <a:ext uri="{FF2B5EF4-FFF2-40B4-BE49-F238E27FC236}">
                <a16:creationId xmlns:a16="http://schemas.microsoft.com/office/drawing/2014/main" id="{B47A1356-A911-5E87-3943-29BC285EBF46}"/>
              </a:ext>
            </a:extLst>
          </p:cNvPr>
          <p:cNvSpPr/>
          <p:nvPr/>
        </p:nvSpPr>
        <p:spPr>
          <a:xfrm>
            <a:off x="9497933" y="5977406"/>
            <a:ext cx="1171698" cy="4550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400" b="1" dirty="0">
                <a:solidFill>
                  <a:schemeClr val="tx1"/>
                </a:solidFill>
                <a:latin typeface="Century Schoolbook" panose="02040604050505020304" pitchFamily="18" charset="0"/>
              </a:rPr>
              <a:t>53</a:t>
            </a:r>
            <a:endParaRPr lang="es-SV" sz="4400" b="1" dirty="0">
              <a:solidFill>
                <a:schemeClr val="tx1"/>
              </a:solidFill>
              <a:latin typeface="Century Schoolbook" panose="02040604050505020304" pitchFamily="18" charset="0"/>
            </a:endParaRP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AC340ACE-90AC-7739-78AE-796D31BA0C52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550470" y="4537677"/>
            <a:ext cx="2930586" cy="1913563"/>
          </a:xfrm>
          <a:prstGeom prst="rect">
            <a:avLst/>
          </a:prstGeom>
        </p:spPr>
      </p:pic>
      <p:sp>
        <p:nvSpPr>
          <p:cNvPr id="17" name="Rectángulo 16">
            <a:extLst>
              <a:ext uri="{FF2B5EF4-FFF2-40B4-BE49-F238E27FC236}">
                <a16:creationId xmlns:a16="http://schemas.microsoft.com/office/drawing/2014/main" id="{601AAB51-423C-3430-8E41-C8377FA75606}"/>
              </a:ext>
            </a:extLst>
          </p:cNvPr>
          <p:cNvSpPr/>
          <p:nvPr/>
        </p:nvSpPr>
        <p:spPr>
          <a:xfrm>
            <a:off x="11030661" y="1201276"/>
            <a:ext cx="1456891" cy="2757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400" b="1" dirty="0">
                <a:solidFill>
                  <a:sysClr val="windowText" lastClr="000000"/>
                </a:solidFill>
                <a:latin typeface="+mj-lt"/>
              </a:rPr>
              <a:t>Cumplimiento</a:t>
            </a:r>
            <a:endParaRPr lang="es-SV" sz="1400" b="1" dirty="0">
              <a:solidFill>
                <a:sysClr val="windowText" lastClr="000000"/>
              </a:solidFill>
              <a:latin typeface="+mj-lt"/>
            </a:endParaRPr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1E31A6A5-C59F-C931-32EB-BBF73183E334}"/>
              </a:ext>
            </a:extLst>
          </p:cNvPr>
          <p:cNvSpPr/>
          <p:nvPr/>
        </p:nvSpPr>
        <p:spPr>
          <a:xfrm>
            <a:off x="11059103" y="1537935"/>
            <a:ext cx="1067428" cy="56240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400" dirty="0"/>
              <a:t>100%</a:t>
            </a:r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2F9487DC-6A22-5209-A3E8-AC1B0B374C0A}"/>
              </a:ext>
            </a:extLst>
          </p:cNvPr>
          <p:cNvSpPr/>
          <p:nvPr/>
        </p:nvSpPr>
        <p:spPr>
          <a:xfrm>
            <a:off x="11059103" y="2538660"/>
            <a:ext cx="1067428" cy="56240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400" dirty="0"/>
              <a:t>100%</a:t>
            </a: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F1F5AE25-F578-98DD-5BDF-D2C92C1CE6BB}"/>
              </a:ext>
            </a:extLst>
          </p:cNvPr>
          <p:cNvSpPr/>
          <p:nvPr/>
        </p:nvSpPr>
        <p:spPr>
          <a:xfrm>
            <a:off x="11059103" y="3539385"/>
            <a:ext cx="1067428" cy="56240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400" dirty="0"/>
              <a:t>100%</a:t>
            </a:r>
          </a:p>
        </p:txBody>
      </p:sp>
      <p:sp>
        <p:nvSpPr>
          <p:cNvPr id="38" name="Rectángulo 37">
            <a:extLst>
              <a:ext uri="{FF2B5EF4-FFF2-40B4-BE49-F238E27FC236}">
                <a16:creationId xmlns:a16="http://schemas.microsoft.com/office/drawing/2014/main" id="{8BED52D6-6F59-7D97-DD59-49DFFE3860CD}"/>
              </a:ext>
            </a:extLst>
          </p:cNvPr>
          <p:cNvSpPr/>
          <p:nvPr/>
        </p:nvSpPr>
        <p:spPr>
          <a:xfrm>
            <a:off x="11059103" y="4537677"/>
            <a:ext cx="1067428" cy="56240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400" dirty="0"/>
              <a:t>100%</a:t>
            </a:r>
          </a:p>
        </p:txBody>
      </p:sp>
      <p:sp>
        <p:nvSpPr>
          <p:cNvPr id="39" name="Rectángulo 38">
            <a:extLst>
              <a:ext uri="{FF2B5EF4-FFF2-40B4-BE49-F238E27FC236}">
                <a16:creationId xmlns:a16="http://schemas.microsoft.com/office/drawing/2014/main" id="{39DBE8EC-C622-F3B2-440B-620D6F4D8921}"/>
              </a:ext>
            </a:extLst>
          </p:cNvPr>
          <p:cNvSpPr/>
          <p:nvPr/>
        </p:nvSpPr>
        <p:spPr>
          <a:xfrm>
            <a:off x="10587578" y="1533255"/>
            <a:ext cx="443083" cy="567083"/>
          </a:xfrm>
          <a:prstGeom prst="rect">
            <a:avLst/>
          </a:prstGeom>
          <a:solidFill>
            <a:srgbClr val="2F559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sz="700" dirty="0">
              <a:latin typeface="+mj-lt"/>
            </a:endParaRPr>
          </a:p>
        </p:txBody>
      </p:sp>
      <p:sp>
        <p:nvSpPr>
          <p:cNvPr id="41" name="Rectángulo 40">
            <a:extLst>
              <a:ext uri="{FF2B5EF4-FFF2-40B4-BE49-F238E27FC236}">
                <a16:creationId xmlns:a16="http://schemas.microsoft.com/office/drawing/2014/main" id="{7EFA2AD3-DF51-0A1A-C2FC-27585F9CAACD}"/>
              </a:ext>
            </a:extLst>
          </p:cNvPr>
          <p:cNvSpPr/>
          <p:nvPr/>
        </p:nvSpPr>
        <p:spPr>
          <a:xfrm>
            <a:off x="10459238" y="1543947"/>
            <a:ext cx="668619" cy="56708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050" dirty="0">
                <a:latin typeface="+mj-lt"/>
              </a:rPr>
              <a:t>14.10%</a:t>
            </a:r>
          </a:p>
        </p:txBody>
      </p:sp>
      <p:sp>
        <p:nvSpPr>
          <p:cNvPr id="42" name="Rectángulo 41">
            <a:extLst>
              <a:ext uri="{FF2B5EF4-FFF2-40B4-BE49-F238E27FC236}">
                <a16:creationId xmlns:a16="http://schemas.microsoft.com/office/drawing/2014/main" id="{CBE5D271-F933-1864-E546-415D40FF22BD}"/>
              </a:ext>
            </a:extLst>
          </p:cNvPr>
          <p:cNvSpPr/>
          <p:nvPr/>
        </p:nvSpPr>
        <p:spPr>
          <a:xfrm>
            <a:off x="3959388" y="1526919"/>
            <a:ext cx="1974497" cy="5670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SV" sz="1200" dirty="0">
                <a:solidFill>
                  <a:schemeClr val="tx1"/>
                </a:solidFill>
                <a:latin typeface="+mj-lt"/>
              </a:rPr>
              <a:t>Unidad de Desarrollo y Competencias</a:t>
            </a:r>
          </a:p>
        </p:txBody>
      </p:sp>
    </p:spTree>
    <p:extLst>
      <p:ext uri="{BB962C8B-B14F-4D97-AF65-F5344CB8AC3E}">
        <p14:creationId xmlns:p14="http://schemas.microsoft.com/office/powerpoint/2010/main" val="16852137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Imagen 16">
            <a:extLst>
              <a:ext uri="{FF2B5EF4-FFF2-40B4-BE49-F238E27FC236}">
                <a16:creationId xmlns:a16="http://schemas.microsoft.com/office/drawing/2014/main" id="{A410DB68-1169-D1F2-6F33-A11138D93A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1064" y="1309805"/>
            <a:ext cx="7223134" cy="4097982"/>
          </a:xfrm>
          <a:prstGeom prst="rect">
            <a:avLst/>
          </a:prstGeom>
        </p:spPr>
      </p:pic>
      <p:sp>
        <p:nvSpPr>
          <p:cNvPr id="40" name="Rectángulo 39">
            <a:extLst>
              <a:ext uri="{FF2B5EF4-FFF2-40B4-BE49-F238E27FC236}">
                <a16:creationId xmlns:a16="http://schemas.microsoft.com/office/drawing/2014/main" id="{A309C43B-A0D8-FA73-0291-C1BD6541E76F}"/>
              </a:ext>
            </a:extLst>
          </p:cNvPr>
          <p:cNvSpPr/>
          <p:nvPr/>
        </p:nvSpPr>
        <p:spPr>
          <a:xfrm>
            <a:off x="157678" y="0"/>
            <a:ext cx="87314" cy="508110"/>
          </a:xfrm>
          <a:prstGeom prst="rect">
            <a:avLst/>
          </a:prstGeom>
          <a:solidFill>
            <a:srgbClr val="111C4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pic>
        <p:nvPicPr>
          <p:cNvPr id="43" name="Imagen 42" descr="FOSALUD">
            <a:extLst>
              <a:ext uri="{FF2B5EF4-FFF2-40B4-BE49-F238E27FC236}">
                <a16:creationId xmlns:a16="http://schemas.microsoft.com/office/drawing/2014/main" id="{E706CB4F-0778-DA1B-60EC-BF0A730C865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7" t="23002" r="36091" b="25079"/>
          <a:stretch/>
        </p:blipFill>
        <p:spPr bwMode="auto">
          <a:xfrm>
            <a:off x="10971207" y="99207"/>
            <a:ext cx="1063115" cy="3451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ángulo 13">
            <a:extLst>
              <a:ext uri="{FF2B5EF4-FFF2-40B4-BE49-F238E27FC236}">
                <a16:creationId xmlns:a16="http://schemas.microsoft.com/office/drawing/2014/main" id="{8F623389-023E-07F9-18CD-862EEFD27188}"/>
              </a:ext>
            </a:extLst>
          </p:cNvPr>
          <p:cNvSpPr/>
          <p:nvPr/>
        </p:nvSpPr>
        <p:spPr>
          <a:xfrm>
            <a:off x="134518" y="4237567"/>
            <a:ext cx="3812698" cy="256115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24" name="Rectángulo 23">
            <a:extLst>
              <a:ext uri="{FF2B5EF4-FFF2-40B4-BE49-F238E27FC236}">
                <a16:creationId xmlns:a16="http://schemas.microsoft.com/office/drawing/2014/main" id="{266A0366-126E-7F3F-AB7A-7F66A357A07F}"/>
              </a:ext>
            </a:extLst>
          </p:cNvPr>
          <p:cNvSpPr/>
          <p:nvPr/>
        </p:nvSpPr>
        <p:spPr>
          <a:xfrm>
            <a:off x="9402835" y="5816602"/>
            <a:ext cx="2370436" cy="91819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  <p:sp>
        <p:nvSpPr>
          <p:cNvPr id="25" name="Rectángulo 24">
            <a:extLst>
              <a:ext uri="{FF2B5EF4-FFF2-40B4-BE49-F238E27FC236}">
                <a16:creationId xmlns:a16="http://schemas.microsoft.com/office/drawing/2014/main" id="{B026DB68-16E5-C8F1-1BFF-2A980DAE14E9}"/>
              </a:ext>
            </a:extLst>
          </p:cNvPr>
          <p:cNvSpPr/>
          <p:nvPr/>
        </p:nvSpPr>
        <p:spPr>
          <a:xfrm>
            <a:off x="6802608" y="5859465"/>
            <a:ext cx="2370437" cy="8753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26" name="Rectángulo 25">
            <a:extLst>
              <a:ext uri="{FF2B5EF4-FFF2-40B4-BE49-F238E27FC236}">
                <a16:creationId xmlns:a16="http://schemas.microsoft.com/office/drawing/2014/main" id="{C7DA1546-F8E3-4AD2-EB97-63DAB92D234A}"/>
              </a:ext>
            </a:extLst>
          </p:cNvPr>
          <p:cNvSpPr/>
          <p:nvPr/>
        </p:nvSpPr>
        <p:spPr>
          <a:xfrm>
            <a:off x="4027291" y="5863931"/>
            <a:ext cx="2520152" cy="91819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ADB17BD3-D97C-0A30-F250-CAC7E8B77149}"/>
              </a:ext>
            </a:extLst>
          </p:cNvPr>
          <p:cNvSpPr txBox="1"/>
          <p:nvPr/>
        </p:nvSpPr>
        <p:spPr>
          <a:xfrm>
            <a:off x="244992" y="21867"/>
            <a:ext cx="344850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SV" sz="1600" b="1" i="0" u="none" strike="noStrike" dirty="0">
                <a:solidFill>
                  <a:srgbClr val="222B35"/>
                </a:solidFill>
                <a:effectLst/>
                <a:latin typeface="Arial" panose="020B0604020202020204" pitchFamily="34" charset="0"/>
              </a:rPr>
              <a:t>PLAN OPERATIVO ANUAL 2023</a:t>
            </a:r>
            <a:endParaRPr lang="es-SV" sz="1600" dirty="0"/>
          </a:p>
        </p:txBody>
      </p:sp>
      <p:pic>
        <p:nvPicPr>
          <p:cNvPr id="52" name="Imagen 51">
            <a:extLst>
              <a:ext uri="{FF2B5EF4-FFF2-40B4-BE49-F238E27FC236}">
                <a16:creationId xmlns:a16="http://schemas.microsoft.com/office/drawing/2014/main" id="{160FE144-B7FE-7BCB-2BC7-C191DF9AA276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tx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8621157" y="6004713"/>
            <a:ext cx="360444" cy="360444"/>
          </a:xfrm>
          <a:prstGeom prst="rect">
            <a:avLst/>
          </a:prstGeom>
        </p:spPr>
      </p:pic>
      <p:sp>
        <p:nvSpPr>
          <p:cNvPr id="79" name="Rectángulo 78">
            <a:extLst>
              <a:ext uri="{FF2B5EF4-FFF2-40B4-BE49-F238E27FC236}">
                <a16:creationId xmlns:a16="http://schemas.microsoft.com/office/drawing/2014/main" id="{1CE4B5FF-C6BD-DA48-B520-18AD1DABF8EB}"/>
              </a:ext>
            </a:extLst>
          </p:cNvPr>
          <p:cNvSpPr/>
          <p:nvPr/>
        </p:nvSpPr>
        <p:spPr>
          <a:xfrm>
            <a:off x="4121900" y="5965472"/>
            <a:ext cx="1171698" cy="4550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SV" sz="4400" b="1" dirty="0">
              <a:solidFill>
                <a:sysClr val="windowText" lastClr="00000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87" name="CuadroTexto 86">
            <a:extLst>
              <a:ext uri="{FF2B5EF4-FFF2-40B4-BE49-F238E27FC236}">
                <a16:creationId xmlns:a16="http://schemas.microsoft.com/office/drawing/2014/main" id="{A6D85D0D-0355-91C4-CFEF-936CE24D887F}"/>
              </a:ext>
            </a:extLst>
          </p:cNvPr>
          <p:cNvSpPr txBox="1"/>
          <p:nvPr/>
        </p:nvSpPr>
        <p:spPr>
          <a:xfrm>
            <a:off x="244992" y="239964"/>
            <a:ext cx="344850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600" b="1" dirty="0">
                <a:solidFill>
                  <a:srgbClr val="222B35"/>
                </a:solidFill>
                <a:latin typeface="Arial" panose="020B0604020202020204" pitchFamily="34" charset="0"/>
              </a:rPr>
              <a:t>Gerencia Técnica</a:t>
            </a:r>
            <a:endParaRPr lang="es-SV" sz="1600" dirty="0"/>
          </a:p>
        </p:txBody>
      </p:sp>
      <p:pic>
        <p:nvPicPr>
          <p:cNvPr id="97" name="Gráfico 96" descr="Portapapeles comprobado contorno">
            <a:extLst>
              <a:ext uri="{FF2B5EF4-FFF2-40B4-BE49-F238E27FC236}">
                <a16:creationId xmlns:a16="http://schemas.microsoft.com/office/drawing/2014/main" id="{B45DEF33-44A0-E777-7F45-ABB69FE362E5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11184689" y="5919948"/>
            <a:ext cx="456841" cy="456841"/>
          </a:xfrm>
          <a:prstGeom prst="rect">
            <a:avLst/>
          </a:prstGeom>
        </p:spPr>
      </p:pic>
      <p:sp>
        <p:nvSpPr>
          <p:cNvPr id="108" name="Rectángulo 107">
            <a:extLst>
              <a:ext uri="{FF2B5EF4-FFF2-40B4-BE49-F238E27FC236}">
                <a16:creationId xmlns:a16="http://schemas.microsoft.com/office/drawing/2014/main" id="{ABBBD21D-3AB1-0AA1-20D3-FBA82A3D0FE8}"/>
              </a:ext>
            </a:extLst>
          </p:cNvPr>
          <p:cNvSpPr/>
          <p:nvPr/>
        </p:nvSpPr>
        <p:spPr>
          <a:xfrm>
            <a:off x="110380" y="4237132"/>
            <a:ext cx="2200649" cy="30342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600" b="1" dirty="0">
                <a:solidFill>
                  <a:sysClr val="windowText" lastClr="000000"/>
                </a:solidFill>
                <a:latin typeface="+mj-lt"/>
              </a:rPr>
              <a:t>Ejecución Trimestral</a:t>
            </a:r>
            <a:endParaRPr lang="es-SV" sz="1600" b="1" dirty="0">
              <a:solidFill>
                <a:sysClr val="windowText" lastClr="000000"/>
              </a:solidFill>
              <a:latin typeface="+mj-lt"/>
            </a:endParaRPr>
          </a:p>
        </p:txBody>
      </p:sp>
      <p:pic>
        <p:nvPicPr>
          <p:cNvPr id="125" name="Gráfico 124" descr="Círculos con líneas con relleno sólido">
            <a:extLst>
              <a:ext uri="{FF2B5EF4-FFF2-40B4-BE49-F238E27FC236}">
                <a16:creationId xmlns:a16="http://schemas.microsoft.com/office/drawing/2014/main" id="{51941C84-5694-A16C-573F-0FA499E08577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p:blipFill>
        <p:spPr>
          <a:xfrm>
            <a:off x="5572221" y="5951858"/>
            <a:ext cx="560745" cy="560745"/>
          </a:xfrm>
          <a:prstGeom prst="rect">
            <a:avLst/>
          </a:prstGeom>
        </p:spPr>
      </p:pic>
      <p:sp>
        <p:nvSpPr>
          <p:cNvPr id="3" name="Rectángulo 2">
            <a:extLst>
              <a:ext uri="{FF2B5EF4-FFF2-40B4-BE49-F238E27FC236}">
                <a16:creationId xmlns:a16="http://schemas.microsoft.com/office/drawing/2014/main" id="{9EC84FB2-6A9A-F12A-E7AB-A0EF436C8110}"/>
              </a:ext>
            </a:extLst>
          </p:cNvPr>
          <p:cNvSpPr/>
          <p:nvPr/>
        </p:nvSpPr>
        <p:spPr>
          <a:xfrm>
            <a:off x="134517" y="668120"/>
            <a:ext cx="3829187" cy="192462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CA00C648-03B8-935A-BFA9-73834CCAF190}"/>
              </a:ext>
            </a:extLst>
          </p:cNvPr>
          <p:cNvSpPr/>
          <p:nvPr/>
        </p:nvSpPr>
        <p:spPr>
          <a:xfrm>
            <a:off x="167043" y="1274538"/>
            <a:ext cx="1486665" cy="4408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400" b="1" dirty="0">
                <a:solidFill>
                  <a:sysClr val="windowText" lastClr="000000"/>
                </a:solidFill>
                <a:latin typeface="+mj-lt"/>
              </a:rPr>
              <a:t>Ejecución </a:t>
            </a:r>
          </a:p>
          <a:p>
            <a:r>
              <a:rPr lang="es-ES" sz="1400" b="1" dirty="0">
                <a:solidFill>
                  <a:sysClr val="windowText" lastClr="000000"/>
                </a:solidFill>
                <a:latin typeface="+mj-lt"/>
              </a:rPr>
              <a:t>Plan Operativo</a:t>
            </a:r>
            <a:endParaRPr lang="es-SV" sz="1400" b="1" dirty="0">
              <a:solidFill>
                <a:sysClr val="windowText" lastClr="000000"/>
              </a:solidFill>
              <a:latin typeface="+mj-lt"/>
            </a:endParaRP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752CED2B-AA81-D206-4F8D-7150B6CFB9F7}"/>
              </a:ext>
            </a:extLst>
          </p:cNvPr>
          <p:cNvSpPr/>
          <p:nvPr/>
        </p:nvSpPr>
        <p:spPr>
          <a:xfrm>
            <a:off x="140381" y="2626636"/>
            <a:ext cx="3820930" cy="157016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35" name="Rectángulo 34">
            <a:extLst>
              <a:ext uri="{FF2B5EF4-FFF2-40B4-BE49-F238E27FC236}">
                <a16:creationId xmlns:a16="http://schemas.microsoft.com/office/drawing/2014/main" id="{A41920AD-1F4C-C682-2BDF-55D3FAA15FDA}"/>
              </a:ext>
            </a:extLst>
          </p:cNvPr>
          <p:cNvSpPr/>
          <p:nvPr/>
        </p:nvSpPr>
        <p:spPr>
          <a:xfrm>
            <a:off x="124455" y="3101063"/>
            <a:ext cx="1396068" cy="4692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400" b="1" dirty="0">
                <a:solidFill>
                  <a:sysClr val="windowText" lastClr="000000"/>
                </a:solidFill>
                <a:latin typeface="+mj-lt"/>
              </a:rPr>
              <a:t>Eficacia</a:t>
            </a:r>
          </a:p>
          <a:p>
            <a:r>
              <a:rPr lang="es-ES" sz="1400" b="1" dirty="0">
                <a:solidFill>
                  <a:sysClr val="windowText" lastClr="000000"/>
                </a:solidFill>
                <a:latin typeface="+mj-lt"/>
              </a:rPr>
              <a:t>Plan Operativo</a:t>
            </a:r>
            <a:endParaRPr lang="es-SV" sz="1400" b="1" dirty="0">
              <a:solidFill>
                <a:sysClr val="windowText" lastClr="000000"/>
              </a:solidFill>
              <a:latin typeface="+mj-lt"/>
            </a:endParaRPr>
          </a:p>
        </p:txBody>
      </p:sp>
      <p:graphicFrame>
        <p:nvGraphicFramePr>
          <p:cNvPr id="100" name="Gráfico 99">
            <a:extLst>
              <a:ext uri="{FF2B5EF4-FFF2-40B4-BE49-F238E27FC236}">
                <a16:creationId xmlns:a16="http://schemas.microsoft.com/office/drawing/2014/main" id="{872A7448-34C5-4B77-3CE2-E055149FE4A0}"/>
              </a:ext>
            </a:extLst>
          </p:cNvPr>
          <p:cNvGraphicFramePr/>
          <p:nvPr/>
        </p:nvGraphicFramePr>
        <p:xfrm>
          <a:off x="1349155" y="2585558"/>
          <a:ext cx="2790438" cy="24082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pSp>
        <p:nvGrpSpPr>
          <p:cNvPr id="112" name="Grupo 111">
            <a:extLst>
              <a:ext uri="{FF2B5EF4-FFF2-40B4-BE49-F238E27FC236}">
                <a16:creationId xmlns:a16="http://schemas.microsoft.com/office/drawing/2014/main" id="{C44309AB-2F72-3B3F-C5FE-0F9DCD2EE4FE}"/>
              </a:ext>
            </a:extLst>
          </p:cNvPr>
          <p:cNvGrpSpPr/>
          <p:nvPr/>
        </p:nvGrpSpPr>
        <p:grpSpPr>
          <a:xfrm rot="20192181">
            <a:off x="2365142" y="3540160"/>
            <a:ext cx="995284" cy="312086"/>
            <a:chOff x="7463840" y="1820279"/>
            <a:chExt cx="1096062" cy="365019"/>
          </a:xfrm>
        </p:grpSpPr>
        <p:pic>
          <p:nvPicPr>
            <p:cNvPr id="106" name="Gráfico 105" descr="Atrás con relleno sólido">
              <a:extLst>
                <a:ext uri="{FF2B5EF4-FFF2-40B4-BE49-F238E27FC236}">
                  <a16:creationId xmlns:a16="http://schemas.microsoft.com/office/drawing/2014/main" id="{65469B3B-485D-FB4F-AB88-A091C891F3E8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11"/>
                </a:ext>
              </a:extLst>
            </a:blip>
            <a:stretch>
              <a:fillRect/>
            </a:stretch>
          </p:blipFill>
          <p:spPr>
            <a:xfrm rot="1471625">
              <a:off x="7463840" y="1846734"/>
              <a:ext cx="1096062" cy="338564"/>
            </a:xfrm>
            <a:prstGeom prst="rect">
              <a:avLst/>
            </a:prstGeom>
          </p:spPr>
        </p:pic>
        <p:sp>
          <p:nvSpPr>
            <p:cNvPr id="107" name="Elipse 106">
              <a:extLst>
                <a:ext uri="{FF2B5EF4-FFF2-40B4-BE49-F238E27FC236}">
                  <a16:creationId xmlns:a16="http://schemas.microsoft.com/office/drawing/2014/main" id="{4057FF6D-C4AB-EE41-C7C7-9F272C54FD3B}"/>
                </a:ext>
              </a:extLst>
            </p:cNvPr>
            <p:cNvSpPr/>
            <p:nvPr/>
          </p:nvSpPr>
          <p:spPr>
            <a:xfrm>
              <a:off x="7685249" y="1820279"/>
              <a:ext cx="209724" cy="224053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SV"/>
            </a:p>
          </p:txBody>
        </p:sp>
      </p:grpSp>
      <p:sp>
        <p:nvSpPr>
          <p:cNvPr id="16" name="CuadroTexto 15">
            <a:extLst>
              <a:ext uri="{FF2B5EF4-FFF2-40B4-BE49-F238E27FC236}">
                <a16:creationId xmlns:a16="http://schemas.microsoft.com/office/drawing/2014/main" id="{A7A600AF-1A7E-B778-6C65-1E76BC6C2C72}"/>
              </a:ext>
            </a:extLst>
          </p:cNvPr>
          <p:cNvSpPr txBox="1"/>
          <p:nvPr/>
        </p:nvSpPr>
        <p:spPr>
          <a:xfrm>
            <a:off x="6703193" y="1216332"/>
            <a:ext cx="524835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200" b="1" dirty="0">
                <a:solidFill>
                  <a:sysClr val="windowText" lastClr="000000"/>
                </a:solidFill>
                <a:latin typeface="+mj-lt"/>
              </a:rPr>
              <a:t> </a:t>
            </a:r>
            <a:r>
              <a:rPr lang="es-ES" sz="1400" b="1" dirty="0">
                <a:solidFill>
                  <a:sysClr val="windowText" lastClr="000000"/>
                </a:solidFill>
                <a:latin typeface="+mj-lt"/>
              </a:rPr>
              <a:t>T1                  T2                                T3                               T4</a:t>
            </a:r>
            <a:endParaRPr lang="es-SV" sz="1400" b="1" dirty="0">
              <a:solidFill>
                <a:sysClr val="windowText" lastClr="000000"/>
              </a:solidFill>
              <a:latin typeface="+mj-lt"/>
            </a:endParaRP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32D108CC-45F6-D107-E1D3-3962F9D797B9}"/>
              </a:ext>
            </a:extLst>
          </p:cNvPr>
          <p:cNvSpPr/>
          <p:nvPr/>
        </p:nvSpPr>
        <p:spPr>
          <a:xfrm>
            <a:off x="164242" y="699144"/>
            <a:ext cx="2691005" cy="6710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3200" dirty="0">
                <a:solidFill>
                  <a:sysClr val="windowText" lastClr="000000"/>
                </a:solidFill>
                <a:latin typeface="Century Schoolbook" panose="02040604050505020304" pitchFamily="18" charset="0"/>
              </a:rPr>
              <a:t>100 %</a:t>
            </a:r>
            <a:endParaRPr lang="es-SV" sz="3200" dirty="0">
              <a:solidFill>
                <a:sysClr val="windowText" lastClr="00000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7066E177-3DDC-D1D2-FD99-25935FFE20DC}"/>
              </a:ext>
            </a:extLst>
          </p:cNvPr>
          <p:cNvSpPr/>
          <p:nvPr/>
        </p:nvSpPr>
        <p:spPr>
          <a:xfrm>
            <a:off x="124642" y="2640907"/>
            <a:ext cx="2200649" cy="4478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3200" dirty="0">
                <a:solidFill>
                  <a:sysClr val="windowText" lastClr="000000"/>
                </a:solidFill>
                <a:latin typeface="Century Schoolbook" panose="02040604050505020304" pitchFamily="18" charset="0"/>
              </a:rPr>
              <a:t>100 %</a:t>
            </a:r>
            <a:endParaRPr lang="es-SV" sz="3200" dirty="0">
              <a:solidFill>
                <a:sysClr val="windowText" lastClr="00000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16802467-A33C-6AA8-E53E-E75DEC166382}"/>
              </a:ext>
            </a:extLst>
          </p:cNvPr>
          <p:cNvSpPr/>
          <p:nvPr/>
        </p:nvSpPr>
        <p:spPr>
          <a:xfrm>
            <a:off x="6812779" y="6481108"/>
            <a:ext cx="2087773" cy="2684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400" b="1" dirty="0">
                <a:solidFill>
                  <a:schemeClr val="tx1"/>
                </a:solidFill>
                <a:latin typeface="+mj-lt"/>
              </a:rPr>
              <a:t>Procesos Gestionados</a:t>
            </a:r>
            <a:endParaRPr lang="es-SV" sz="14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C2496C1E-2EE5-24D3-6527-538927FD8DDD}"/>
              </a:ext>
            </a:extLst>
          </p:cNvPr>
          <p:cNvSpPr/>
          <p:nvPr/>
        </p:nvSpPr>
        <p:spPr>
          <a:xfrm>
            <a:off x="6824815" y="6004616"/>
            <a:ext cx="1171698" cy="4550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400" b="1" dirty="0">
                <a:solidFill>
                  <a:schemeClr val="tx1"/>
                </a:solidFill>
                <a:latin typeface="Century Schoolbook" panose="02040604050505020304" pitchFamily="18" charset="0"/>
              </a:rPr>
              <a:t>30</a:t>
            </a:r>
            <a:endParaRPr lang="es-SV" sz="4400" b="1" dirty="0">
              <a:solidFill>
                <a:schemeClr val="tx1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323D2E46-2A3E-4EA4-6BF4-9B511A0B3185}"/>
              </a:ext>
            </a:extLst>
          </p:cNvPr>
          <p:cNvSpPr/>
          <p:nvPr/>
        </p:nvSpPr>
        <p:spPr>
          <a:xfrm>
            <a:off x="3992850" y="6008305"/>
            <a:ext cx="973123" cy="4550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400" b="1" dirty="0">
                <a:solidFill>
                  <a:schemeClr val="tx1"/>
                </a:solidFill>
                <a:latin typeface="Century Schoolbook" panose="02040604050505020304" pitchFamily="18" charset="0"/>
              </a:rPr>
              <a:t>6</a:t>
            </a:r>
            <a:endParaRPr lang="es-SV" sz="4400" b="1" dirty="0">
              <a:solidFill>
                <a:schemeClr val="tx1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473629B4-529C-39D9-3519-D3471261DC9A}"/>
              </a:ext>
            </a:extLst>
          </p:cNvPr>
          <p:cNvSpPr/>
          <p:nvPr/>
        </p:nvSpPr>
        <p:spPr>
          <a:xfrm>
            <a:off x="4126569" y="6496226"/>
            <a:ext cx="2087773" cy="2382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400" b="1" dirty="0">
                <a:solidFill>
                  <a:schemeClr val="tx1"/>
                </a:solidFill>
                <a:latin typeface="+mj-lt"/>
              </a:rPr>
              <a:t>Planes Operativos</a:t>
            </a:r>
            <a:endParaRPr lang="es-SV" sz="14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8DE99195-198D-EA40-18D5-C5DB116B6371}"/>
              </a:ext>
            </a:extLst>
          </p:cNvPr>
          <p:cNvSpPr/>
          <p:nvPr/>
        </p:nvSpPr>
        <p:spPr>
          <a:xfrm>
            <a:off x="4051018" y="564133"/>
            <a:ext cx="3950018" cy="6367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600" b="1" dirty="0">
                <a:solidFill>
                  <a:sysClr val="windowText" lastClr="000000"/>
                </a:solidFill>
                <a:latin typeface="+mj-lt"/>
              </a:rPr>
              <a:t>Ejecución de Unidades</a:t>
            </a:r>
            <a:endParaRPr lang="es-SV" sz="1600" b="1" dirty="0">
              <a:solidFill>
                <a:sysClr val="windowText" lastClr="000000"/>
              </a:solidFill>
              <a:latin typeface="+mj-lt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E958141D-9440-4225-44A2-E1A86C0CACE9}"/>
              </a:ext>
            </a:extLst>
          </p:cNvPr>
          <p:cNvSpPr/>
          <p:nvPr/>
        </p:nvSpPr>
        <p:spPr>
          <a:xfrm>
            <a:off x="69139" y="6475564"/>
            <a:ext cx="3140410" cy="2186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800" b="1" dirty="0">
                <a:solidFill>
                  <a:sysClr val="windowText" lastClr="000000"/>
                </a:solidFill>
                <a:latin typeface="+mj-lt"/>
              </a:rPr>
              <a:t>Grafica 1.1 Plan Operativo Anual Gerencia Técnica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1E23CEF5-9C7A-EC7D-1306-84F7D9BE6845}"/>
              </a:ext>
            </a:extLst>
          </p:cNvPr>
          <p:cNvSpPr txBox="1"/>
          <p:nvPr/>
        </p:nvSpPr>
        <p:spPr>
          <a:xfrm>
            <a:off x="64098" y="6601458"/>
            <a:ext cx="2512503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800" dirty="0">
                <a:solidFill>
                  <a:sysClr val="windowText" lastClr="000000"/>
                </a:solidFill>
                <a:latin typeface="+mj-lt"/>
              </a:rPr>
              <a:t>Datos Institucionales, Sistema de Información Gerencial</a:t>
            </a:r>
            <a:endParaRPr lang="es-SV" sz="800" dirty="0">
              <a:solidFill>
                <a:sysClr val="windowText" lastClr="000000"/>
              </a:solidFill>
              <a:latin typeface="+mj-lt"/>
            </a:endParaRPr>
          </a:p>
        </p:txBody>
      </p:sp>
      <p:sp>
        <p:nvSpPr>
          <p:cNvPr id="23" name="Rectángulo 22">
            <a:extLst>
              <a:ext uri="{FF2B5EF4-FFF2-40B4-BE49-F238E27FC236}">
                <a16:creationId xmlns:a16="http://schemas.microsoft.com/office/drawing/2014/main" id="{AE9E08AC-7796-BB88-6B39-7EB4802B489C}"/>
              </a:ext>
            </a:extLst>
          </p:cNvPr>
          <p:cNvSpPr/>
          <p:nvPr/>
        </p:nvSpPr>
        <p:spPr>
          <a:xfrm>
            <a:off x="3947216" y="5390926"/>
            <a:ext cx="3573196" cy="2186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800" b="1" dirty="0">
                <a:solidFill>
                  <a:sysClr val="windowText" lastClr="000000"/>
                </a:solidFill>
                <a:latin typeface="+mj-lt"/>
              </a:rPr>
              <a:t>Grafica 1.2 Plan Operativo Anual por Unidad Operativa</a:t>
            </a: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18640359-CACE-4FEC-5EED-396BBFBE2926}"/>
              </a:ext>
            </a:extLst>
          </p:cNvPr>
          <p:cNvSpPr txBox="1"/>
          <p:nvPr/>
        </p:nvSpPr>
        <p:spPr>
          <a:xfrm>
            <a:off x="3947428" y="5511601"/>
            <a:ext cx="2512503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800" dirty="0">
                <a:solidFill>
                  <a:sysClr val="windowText" lastClr="000000"/>
                </a:solidFill>
                <a:latin typeface="+mj-lt"/>
              </a:rPr>
              <a:t>Datos Institucionales, Sistema de Información Gerencial</a:t>
            </a:r>
            <a:endParaRPr lang="es-SV" sz="800" dirty="0">
              <a:solidFill>
                <a:sysClr val="windowText" lastClr="000000"/>
              </a:solidFill>
              <a:latin typeface="+mj-lt"/>
            </a:endParaRPr>
          </a:p>
        </p:txBody>
      </p:sp>
      <p:graphicFrame>
        <p:nvGraphicFramePr>
          <p:cNvPr id="30" name="Gráfico 29">
            <a:extLst>
              <a:ext uri="{FF2B5EF4-FFF2-40B4-BE49-F238E27FC236}">
                <a16:creationId xmlns:a16="http://schemas.microsoft.com/office/drawing/2014/main" id="{E17C1B91-A515-8F6B-6A8A-992A8675ACF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86986599"/>
              </p:ext>
            </p:extLst>
          </p:nvPr>
        </p:nvGraphicFramePr>
        <p:xfrm>
          <a:off x="986726" y="521171"/>
          <a:ext cx="3448503" cy="21952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2"/>
          </a:graphicData>
        </a:graphic>
      </p:graphicFrame>
      <p:grpSp>
        <p:nvGrpSpPr>
          <p:cNvPr id="9" name="Grupo 8">
            <a:extLst>
              <a:ext uri="{FF2B5EF4-FFF2-40B4-BE49-F238E27FC236}">
                <a16:creationId xmlns:a16="http://schemas.microsoft.com/office/drawing/2014/main" id="{CEEA76B7-DFC7-2900-FB22-883537708E10}"/>
              </a:ext>
            </a:extLst>
          </p:cNvPr>
          <p:cNvGrpSpPr/>
          <p:nvPr/>
        </p:nvGrpSpPr>
        <p:grpSpPr>
          <a:xfrm>
            <a:off x="2620299" y="6308998"/>
            <a:ext cx="1728869" cy="509604"/>
            <a:chOff x="2597208" y="4446499"/>
            <a:chExt cx="1728869" cy="509604"/>
          </a:xfrm>
        </p:grpSpPr>
        <p:sp>
          <p:nvSpPr>
            <p:cNvPr id="31" name="Rectángulo 30">
              <a:extLst>
                <a:ext uri="{FF2B5EF4-FFF2-40B4-BE49-F238E27FC236}">
                  <a16:creationId xmlns:a16="http://schemas.microsoft.com/office/drawing/2014/main" id="{CEC49435-960B-1A68-8682-49C9EC86CC57}"/>
                </a:ext>
              </a:extLst>
            </p:cNvPr>
            <p:cNvSpPr/>
            <p:nvPr/>
          </p:nvSpPr>
          <p:spPr>
            <a:xfrm>
              <a:off x="3289869" y="4756348"/>
              <a:ext cx="1036208" cy="1897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s-ES" sz="1000" dirty="0">
                  <a:solidFill>
                    <a:sysClr val="windowText" lastClr="000000"/>
                  </a:solidFill>
                  <a:latin typeface="+mj-lt"/>
                </a:rPr>
                <a:t>Ejecutado</a:t>
              </a:r>
              <a:endParaRPr lang="es-SV" sz="1000" dirty="0">
                <a:solidFill>
                  <a:sysClr val="windowText" lastClr="000000"/>
                </a:solidFill>
                <a:latin typeface="+mj-lt"/>
              </a:endParaRPr>
            </a:p>
          </p:txBody>
        </p:sp>
        <p:sp>
          <p:nvSpPr>
            <p:cNvPr id="32" name="Rectángulo 31">
              <a:extLst>
                <a:ext uri="{FF2B5EF4-FFF2-40B4-BE49-F238E27FC236}">
                  <a16:creationId xmlns:a16="http://schemas.microsoft.com/office/drawing/2014/main" id="{49C020A7-B158-EEF5-1717-738E9305389B}"/>
                </a:ext>
              </a:extLst>
            </p:cNvPr>
            <p:cNvSpPr/>
            <p:nvPr/>
          </p:nvSpPr>
          <p:spPr>
            <a:xfrm>
              <a:off x="2597208" y="4766330"/>
              <a:ext cx="1036208" cy="1897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s-ES" sz="1000" dirty="0">
                  <a:solidFill>
                    <a:sysClr val="windowText" lastClr="000000"/>
                  </a:solidFill>
                  <a:latin typeface="+mj-lt"/>
                </a:rPr>
                <a:t>Programado</a:t>
              </a:r>
              <a:endParaRPr lang="es-SV" sz="1000" dirty="0">
                <a:solidFill>
                  <a:sysClr val="windowText" lastClr="000000"/>
                </a:solidFill>
                <a:latin typeface="+mj-lt"/>
              </a:endParaRPr>
            </a:p>
          </p:txBody>
        </p:sp>
        <p:pic>
          <p:nvPicPr>
            <p:cNvPr id="33" name="Imagen 32">
              <a:extLst>
                <a:ext uri="{FF2B5EF4-FFF2-40B4-BE49-F238E27FC236}">
                  <a16:creationId xmlns:a16="http://schemas.microsoft.com/office/drawing/2014/main" id="{F72A7B6A-0E0E-F1D6-754A-AF24F60B7D9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3"/>
            <a:srcRect l="30784" t="91101" r="62914" b="1558"/>
            <a:stretch/>
          </p:blipFill>
          <p:spPr>
            <a:xfrm>
              <a:off x="3254498" y="4490167"/>
              <a:ext cx="400389" cy="336215"/>
            </a:xfrm>
            <a:prstGeom prst="rect">
              <a:avLst/>
            </a:prstGeom>
          </p:spPr>
        </p:pic>
        <p:pic>
          <p:nvPicPr>
            <p:cNvPr id="34" name="Imagen 33">
              <a:extLst>
                <a:ext uri="{FF2B5EF4-FFF2-40B4-BE49-F238E27FC236}">
                  <a16:creationId xmlns:a16="http://schemas.microsoft.com/office/drawing/2014/main" id="{6E8FAABC-8D88-5013-1CC4-F5A5C78EA61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3"/>
            <a:srcRect l="49151" t="90611" r="44604" b="1510"/>
            <a:stretch/>
          </p:blipFill>
          <p:spPr>
            <a:xfrm>
              <a:off x="2796811" y="4446499"/>
              <a:ext cx="441971" cy="402009"/>
            </a:xfrm>
            <a:prstGeom prst="rect">
              <a:avLst/>
            </a:prstGeom>
          </p:spPr>
        </p:pic>
      </p:grpSp>
      <p:sp>
        <p:nvSpPr>
          <p:cNvPr id="36" name="Rectángulo 35">
            <a:extLst>
              <a:ext uri="{FF2B5EF4-FFF2-40B4-BE49-F238E27FC236}">
                <a16:creationId xmlns:a16="http://schemas.microsoft.com/office/drawing/2014/main" id="{1D2DAD76-9B5E-50D2-57CF-74BF63AC8366}"/>
              </a:ext>
            </a:extLst>
          </p:cNvPr>
          <p:cNvSpPr/>
          <p:nvPr/>
        </p:nvSpPr>
        <p:spPr>
          <a:xfrm>
            <a:off x="9414991" y="6458938"/>
            <a:ext cx="2087773" cy="2684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400" b="1" dirty="0">
                <a:solidFill>
                  <a:schemeClr val="tx1"/>
                </a:solidFill>
                <a:latin typeface="+mj-lt"/>
              </a:rPr>
              <a:t>Actividades Gestionados</a:t>
            </a:r>
            <a:endParaRPr lang="es-SV" sz="14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7" name="Rectángulo 36">
            <a:extLst>
              <a:ext uri="{FF2B5EF4-FFF2-40B4-BE49-F238E27FC236}">
                <a16:creationId xmlns:a16="http://schemas.microsoft.com/office/drawing/2014/main" id="{BB991996-77CC-A6C1-580D-CCF93F021D4C}"/>
              </a:ext>
            </a:extLst>
          </p:cNvPr>
          <p:cNvSpPr/>
          <p:nvPr/>
        </p:nvSpPr>
        <p:spPr>
          <a:xfrm>
            <a:off x="9497933" y="5977406"/>
            <a:ext cx="1171698" cy="4550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400" b="1" dirty="0">
                <a:solidFill>
                  <a:schemeClr val="tx1"/>
                </a:solidFill>
                <a:latin typeface="Century Schoolbook" panose="02040604050505020304" pitchFamily="18" charset="0"/>
              </a:rPr>
              <a:t>66</a:t>
            </a:r>
            <a:endParaRPr lang="es-SV" sz="4400" b="1" dirty="0">
              <a:solidFill>
                <a:schemeClr val="tx1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8E0E63ED-7B16-DEFC-AAD5-F8E475B65ED6}"/>
              </a:ext>
            </a:extLst>
          </p:cNvPr>
          <p:cNvSpPr/>
          <p:nvPr/>
        </p:nvSpPr>
        <p:spPr>
          <a:xfrm>
            <a:off x="10957045" y="1238554"/>
            <a:ext cx="1456891" cy="2757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400" b="1" dirty="0">
                <a:solidFill>
                  <a:sysClr val="windowText" lastClr="000000"/>
                </a:solidFill>
                <a:latin typeface="+mj-lt"/>
              </a:rPr>
              <a:t>Cumplimiento</a:t>
            </a:r>
            <a:endParaRPr lang="es-SV" sz="1400" b="1" dirty="0">
              <a:solidFill>
                <a:sysClr val="windowText" lastClr="000000"/>
              </a:solidFill>
              <a:latin typeface="+mj-lt"/>
            </a:endParaRPr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E4D2D19C-AE97-63E6-53A6-16FCCAF8D67B}"/>
              </a:ext>
            </a:extLst>
          </p:cNvPr>
          <p:cNvSpPr/>
          <p:nvPr/>
        </p:nvSpPr>
        <p:spPr>
          <a:xfrm>
            <a:off x="10957045" y="1570768"/>
            <a:ext cx="1164823" cy="362156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400" dirty="0"/>
              <a:t>100%</a:t>
            </a: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E05E7A59-FBD0-2496-D69D-87361336C03A}"/>
              </a:ext>
            </a:extLst>
          </p:cNvPr>
          <p:cNvSpPr/>
          <p:nvPr/>
        </p:nvSpPr>
        <p:spPr>
          <a:xfrm>
            <a:off x="10957045" y="2196720"/>
            <a:ext cx="1164823" cy="362156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400" dirty="0"/>
              <a:t>100%</a:t>
            </a:r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F41044D1-00D7-105A-E53D-FA9E53456C0D}"/>
              </a:ext>
            </a:extLst>
          </p:cNvPr>
          <p:cNvSpPr/>
          <p:nvPr/>
        </p:nvSpPr>
        <p:spPr>
          <a:xfrm>
            <a:off x="10957045" y="2864841"/>
            <a:ext cx="1164823" cy="362156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400" dirty="0"/>
              <a:t>100%</a:t>
            </a:r>
          </a:p>
        </p:txBody>
      </p:sp>
      <p:sp>
        <p:nvSpPr>
          <p:cNvPr id="38" name="Rectángulo 37">
            <a:extLst>
              <a:ext uri="{FF2B5EF4-FFF2-40B4-BE49-F238E27FC236}">
                <a16:creationId xmlns:a16="http://schemas.microsoft.com/office/drawing/2014/main" id="{EE7AC09D-636D-7981-212D-CC138D356C6C}"/>
              </a:ext>
            </a:extLst>
          </p:cNvPr>
          <p:cNvSpPr/>
          <p:nvPr/>
        </p:nvSpPr>
        <p:spPr>
          <a:xfrm>
            <a:off x="10944678" y="3498366"/>
            <a:ext cx="1164823" cy="362156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400" dirty="0"/>
              <a:t>100%</a:t>
            </a:r>
          </a:p>
        </p:txBody>
      </p:sp>
      <p:sp>
        <p:nvSpPr>
          <p:cNvPr id="39" name="Rectángulo 38">
            <a:extLst>
              <a:ext uri="{FF2B5EF4-FFF2-40B4-BE49-F238E27FC236}">
                <a16:creationId xmlns:a16="http://schemas.microsoft.com/office/drawing/2014/main" id="{C368EE83-1658-C41A-9121-E2CDCC40369A}"/>
              </a:ext>
            </a:extLst>
          </p:cNvPr>
          <p:cNvSpPr/>
          <p:nvPr/>
        </p:nvSpPr>
        <p:spPr>
          <a:xfrm>
            <a:off x="10957045" y="4132478"/>
            <a:ext cx="1164823" cy="362156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400" dirty="0"/>
              <a:t>100%</a:t>
            </a:r>
          </a:p>
        </p:txBody>
      </p:sp>
      <p:sp>
        <p:nvSpPr>
          <p:cNvPr id="41" name="Rectángulo 40">
            <a:extLst>
              <a:ext uri="{FF2B5EF4-FFF2-40B4-BE49-F238E27FC236}">
                <a16:creationId xmlns:a16="http://schemas.microsoft.com/office/drawing/2014/main" id="{1D17AAE9-6A7A-C602-C44B-60BF195662F9}"/>
              </a:ext>
            </a:extLst>
          </p:cNvPr>
          <p:cNvSpPr/>
          <p:nvPr/>
        </p:nvSpPr>
        <p:spPr>
          <a:xfrm>
            <a:off x="10945537" y="4792439"/>
            <a:ext cx="1164823" cy="362156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400" dirty="0"/>
              <a:t>100%</a:t>
            </a:r>
          </a:p>
        </p:txBody>
      </p:sp>
      <p:pic>
        <p:nvPicPr>
          <p:cNvPr id="42" name="Imagen 41">
            <a:extLst>
              <a:ext uri="{FF2B5EF4-FFF2-40B4-BE49-F238E27FC236}">
                <a16:creationId xmlns:a16="http://schemas.microsoft.com/office/drawing/2014/main" id="{FCB749C0-5C2A-BA4A-B859-C6A14634F7A1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19433" y="4496199"/>
            <a:ext cx="3045281" cy="1994549"/>
          </a:xfrm>
          <a:prstGeom prst="rect">
            <a:avLst/>
          </a:prstGeom>
        </p:spPr>
      </p:pic>
      <p:sp>
        <p:nvSpPr>
          <p:cNvPr id="4" name="Rectángulo 3">
            <a:extLst>
              <a:ext uri="{FF2B5EF4-FFF2-40B4-BE49-F238E27FC236}">
                <a16:creationId xmlns:a16="http://schemas.microsoft.com/office/drawing/2014/main" id="{1BC84CAF-B756-7E67-DD68-AA1C83A52119}"/>
              </a:ext>
            </a:extLst>
          </p:cNvPr>
          <p:cNvSpPr/>
          <p:nvPr/>
        </p:nvSpPr>
        <p:spPr>
          <a:xfrm>
            <a:off x="3992850" y="2174331"/>
            <a:ext cx="2710343" cy="396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MX" sz="1100" dirty="0">
                <a:solidFill>
                  <a:sysClr val="windowText" lastClr="000000"/>
                </a:solidFill>
              </a:rPr>
              <a:t>Unidad de Atención Integral Materno, Perinatal e Infantil</a:t>
            </a:r>
            <a:endParaRPr lang="es-SV" sz="110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08346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DF843824-F691-5553-0506-89C2CC2E7D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204" y="1115837"/>
            <a:ext cx="6814400" cy="4485917"/>
          </a:xfrm>
          <a:prstGeom prst="rect">
            <a:avLst/>
          </a:prstGeom>
        </p:spPr>
      </p:pic>
      <p:sp>
        <p:nvSpPr>
          <p:cNvPr id="40" name="Rectángulo 39">
            <a:extLst>
              <a:ext uri="{FF2B5EF4-FFF2-40B4-BE49-F238E27FC236}">
                <a16:creationId xmlns:a16="http://schemas.microsoft.com/office/drawing/2014/main" id="{A309C43B-A0D8-FA73-0291-C1BD6541E76F}"/>
              </a:ext>
            </a:extLst>
          </p:cNvPr>
          <p:cNvSpPr/>
          <p:nvPr/>
        </p:nvSpPr>
        <p:spPr>
          <a:xfrm>
            <a:off x="157678" y="0"/>
            <a:ext cx="87314" cy="508110"/>
          </a:xfrm>
          <a:prstGeom prst="rect">
            <a:avLst/>
          </a:prstGeom>
          <a:solidFill>
            <a:srgbClr val="111C4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pic>
        <p:nvPicPr>
          <p:cNvPr id="43" name="Imagen 42" descr="FOSALUD">
            <a:extLst>
              <a:ext uri="{FF2B5EF4-FFF2-40B4-BE49-F238E27FC236}">
                <a16:creationId xmlns:a16="http://schemas.microsoft.com/office/drawing/2014/main" id="{E706CB4F-0778-DA1B-60EC-BF0A730C865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7" t="23002" r="36091" b="25079"/>
          <a:stretch/>
        </p:blipFill>
        <p:spPr bwMode="auto">
          <a:xfrm>
            <a:off x="10971207" y="99207"/>
            <a:ext cx="1063115" cy="3451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ángulo 13">
            <a:extLst>
              <a:ext uri="{FF2B5EF4-FFF2-40B4-BE49-F238E27FC236}">
                <a16:creationId xmlns:a16="http://schemas.microsoft.com/office/drawing/2014/main" id="{8F623389-023E-07F9-18CD-862EEFD27188}"/>
              </a:ext>
            </a:extLst>
          </p:cNvPr>
          <p:cNvSpPr/>
          <p:nvPr/>
        </p:nvSpPr>
        <p:spPr>
          <a:xfrm>
            <a:off x="134518" y="4237567"/>
            <a:ext cx="3812698" cy="256115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24" name="Rectángulo 23">
            <a:extLst>
              <a:ext uri="{FF2B5EF4-FFF2-40B4-BE49-F238E27FC236}">
                <a16:creationId xmlns:a16="http://schemas.microsoft.com/office/drawing/2014/main" id="{266A0366-126E-7F3F-AB7A-7F66A357A07F}"/>
              </a:ext>
            </a:extLst>
          </p:cNvPr>
          <p:cNvSpPr/>
          <p:nvPr/>
        </p:nvSpPr>
        <p:spPr>
          <a:xfrm>
            <a:off x="9402835" y="5816602"/>
            <a:ext cx="2370436" cy="91819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  <p:sp>
        <p:nvSpPr>
          <p:cNvPr id="25" name="Rectángulo 24">
            <a:extLst>
              <a:ext uri="{FF2B5EF4-FFF2-40B4-BE49-F238E27FC236}">
                <a16:creationId xmlns:a16="http://schemas.microsoft.com/office/drawing/2014/main" id="{B026DB68-16E5-C8F1-1BFF-2A980DAE14E9}"/>
              </a:ext>
            </a:extLst>
          </p:cNvPr>
          <p:cNvSpPr/>
          <p:nvPr/>
        </p:nvSpPr>
        <p:spPr>
          <a:xfrm>
            <a:off x="6802608" y="5859465"/>
            <a:ext cx="2370437" cy="8753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26" name="Rectángulo 25">
            <a:extLst>
              <a:ext uri="{FF2B5EF4-FFF2-40B4-BE49-F238E27FC236}">
                <a16:creationId xmlns:a16="http://schemas.microsoft.com/office/drawing/2014/main" id="{C7DA1546-F8E3-4AD2-EB97-63DAB92D234A}"/>
              </a:ext>
            </a:extLst>
          </p:cNvPr>
          <p:cNvSpPr/>
          <p:nvPr/>
        </p:nvSpPr>
        <p:spPr>
          <a:xfrm>
            <a:off x="4027291" y="5863931"/>
            <a:ext cx="2520152" cy="91819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ADB17BD3-D97C-0A30-F250-CAC7E8B77149}"/>
              </a:ext>
            </a:extLst>
          </p:cNvPr>
          <p:cNvSpPr txBox="1"/>
          <p:nvPr/>
        </p:nvSpPr>
        <p:spPr>
          <a:xfrm>
            <a:off x="244992" y="21867"/>
            <a:ext cx="344850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SV" sz="1600" b="1" i="0" u="none" strike="noStrike" dirty="0">
                <a:solidFill>
                  <a:srgbClr val="222B35"/>
                </a:solidFill>
                <a:effectLst/>
                <a:latin typeface="Arial" panose="020B0604020202020204" pitchFamily="34" charset="0"/>
              </a:rPr>
              <a:t>PLAN OPERATIVO ANUAL 2023</a:t>
            </a:r>
            <a:endParaRPr lang="es-SV" sz="1600" dirty="0"/>
          </a:p>
        </p:txBody>
      </p:sp>
      <p:pic>
        <p:nvPicPr>
          <p:cNvPr id="52" name="Imagen 51">
            <a:extLst>
              <a:ext uri="{FF2B5EF4-FFF2-40B4-BE49-F238E27FC236}">
                <a16:creationId xmlns:a16="http://schemas.microsoft.com/office/drawing/2014/main" id="{160FE144-B7FE-7BCB-2BC7-C191DF9AA276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tx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8621157" y="6004713"/>
            <a:ext cx="360444" cy="360444"/>
          </a:xfrm>
          <a:prstGeom prst="rect">
            <a:avLst/>
          </a:prstGeom>
        </p:spPr>
      </p:pic>
      <p:sp>
        <p:nvSpPr>
          <p:cNvPr id="79" name="Rectángulo 78">
            <a:extLst>
              <a:ext uri="{FF2B5EF4-FFF2-40B4-BE49-F238E27FC236}">
                <a16:creationId xmlns:a16="http://schemas.microsoft.com/office/drawing/2014/main" id="{1CE4B5FF-C6BD-DA48-B520-18AD1DABF8EB}"/>
              </a:ext>
            </a:extLst>
          </p:cNvPr>
          <p:cNvSpPr/>
          <p:nvPr/>
        </p:nvSpPr>
        <p:spPr>
          <a:xfrm>
            <a:off x="4121900" y="5965472"/>
            <a:ext cx="1171698" cy="4550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SV" sz="4400" b="1" dirty="0">
              <a:solidFill>
                <a:sysClr val="windowText" lastClr="00000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87" name="CuadroTexto 86">
            <a:extLst>
              <a:ext uri="{FF2B5EF4-FFF2-40B4-BE49-F238E27FC236}">
                <a16:creationId xmlns:a16="http://schemas.microsoft.com/office/drawing/2014/main" id="{A6D85D0D-0355-91C4-CFEF-936CE24D887F}"/>
              </a:ext>
            </a:extLst>
          </p:cNvPr>
          <p:cNvSpPr txBox="1"/>
          <p:nvPr/>
        </p:nvSpPr>
        <p:spPr>
          <a:xfrm>
            <a:off x="244992" y="239964"/>
            <a:ext cx="344850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600" b="1" dirty="0">
                <a:solidFill>
                  <a:srgbClr val="222B35"/>
                </a:solidFill>
                <a:latin typeface="Arial" panose="020B0604020202020204" pitchFamily="34" charset="0"/>
              </a:rPr>
              <a:t>Unidades Staff</a:t>
            </a:r>
            <a:endParaRPr lang="es-SV" sz="1600" dirty="0"/>
          </a:p>
        </p:txBody>
      </p:sp>
      <p:pic>
        <p:nvPicPr>
          <p:cNvPr id="97" name="Gráfico 96" descr="Portapapeles comprobado contorno">
            <a:extLst>
              <a:ext uri="{FF2B5EF4-FFF2-40B4-BE49-F238E27FC236}">
                <a16:creationId xmlns:a16="http://schemas.microsoft.com/office/drawing/2014/main" id="{B45DEF33-44A0-E777-7F45-ABB69FE362E5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11184689" y="5919948"/>
            <a:ext cx="456841" cy="456841"/>
          </a:xfrm>
          <a:prstGeom prst="rect">
            <a:avLst/>
          </a:prstGeom>
        </p:spPr>
      </p:pic>
      <p:sp>
        <p:nvSpPr>
          <p:cNvPr id="108" name="Rectángulo 107">
            <a:extLst>
              <a:ext uri="{FF2B5EF4-FFF2-40B4-BE49-F238E27FC236}">
                <a16:creationId xmlns:a16="http://schemas.microsoft.com/office/drawing/2014/main" id="{ABBBD21D-3AB1-0AA1-20D3-FBA82A3D0FE8}"/>
              </a:ext>
            </a:extLst>
          </p:cNvPr>
          <p:cNvSpPr/>
          <p:nvPr/>
        </p:nvSpPr>
        <p:spPr>
          <a:xfrm>
            <a:off x="110380" y="4237132"/>
            <a:ext cx="2200649" cy="30342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600" b="1" dirty="0">
                <a:solidFill>
                  <a:sysClr val="windowText" lastClr="000000"/>
                </a:solidFill>
                <a:latin typeface="+mj-lt"/>
              </a:rPr>
              <a:t>Ejecución Trimestral</a:t>
            </a:r>
            <a:endParaRPr lang="es-SV" sz="1600" b="1" dirty="0">
              <a:solidFill>
                <a:sysClr val="windowText" lastClr="000000"/>
              </a:solidFill>
              <a:latin typeface="+mj-lt"/>
            </a:endParaRPr>
          </a:p>
        </p:txBody>
      </p:sp>
      <p:pic>
        <p:nvPicPr>
          <p:cNvPr id="125" name="Gráfico 124" descr="Círculos con líneas con relleno sólido">
            <a:extLst>
              <a:ext uri="{FF2B5EF4-FFF2-40B4-BE49-F238E27FC236}">
                <a16:creationId xmlns:a16="http://schemas.microsoft.com/office/drawing/2014/main" id="{51941C84-5694-A16C-573F-0FA499E08577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p:blipFill>
        <p:spPr>
          <a:xfrm>
            <a:off x="5572221" y="5951858"/>
            <a:ext cx="560745" cy="560745"/>
          </a:xfrm>
          <a:prstGeom prst="rect">
            <a:avLst/>
          </a:prstGeom>
        </p:spPr>
      </p:pic>
      <p:sp>
        <p:nvSpPr>
          <p:cNvPr id="3" name="Rectángulo 2">
            <a:extLst>
              <a:ext uri="{FF2B5EF4-FFF2-40B4-BE49-F238E27FC236}">
                <a16:creationId xmlns:a16="http://schemas.microsoft.com/office/drawing/2014/main" id="{9EC84FB2-6A9A-F12A-E7AB-A0EF436C8110}"/>
              </a:ext>
            </a:extLst>
          </p:cNvPr>
          <p:cNvSpPr/>
          <p:nvPr/>
        </p:nvSpPr>
        <p:spPr>
          <a:xfrm>
            <a:off x="134517" y="668120"/>
            <a:ext cx="3829187" cy="192462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CA00C648-03B8-935A-BFA9-73834CCAF190}"/>
              </a:ext>
            </a:extLst>
          </p:cNvPr>
          <p:cNvSpPr/>
          <p:nvPr/>
        </p:nvSpPr>
        <p:spPr>
          <a:xfrm>
            <a:off x="167043" y="1274538"/>
            <a:ext cx="1486665" cy="4408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400" b="1" dirty="0">
                <a:solidFill>
                  <a:sysClr val="windowText" lastClr="000000"/>
                </a:solidFill>
                <a:latin typeface="+mj-lt"/>
              </a:rPr>
              <a:t>Ejecución </a:t>
            </a:r>
          </a:p>
          <a:p>
            <a:r>
              <a:rPr lang="es-ES" sz="1400" b="1" dirty="0">
                <a:solidFill>
                  <a:sysClr val="windowText" lastClr="000000"/>
                </a:solidFill>
                <a:latin typeface="+mj-lt"/>
              </a:rPr>
              <a:t>Plan Operativo</a:t>
            </a:r>
            <a:endParaRPr lang="es-SV" sz="1400" b="1" dirty="0">
              <a:solidFill>
                <a:sysClr val="windowText" lastClr="000000"/>
              </a:solidFill>
              <a:latin typeface="+mj-lt"/>
            </a:endParaRP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752CED2B-AA81-D206-4F8D-7150B6CFB9F7}"/>
              </a:ext>
            </a:extLst>
          </p:cNvPr>
          <p:cNvSpPr/>
          <p:nvPr/>
        </p:nvSpPr>
        <p:spPr>
          <a:xfrm>
            <a:off x="140381" y="2626636"/>
            <a:ext cx="3820930" cy="157016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35" name="Rectángulo 34">
            <a:extLst>
              <a:ext uri="{FF2B5EF4-FFF2-40B4-BE49-F238E27FC236}">
                <a16:creationId xmlns:a16="http://schemas.microsoft.com/office/drawing/2014/main" id="{A41920AD-1F4C-C682-2BDF-55D3FAA15FDA}"/>
              </a:ext>
            </a:extLst>
          </p:cNvPr>
          <p:cNvSpPr/>
          <p:nvPr/>
        </p:nvSpPr>
        <p:spPr>
          <a:xfrm>
            <a:off x="124455" y="3101063"/>
            <a:ext cx="1396068" cy="4692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400" b="1" dirty="0">
                <a:solidFill>
                  <a:sysClr val="windowText" lastClr="000000"/>
                </a:solidFill>
                <a:latin typeface="+mj-lt"/>
              </a:rPr>
              <a:t>Eficacia</a:t>
            </a:r>
          </a:p>
          <a:p>
            <a:r>
              <a:rPr lang="es-ES" sz="1400" b="1" dirty="0">
                <a:solidFill>
                  <a:sysClr val="windowText" lastClr="000000"/>
                </a:solidFill>
                <a:latin typeface="+mj-lt"/>
              </a:rPr>
              <a:t>Plan Operativo</a:t>
            </a:r>
            <a:endParaRPr lang="es-SV" sz="1400" b="1" dirty="0">
              <a:solidFill>
                <a:sysClr val="windowText" lastClr="000000"/>
              </a:solidFill>
              <a:latin typeface="+mj-lt"/>
            </a:endParaRPr>
          </a:p>
        </p:txBody>
      </p:sp>
      <p:graphicFrame>
        <p:nvGraphicFramePr>
          <p:cNvPr id="100" name="Gráfico 99">
            <a:extLst>
              <a:ext uri="{FF2B5EF4-FFF2-40B4-BE49-F238E27FC236}">
                <a16:creationId xmlns:a16="http://schemas.microsoft.com/office/drawing/2014/main" id="{872A7448-34C5-4B77-3CE2-E055149FE4A0}"/>
              </a:ext>
            </a:extLst>
          </p:cNvPr>
          <p:cNvGraphicFramePr/>
          <p:nvPr/>
        </p:nvGraphicFramePr>
        <p:xfrm>
          <a:off x="1349155" y="2585558"/>
          <a:ext cx="2790438" cy="24082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pSp>
        <p:nvGrpSpPr>
          <p:cNvPr id="112" name="Grupo 111">
            <a:extLst>
              <a:ext uri="{FF2B5EF4-FFF2-40B4-BE49-F238E27FC236}">
                <a16:creationId xmlns:a16="http://schemas.microsoft.com/office/drawing/2014/main" id="{C44309AB-2F72-3B3F-C5FE-0F9DCD2EE4FE}"/>
              </a:ext>
            </a:extLst>
          </p:cNvPr>
          <p:cNvGrpSpPr/>
          <p:nvPr/>
        </p:nvGrpSpPr>
        <p:grpSpPr>
          <a:xfrm rot="20192181">
            <a:off x="2365142" y="3540160"/>
            <a:ext cx="995284" cy="312086"/>
            <a:chOff x="7463840" y="1820279"/>
            <a:chExt cx="1096062" cy="365019"/>
          </a:xfrm>
        </p:grpSpPr>
        <p:pic>
          <p:nvPicPr>
            <p:cNvPr id="106" name="Gráfico 105" descr="Atrás con relleno sólido">
              <a:extLst>
                <a:ext uri="{FF2B5EF4-FFF2-40B4-BE49-F238E27FC236}">
                  <a16:creationId xmlns:a16="http://schemas.microsoft.com/office/drawing/2014/main" id="{65469B3B-485D-FB4F-AB88-A091C891F3E8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11"/>
                </a:ext>
              </a:extLst>
            </a:blip>
            <a:stretch>
              <a:fillRect/>
            </a:stretch>
          </p:blipFill>
          <p:spPr>
            <a:xfrm rot="1471625">
              <a:off x="7463840" y="1846734"/>
              <a:ext cx="1096062" cy="338564"/>
            </a:xfrm>
            <a:prstGeom prst="rect">
              <a:avLst/>
            </a:prstGeom>
          </p:spPr>
        </p:pic>
        <p:sp>
          <p:nvSpPr>
            <p:cNvPr id="107" name="Elipse 106">
              <a:extLst>
                <a:ext uri="{FF2B5EF4-FFF2-40B4-BE49-F238E27FC236}">
                  <a16:creationId xmlns:a16="http://schemas.microsoft.com/office/drawing/2014/main" id="{4057FF6D-C4AB-EE41-C7C7-9F272C54FD3B}"/>
                </a:ext>
              </a:extLst>
            </p:cNvPr>
            <p:cNvSpPr/>
            <p:nvPr/>
          </p:nvSpPr>
          <p:spPr>
            <a:xfrm>
              <a:off x="7685249" y="1820279"/>
              <a:ext cx="209724" cy="224053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SV"/>
            </a:p>
          </p:txBody>
        </p:sp>
      </p:grpSp>
      <p:sp>
        <p:nvSpPr>
          <p:cNvPr id="15" name="Rectángulo 14">
            <a:extLst>
              <a:ext uri="{FF2B5EF4-FFF2-40B4-BE49-F238E27FC236}">
                <a16:creationId xmlns:a16="http://schemas.microsoft.com/office/drawing/2014/main" id="{32D108CC-45F6-D107-E1D3-3962F9D797B9}"/>
              </a:ext>
            </a:extLst>
          </p:cNvPr>
          <p:cNvSpPr/>
          <p:nvPr/>
        </p:nvSpPr>
        <p:spPr>
          <a:xfrm>
            <a:off x="164242" y="699144"/>
            <a:ext cx="2691005" cy="6710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3200" dirty="0">
                <a:solidFill>
                  <a:sysClr val="windowText" lastClr="000000"/>
                </a:solidFill>
                <a:latin typeface="Century Schoolbook" panose="02040604050505020304" pitchFamily="18" charset="0"/>
              </a:rPr>
              <a:t>100 %</a:t>
            </a:r>
            <a:endParaRPr lang="es-SV" sz="3200" dirty="0">
              <a:solidFill>
                <a:sysClr val="windowText" lastClr="00000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7066E177-3DDC-D1D2-FD99-25935FFE20DC}"/>
              </a:ext>
            </a:extLst>
          </p:cNvPr>
          <p:cNvSpPr/>
          <p:nvPr/>
        </p:nvSpPr>
        <p:spPr>
          <a:xfrm>
            <a:off x="124642" y="2640907"/>
            <a:ext cx="2200649" cy="4478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3200" dirty="0">
                <a:solidFill>
                  <a:sysClr val="windowText" lastClr="000000"/>
                </a:solidFill>
                <a:latin typeface="Century Schoolbook" panose="02040604050505020304" pitchFamily="18" charset="0"/>
              </a:rPr>
              <a:t>100 %</a:t>
            </a:r>
            <a:endParaRPr lang="es-SV" sz="3200" dirty="0">
              <a:solidFill>
                <a:sysClr val="windowText" lastClr="00000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16802467-A33C-6AA8-E53E-E75DEC166382}"/>
              </a:ext>
            </a:extLst>
          </p:cNvPr>
          <p:cNvSpPr/>
          <p:nvPr/>
        </p:nvSpPr>
        <p:spPr>
          <a:xfrm>
            <a:off x="6812779" y="6481108"/>
            <a:ext cx="2087773" cy="2684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400" b="1" dirty="0">
                <a:solidFill>
                  <a:schemeClr val="tx1"/>
                </a:solidFill>
                <a:latin typeface="+mj-lt"/>
              </a:rPr>
              <a:t>Procesos Gestionados</a:t>
            </a:r>
            <a:endParaRPr lang="es-SV" sz="14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C2496C1E-2EE5-24D3-6527-538927FD8DDD}"/>
              </a:ext>
            </a:extLst>
          </p:cNvPr>
          <p:cNvSpPr/>
          <p:nvPr/>
        </p:nvSpPr>
        <p:spPr>
          <a:xfrm>
            <a:off x="6824815" y="6004616"/>
            <a:ext cx="1171698" cy="4550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400" b="1" dirty="0">
                <a:solidFill>
                  <a:schemeClr val="tx1"/>
                </a:solidFill>
                <a:latin typeface="Century Schoolbook" panose="02040604050505020304" pitchFamily="18" charset="0"/>
              </a:rPr>
              <a:t>20</a:t>
            </a:r>
            <a:endParaRPr lang="es-SV" sz="4400" b="1" dirty="0">
              <a:solidFill>
                <a:schemeClr val="tx1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323D2E46-2A3E-4EA4-6BF4-9B511A0B3185}"/>
              </a:ext>
            </a:extLst>
          </p:cNvPr>
          <p:cNvSpPr/>
          <p:nvPr/>
        </p:nvSpPr>
        <p:spPr>
          <a:xfrm>
            <a:off x="3992850" y="6008305"/>
            <a:ext cx="973123" cy="4550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400" b="1" dirty="0">
                <a:solidFill>
                  <a:schemeClr val="tx1"/>
                </a:solidFill>
                <a:latin typeface="Century Schoolbook" panose="02040604050505020304" pitchFamily="18" charset="0"/>
              </a:rPr>
              <a:t>5</a:t>
            </a:r>
            <a:endParaRPr lang="es-SV" sz="4400" b="1" dirty="0">
              <a:solidFill>
                <a:schemeClr val="tx1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473629B4-529C-39D9-3519-D3471261DC9A}"/>
              </a:ext>
            </a:extLst>
          </p:cNvPr>
          <p:cNvSpPr/>
          <p:nvPr/>
        </p:nvSpPr>
        <p:spPr>
          <a:xfrm>
            <a:off x="4126569" y="6496226"/>
            <a:ext cx="2087773" cy="2382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400" b="1" dirty="0">
                <a:solidFill>
                  <a:schemeClr val="tx1"/>
                </a:solidFill>
                <a:latin typeface="+mj-lt"/>
              </a:rPr>
              <a:t>Planes Operativos</a:t>
            </a:r>
            <a:endParaRPr lang="es-SV" sz="14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8DE99195-198D-EA40-18D5-C5DB116B6371}"/>
              </a:ext>
            </a:extLst>
          </p:cNvPr>
          <p:cNvSpPr/>
          <p:nvPr/>
        </p:nvSpPr>
        <p:spPr>
          <a:xfrm>
            <a:off x="4051018" y="564133"/>
            <a:ext cx="3950018" cy="6367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600" b="1" dirty="0">
                <a:solidFill>
                  <a:sysClr val="windowText" lastClr="000000"/>
                </a:solidFill>
                <a:latin typeface="+mj-lt"/>
              </a:rPr>
              <a:t>Ejecución de Unidades</a:t>
            </a:r>
            <a:endParaRPr lang="es-SV" sz="1600" b="1" dirty="0">
              <a:solidFill>
                <a:sysClr val="windowText" lastClr="000000"/>
              </a:solidFill>
              <a:latin typeface="+mj-lt"/>
            </a:endParaRPr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E7A6B386-2E17-D818-D93C-1FEEC874E59E}"/>
              </a:ext>
            </a:extLst>
          </p:cNvPr>
          <p:cNvSpPr/>
          <p:nvPr/>
        </p:nvSpPr>
        <p:spPr>
          <a:xfrm>
            <a:off x="83503" y="6513296"/>
            <a:ext cx="3140410" cy="2186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800" b="1" dirty="0">
                <a:solidFill>
                  <a:sysClr val="windowText" lastClr="000000"/>
                </a:solidFill>
                <a:latin typeface="+mj-lt"/>
              </a:rPr>
              <a:t>Grafica 1.1 Plan Operativo Anual Unidades Staff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72E516CC-44C7-EA0C-B604-BD8C969148A3}"/>
              </a:ext>
            </a:extLst>
          </p:cNvPr>
          <p:cNvSpPr txBox="1"/>
          <p:nvPr/>
        </p:nvSpPr>
        <p:spPr>
          <a:xfrm>
            <a:off x="75552" y="6615198"/>
            <a:ext cx="2512503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800" dirty="0">
                <a:solidFill>
                  <a:sysClr val="windowText" lastClr="000000"/>
                </a:solidFill>
                <a:latin typeface="+mj-lt"/>
              </a:rPr>
              <a:t>Datos Institucionales, Sistema de Información Gerencial</a:t>
            </a:r>
            <a:endParaRPr lang="es-SV" sz="800" dirty="0">
              <a:solidFill>
                <a:sysClr val="windowText" lastClr="000000"/>
              </a:solidFill>
              <a:latin typeface="+mj-lt"/>
            </a:endParaRPr>
          </a:p>
        </p:txBody>
      </p:sp>
      <p:sp>
        <p:nvSpPr>
          <p:cNvPr id="23" name="Rectángulo 22">
            <a:extLst>
              <a:ext uri="{FF2B5EF4-FFF2-40B4-BE49-F238E27FC236}">
                <a16:creationId xmlns:a16="http://schemas.microsoft.com/office/drawing/2014/main" id="{C96A7D3B-CD70-B7B8-F06B-ACD44A352A4C}"/>
              </a:ext>
            </a:extLst>
          </p:cNvPr>
          <p:cNvSpPr/>
          <p:nvPr/>
        </p:nvSpPr>
        <p:spPr>
          <a:xfrm>
            <a:off x="3971354" y="5394373"/>
            <a:ext cx="3573196" cy="2186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800" b="1" dirty="0">
                <a:solidFill>
                  <a:sysClr val="windowText" lastClr="000000"/>
                </a:solidFill>
                <a:latin typeface="+mj-lt"/>
              </a:rPr>
              <a:t>Grafica 1.2 Plan Operativo Anual por Unidad Operativa</a:t>
            </a: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0DA6393B-7179-4798-AE8D-C48F289EA3DB}"/>
              </a:ext>
            </a:extLst>
          </p:cNvPr>
          <p:cNvSpPr txBox="1"/>
          <p:nvPr/>
        </p:nvSpPr>
        <p:spPr>
          <a:xfrm>
            <a:off x="3964740" y="5518418"/>
            <a:ext cx="2512503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800" dirty="0">
                <a:solidFill>
                  <a:sysClr val="windowText" lastClr="000000"/>
                </a:solidFill>
                <a:latin typeface="+mj-lt"/>
              </a:rPr>
              <a:t>Datos Institucionales, Sistema de Información Gerencial</a:t>
            </a:r>
            <a:endParaRPr lang="es-SV" sz="800" dirty="0">
              <a:solidFill>
                <a:sysClr val="windowText" lastClr="000000"/>
              </a:solidFill>
              <a:latin typeface="+mj-lt"/>
            </a:endParaRPr>
          </a:p>
        </p:txBody>
      </p:sp>
      <p:graphicFrame>
        <p:nvGraphicFramePr>
          <p:cNvPr id="30" name="Gráfico 29">
            <a:extLst>
              <a:ext uri="{FF2B5EF4-FFF2-40B4-BE49-F238E27FC236}">
                <a16:creationId xmlns:a16="http://schemas.microsoft.com/office/drawing/2014/main" id="{0C066E20-C4DB-7832-1C97-29B9AB5AD54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86986599"/>
              </p:ext>
            </p:extLst>
          </p:nvPr>
        </p:nvGraphicFramePr>
        <p:xfrm>
          <a:off x="986726" y="521171"/>
          <a:ext cx="3448503" cy="21952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2"/>
          </a:graphicData>
        </a:graphic>
      </p:graphicFrame>
      <p:grpSp>
        <p:nvGrpSpPr>
          <p:cNvPr id="4" name="Grupo 3">
            <a:extLst>
              <a:ext uri="{FF2B5EF4-FFF2-40B4-BE49-F238E27FC236}">
                <a16:creationId xmlns:a16="http://schemas.microsoft.com/office/drawing/2014/main" id="{C4FD5E5F-09E7-8BB1-EC8A-2DCBC9B2FCCA}"/>
              </a:ext>
            </a:extLst>
          </p:cNvPr>
          <p:cNvGrpSpPr/>
          <p:nvPr/>
        </p:nvGrpSpPr>
        <p:grpSpPr>
          <a:xfrm>
            <a:off x="2620299" y="6308998"/>
            <a:ext cx="1728869" cy="509604"/>
            <a:chOff x="2597208" y="4446499"/>
            <a:chExt cx="1728869" cy="509604"/>
          </a:xfrm>
        </p:grpSpPr>
        <p:sp>
          <p:nvSpPr>
            <p:cNvPr id="31" name="Rectángulo 30">
              <a:extLst>
                <a:ext uri="{FF2B5EF4-FFF2-40B4-BE49-F238E27FC236}">
                  <a16:creationId xmlns:a16="http://schemas.microsoft.com/office/drawing/2014/main" id="{9A0B6ACC-BBEA-BA45-EAF1-DE6947956E03}"/>
                </a:ext>
              </a:extLst>
            </p:cNvPr>
            <p:cNvSpPr/>
            <p:nvPr/>
          </p:nvSpPr>
          <p:spPr>
            <a:xfrm>
              <a:off x="3289869" y="4756348"/>
              <a:ext cx="1036208" cy="1897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s-ES" sz="1000" dirty="0">
                  <a:solidFill>
                    <a:sysClr val="windowText" lastClr="000000"/>
                  </a:solidFill>
                  <a:latin typeface="+mj-lt"/>
                </a:rPr>
                <a:t>Ejecutado</a:t>
              </a:r>
              <a:endParaRPr lang="es-SV" sz="1000" dirty="0">
                <a:solidFill>
                  <a:sysClr val="windowText" lastClr="000000"/>
                </a:solidFill>
                <a:latin typeface="+mj-lt"/>
              </a:endParaRPr>
            </a:p>
          </p:txBody>
        </p:sp>
        <p:sp>
          <p:nvSpPr>
            <p:cNvPr id="32" name="Rectángulo 31">
              <a:extLst>
                <a:ext uri="{FF2B5EF4-FFF2-40B4-BE49-F238E27FC236}">
                  <a16:creationId xmlns:a16="http://schemas.microsoft.com/office/drawing/2014/main" id="{2E9F977F-1BAF-B120-4B5E-74386FE125B2}"/>
                </a:ext>
              </a:extLst>
            </p:cNvPr>
            <p:cNvSpPr/>
            <p:nvPr/>
          </p:nvSpPr>
          <p:spPr>
            <a:xfrm>
              <a:off x="2597208" y="4766330"/>
              <a:ext cx="1036208" cy="1897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s-ES" sz="1000" dirty="0">
                  <a:solidFill>
                    <a:sysClr val="windowText" lastClr="000000"/>
                  </a:solidFill>
                  <a:latin typeface="+mj-lt"/>
                </a:rPr>
                <a:t>Programado</a:t>
              </a:r>
              <a:endParaRPr lang="es-SV" sz="1000" dirty="0">
                <a:solidFill>
                  <a:sysClr val="windowText" lastClr="000000"/>
                </a:solidFill>
                <a:latin typeface="+mj-lt"/>
              </a:endParaRPr>
            </a:p>
          </p:txBody>
        </p:sp>
        <p:pic>
          <p:nvPicPr>
            <p:cNvPr id="33" name="Imagen 32">
              <a:extLst>
                <a:ext uri="{FF2B5EF4-FFF2-40B4-BE49-F238E27FC236}">
                  <a16:creationId xmlns:a16="http://schemas.microsoft.com/office/drawing/2014/main" id="{3B9E5192-8957-C3C6-2115-0C0FB8DA4B5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3"/>
            <a:srcRect l="30784" t="91101" r="62914" b="1558"/>
            <a:stretch/>
          </p:blipFill>
          <p:spPr>
            <a:xfrm>
              <a:off x="3254498" y="4490167"/>
              <a:ext cx="400389" cy="336215"/>
            </a:xfrm>
            <a:prstGeom prst="rect">
              <a:avLst/>
            </a:prstGeom>
          </p:spPr>
        </p:pic>
        <p:pic>
          <p:nvPicPr>
            <p:cNvPr id="34" name="Imagen 33">
              <a:extLst>
                <a:ext uri="{FF2B5EF4-FFF2-40B4-BE49-F238E27FC236}">
                  <a16:creationId xmlns:a16="http://schemas.microsoft.com/office/drawing/2014/main" id="{34C4063E-7618-B9B3-FA2D-C634B4A5FF7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3"/>
            <a:srcRect l="49151" t="90611" r="44604" b="1510"/>
            <a:stretch/>
          </p:blipFill>
          <p:spPr>
            <a:xfrm>
              <a:off x="2796811" y="4446499"/>
              <a:ext cx="441971" cy="402009"/>
            </a:xfrm>
            <a:prstGeom prst="rect">
              <a:avLst/>
            </a:prstGeom>
          </p:spPr>
        </p:pic>
      </p:grpSp>
      <p:sp>
        <p:nvSpPr>
          <p:cNvPr id="36" name="Rectángulo 35">
            <a:extLst>
              <a:ext uri="{FF2B5EF4-FFF2-40B4-BE49-F238E27FC236}">
                <a16:creationId xmlns:a16="http://schemas.microsoft.com/office/drawing/2014/main" id="{6527696F-AA68-82B4-4675-839C9D3C1129}"/>
              </a:ext>
            </a:extLst>
          </p:cNvPr>
          <p:cNvSpPr/>
          <p:nvPr/>
        </p:nvSpPr>
        <p:spPr>
          <a:xfrm>
            <a:off x="9414991" y="6458938"/>
            <a:ext cx="2087773" cy="2684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400" b="1" dirty="0">
                <a:solidFill>
                  <a:schemeClr val="tx1"/>
                </a:solidFill>
                <a:latin typeface="+mj-lt"/>
              </a:rPr>
              <a:t>Actividades Gestionados</a:t>
            </a:r>
            <a:endParaRPr lang="es-SV" sz="14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7" name="Rectángulo 36">
            <a:extLst>
              <a:ext uri="{FF2B5EF4-FFF2-40B4-BE49-F238E27FC236}">
                <a16:creationId xmlns:a16="http://schemas.microsoft.com/office/drawing/2014/main" id="{6BAC8BDF-23A1-3265-CC66-9BA9918514A1}"/>
              </a:ext>
            </a:extLst>
          </p:cNvPr>
          <p:cNvSpPr/>
          <p:nvPr/>
        </p:nvSpPr>
        <p:spPr>
          <a:xfrm>
            <a:off x="9497933" y="5977406"/>
            <a:ext cx="1171698" cy="4550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400" b="1" dirty="0">
                <a:solidFill>
                  <a:schemeClr val="tx1"/>
                </a:solidFill>
                <a:latin typeface="Century Schoolbook" panose="02040604050505020304" pitchFamily="18" charset="0"/>
              </a:rPr>
              <a:t>64</a:t>
            </a:r>
            <a:endParaRPr lang="es-SV" sz="4400" b="1" dirty="0">
              <a:solidFill>
                <a:schemeClr val="tx1"/>
              </a:solidFill>
              <a:latin typeface="Century Schoolbook" panose="02040604050505020304" pitchFamily="18" charset="0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8DE479BF-B109-B6A6-F52F-D4702C4B2438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67660" y="4526335"/>
            <a:ext cx="3063491" cy="2000345"/>
          </a:xfrm>
          <a:prstGeom prst="rect">
            <a:avLst/>
          </a:prstGeom>
        </p:spPr>
      </p:pic>
      <p:sp>
        <p:nvSpPr>
          <p:cNvPr id="17" name="CuadroTexto 16">
            <a:extLst>
              <a:ext uri="{FF2B5EF4-FFF2-40B4-BE49-F238E27FC236}">
                <a16:creationId xmlns:a16="http://schemas.microsoft.com/office/drawing/2014/main" id="{8884C2FF-19EF-4AD9-877C-B4DF60C31EAC}"/>
              </a:ext>
            </a:extLst>
          </p:cNvPr>
          <p:cNvSpPr txBox="1"/>
          <p:nvPr/>
        </p:nvSpPr>
        <p:spPr>
          <a:xfrm>
            <a:off x="6477243" y="1046896"/>
            <a:ext cx="524835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200" b="1" dirty="0">
                <a:solidFill>
                  <a:sysClr val="windowText" lastClr="000000"/>
                </a:solidFill>
                <a:latin typeface="+mj-lt"/>
              </a:rPr>
              <a:t> </a:t>
            </a:r>
            <a:r>
              <a:rPr lang="es-ES" sz="1400" b="1" dirty="0">
                <a:solidFill>
                  <a:sysClr val="windowText" lastClr="000000"/>
                </a:solidFill>
                <a:latin typeface="+mj-lt"/>
              </a:rPr>
              <a:t>T1                  T2                                T3                               T4</a:t>
            </a:r>
            <a:endParaRPr lang="es-SV" sz="1400" b="1" dirty="0">
              <a:solidFill>
                <a:sysClr val="windowText" lastClr="000000"/>
              </a:solidFill>
              <a:latin typeface="+mj-lt"/>
            </a:endParaRPr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B89E63D3-B8C6-600F-A182-92F16F650E0D}"/>
              </a:ext>
            </a:extLst>
          </p:cNvPr>
          <p:cNvSpPr/>
          <p:nvPr/>
        </p:nvSpPr>
        <p:spPr>
          <a:xfrm>
            <a:off x="10830697" y="1085351"/>
            <a:ext cx="1456891" cy="2757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400" b="1" dirty="0">
                <a:solidFill>
                  <a:sysClr val="windowText" lastClr="000000"/>
                </a:solidFill>
                <a:latin typeface="+mj-lt"/>
              </a:rPr>
              <a:t>Cumplimiento</a:t>
            </a:r>
            <a:endParaRPr lang="es-SV" sz="1400" b="1" dirty="0">
              <a:solidFill>
                <a:sysClr val="windowText" lastClr="000000"/>
              </a:solidFill>
              <a:latin typeface="+mj-lt"/>
            </a:endParaRPr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E80F42E9-9585-CF01-0B8B-8B468497A05B}"/>
              </a:ext>
            </a:extLst>
          </p:cNvPr>
          <p:cNvSpPr/>
          <p:nvPr/>
        </p:nvSpPr>
        <p:spPr>
          <a:xfrm>
            <a:off x="10754315" y="1423613"/>
            <a:ext cx="1303168" cy="48276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400" dirty="0"/>
              <a:t>100%</a:t>
            </a: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C4E063EB-D709-C4B9-14C7-ECE3953EFF15}"/>
              </a:ext>
            </a:extLst>
          </p:cNvPr>
          <p:cNvSpPr/>
          <p:nvPr/>
        </p:nvSpPr>
        <p:spPr>
          <a:xfrm>
            <a:off x="10754315" y="2269464"/>
            <a:ext cx="1303168" cy="48276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400" dirty="0"/>
              <a:t>100%</a:t>
            </a:r>
          </a:p>
        </p:txBody>
      </p:sp>
      <p:sp>
        <p:nvSpPr>
          <p:cNvPr id="38" name="Rectángulo 37">
            <a:extLst>
              <a:ext uri="{FF2B5EF4-FFF2-40B4-BE49-F238E27FC236}">
                <a16:creationId xmlns:a16="http://schemas.microsoft.com/office/drawing/2014/main" id="{8C5B05EA-475E-51E6-A06C-8800B9222468}"/>
              </a:ext>
            </a:extLst>
          </p:cNvPr>
          <p:cNvSpPr/>
          <p:nvPr/>
        </p:nvSpPr>
        <p:spPr>
          <a:xfrm>
            <a:off x="10761525" y="3112565"/>
            <a:ext cx="1303168" cy="48276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400" dirty="0"/>
              <a:t>100%</a:t>
            </a:r>
          </a:p>
        </p:txBody>
      </p:sp>
      <p:sp>
        <p:nvSpPr>
          <p:cNvPr id="39" name="Rectángulo 38">
            <a:extLst>
              <a:ext uri="{FF2B5EF4-FFF2-40B4-BE49-F238E27FC236}">
                <a16:creationId xmlns:a16="http://schemas.microsoft.com/office/drawing/2014/main" id="{3B2600AA-AA8D-73C1-D800-7F2C656F3DDE}"/>
              </a:ext>
            </a:extLst>
          </p:cNvPr>
          <p:cNvSpPr/>
          <p:nvPr/>
        </p:nvSpPr>
        <p:spPr>
          <a:xfrm>
            <a:off x="10752672" y="3955416"/>
            <a:ext cx="1303168" cy="48276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400" dirty="0"/>
              <a:t>100%</a:t>
            </a:r>
          </a:p>
        </p:txBody>
      </p:sp>
      <p:sp>
        <p:nvSpPr>
          <p:cNvPr id="41" name="Rectángulo 40">
            <a:extLst>
              <a:ext uri="{FF2B5EF4-FFF2-40B4-BE49-F238E27FC236}">
                <a16:creationId xmlns:a16="http://schemas.microsoft.com/office/drawing/2014/main" id="{BFD268D0-7FC0-B691-6529-7C307593C058}"/>
              </a:ext>
            </a:extLst>
          </p:cNvPr>
          <p:cNvSpPr/>
          <p:nvPr/>
        </p:nvSpPr>
        <p:spPr>
          <a:xfrm>
            <a:off x="10755250" y="4810322"/>
            <a:ext cx="1303168" cy="48276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400" dirty="0"/>
              <a:t>100%</a:t>
            </a:r>
          </a:p>
        </p:txBody>
      </p:sp>
      <p:sp>
        <p:nvSpPr>
          <p:cNvPr id="42" name="Rectángulo 41">
            <a:extLst>
              <a:ext uri="{FF2B5EF4-FFF2-40B4-BE49-F238E27FC236}">
                <a16:creationId xmlns:a16="http://schemas.microsoft.com/office/drawing/2014/main" id="{65CA922B-C3EF-469D-8B49-40955727ED80}"/>
              </a:ext>
            </a:extLst>
          </p:cNvPr>
          <p:cNvSpPr/>
          <p:nvPr/>
        </p:nvSpPr>
        <p:spPr>
          <a:xfrm>
            <a:off x="10260157" y="1423613"/>
            <a:ext cx="477974" cy="482763"/>
          </a:xfrm>
          <a:prstGeom prst="rect">
            <a:avLst/>
          </a:prstGeom>
          <a:solidFill>
            <a:srgbClr val="2F559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sz="1400" dirty="0"/>
          </a:p>
        </p:txBody>
      </p:sp>
      <p:sp>
        <p:nvSpPr>
          <p:cNvPr id="44" name="Rectángulo 43">
            <a:extLst>
              <a:ext uri="{FF2B5EF4-FFF2-40B4-BE49-F238E27FC236}">
                <a16:creationId xmlns:a16="http://schemas.microsoft.com/office/drawing/2014/main" id="{A00F9E83-CD22-A10B-E5F1-7E9CA9D40E3A}"/>
              </a:ext>
            </a:extLst>
          </p:cNvPr>
          <p:cNvSpPr/>
          <p:nvPr/>
        </p:nvSpPr>
        <p:spPr>
          <a:xfrm>
            <a:off x="10162078" y="1403597"/>
            <a:ext cx="668619" cy="56708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050" dirty="0">
                <a:latin typeface="+mj-lt"/>
              </a:rPr>
              <a:t>14.37%</a:t>
            </a:r>
          </a:p>
        </p:txBody>
      </p:sp>
      <p:sp>
        <p:nvSpPr>
          <p:cNvPr id="29" name="Rectángulo 28">
            <a:extLst>
              <a:ext uri="{FF2B5EF4-FFF2-40B4-BE49-F238E27FC236}">
                <a16:creationId xmlns:a16="http://schemas.microsoft.com/office/drawing/2014/main" id="{C3B1D1D7-443F-4978-F6D6-E601A70862F7}"/>
              </a:ext>
            </a:extLst>
          </p:cNvPr>
          <p:cNvSpPr/>
          <p:nvPr/>
        </p:nvSpPr>
        <p:spPr>
          <a:xfrm>
            <a:off x="6237737" y="4813868"/>
            <a:ext cx="811226" cy="463168"/>
          </a:xfrm>
          <a:prstGeom prst="rect">
            <a:avLst/>
          </a:prstGeom>
          <a:solidFill>
            <a:srgbClr val="D1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  <p:sp>
        <p:nvSpPr>
          <p:cNvPr id="45" name="Rectángulo 44">
            <a:extLst>
              <a:ext uri="{FF2B5EF4-FFF2-40B4-BE49-F238E27FC236}">
                <a16:creationId xmlns:a16="http://schemas.microsoft.com/office/drawing/2014/main" id="{40440ED1-1ADA-0D45-AD9B-30B26A2ADC71}"/>
              </a:ext>
            </a:extLst>
          </p:cNvPr>
          <p:cNvSpPr/>
          <p:nvPr/>
        </p:nvSpPr>
        <p:spPr>
          <a:xfrm>
            <a:off x="7048963" y="4817703"/>
            <a:ext cx="721894" cy="463168"/>
          </a:xfrm>
          <a:prstGeom prst="rect">
            <a:avLst/>
          </a:prstGeom>
          <a:solidFill>
            <a:srgbClr val="B5B5B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31937B13-F59E-1B7D-7F07-EA661F85CF87}"/>
              </a:ext>
            </a:extLst>
          </p:cNvPr>
          <p:cNvSpPr/>
          <p:nvPr/>
        </p:nvSpPr>
        <p:spPr>
          <a:xfrm>
            <a:off x="6282403" y="4828285"/>
            <a:ext cx="721894" cy="4631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600" dirty="0">
                <a:solidFill>
                  <a:schemeClr val="tx1"/>
                </a:solidFill>
              </a:rPr>
              <a:t>N/A</a:t>
            </a:r>
            <a:endParaRPr lang="es-SV" sz="1600" dirty="0">
              <a:solidFill>
                <a:schemeClr val="tx1"/>
              </a:solidFill>
            </a:endParaRPr>
          </a:p>
        </p:txBody>
      </p:sp>
      <p:sp>
        <p:nvSpPr>
          <p:cNvPr id="46" name="Rectángulo 45">
            <a:extLst>
              <a:ext uri="{FF2B5EF4-FFF2-40B4-BE49-F238E27FC236}">
                <a16:creationId xmlns:a16="http://schemas.microsoft.com/office/drawing/2014/main" id="{938CD9E1-ACE0-7526-00CB-F6C1130544E3}"/>
              </a:ext>
            </a:extLst>
          </p:cNvPr>
          <p:cNvSpPr/>
          <p:nvPr/>
        </p:nvSpPr>
        <p:spPr>
          <a:xfrm>
            <a:off x="7034561" y="4813868"/>
            <a:ext cx="721894" cy="4631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600" dirty="0">
                <a:solidFill>
                  <a:schemeClr val="tx1"/>
                </a:solidFill>
              </a:rPr>
              <a:t>N/A</a:t>
            </a:r>
            <a:endParaRPr lang="es-SV" sz="1600" dirty="0">
              <a:solidFill>
                <a:schemeClr val="tx1"/>
              </a:solidFill>
            </a:endParaRPr>
          </a:p>
        </p:txBody>
      </p:sp>
      <p:sp>
        <p:nvSpPr>
          <p:cNvPr id="48" name="Rectángulo 47">
            <a:extLst>
              <a:ext uri="{FF2B5EF4-FFF2-40B4-BE49-F238E27FC236}">
                <a16:creationId xmlns:a16="http://schemas.microsoft.com/office/drawing/2014/main" id="{9A5FE412-6E54-7A46-C62A-099EF1CCAA48}"/>
              </a:ext>
            </a:extLst>
          </p:cNvPr>
          <p:cNvSpPr/>
          <p:nvPr/>
        </p:nvSpPr>
        <p:spPr>
          <a:xfrm>
            <a:off x="7742053" y="4813747"/>
            <a:ext cx="1405054" cy="475321"/>
          </a:xfrm>
          <a:prstGeom prst="rect">
            <a:avLst/>
          </a:prstGeom>
          <a:solidFill>
            <a:srgbClr val="9A9A9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47" name="Rectángulo 46">
            <a:extLst>
              <a:ext uri="{FF2B5EF4-FFF2-40B4-BE49-F238E27FC236}">
                <a16:creationId xmlns:a16="http://schemas.microsoft.com/office/drawing/2014/main" id="{49A156E3-718F-7AF0-CE2D-B9DD98D853C2}"/>
              </a:ext>
            </a:extLst>
          </p:cNvPr>
          <p:cNvSpPr/>
          <p:nvPr/>
        </p:nvSpPr>
        <p:spPr>
          <a:xfrm>
            <a:off x="7891397" y="4823170"/>
            <a:ext cx="1154413" cy="4631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600" dirty="0">
                <a:solidFill>
                  <a:schemeClr val="tx1"/>
                </a:solidFill>
              </a:rPr>
              <a:t>53.13%</a:t>
            </a:r>
            <a:endParaRPr lang="es-SV" sz="1600" dirty="0">
              <a:solidFill>
                <a:schemeClr val="tx1"/>
              </a:solidFill>
            </a:endParaRPr>
          </a:p>
        </p:txBody>
      </p:sp>
      <p:sp>
        <p:nvSpPr>
          <p:cNvPr id="49" name="Rectángulo 48">
            <a:extLst>
              <a:ext uri="{FF2B5EF4-FFF2-40B4-BE49-F238E27FC236}">
                <a16:creationId xmlns:a16="http://schemas.microsoft.com/office/drawing/2014/main" id="{0AA13B89-3EDF-525E-0604-A97503FEADAC}"/>
              </a:ext>
            </a:extLst>
          </p:cNvPr>
          <p:cNvSpPr/>
          <p:nvPr/>
        </p:nvSpPr>
        <p:spPr>
          <a:xfrm>
            <a:off x="9154292" y="4808407"/>
            <a:ext cx="1615359" cy="472463"/>
          </a:xfrm>
          <a:prstGeom prst="rect">
            <a:avLst/>
          </a:prstGeom>
          <a:solidFill>
            <a:srgbClr val="2F559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  <p:sp>
        <p:nvSpPr>
          <p:cNvPr id="50" name="Rectángulo 49">
            <a:extLst>
              <a:ext uri="{FF2B5EF4-FFF2-40B4-BE49-F238E27FC236}">
                <a16:creationId xmlns:a16="http://schemas.microsoft.com/office/drawing/2014/main" id="{EDD490E6-DEC7-3FF2-5E17-579EDA5B36AE}"/>
              </a:ext>
            </a:extLst>
          </p:cNvPr>
          <p:cNvSpPr/>
          <p:nvPr/>
        </p:nvSpPr>
        <p:spPr>
          <a:xfrm>
            <a:off x="9390531" y="4844197"/>
            <a:ext cx="1154413" cy="4631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600" dirty="0">
                <a:solidFill>
                  <a:schemeClr val="bg1"/>
                </a:solidFill>
              </a:rPr>
              <a:t>46.87%</a:t>
            </a:r>
            <a:endParaRPr lang="es-SV" sz="1600" dirty="0">
              <a:solidFill>
                <a:schemeClr val="bg1"/>
              </a:solidFill>
            </a:endParaRPr>
          </a:p>
        </p:txBody>
      </p:sp>
      <p:sp>
        <p:nvSpPr>
          <p:cNvPr id="51" name="Rectángulo 50">
            <a:extLst>
              <a:ext uri="{FF2B5EF4-FFF2-40B4-BE49-F238E27FC236}">
                <a16:creationId xmlns:a16="http://schemas.microsoft.com/office/drawing/2014/main" id="{53D8C2A7-3998-0D2E-DA48-AE5B28A556E3}"/>
              </a:ext>
            </a:extLst>
          </p:cNvPr>
          <p:cNvSpPr/>
          <p:nvPr/>
        </p:nvSpPr>
        <p:spPr>
          <a:xfrm>
            <a:off x="3947216" y="4843559"/>
            <a:ext cx="2281128" cy="396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MX" sz="1100" dirty="0">
                <a:solidFill>
                  <a:sysClr val="windowText" lastClr="000000"/>
                </a:solidFill>
              </a:rPr>
              <a:t>Unidad de Inteligencia del Mercado</a:t>
            </a:r>
            <a:endParaRPr lang="es-SV" sz="110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1863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>
            <a:extLst>
              <a:ext uri="{FF2B5EF4-FFF2-40B4-BE49-F238E27FC236}">
                <a16:creationId xmlns:a16="http://schemas.microsoft.com/office/drawing/2014/main" id="{5AE74E1F-5FDF-C24F-691F-C7707617C462}"/>
              </a:ext>
            </a:extLst>
          </p:cNvPr>
          <p:cNvSpPr/>
          <p:nvPr/>
        </p:nvSpPr>
        <p:spPr>
          <a:xfrm>
            <a:off x="-1" y="3053593"/>
            <a:ext cx="12192001" cy="3804407"/>
          </a:xfrm>
          <a:prstGeom prst="rect">
            <a:avLst/>
          </a:prstGeom>
          <a:solidFill>
            <a:srgbClr val="111C4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A07AFFA9-3C4C-8AF6-C1C7-BA0053FD8A97}"/>
              </a:ext>
            </a:extLst>
          </p:cNvPr>
          <p:cNvSpPr/>
          <p:nvPr/>
        </p:nvSpPr>
        <p:spPr>
          <a:xfrm>
            <a:off x="3991947" y="3752549"/>
            <a:ext cx="4208106" cy="4499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>
                <a:solidFill>
                  <a:schemeClr val="bg1"/>
                </a:solidFill>
                <a:latin typeface="Abadi Extra Light" panose="020B0204020104020204" pitchFamily="34" charset="0"/>
              </a:rPr>
              <a:t>FONDO SOLIDARIO PARA LA SALUD</a:t>
            </a:r>
            <a:endParaRPr lang="es-SV" sz="2000" b="1" dirty="0">
              <a:solidFill>
                <a:schemeClr val="bg1"/>
              </a:solidFill>
              <a:latin typeface="Abadi Extra Light" panose="020B0204020104020204" pitchFamily="34" charset="0"/>
            </a:endParaRPr>
          </a:p>
        </p:txBody>
      </p:sp>
      <p:pic>
        <p:nvPicPr>
          <p:cNvPr id="16" name="Imagen 15" descr="FOSALUD">
            <a:extLst>
              <a:ext uri="{FF2B5EF4-FFF2-40B4-BE49-F238E27FC236}">
                <a16:creationId xmlns:a16="http://schemas.microsoft.com/office/drawing/2014/main" id="{7111DAA3-7BED-05EF-196C-1CDCC934A3F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7" t="23002" r="36091" b="25079"/>
          <a:stretch/>
        </p:blipFill>
        <p:spPr bwMode="auto">
          <a:xfrm>
            <a:off x="164728" y="202120"/>
            <a:ext cx="1063115" cy="3451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Rectángulo 20">
            <a:extLst>
              <a:ext uri="{FF2B5EF4-FFF2-40B4-BE49-F238E27FC236}">
                <a16:creationId xmlns:a16="http://schemas.microsoft.com/office/drawing/2014/main" id="{24EB172A-4153-64C2-D2EC-923A4585CD4D}"/>
              </a:ext>
            </a:extLst>
          </p:cNvPr>
          <p:cNvSpPr/>
          <p:nvPr/>
        </p:nvSpPr>
        <p:spPr>
          <a:xfrm>
            <a:off x="3991946" y="4058466"/>
            <a:ext cx="4208106" cy="4499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dirty="0">
                <a:solidFill>
                  <a:schemeClr val="bg1"/>
                </a:solidFill>
                <a:latin typeface="Abadi Extra Light" panose="020B0204020104020204" pitchFamily="34" charset="0"/>
              </a:rPr>
              <a:t>Matriz de Riesgo 2023</a:t>
            </a:r>
            <a:endParaRPr lang="es-SV" sz="2000" dirty="0">
              <a:solidFill>
                <a:schemeClr val="bg1"/>
              </a:solidFill>
              <a:latin typeface="Abadi Extra Light" panose="020B0204020104020204" pitchFamily="34" charset="0"/>
            </a:endParaRPr>
          </a:p>
        </p:txBody>
      </p:sp>
      <p:pic>
        <p:nvPicPr>
          <p:cNvPr id="22" name="Imagen 21">
            <a:extLst>
              <a:ext uri="{FF2B5EF4-FFF2-40B4-BE49-F238E27FC236}">
                <a16:creationId xmlns:a16="http://schemas.microsoft.com/office/drawing/2014/main" id="{B56F2455-3A99-3FAA-CAAA-56F974F585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27332" y="899836"/>
            <a:ext cx="1719221" cy="1774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397412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4145</TotalTime>
  <Words>1318</Words>
  <Application>Microsoft Office PowerPoint</Application>
  <PresentationFormat>Panorámica</PresentationFormat>
  <Paragraphs>388</Paragraphs>
  <Slides>15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3" baseType="lpstr">
      <vt:lpstr>Abadi Extra Light</vt:lpstr>
      <vt:lpstr>Arial</vt:lpstr>
      <vt:lpstr>Calibri</vt:lpstr>
      <vt:lpstr>Calibri Light</vt:lpstr>
      <vt:lpstr>Century Schoolbook</vt:lpstr>
      <vt:lpstr>Museo Sans 100</vt:lpstr>
      <vt:lpstr>Museo Sans 300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Nidia Yamileth Sosa Cortez</dc:creator>
  <cp:lastModifiedBy>Marta Arevalo</cp:lastModifiedBy>
  <cp:revision>9</cp:revision>
  <cp:lastPrinted>2024-01-19T15:03:05Z</cp:lastPrinted>
  <dcterms:created xsi:type="dcterms:W3CDTF">2024-01-03T15:56:08Z</dcterms:created>
  <dcterms:modified xsi:type="dcterms:W3CDTF">2024-01-30T20:08:59Z</dcterms:modified>
</cp:coreProperties>
</file>