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  <p:sldId id="256" r:id="rId6"/>
    <p:sldId id="258" r:id="rId7"/>
    <p:sldId id="316" r:id="rId8"/>
    <p:sldId id="317" r:id="rId9"/>
    <p:sldId id="320" r:id="rId10"/>
    <p:sldId id="318" r:id="rId11"/>
    <p:sldId id="321" r:id="rId12"/>
    <p:sldId id="319" r:id="rId13"/>
    <p:sldId id="322" r:id="rId14"/>
    <p:sldId id="323" r:id="rId15"/>
    <p:sldId id="25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C4E"/>
    <a:srgbClr val="C9A992"/>
    <a:srgbClr val="3139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1BFD8D-A652-407A-B33C-02EEB7F09F2E}" v="9" dt="2021-11-11T20:48:56.2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fosalud-my.sharepoint.com/personal/gloriazaldana_fosalud_gob_sv/Documents/Escritorio/PLANIFICACI&#211;N/POA%202021/Seguimiento%20POA%20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fosalud-my.sharepoint.com/personal/gloriazaldana_fosalud_gob_sv/Documents/Escritorio/PLANIFICACI&#211;N/POA%202021/Seguimiento%20POA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fosalud-my.sharepoint.com/personal/gloriazaldana_fosalud_gob_sv/Documents/Escritorio/PLANIFICACI&#211;N/POA%202021/Seguimiento%20POA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fosalud-my.sharepoint.com/personal/gloriazaldana_fosalud_gob_sv/Documents/Escritorio/PLANIFICACI&#211;N/POA%202021/Seguimiento%20POA%20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fosalud-my.sharepoint.com/personal/gloriazaldana_fosalud_gob_sv/Documents/Escritorio/PLANIFICACI&#211;N/POA%202021/Seguimiento%20POA%20202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fosalud-my.sharepoint.com/personal/gloriazaldana_fosalud_gob_sv/Documents/Escritorio/PLANIFICACI&#211;N/POA%202021/Seguimiento%20POA%20202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fosalud-my.sharepoint.com/personal/gloriazaldana_fosalud_gob_sv/Documents/Escritorio/PLANIFICACI&#211;N/POA%202021/Seguimiento%20POA%20202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fosalud-my.sharepoint.com/personal/gloriazaldana_fosalud_gob_sv/Documents/Escritorio/PLANIFICACI&#211;N/POA%202021/Seguimiento%20POA%20202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/>
              <a:t>Avance</a:t>
            </a:r>
            <a:r>
              <a:rPr lang="es-SV" baseline="0"/>
              <a:t> Ejecución POA 2021</a:t>
            </a:r>
          </a:p>
          <a:p>
            <a:pPr>
              <a:defRPr/>
            </a:pPr>
            <a:r>
              <a:rPr lang="es-SV" baseline="0"/>
              <a:t>Unidades Staff</a:t>
            </a:r>
            <a:endParaRPr lang="es-SV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radarChart>
        <c:radarStyle val="marker"/>
        <c:varyColors val="0"/>
        <c:ser>
          <c:idx val="0"/>
          <c:order val="0"/>
          <c:tx>
            <c:strRef>
              <c:f>'Avance Procesos'!$C$4</c:f>
              <c:strCache>
                <c:ptCount val="1"/>
                <c:pt idx="0">
                  <c:v>AVANCE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'Avance Procesos'!$A$5:$A$9</c:f>
              <c:strCache>
                <c:ptCount val="5"/>
                <c:pt idx="0">
                  <c:v>Unidad de Planificación y Calidad</c:v>
                </c:pt>
                <c:pt idx="1">
                  <c:v>Unidad Auditoría Interna</c:v>
                </c:pt>
                <c:pt idx="2">
                  <c:v>Unidad de Comunicaciones</c:v>
                </c:pt>
                <c:pt idx="3">
                  <c:v>Unidad de Proyectos</c:v>
                </c:pt>
                <c:pt idx="4">
                  <c:v>Unidad de Adquisiciones y Contrataciones Institucionales</c:v>
                </c:pt>
              </c:strCache>
            </c:strRef>
          </c:cat>
          <c:val>
            <c:numRef>
              <c:f>'Avance Procesos'!$C$5:$C$9</c:f>
              <c:numCache>
                <c:formatCode>0%</c:formatCode>
                <c:ptCount val="5"/>
                <c:pt idx="0">
                  <c:v>0.5</c:v>
                </c:pt>
                <c:pt idx="1">
                  <c:v>0.70130000000000003</c:v>
                </c:pt>
                <c:pt idx="2">
                  <c:v>0.65</c:v>
                </c:pt>
                <c:pt idx="3">
                  <c:v>0.5</c:v>
                </c:pt>
                <c:pt idx="4">
                  <c:v>0.77649999999999997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81-483E-B569-829EF4202A87}"/>
            </c:ext>
          </c:extLst>
        </c:ser>
        <c:ser>
          <c:idx val="1"/>
          <c:order val="1"/>
          <c:tx>
            <c:strRef>
              <c:f>'Avance Procesos'!$D$4</c:f>
              <c:strCache>
                <c:ptCount val="1"/>
                <c:pt idx="0">
                  <c:v>TOTAL ANUAL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'Avance Procesos'!$A$5:$A$9</c:f>
              <c:strCache>
                <c:ptCount val="5"/>
                <c:pt idx="0">
                  <c:v>Unidad de Planificación y Calidad</c:v>
                </c:pt>
                <c:pt idx="1">
                  <c:v>Unidad Auditoría Interna</c:v>
                </c:pt>
                <c:pt idx="2">
                  <c:v>Unidad de Comunicaciones</c:v>
                </c:pt>
                <c:pt idx="3">
                  <c:v>Unidad de Proyectos</c:v>
                </c:pt>
                <c:pt idx="4">
                  <c:v>Unidad de Adquisiciones y Contrataciones Institucionales</c:v>
                </c:pt>
              </c:strCache>
            </c:strRef>
          </c:cat>
          <c:val>
            <c:numRef>
              <c:f>'Avance Procesos'!$D$5:$D$9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81-483E-B569-829EF4202A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38291168"/>
        <c:axId val="938288256"/>
      </c:radarChart>
      <c:catAx>
        <c:axId val="938291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938288256"/>
        <c:crosses val="autoZero"/>
        <c:auto val="1"/>
        <c:lblAlgn val="ctr"/>
        <c:lblOffset val="100"/>
        <c:noMultiLvlLbl val="0"/>
      </c:catAx>
      <c:valAx>
        <c:axId val="938288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938291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/>
              <a:t>Avance</a:t>
            </a:r>
            <a:r>
              <a:rPr lang="es-SV" baseline="0"/>
              <a:t> Ejecución POA 2021</a:t>
            </a:r>
          </a:p>
          <a:p>
            <a:pPr>
              <a:defRPr/>
            </a:pPr>
            <a:r>
              <a:rPr lang="es-SV" baseline="0"/>
              <a:t>Gerencia Administrativa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radarChart>
        <c:radarStyle val="marker"/>
        <c:varyColors val="0"/>
        <c:ser>
          <c:idx val="0"/>
          <c:order val="0"/>
          <c:tx>
            <c:strRef>
              <c:f>'Avance Procesos'!$H$4</c:f>
              <c:strCache>
                <c:ptCount val="1"/>
                <c:pt idx="0">
                  <c:v>AVANCE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'Avance Procesos'!$F$5:$F$9</c:f>
              <c:strCache>
                <c:ptCount val="5"/>
                <c:pt idx="0">
                  <c:v>Unidad de Servicios Generales</c:v>
                </c:pt>
                <c:pt idx="1">
                  <c:v>Unidad de Seguridad Institucional</c:v>
                </c:pt>
                <c:pt idx="2">
                  <c:v>Unidad de Tecnologías de Información</c:v>
                </c:pt>
                <c:pt idx="3">
                  <c:v>Unidad de Almacenes</c:v>
                </c:pt>
                <c:pt idx="4">
                  <c:v>Unidad de Archivos</c:v>
                </c:pt>
              </c:strCache>
            </c:strRef>
          </c:cat>
          <c:val>
            <c:numRef>
              <c:f>'Avance Procesos'!$H$5:$H$9</c:f>
              <c:numCache>
                <c:formatCode>0%</c:formatCode>
                <c:ptCount val="5"/>
                <c:pt idx="0">
                  <c:v>0.71089999999999998</c:v>
                </c:pt>
                <c:pt idx="1">
                  <c:v>0.46</c:v>
                </c:pt>
                <c:pt idx="2">
                  <c:v>0.79379999999999995</c:v>
                </c:pt>
                <c:pt idx="3">
                  <c:v>0.72</c:v>
                </c:pt>
                <c:pt idx="4">
                  <c:v>0.69499999999999995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BD-421B-A624-536C8219F42B}"/>
            </c:ext>
          </c:extLst>
        </c:ser>
        <c:ser>
          <c:idx val="1"/>
          <c:order val="1"/>
          <c:tx>
            <c:strRef>
              <c:f>'Avance Procesos'!$I$4</c:f>
              <c:strCache>
                <c:ptCount val="1"/>
                <c:pt idx="0">
                  <c:v>TOTAL ANUAL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'Avance Procesos'!$F$5:$F$9</c:f>
              <c:strCache>
                <c:ptCount val="5"/>
                <c:pt idx="0">
                  <c:v>Unidad de Servicios Generales</c:v>
                </c:pt>
                <c:pt idx="1">
                  <c:v>Unidad de Seguridad Institucional</c:v>
                </c:pt>
                <c:pt idx="2">
                  <c:v>Unidad de Tecnologías de Información</c:v>
                </c:pt>
                <c:pt idx="3">
                  <c:v>Unidad de Almacenes</c:v>
                </c:pt>
                <c:pt idx="4">
                  <c:v>Unidad de Archivos</c:v>
                </c:pt>
              </c:strCache>
            </c:strRef>
          </c:cat>
          <c:val>
            <c:numRef>
              <c:f>'Avance Procesos'!$I$5:$I$9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BD-421B-A624-536C8219F4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38291168"/>
        <c:axId val="938288256"/>
      </c:radarChart>
      <c:catAx>
        <c:axId val="938291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938288256"/>
        <c:crosses val="autoZero"/>
        <c:auto val="1"/>
        <c:lblAlgn val="ctr"/>
        <c:lblOffset val="100"/>
        <c:noMultiLvlLbl val="0"/>
      </c:catAx>
      <c:valAx>
        <c:axId val="938288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938291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/>
              <a:t>Avance Ejecución POA 2021</a:t>
            </a:r>
          </a:p>
          <a:p>
            <a:pPr>
              <a:defRPr b="1"/>
            </a:pPr>
            <a:r>
              <a:rPr lang="es-SV" b="1"/>
              <a:t>Gerencia</a:t>
            </a:r>
            <a:r>
              <a:rPr lang="es-SV" b="1" baseline="0"/>
              <a:t> Legal</a:t>
            </a:r>
            <a:endParaRPr lang="es-SV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radarChart>
        <c:radarStyle val="marker"/>
        <c:varyColors val="0"/>
        <c:ser>
          <c:idx val="0"/>
          <c:order val="0"/>
          <c:tx>
            <c:strRef>
              <c:f>'Avance Procesos'!$C$12</c:f>
              <c:strCache>
                <c:ptCount val="1"/>
                <c:pt idx="0">
                  <c:v>AVANCE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'Avance Procesos'!$A$13:$A$16</c:f>
              <c:strCache>
                <c:ptCount val="4"/>
                <c:pt idx="0">
                  <c:v>Unidad de Acceso a la Información</c:v>
                </c:pt>
                <c:pt idx="1">
                  <c:v>Unidad de Medio Ambiente y Seguridad Ocupacional</c:v>
                </c:pt>
                <c:pt idx="2">
                  <c:v>Unidad de Género</c:v>
                </c:pt>
                <c:pt idx="3">
                  <c:v>Unidad de Alcohol y Tabaco</c:v>
                </c:pt>
              </c:strCache>
            </c:strRef>
          </c:cat>
          <c:val>
            <c:numRef>
              <c:f>'Avance Procesos'!$C$13:$C$16</c:f>
              <c:numCache>
                <c:formatCode>0%</c:formatCode>
                <c:ptCount val="4"/>
                <c:pt idx="0">
                  <c:v>0.75</c:v>
                </c:pt>
                <c:pt idx="1">
                  <c:v>0.35</c:v>
                </c:pt>
                <c:pt idx="2">
                  <c:v>0.75</c:v>
                </c:pt>
                <c:pt idx="3">
                  <c:v>0.48749999999999999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AA-4D85-9204-AE9CA899387E}"/>
            </c:ext>
          </c:extLst>
        </c:ser>
        <c:ser>
          <c:idx val="1"/>
          <c:order val="1"/>
          <c:tx>
            <c:strRef>
              <c:f>'Avance Procesos'!$D$12</c:f>
              <c:strCache>
                <c:ptCount val="1"/>
                <c:pt idx="0">
                  <c:v>TOTAL ANUAL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'Avance Procesos'!$A$13:$A$16</c:f>
              <c:strCache>
                <c:ptCount val="4"/>
                <c:pt idx="0">
                  <c:v>Unidad de Acceso a la Información</c:v>
                </c:pt>
                <c:pt idx="1">
                  <c:v>Unidad de Medio Ambiente y Seguridad Ocupacional</c:v>
                </c:pt>
                <c:pt idx="2">
                  <c:v>Unidad de Género</c:v>
                </c:pt>
                <c:pt idx="3">
                  <c:v>Unidad de Alcohol y Tabaco</c:v>
                </c:pt>
              </c:strCache>
            </c:strRef>
          </c:cat>
          <c:val>
            <c:numRef>
              <c:f>'Avance Procesos'!$D$13:$D$16</c:f>
              <c:numCache>
                <c:formatCode>0%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AA-4D85-9204-AE9CA89938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71777856"/>
        <c:axId val="1071787840"/>
      </c:radarChart>
      <c:catAx>
        <c:axId val="1071777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71787840"/>
        <c:crosses val="autoZero"/>
        <c:auto val="1"/>
        <c:lblAlgn val="ctr"/>
        <c:lblOffset val="100"/>
        <c:noMultiLvlLbl val="0"/>
      </c:catAx>
      <c:valAx>
        <c:axId val="1071787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71777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 dirty="0"/>
              <a:t>Avance Ejecución POA 2021</a:t>
            </a:r>
          </a:p>
          <a:p>
            <a:pPr>
              <a:defRPr b="1"/>
            </a:pPr>
            <a:r>
              <a:rPr lang="es-SV" b="1" dirty="0"/>
              <a:t>Gerencia</a:t>
            </a:r>
            <a:r>
              <a:rPr lang="es-SV" b="1" baseline="0" dirty="0"/>
              <a:t> Técnica</a:t>
            </a:r>
            <a:endParaRPr lang="es-SV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radarChart>
        <c:radarStyle val="marker"/>
        <c:varyColors val="0"/>
        <c:ser>
          <c:idx val="0"/>
          <c:order val="0"/>
          <c:tx>
            <c:strRef>
              <c:f>'Avance Procesos'!$C$12</c:f>
              <c:strCache>
                <c:ptCount val="1"/>
                <c:pt idx="0">
                  <c:v>AVANCE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'Avance Procesos'!$A$20:$A$25</c:f>
              <c:strCache>
                <c:ptCount val="6"/>
                <c:pt idx="0">
                  <c:v>Unidad de Atención Primaria en Salud</c:v>
                </c:pt>
                <c:pt idx="1">
                  <c:v>Unidad de Hábitos Saludables</c:v>
                </c:pt>
                <c:pt idx="2">
                  <c:v>Unidad de Emergencias Médicas</c:v>
                </c:pt>
                <c:pt idx="3">
                  <c:v>Unidad de Medicamentos</c:v>
                </c:pt>
                <c:pt idx="4">
                  <c:v>Unidad de Epidemiología</c:v>
                </c:pt>
                <c:pt idx="5">
                  <c:v>Unidad de Atención Materna, perinatal e infantil</c:v>
                </c:pt>
              </c:strCache>
            </c:strRef>
          </c:cat>
          <c:val>
            <c:numRef>
              <c:f>'Avance Procesos'!$C$20:$C$25</c:f>
              <c:numCache>
                <c:formatCode>0%</c:formatCode>
                <c:ptCount val="6"/>
                <c:pt idx="0">
                  <c:v>0.75</c:v>
                </c:pt>
                <c:pt idx="1">
                  <c:v>0.75</c:v>
                </c:pt>
                <c:pt idx="2">
                  <c:v>0.75</c:v>
                </c:pt>
                <c:pt idx="3">
                  <c:v>0.66879999999999995</c:v>
                </c:pt>
                <c:pt idx="4">
                  <c:v>0.75</c:v>
                </c:pt>
                <c:pt idx="5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D7-4B20-8810-91531E4E79F2}"/>
            </c:ext>
          </c:extLst>
        </c:ser>
        <c:ser>
          <c:idx val="1"/>
          <c:order val="1"/>
          <c:tx>
            <c:strRef>
              <c:f>'Avance Procesos'!$D$12</c:f>
              <c:strCache>
                <c:ptCount val="1"/>
                <c:pt idx="0">
                  <c:v>TOTAL ANUAL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'Avance Procesos'!$A$20:$A$25</c:f>
              <c:strCache>
                <c:ptCount val="6"/>
                <c:pt idx="0">
                  <c:v>Unidad de Atención Primaria en Salud</c:v>
                </c:pt>
                <c:pt idx="1">
                  <c:v>Unidad de Hábitos Saludables</c:v>
                </c:pt>
                <c:pt idx="2">
                  <c:v>Unidad de Emergencias Médicas</c:v>
                </c:pt>
                <c:pt idx="3">
                  <c:v>Unidad de Medicamentos</c:v>
                </c:pt>
                <c:pt idx="4">
                  <c:v>Unidad de Epidemiología</c:v>
                </c:pt>
                <c:pt idx="5">
                  <c:v>Unidad de Atención Materna, perinatal e infantil</c:v>
                </c:pt>
              </c:strCache>
            </c:strRef>
          </c:cat>
          <c:val>
            <c:numRef>
              <c:f>'Avance Procesos'!$D$20:$D$25</c:f>
              <c:numCache>
                <c:formatCode>0%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D7-4B20-8810-91531E4E79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71777856"/>
        <c:axId val="1071787840"/>
      </c:radarChart>
      <c:catAx>
        <c:axId val="1071777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71787840"/>
        <c:crosses val="autoZero"/>
        <c:auto val="1"/>
        <c:lblAlgn val="ctr"/>
        <c:lblOffset val="100"/>
        <c:noMultiLvlLbl val="0"/>
      </c:catAx>
      <c:valAx>
        <c:axId val="1071787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71777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/>
              <a:t>Avance Ejecución POA 2021</a:t>
            </a:r>
          </a:p>
          <a:p>
            <a:pPr>
              <a:defRPr b="1"/>
            </a:pPr>
            <a:r>
              <a:rPr lang="es-SV" b="1"/>
              <a:t>Gerencia</a:t>
            </a:r>
            <a:r>
              <a:rPr lang="es-SV" b="1" baseline="0"/>
              <a:t> de Talento Humano</a:t>
            </a:r>
            <a:endParaRPr lang="es-SV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radarChart>
        <c:radarStyle val="marker"/>
        <c:varyColors val="0"/>
        <c:ser>
          <c:idx val="0"/>
          <c:order val="0"/>
          <c:tx>
            <c:strRef>
              <c:f>'Avance Procesos'!$H$12</c:f>
              <c:strCache>
                <c:ptCount val="1"/>
                <c:pt idx="0">
                  <c:v>AVANCE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'Avance Procesos'!$F$13:$F$16</c:f>
              <c:strCache>
                <c:ptCount val="4"/>
                <c:pt idx="0">
                  <c:v>Unidad de Compensaciones</c:v>
                </c:pt>
                <c:pt idx="1">
                  <c:v>Unidad de Contrataciones</c:v>
                </c:pt>
                <c:pt idx="2">
                  <c:v>Unidad de Planillas</c:v>
                </c:pt>
                <c:pt idx="3">
                  <c:v>Unidad de Desarrollo de Competencias</c:v>
                </c:pt>
              </c:strCache>
            </c:strRef>
          </c:cat>
          <c:val>
            <c:numRef>
              <c:f>'Avance Procesos'!$H$13:$H$16</c:f>
              <c:numCache>
                <c:formatCode>0%</c:formatCode>
                <c:ptCount val="4"/>
                <c:pt idx="0">
                  <c:v>0.8</c:v>
                </c:pt>
                <c:pt idx="1">
                  <c:v>0.5</c:v>
                </c:pt>
                <c:pt idx="2">
                  <c:v>0.75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91-4A7E-BB8F-C9A30BD30ECA}"/>
            </c:ext>
          </c:extLst>
        </c:ser>
        <c:ser>
          <c:idx val="1"/>
          <c:order val="1"/>
          <c:tx>
            <c:strRef>
              <c:f>'Avance Procesos'!$I$12</c:f>
              <c:strCache>
                <c:ptCount val="1"/>
                <c:pt idx="0">
                  <c:v>TOTAL ANUAL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'Avance Procesos'!$F$13:$F$16</c:f>
              <c:strCache>
                <c:ptCount val="4"/>
                <c:pt idx="0">
                  <c:v>Unidad de Compensaciones</c:v>
                </c:pt>
                <c:pt idx="1">
                  <c:v>Unidad de Contrataciones</c:v>
                </c:pt>
                <c:pt idx="2">
                  <c:v>Unidad de Planillas</c:v>
                </c:pt>
                <c:pt idx="3">
                  <c:v>Unidad de Desarrollo de Competencias</c:v>
                </c:pt>
              </c:strCache>
            </c:strRef>
          </c:cat>
          <c:val>
            <c:numRef>
              <c:f>'Avance Procesos'!$I$13:$I$16</c:f>
              <c:numCache>
                <c:formatCode>0%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91-4A7E-BB8F-C9A30BD30E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71777856"/>
        <c:axId val="1071787840"/>
      </c:radarChart>
      <c:catAx>
        <c:axId val="1071777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71787840"/>
        <c:crosses val="autoZero"/>
        <c:auto val="1"/>
        <c:lblAlgn val="ctr"/>
        <c:lblOffset val="100"/>
        <c:noMultiLvlLbl val="0"/>
      </c:catAx>
      <c:valAx>
        <c:axId val="1071787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71777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/>
              <a:t>Avance Ejecución POA 2021</a:t>
            </a:r>
          </a:p>
          <a:p>
            <a:pPr>
              <a:defRPr b="1"/>
            </a:pPr>
            <a:r>
              <a:rPr lang="es-SV" b="1"/>
              <a:t>Gerencia</a:t>
            </a:r>
            <a:r>
              <a:rPr lang="es-SV" b="1" baseline="0"/>
              <a:t> Financiera</a:t>
            </a:r>
            <a:endParaRPr lang="es-SV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radarChart>
        <c:radarStyle val="marker"/>
        <c:varyColors val="0"/>
        <c:ser>
          <c:idx val="0"/>
          <c:order val="0"/>
          <c:tx>
            <c:strRef>
              <c:f>'Avance Procesos'!$H$12</c:f>
              <c:strCache>
                <c:ptCount val="1"/>
                <c:pt idx="0">
                  <c:v>AVANCE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'Avance Procesos'!$F$20:$F$22</c:f>
              <c:strCache>
                <c:ptCount val="3"/>
                <c:pt idx="0">
                  <c:v>Unidad de Presupuesto</c:v>
                </c:pt>
                <c:pt idx="1">
                  <c:v>Unidad de Tesorería</c:v>
                </c:pt>
                <c:pt idx="2">
                  <c:v>Unidad de Contabilidad</c:v>
                </c:pt>
              </c:strCache>
            </c:strRef>
          </c:cat>
          <c:val>
            <c:numRef>
              <c:f>'Avance Procesos'!$H$20:$H$22</c:f>
              <c:numCache>
                <c:formatCode>0%</c:formatCode>
                <c:ptCount val="3"/>
                <c:pt idx="0">
                  <c:v>0.73499999999999999</c:v>
                </c:pt>
                <c:pt idx="1">
                  <c:v>0.67500000000000004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EB-43A5-9CF5-FE8426C5A359}"/>
            </c:ext>
          </c:extLst>
        </c:ser>
        <c:ser>
          <c:idx val="1"/>
          <c:order val="1"/>
          <c:tx>
            <c:strRef>
              <c:f>'Avance Procesos'!$I$12</c:f>
              <c:strCache>
                <c:ptCount val="1"/>
                <c:pt idx="0">
                  <c:v>TOTAL ANUAL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'Avance Procesos'!$F$20:$F$22</c:f>
              <c:strCache>
                <c:ptCount val="3"/>
                <c:pt idx="0">
                  <c:v>Unidad de Presupuesto</c:v>
                </c:pt>
                <c:pt idx="1">
                  <c:v>Unidad de Tesorería</c:v>
                </c:pt>
                <c:pt idx="2">
                  <c:v>Unidad de Contabilidad</c:v>
                </c:pt>
              </c:strCache>
            </c:strRef>
          </c:cat>
          <c:val>
            <c:numRef>
              <c:f>'Avance Procesos'!$I$20:$I$22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EB-43A5-9CF5-FE8426C5A3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71777856"/>
        <c:axId val="1071787840"/>
      </c:radarChart>
      <c:catAx>
        <c:axId val="1071777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71787840"/>
        <c:crosses val="autoZero"/>
        <c:auto val="1"/>
        <c:lblAlgn val="ctr"/>
        <c:lblOffset val="100"/>
        <c:noMultiLvlLbl val="0"/>
      </c:catAx>
      <c:valAx>
        <c:axId val="1071787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71777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/>
              <a:t>Avance Ejecución POA 2021</a:t>
            </a:r>
          </a:p>
          <a:p>
            <a:pPr>
              <a:defRPr b="1"/>
            </a:pPr>
            <a:r>
              <a:rPr lang="es-SV" b="1"/>
              <a:t>FOSALUD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radarChart>
        <c:radarStyle val="marker"/>
        <c:varyColors val="0"/>
        <c:ser>
          <c:idx val="0"/>
          <c:order val="0"/>
          <c:tx>
            <c:strRef>
              <c:f>'Avance Procesos'!$L$4</c:f>
              <c:strCache>
                <c:ptCount val="1"/>
                <c:pt idx="0">
                  <c:v>AVANCE PROMEDIO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'Avance Procesos'!$K$5:$K$10</c:f>
              <c:strCache>
                <c:ptCount val="6"/>
                <c:pt idx="0">
                  <c:v>Staff</c:v>
                </c:pt>
                <c:pt idx="1">
                  <c:v>Gerencia Administrativa</c:v>
                </c:pt>
                <c:pt idx="2">
                  <c:v>Gerencia Legal</c:v>
                </c:pt>
                <c:pt idx="3">
                  <c:v>Gerencia de Talento Humano</c:v>
                </c:pt>
                <c:pt idx="4">
                  <c:v>Gerencia Técnica</c:v>
                </c:pt>
                <c:pt idx="5">
                  <c:v>Gerencia Financiera</c:v>
                </c:pt>
              </c:strCache>
            </c:strRef>
          </c:cat>
          <c:val>
            <c:numRef>
              <c:f>'Avance Procesos'!$L$5:$L$10</c:f>
              <c:numCache>
                <c:formatCode>0%</c:formatCode>
                <c:ptCount val="6"/>
                <c:pt idx="0">
                  <c:v>0.62556</c:v>
                </c:pt>
                <c:pt idx="1">
                  <c:v>0.67593999999999999</c:v>
                </c:pt>
                <c:pt idx="2">
                  <c:v>0.58437499999999998</c:v>
                </c:pt>
                <c:pt idx="3">
                  <c:v>0.76249999999999996</c:v>
                </c:pt>
                <c:pt idx="4">
                  <c:v>0.73646666666666671</c:v>
                </c:pt>
                <c:pt idx="5">
                  <c:v>0.67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EA-48A1-A07A-03477F01F190}"/>
            </c:ext>
          </c:extLst>
        </c:ser>
        <c:ser>
          <c:idx val="1"/>
          <c:order val="1"/>
          <c:tx>
            <c:strRef>
              <c:f>'Avance Procesos'!$M$4</c:f>
              <c:strCache>
                <c:ptCount val="1"/>
                <c:pt idx="0">
                  <c:v>TOTAL ANUAL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'Avance Procesos'!$K$5:$K$10</c:f>
              <c:strCache>
                <c:ptCount val="6"/>
                <c:pt idx="0">
                  <c:v>Staff</c:v>
                </c:pt>
                <c:pt idx="1">
                  <c:v>Gerencia Administrativa</c:v>
                </c:pt>
                <c:pt idx="2">
                  <c:v>Gerencia Legal</c:v>
                </c:pt>
                <c:pt idx="3">
                  <c:v>Gerencia de Talento Humano</c:v>
                </c:pt>
                <c:pt idx="4">
                  <c:v>Gerencia Técnica</c:v>
                </c:pt>
                <c:pt idx="5">
                  <c:v>Gerencia Financiera</c:v>
                </c:pt>
              </c:strCache>
            </c:strRef>
          </c:cat>
          <c:val>
            <c:numRef>
              <c:f>'Avance Procesos'!$M$5:$M$10</c:f>
              <c:numCache>
                <c:formatCode>0%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EA-48A1-A07A-03477F01F1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63477648"/>
        <c:axId val="1063474320"/>
      </c:radarChart>
      <c:catAx>
        <c:axId val="1063477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63474320"/>
        <c:crosses val="autoZero"/>
        <c:auto val="1"/>
        <c:lblAlgn val="ctr"/>
        <c:lblOffset val="100"/>
        <c:noMultiLvlLbl val="0"/>
      </c:catAx>
      <c:valAx>
        <c:axId val="1063474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63477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/>
              <a:t>Indicadores 2021</a:t>
            </a:r>
          </a:p>
          <a:p>
            <a:pPr>
              <a:defRPr b="1"/>
            </a:pPr>
            <a:r>
              <a:rPr lang="es-SV" b="1"/>
              <a:t>FOSALUD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>
        <c:manualLayout>
          <c:layoutTarget val="inner"/>
          <c:xMode val="edge"/>
          <c:yMode val="edge"/>
          <c:x val="0.2923159441721434"/>
          <c:y val="0.26301382579252369"/>
          <c:w val="0.45805510659931831"/>
          <c:h val="0.66919326336476292"/>
        </c:manualLayout>
      </c:layout>
      <c:radarChart>
        <c:radarStyle val="marker"/>
        <c:varyColors val="0"/>
        <c:ser>
          <c:idx val="0"/>
          <c:order val="0"/>
          <c:tx>
            <c:strRef>
              <c:f>Indicadores!$J$4</c:f>
              <c:strCache>
                <c:ptCount val="1"/>
                <c:pt idx="0">
                  <c:v>DESEMPEÑO DE INDICADORES</c:v>
                </c:pt>
              </c:strCache>
            </c:strRef>
          </c:tx>
          <c:spPr>
            <a:ln w="28575" cap="rnd">
              <a:solidFill>
                <a:schemeClr val="bg1">
                  <a:lumMod val="50000"/>
                </a:schemeClr>
              </a:solidFill>
              <a:round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strRef>
              <c:f>Indicadores!$I$5:$I$10</c:f>
              <c:strCache>
                <c:ptCount val="6"/>
                <c:pt idx="0">
                  <c:v>Staff</c:v>
                </c:pt>
                <c:pt idx="1">
                  <c:v>Gerencia Administrativa</c:v>
                </c:pt>
                <c:pt idx="2">
                  <c:v>Gerencia Legal</c:v>
                </c:pt>
                <c:pt idx="3">
                  <c:v>Gerencia de Talento Humano</c:v>
                </c:pt>
                <c:pt idx="4">
                  <c:v>Gerencia Técnica</c:v>
                </c:pt>
                <c:pt idx="5">
                  <c:v>Gerencia Financiera</c:v>
                </c:pt>
              </c:strCache>
            </c:strRef>
          </c:cat>
          <c:val>
            <c:numRef>
              <c:f>Indicadores!$J$5:$J$10</c:f>
              <c:numCache>
                <c:formatCode>0%</c:formatCode>
                <c:ptCount val="6"/>
                <c:pt idx="0">
                  <c:v>0.90199999999999991</c:v>
                </c:pt>
                <c:pt idx="1">
                  <c:v>0.84085999999999994</c:v>
                </c:pt>
                <c:pt idx="2">
                  <c:v>0.92749999999999999</c:v>
                </c:pt>
                <c:pt idx="3">
                  <c:v>0.94650000000000001</c:v>
                </c:pt>
                <c:pt idx="4">
                  <c:v>0.89986666666666659</c:v>
                </c:pt>
                <c:pt idx="5">
                  <c:v>0.93333333333333324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FD-4BD8-BEB7-5EBB72914A5C}"/>
            </c:ext>
          </c:extLst>
        </c:ser>
        <c:ser>
          <c:idx val="1"/>
          <c:order val="1"/>
          <c:tx>
            <c:strRef>
              <c:f>Indicadores!$K$4</c:f>
              <c:strCache>
                <c:ptCount val="1"/>
                <c:pt idx="0">
                  <c:v>TOTAL ANUAL</c:v>
                </c:pt>
              </c:strCache>
            </c:strRef>
          </c:tx>
          <c:spPr>
            <a:ln w="28575" cap="rnd">
              <a:solidFill>
                <a:schemeClr val="tx2">
                  <a:lumMod val="50000"/>
                </a:schemeClr>
              </a:solidFill>
              <a:round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strRef>
              <c:f>Indicadores!$I$5:$I$10</c:f>
              <c:strCache>
                <c:ptCount val="6"/>
                <c:pt idx="0">
                  <c:v>Staff</c:v>
                </c:pt>
                <c:pt idx="1">
                  <c:v>Gerencia Administrativa</c:v>
                </c:pt>
                <c:pt idx="2">
                  <c:v>Gerencia Legal</c:v>
                </c:pt>
                <c:pt idx="3">
                  <c:v>Gerencia de Talento Humano</c:v>
                </c:pt>
                <c:pt idx="4">
                  <c:v>Gerencia Técnica</c:v>
                </c:pt>
                <c:pt idx="5">
                  <c:v>Gerencia Financiera</c:v>
                </c:pt>
              </c:strCache>
            </c:strRef>
          </c:cat>
          <c:val>
            <c:numRef>
              <c:f>Indicadores!$K$5:$K$10</c:f>
              <c:numCache>
                <c:formatCode>0%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FD-4BD8-BEB7-5EBB72914A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63477648"/>
        <c:axId val="1063474320"/>
      </c:radarChart>
      <c:catAx>
        <c:axId val="1063477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63474320"/>
        <c:crosses val="autoZero"/>
        <c:auto val="1"/>
        <c:lblAlgn val="ctr"/>
        <c:lblOffset val="100"/>
        <c:noMultiLvlLbl val="0"/>
      </c:catAx>
      <c:valAx>
        <c:axId val="1063474320"/>
        <c:scaling>
          <c:orientation val="minMax"/>
          <c:min val="0.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63477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7E94-1FB5-4C80-A1D5-3B6F1B1DF4E0}" type="datetimeFigureOut">
              <a:rPr lang="es-SV" smtClean="0"/>
              <a:t>1/12/2021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EAC7-5067-44FD-99DA-5F057D7BF48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54933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7E94-1FB5-4C80-A1D5-3B6F1B1DF4E0}" type="datetimeFigureOut">
              <a:rPr lang="es-SV" smtClean="0"/>
              <a:t>1/12/2021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EAC7-5067-44FD-99DA-5F057D7BF48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52180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7E94-1FB5-4C80-A1D5-3B6F1B1DF4E0}" type="datetimeFigureOut">
              <a:rPr lang="es-SV" smtClean="0"/>
              <a:t>1/12/2021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EAC7-5067-44FD-99DA-5F057D7BF48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01128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7E94-1FB5-4C80-A1D5-3B6F1B1DF4E0}" type="datetimeFigureOut">
              <a:rPr lang="es-SV" smtClean="0"/>
              <a:t>1/12/2021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EAC7-5067-44FD-99DA-5F057D7BF48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2721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7E94-1FB5-4C80-A1D5-3B6F1B1DF4E0}" type="datetimeFigureOut">
              <a:rPr lang="es-SV" smtClean="0"/>
              <a:t>1/12/2021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EAC7-5067-44FD-99DA-5F057D7BF48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27167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7E94-1FB5-4C80-A1D5-3B6F1B1DF4E0}" type="datetimeFigureOut">
              <a:rPr lang="es-SV" smtClean="0"/>
              <a:t>1/12/2021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EAC7-5067-44FD-99DA-5F057D7BF48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1139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7E94-1FB5-4C80-A1D5-3B6F1B1DF4E0}" type="datetimeFigureOut">
              <a:rPr lang="es-SV" smtClean="0"/>
              <a:t>1/12/2021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EAC7-5067-44FD-99DA-5F057D7BF48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30603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7E94-1FB5-4C80-A1D5-3B6F1B1DF4E0}" type="datetimeFigureOut">
              <a:rPr lang="es-SV" smtClean="0"/>
              <a:t>1/12/2021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EAC7-5067-44FD-99DA-5F057D7BF48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3896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7E94-1FB5-4C80-A1D5-3B6F1B1DF4E0}" type="datetimeFigureOut">
              <a:rPr lang="es-SV" smtClean="0"/>
              <a:t>1/12/2021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EAC7-5067-44FD-99DA-5F057D7BF48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93166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7E94-1FB5-4C80-A1D5-3B6F1B1DF4E0}" type="datetimeFigureOut">
              <a:rPr lang="es-SV" smtClean="0"/>
              <a:t>1/12/2021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EAC7-5067-44FD-99DA-5F057D7BF48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5896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7E94-1FB5-4C80-A1D5-3B6F1B1DF4E0}" type="datetimeFigureOut">
              <a:rPr lang="es-SV" smtClean="0"/>
              <a:t>1/12/2021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EAC7-5067-44FD-99DA-5F057D7BF48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87984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E7E94-1FB5-4C80-A1D5-3B6F1B1DF4E0}" type="datetimeFigureOut">
              <a:rPr lang="es-SV" smtClean="0"/>
              <a:t>1/12/2021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3EAC7-5067-44FD-99DA-5F057D7BF48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697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8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5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6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3075" y="2182644"/>
            <a:ext cx="4315976" cy="2076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374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858" y="177773"/>
            <a:ext cx="1634284" cy="786329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24000" y="6625244"/>
            <a:ext cx="9144000" cy="232756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776AF30-7CC6-4050-BEFC-213D6E0649A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3750" b="25384"/>
          <a:stretch/>
        </p:blipFill>
        <p:spPr>
          <a:xfrm>
            <a:off x="9039398" y="0"/>
            <a:ext cx="3152602" cy="6857999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E3A63C67-92A5-43EB-9AAC-23F9A434D567}"/>
              </a:ext>
            </a:extLst>
          </p:cNvPr>
          <p:cNvSpPr txBox="1"/>
          <p:nvPr/>
        </p:nvSpPr>
        <p:spPr>
          <a:xfrm>
            <a:off x="672326" y="256216"/>
            <a:ext cx="39106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tx2">
                    <a:lumMod val="50000"/>
                  </a:schemeClr>
                </a:solidFill>
              </a:rPr>
              <a:t>Indicadores POA 2021</a:t>
            </a:r>
          </a:p>
          <a:p>
            <a:pPr algn="ctr"/>
            <a:r>
              <a:rPr lang="es-ES" sz="2000" b="1" dirty="0">
                <a:solidFill>
                  <a:schemeClr val="tx2">
                    <a:lumMod val="50000"/>
                  </a:schemeClr>
                </a:solidFill>
              </a:rPr>
              <a:t>Unidades Organizativas</a:t>
            </a:r>
            <a:endParaRPr lang="es-SV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918A1B3C-87C6-4E3E-B3EE-0BCF2D2053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939852"/>
              </p:ext>
            </p:extLst>
          </p:nvPr>
        </p:nvGraphicFramePr>
        <p:xfrm>
          <a:off x="766136" y="1180321"/>
          <a:ext cx="2908300" cy="1866900"/>
        </p:xfrm>
        <a:graphic>
          <a:graphicData uri="http://schemas.openxmlformats.org/drawingml/2006/table">
            <a:tbl>
              <a:tblPr/>
              <a:tblGrid>
                <a:gridCol w="2042470">
                  <a:extLst>
                    <a:ext uri="{9D8B030D-6E8A-4147-A177-3AD203B41FA5}">
                      <a16:colId xmlns:a16="http://schemas.microsoft.com/office/drawing/2014/main" val="2302528292"/>
                    </a:ext>
                  </a:extLst>
                </a:gridCol>
                <a:gridCol w="865830">
                  <a:extLst>
                    <a:ext uri="{9D8B030D-6E8A-4147-A177-3AD203B41FA5}">
                      <a16:colId xmlns:a16="http://schemas.microsoft.com/office/drawing/2014/main" val="850298575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STAFF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DESEMPEÑO DE INDICADORES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8460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Planificación y Calidad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06770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Auditoría Interna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82059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Comunicaciones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53886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Proyectos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1850617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Adquisiciones y Contrataciones Institucionales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5669159"/>
                  </a:ext>
                </a:extLst>
              </a:tr>
            </a:tbl>
          </a:graphicData>
        </a:graphic>
      </p:graphicFrame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CC71EE60-1010-40CB-8C2C-270E785781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3341"/>
              </p:ext>
            </p:extLst>
          </p:nvPr>
        </p:nvGraphicFramePr>
        <p:xfrm>
          <a:off x="7377590" y="1195271"/>
          <a:ext cx="3708400" cy="1866900"/>
        </p:xfrm>
        <a:graphic>
          <a:graphicData uri="http://schemas.openxmlformats.org/drawingml/2006/table">
            <a:tbl>
              <a:tblPr/>
              <a:tblGrid>
                <a:gridCol w="2349500">
                  <a:extLst>
                    <a:ext uri="{9D8B030D-6E8A-4147-A177-3AD203B41FA5}">
                      <a16:colId xmlns:a16="http://schemas.microsoft.com/office/drawing/2014/main" val="621466480"/>
                    </a:ext>
                  </a:extLst>
                </a:gridCol>
                <a:gridCol w="1358900">
                  <a:extLst>
                    <a:ext uri="{9D8B030D-6E8A-4147-A177-3AD203B41FA5}">
                      <a16:colId xmlns:a16="http://schemas.microsoft.com/office/drawing/2014/main" val="2104981023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GERENCIA ADMINISTRATIVA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DESEMPEÑO DE INDICADORES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2912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Servicios Generales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02833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Seguridad Institucional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9583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Tecnologías de Información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91998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Almacenes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896425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Archivos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1327922"/>
                  </a:ext>
                </a:extLst>
              </a:tr>
            </a:tbl>
          </a:graphicData>
        </a:graphic>
      </p:graphicFrame>
      <p:graphicFrame>
        <p:nvGraphicFramePr>
          <p:cNvPr id="16" name="Tabla 15">
            <a:extLst>
              <a:ext uri="{FF2B5EF4-FFF2-40B4-BE49-F238E27FC236}">
                <a16:creationId xmlns:a16="http://schemas.microsoft.com/office/drawing/2014/main" id="{247FF58B-8EF7-418C-A40F-3D589ACB72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578694"/>
              </p:ext>
            </p:extLst>
          </p:nvPr>
        </p:nvGraphicFramePr>
        <p:xfrm>
          <a:off x="771729" y="3399125"/>
          <a:ext cx="2908300" cy="2286000"/>
        </p:xfrm>
        <a:graphic>
          <a:graphicData uri="http://schemas.openxmlformats.org/drawingml/2006/table">
            <a:tbl>
              <a:tblPr/>
              <a:tblGrid>
                <a:gridCol w="2042470">
                  <a:extLst>
                    <a:ext uri="{9D8B030D-6E8A-4147-A177-3AD203B41FA5}">
                      <a16:colId xmlns:a16="http://schemas.microsoft.com/office/drawing/2014/main" val="3785460919"/>
                    </a:ext>
                  </a:extLst>
                </a:gridCol>
                <a:gridCol w="865830">
                  <a:extLst>
                    <a:ext uri="{9D8B030D-6E8A-4147-A177-3AD203B41FA5}">
                      <a16:colId xmlns:a16="http://schemas.microsoft.com/office/drawing/2014/main" val="2712770535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GERENCIA TÉCNICA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DESEMPEÑO DE INDICADORES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837275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Atención Primaria en Salud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42361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Hábitos Saludables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04043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Emergencias Médicas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90779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Medicamentos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8283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Epidemiología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48212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Atención Materna, perinatal e infantil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671447"/>
                  </a:ext>
                </a:extLst>
              </a:tr>
            </a:tbl>
          </a:graphicData>
        </a:graphic>
      </p:graphicFrame>
      <p:graphicFrame>
        <p:nvGraphicFramePr>
          <p:cNvPr id="18" name="Tabla 17">
            <a:extLst>
              <a:ext uri="{FF2B5EF4-FFF2-40B4-BE49-F238E27FC236}">
                <a16:creationId xmlns:a16="http://schemas.microsoft.com/office/drawing/2014/main" id="{2DA9D99A-C154-4749-8F7A-51523FA093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4577719"/>
              </p:ext>
            </p:extLst>
          </p:nvPr>
        </p:nvGraphicFramePr>
        <p:xfrm>
          <a:off x="7377590" y="3417487"/>
          <a:ext cx="3708400" cy="1905000"/>
        </p:xfrm>
        <a:graphic>
          <a:graphicData uri="http://schemas.openxmlformats.org/drawingml/2006/table">
            <a:tbl>
              <a:tblPr/>
              <a:tblGrid>
                <a:gridCol w="2349500">
                  <a:extLst>
                    <a:ext uri="{9D8B030D-6E8A-4147-A177-3AD203B41FA5}">
                      <a16:colId xmlns:a16="http://schemas.microsoft.com/office/drawing/2014/main" val="3000658217"/>
                    </a:ext>
                  </a:extLst>
                </a:gridCol>
                <a:gridCol w="1358900">
                  <a:extLst>
                    <a:ext uri="{9D8B030D-6E8A-4147-A177-3AD203B41FA5}">
                      <a16:colId xmlns:a16="http://schemas.microsoft.com/office/drawing/2014/main" val="2978141299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GERENCIA DE TALENTO HUMANO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DESEMPEÑO DE INDICADORES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23047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Compensaciones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273115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Contrataciones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43330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Planillas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0732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Desarrollo de Competencias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137615"/>
                  </a:ext>
                </a:extLst>
              </a:tr>
            </a:tbl>
          </a:graphicData>
        </a:graphic>
      </p:graphicFrame>
      <p:graphicFrame>
        <p:nvGraphicFramePr>
          <p:cNvPr id="20" name="Tabla 19">
            <a:extLst>
              <a:ext uri="{FF2B5EF4-FFF2-40B4-BE49-F238E27FC236}">
                <a16:creationId xmlns:a16="http://schemas.microsoft.com/office/drawing/2014/main" id="{39DBEAA6-6DAA-4C38-9C4E-907233D22E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888723"/>
              </p:ext>
            </p:extLst>
          </p:nvPr>
        </p:nvGraphicFramePr>
        <p:xfrm>
          <a:off x="3914517" y="3428999"/>
          <a:ext cx="3228584" cy="1524000"/>
        </p:xfrm>
        <a:graphic>
          <a:graphicData uri="http://schemas.openxmlformats.org/drawingml/2006/table">
            <a:tbl>
              <a:tblPr/>
              <a:tblGrid>
                <a:gridCol w="1991220">
                  <a:extLst>
                    <a:ext uri="{9D8B030D-6E8A-4147-A177-3AD203B41FA5}">
                      <a16:colId xmlns:a16="http://schemas.microsoft.com/office/drawing/2014/main" val="4163894928"/>
                    </a:ext>
                  </a:extLst>
                </a:gridCol>
                <a:gridCol w="1237364">
                  <a:extLst>
                    <a:ext uri="{9D8B030D-6E8A-4147-A177-3AD203B41FA5}">
                      <a16:colId xmlns:a16="http://schemas.microsoft.com/office/drawing/2014/main" val="765092766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GERENCIA FINANCIERA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DESEMPEÑO DE INDICADORES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062735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Presupuesto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54075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Tesorería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50302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Contabilidad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8737585"/>
                  </a:ext>
                </a:extLst>
              </a:tr>
            </a:tbl>
          </a:graphicData>
        </a:graphic>
      </p:graphicFrame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73D091C1-02A2-49D4-BE7C-322986D3E4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229281"/>
              </p:ext>
            </p:extLst>
          </p:nvPr>
        </p:nvGraphicFramePr>
        <p:xfrm>
          <a:off x="3997902" y="1180321"/>
          <a:ext cx="3068442" cy="1866900"/>
        </p:xfrm>
        <a:graphic>
          <a:graphicData uri="http://schemas.openxmlformats.org/drawingml/2006/table">
            <a:tbl>
              <a:tblPr/>
              <a:tblGrid>
                <a:gridCol w="2154936">
                  <a:extLst>
                    <a:ext uri="{9D8B030D-6E8A-4147-A177-3AD203B41FA5}">
                      <a16:colId xmlns:a16="http://schemas.microsoft.com/office/drawing/2014/main" val="2867615871"/>
                    </a:ext>
                  </a:extLst>
                </a:gridCol>
                <a:gridCol w="913506">
                  <a:extLst>
                    <a:ext uri="{9D8B030D-6E8A-4147-A177-3AD203B41FA5}">
                      <a16:colId xmlns:a16="http://schemas.microsoft.com/office/drawing/2014/main" val="2883482999"/>
                    </a:ext>
                  </a:extLst>
                </a:gridCol>
              </a:tblGrid>
              <a:tr h="74676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GERENCIA LEGAL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DESEMPEÑO DE INDICADORES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9311367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Acceso a la Información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62544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Medio Ambiente y Seguridad Ocupacional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8990112"/>
                  </a:ext>
                </a:extLst>
              </a:tr>
              <a:tr h="18669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Género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5124096"/>
                  </a:ext>
                </a:extLst>
              </a:tr>
              <a:tr h="18669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Alcohol y Tabaco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884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3180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858" y="177773"/>
            <a:ext cx="1634284" cy="786329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24000" y="6625244"/>
            <a:ext cx="9144000" cy="232756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776AF30-7CC6-4050-BEFC-213D6E0649A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3750" b="25384"/>
          <a:stretch/>
        </p:blipFill>
        <p:spPr>
          <a:xfrm>
            <a:off x="9039398" y="0"/>
            <a:ext cx="3152602" cy="6857999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E3A63C67-92A5-43EB-9AAC-23F9A434D567}"/>
              </a:ext>
            </a:extLst>
          </p:cNvPr>
          <p:cNvSpPr txBox="1"/>
          <p:nvPr/>
        </p:nvSpPr>
        <p:spPr>
          <a:xfrm>
            <a:off x="672326" y="256216"/>
            <a:ext cx="39106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tx2">
                    <a:lumMod val="50000"/>
                  </a:schemeClr>
                </a:solidFill>
              </a:rPr>
              <a:t>Indicadores POA 2021</a:t>
            </a:r>
          </a:p>
          <a:p>
            <a:pPr algn="ctr"/>
            <a:r>
              <a:rPr lang="es-ES" sz="2000" b="1" dirty="0">
                <a:solidFill>
                  <a:schemeClr val="tx2">
                    <a:lumMod val="50000"/>
                  </a:schemeClr>
                </a:solidFill>
              </a:rPr>
              <a:t>Unidades Organizativas</a:t>
            </a:r>
            <a:endParaRPr lang="es-SV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EB84BBD4-5924-416B-B58E-F46C3FA2D5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987336"/>
              </p:ext>
            </p:extLst>
          </p:nvPr>
        </p:nvGraphicFramePr>
        <p:xfrm>
          <a:off x="1524000" y="2274916"/>
          <a:ext cx="2959100" cy="2133600"/>
        </p:xfrm>
        <a:graphic>
          <a:graphicData uri="http://schemas.openxmlformats.org/drawingml/2006/table">
            <a:tbl>
              <a:tblPr/>
              <a:tblGrid>
                <a:gridCol w="2044700">
                  <a:extLst>
                    <a:ext uri="{9D8B030D-6E8A-4147-A177-3AD203B41FA5}">
                      <a16:colId xmlns:a16="http://schemas.microsoft.com/office/drawing/2014/main" val="225628169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051737928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FOSALUD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DESEMPEÑO DE INDICADORES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9451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11288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Gerencia Administrativa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220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Gerencia Legal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74504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Gerencia de Talento Humano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911576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Gerencia Técnica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79725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Gerencia Financiera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33272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Promedio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533620"/>
                  </a:ext>
                </a:extLst>
              </a:tr>
            </a:tbl>
          </a:graphicData>
        </a:graphic>
      </p:graphicFrame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4C8E1E3-C20F-428B-A6CE-DF54046F6A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1765102"/>
              </p:ext>
            </p:extLst>
          </p:nvPr>
        </p:nvGraphicFramePr>
        <p:xfrm>
          <a:off x="4948017" y="1262601"/>
          <a:ext cx="6452621" cy="4416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0160694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4053" y="2375222"/>
            <a:ext cx="1643894" cy="2107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013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09800" y="1173798"/>
            <a:ext cx="7772400" cy="2387600"/>
          </a:xfrm>
        </p:spPr>
        <p:txBody>
          <a:bodyPr>
            <a:normAutofit/>
          </a:bodyPr>
          <a:lstStyle/>
          <a:p>
            <a:r>
              <a:rPr lang="es-SV" sz="4400" b="1" dirty="0">
                <a:solidFill>
                  <a:schemeClr val="bg1"/>
                </a:solidFill>
                <a:latin typeface="Museo Sans 300" panose="02000000000000000000" pitchFamily="50" charset="0"/>
              </a:rPr>
              <a:t>PRESENTACIÓN PLAN OPERATIVO 2021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810312" y="3710104"/>
            <a:ext cx="6714688" cy="1121955"/>
          </a:xfrm>
        </p:spPr>
        <p:txBody>
          <a:bodyPr>
            <a:normAutofit/>
          </a:bodyPr>
          <a:lstStyle/>
          <a:p>
            <a:r>
              <a:rPr lang="es-SV" sz="2800" dirty="0">
                <a:solidFill>
                  <a:schemeClr val="bg1"/>
                </a:solidFill>
              </a:rPr>
              <a:t>Tercer Trimestre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750" b="25384"/>
          <a:stretch/>
        </p:blipFill>
        <p:spPr>
          <a:xfrm>
            <a:off x="9039398" y="168660"/>
            <a:ext cx="3152602" cy="652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027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858" y="177773"/>
            <a:ext cx="1634284" cy="786329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24000" y="6625244"/>
            <a:ext cx="9144000" cy="232756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776AF30-7CC6-4050-BEFC-213D6E0649A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3750" b="25384"/>
          <a:stretch/>
        </p:blipFill>
        <p:spPr>
          <a:xfrm>
            <a:off x="9039398" y="0"/>
            <a:ext cx="3152602" cy="6857999"/>
          </a:xfrm>
          <a:prstGeom prst="rect">
            <a:avLst/>
          </a:prstGeom>
        </p:spPr>
      </p:pic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90708175-2D9C-497B-B9E2-A636F5B533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363161"/>
              </p:ext>
            </p:extLst>
          </p:nvPr>
        </p:nvGraphicFramePr>
        <p:xfrm>
          <a:off x="7005093" y="2155545"/>
          <a:ext cx="4571714" cy="2546907"/>
        </p:xfrm>
        <a:graphic>
          <a:graphicData uri="http://schemas.openxmlformats.org/drawingml/2006/table">
            <a:tbl>
              <a:tblPr/>
              <a:tblGrid>
                <a:gridCol w="2461692">
                  <a:extLst>
                    <a:ext uri="{9D8B030D-6E8A-4147-A177-3AD203B41FA5}">
                      <a16:colId xmlns:a16="http://schemas.microsoft.com/office/drawing/2014/main" val="1812090824"/>
                    </a:ext>
                  </a:extLst>
                </a:gridCol>
                <a:gridCol w="1192621">
                  <a:extLst>
                    <a:ext uri="{9D8B030D-6E8A-4147-A177-3AD203B41FA5}">
                      <a16:colId xmlns:a16="http://schemas.microsoft.com/office/drawing/2014/main" val="1800444630"/>
                    </a:ext>
                  </a:extLst>
                </a:gridCol>
                <a:gridCol w="917401">
                  <a:extLst>
                    <a:ext uri="{9D8B030D-6E8A-4147-A177-3AD203B41FA5}">
                      <a16:colId xmlns:a16="http://schemas.microsoft.com/office/drawing/2014/main" val="3459482281"/>
                    </a:ext>
                  </a:extLst>
                </a:gridCol>
              </a:tblGrid>
              <a:tr h="69461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STAFF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CUMPLIMIENTO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AVANCE ANUAL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483743"/>
                  </a:ext>
                </a:extLst>
              </a:tr>
              <a:tr h="463074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Planificación y Calidad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0267056"/>
                  </a:ext>
                </a:extLst>
              </a:tr>
              <a:tr h="231537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Auditoría Interna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5230110"/>
                  </a:ext>
                </a:extLst>
              </a:tr>
              <a:tr h="231537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Comunicaciones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8680251"/>
                  </a:ext>
                </a:extLst>
              </a:tr>
              <a:tr h="231537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Proyectos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4008185"/>
                  </a:ext>
                </a:extLst>
              </a:tr>
              <a:tr h="694611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Adquisiciones y Contrataciones Institucionales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5505944"/>
                  </a:ext>
                </a:extLst>
              </a:tr>
            </a:tbl>
          </a:graphicData>
        </a:graphic>
      </p:graphicFrame>
      <p:sp>
        <p:nvSpPr>
          <p:cNvPr id="19" name="CuadroTexto 18">
            <a:extLst>
              <a:ext uri="{FF2B5EF4-FFF2-40B4-BE49-F238E27FC236}">
                <a16:creationId xmlns:a16="http://schemas.microsoft.com/office/drawing/2014/main" id="{17E3AFDF-278F-478A-9C92-F2CEC430FA96}"/>
              </a:ext>
            </a:extLst>
          </p:cNvPr>
          <p:cNvSpPr txBox="1"/>
          <p:nvPr/>
        </p:nvSpPr>
        <p:spPr>
          <a:xfrm>
            <a:off x="672326" y="256216"/>
            <a:ext cx="39106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tx2">
                    <a:lumMod val="50000"/>
                  </a:schemeClr>
                </a:solidFill>
              </a:rPr>
              <a:t>Nivel de Ejecución POA 2021</a:t>
            </a:r>
          </a:p>
          <a:p>
            <a:pPr algn="ctr"/>
            <a:r>
              <a:rPr lang="es-ES" sz="2000" b="1" dirty="0">
                <a:solidFill>
                  <a:schemeClr val="tx2">
                    <a:lumMod val="50000"/>
                  </a:schemeClr>
                </a:solidFill>
              </a:rPr>
              <a:t>Unidades Organizativas</a:t>
            </a:r>
            <a:endParaRPr lang="es-SV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A12B82F2-5429-4FE7-87EC-9DB22E0003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2205250"/>
              </p:ext>
            </p:extLst>
          </p:nvPr>
        </p:nvGraphicFramePr>
        <p:xfrm>
          <a:off x="615193" y="1349660"/>
          <a:ext cx="6090693" cy="4890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86832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858" y="177773"/>
            <a:ext cx="1634284" cy="786329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24000" y="6625244"/>
            <a:ext cx="9144000" cy="232756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776AF30-7CC6-4050-BEFC-213D6E0649A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3750" b="25384"/>
          <a:stretch/>
        </p:blipFill>
        <p:spPr>
          <a:xfrm>
            <a:off x="9039398" y="0"/>
            <a:ext cx="3152602" cy="6857999"/>
          </a:xfrm>
          <a:prstGeom prst="rect">
            <a:avLst/>
          </a:prstGeom>
        </p:spPr>
      </p:pic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id="{4C1A3EAF-9AFA-4A3A-AB51-36A95FBEFE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0710321"/>
              </p:ext>
            </p:extLst>
          </p:nvPr>
        </p:nvGraphicFramePr>
        <p:xfrm>
          <a:off x="379248" y="1296741"/>
          <a:ext cx="6238876" cy="4995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FC68001C-8FA9-4464-B84B-4CCC3A512E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509555"/>
              </p:ext>
            </p:extLst>
          </p:nvPr>
        </p:nvGraphicFramePr>
        <p:xfrm>
          <a:off x="6845417" y="2401661"/>
          <a:ext cx="4815279" cy="2673679"/>
        </p:xfrm>
        <a:graphic>
          <a:graphicData uri="http://schemas.openxmlformats.org/drawingml/2006/table">
            <a:tbl>
              <a:tblPr/>
              <a:tblGrid>
                <a:gridCol w="2656693">
                  <a:extLst>
                    <a:ext uri="{9D8B030D-6E8A-4147-A177-3AD203B41FA5}">
                      <a16:colId xmlns:a16="http://schemas.microsoft.com/office/drawing/2014/main" val="251147072"/>
                    </a:ext>
                  </a:extLst>
                </a:gridCol>
                <a:gridCol w="1176523">
                  <a:extLst>
                    <a:ext uri="{9D8B030D-6E8A-4147-A177-3AD203B41FA5}">
                      <a16:colId xmlns:a16="http://schemas.microsoft.com/office/drawing/2014/main" val="3663536626"/>
                    </a:ext>
                  </a:extLst>
                </a:gridCol>
                <a:gridCol w="982063">
                  <a:extLst>
                    <a:ext uri="{9D8B030D-6E8A-4147-A177-3AD203B41FA5}">
                      <a16:colId xmlns:a16="http://schemas.microsoft.com/office/drawing/2014/main" val="2806098504"/>
                    </a:ext>
                  </a:extLst>
                </a:gridCol>
              </a:tblGrid>
              <a:tr h="68057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GERENCIA ADMINISTRATIVA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CUMPLIMIENTO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AVANCE ANUAL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399199"/>
                  </a:ext>
                </a:extLst>
              </a:tr>
              <a:tr h="45371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Servicios Generales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7909135"/>
                  </a:ext>
                </a:extLst>
              </a:tr>
              <a:tr h="45371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Seguridad Institucional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2784200"/>
                  </a:ext>
                </a:extLst>
              </a:tr>
              <a:tr h="453715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Tecnologías de Información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1529552"/>
                  </a:ext>
                </a:extLst>
              </a:tr>
              <a:tr h="226858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Almacenes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6065532"/>
                  </a:ext>
                </a:extLst>
              </a:tr>
              <a:tr h="405103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Archivos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992068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DD50222E-0824-4BBE-8E8D-204D127DAC65}"/>
              </a:ext>
            </a:extLst>
          </p:cNvPr>
          <p:cNvSpPr txBox="1"/>
          <p:nvPr/>
        </p:nvSpPr>
        <p:spPr>
          <a:xfrm>
            <a:off x="672326" y="256216"/>
            <a:ext cx="39106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tx2">
                    <a:lumMod val="50000"/>
                  </a:schemeClr>
                </a:solidFill>
              </a:rPr>
              <a:t>Nivel de Ejecución POA 2021</a:t>
            </a:r>
          </a:p>
          <a:p>
            <a:pPr algn="ctr"/>
            <a:r>
              <a:rPr lang="es-ES" sz="2000" b="1" dirty="0">
                <a:solidFill>
                  <a:schemeClr val="tx2">
                    <a:lumMod val="50000"/>
                  </a:schemeClr>
                </a:solidFill>
              </a:rPr>
              <a:t>Unidades Organizativas</a:t>
            </a:r>
            <a:endParaRPr lang="es-SV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870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858" y="177773"/>
            <a:ext cx="1634284" cy="786329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24000" y="6625244"/>
            <a:ext cx="9144000" cy="232756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776AF30-7CC6-4050-BEFC-213D6E0649A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3750" b="25384"/>
          <a:stretch/>
        </p:blipFill>
        <p:spPr>
          <a:xfrm>
            <a:off x="9039398" y="0"/>
            <a:ext cx="3152602" cy="6857999"/>
          </a:xfrm>
          <a:prstGeom prst="rect">
            <a:avLst/>
          </a:prstGeom>
        </p:spPr>
      </p:pic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9871F029-57B3-43CE-B8D4-C738B6D729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994389"/>
              </p:ext>
            </p:extLst>
          </p:nvPr>
        </p:nvGraphicFramePr>
        <p:xfrm>
          <a:off x="6818397" y="1809303"/>
          <a:ext cx="4599019" cy="2838198"/>
        </p:xfrm>
        <a:graphic>
          <a:graphicData uri="http://schemas.openxmlformats.org/drawingml/2006/table">
            <a:tbl>
              <a:tblPr/>
              <a:tblGrid>
                <a:gridCol w="2476395">
                  <a:extLst>
                    <a:ext uri="{9D8B030D-6E8A-4147-A177-3AD203B41FA5}">
                      <a16:colId xmlns:a16="http://schemas.microsoft.com/office/drawing/2014/main" val="265639328"/>
                    </a:ext>
                  </a:extLst>
                </a:gridCol>
                <a:gridCol w="1199744">
                  <a:extLst>
                    <a:ext uri="{9D8B030D-6E8A-4147-A177-3AD203B41FA5}">
                      <a16:colId xmlns:a16="http://schemas.microsoft.com/office/drawing/2014/main" val="597362801"/>
                    </a:ext>
                  </a:extLst>
                </a:gridCol>
                <a:gridCol w="922880">
                  <a:extLst>
                    <a:ext uri="{9D8B030D-6E8A-4147-A177-3AD203B41FA5}">
                      <a16:colId xmlns:a16="http://schemas.microsoft.com/office/drawing/2014/main" val="1508272975"/>
                    </a:ext>
                  </a:extLst>
                </a:gridCol>
              </a:tblGrid>
              <a:tr h="77405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GERENCIA LEGAL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CUMPLIMIENTO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AVANCE ANUAL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185906"/>
                  </a:ext>
                </a:extLst>
              </a:tr>
              <a:tr h="516036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Acceso a la Información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9941773"/>
                  </a:ext>
                </a:extLst>
              </a:tr>
              <a:tr h="774054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Medio Ambiente y Seguridad Ocupacional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449841"/>
                  </a:ext>
                </a:extLst>
              </a:tr>
              <a:tr h="258018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Género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5610057"/>
                  </a:ext>
                </a:extLst>
              </a:tr>
              <a:tr h="516036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Alcohol y Tabaco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49%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6966607"/>
                  </a:ext>
                </a:extLst>
              </a:tr>
            </a:tbl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639AEFE4-9C5F-417F-B94F-1611604033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5390317"/>
              </p:ext>
            </p:extLst>
          </p:nvPr>
        </p:nvGraphicFramePr>
        <p:xfrm>
          <a:off x="649619" y="1475103"/>
          <a:ext cx="5601531" cy="3773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9703C06B-7984-4B2F-94E5-5FDDB8C0B295}"/>
              </a:ext>
            </a:extLst>
          </p:cNvPr>
          <p:cNvSpPr txBox="1"/>
          <p:nvPr/>
        </p:nvSpPr>
        <p:spPr>
          <a:xfrm>
            <a:off x="672326" y="256216"/>
            <a:ext cx="39106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tx2">
                    <a:lumMod val="50000"/>
                  </a:schemeClr>
                </a:solidFill>
              </a:rPr>
              <a:t>Nivel de Ejecución POA 2021</a:t>
            </a:r>
          </a:p>
          <a:p>
            <a:pPr algn="ctr"/>
            <a:r>
              <a:rPr lang="es-ES" sz="2000" b="1" dirty="0">
                <a:solidFill>
                  <a:schemeClr val="tx2">
                    <a:lumMod val="50000"/>
                  </a:schemeClr>
                </a:solidFill>
              </a:rPr>
              <a:t>Unidades Organizativas</a:t>
            </a:r>
            <a:endParaRPr lang="es-SV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184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858" y="177773"/>
            <a:ext cx="1634284" cy="786329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24000" y="6625244"/>
            <a:ext cx="9144000" cy="232756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776AF30-7CC6-4050-BEFC-213D6E0649A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3750" b="25384"/>
          <a:stretch/>
        </p:blipFill>
        <p:spPr>
          <a:xfrm>
            <a:off x="9039398" y="0"/>
            <a:ext cx="3152602" cy="6857999"/>
          </a:xfrm>
          <a:prstGeom prst="rect">
            <a:avLst/>
          </a:prstGeom>
        </p:spPr>
      </p:pic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BCD8D73C-4BDF-4C8C-A8FB-EAC17D6C6A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9007837"/>
              </p:ext>
            </p:extLst>
          </p:nvPr>
        </p:nvGraphicFramePr>
        <p:xfrm>
          <a:off x="598066" y="1426322"/>
          <a:ext cx="6315076" cy="43576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F205C49B-28F3-4C3F-BA11-937645AA87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633373"/>
              </p:ext>
            </p:extLst>
          </p:nvPr>
        </p:nvGraphicFramePr>
        <p:xfrm>
          <a:off x="6913142" y="1510211"/>
          <a:ext cx="4664279" cy="3397348"/>
        </p:xfrm>
        <a:graphic>
          <a:graphicData uri="http://schemas.openxmlformats.org/drawingml/2006/table">
            <a:tbl>
              <a:tblPr/>
              <a:tblGrid>
                <a:gridCol w="2511534">
                  <a:extLst>
                    <a:ext uri="{9D8B030D-6E8A-4147-A177-3AD203B41FA5}">
                      <a16:colId xmlns:a16="http://schemas.microsoft.com/office/drawing/2014/main" val="766711032"/>
                    </a:ext>
                  </a:extLst>
                </a:gridCol>
                <a:gridCol w="1216769">
                  <a:extLst>
                    <a:ext uri="{9D8B030D-6E8A-4147-A177-3AD203B41FA5}">
                      <a16:colId xmlns:a16="http://schemas.microsoft.com/office/drawing/2014/main" val="1763517269"/>
                    </a:ext>
                  </a:extLst>
                </a:gridCol>
                <a:gridCol w="935976">
                  <a:extLst>
                    <a:ext uri="{9D8B030D-6E8A-4147-A177-3AD203B41FA5}">
                      <a16:colId xmlns:a16="http://schemas.microsoft.com/office/drawing/2014/main" val="1697131866"/>
                    </a:ext>
                  </a:extLst>
                </a:gridCol>
              </a:tblGrid>
              <a:tr h="78400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GERENCIA TÉCNICA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CUMPLIMIENTO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AVANCE ANUAL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8574774"/>
                  </a:ext>
                </a:extLst>
              </a:tr>
              <a:tr h="522669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Atención Primaria en Salud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2974170"/>
                  </a:ext>
                </a:extLst>
              </a:tr>
              <a:tr h="522669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Hábitos Saludables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1702344"/>
                  </a:ext>
                </a:extLst>
              </a:tr>
              <a:tr h="522669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Emergencias Médicas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2746829"/>
                  </a:ext>
                </a:extLst>
              </a:tr>
              <a:tr h="26133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Medicamentos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0077342"/>
                  </a:ext>
                </a:extLst>
              </a:tr>
              <a:tr h="26133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Epidemiología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4562882"/>
                  </a:ext>
                </a:extLst>
              </a:tr>
              <a:tr h="522669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Atención Materna, perinatal e infantil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3059656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D39FC2FE-1423-4E84-895D-BCE8C15DA95E}"/>
              </a:ext>
            </a:extLst>
          </p:cNvPr>
          <p:cNvSpPr txBox="1"/>
          <p:nvPr/>
        </p:nvSpPr>
        <p:spPr>
          <a:xfrm>
            <a:off x="672326" y="256216"/>
            <a:ext cx="39106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tx2">
                    <a:lumMod val="50000"/>
                  </a:schemeClr>
                </a:solidFill>
              </a:rPr>
              <a:t>Nivel de Ejecución POA 2021</a:t>
            </a:r>
          </a:p>
          <a:p>
            <a:pPr algn="ctr"/>
            <a:r>
              <a:rPr lang="es-ES" sz="2000" b="1" dirty="0">
                <a:solidFill>
                  <a:schemeClr val="tx2">
                    <a:lumMod val="50000"/>
                  </a:schemeClr>
                </a:solidFill>
              </a:rPr>
              <a:t>Unidades Organizativas</a:t>
            </a:r>
            <a:endParaRPr lang="es-SV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065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858" y="177773"/>
            <a:ext cx="1634284" cy="786329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24000" y="6625244"/>
            <a:ext cx="9144000" cy="232756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776AF30-7CC6-4050-BEFC-213D6E0649A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3750" b="25384"/>
          <a:stretch/>
        </p:blipFill>
        <p:spPr>
          <a:xfrm>
            <a:off x="9039398" y="0"/>
            <a:ext cx="3152602" cy="6857999"/>
          </a:xfrm>
          <a:prstGeom prst="rect">
            <a:avLst/>
          </a:prstGeom>
        </p:spPr>
      </p:pic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BD332EE9-D5C6-44A5-98AD-89B4687055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4520912"/>
              </p:ext>
            </p:extLst>
          </p:nvPr>
        </p:nvGraphicFramePr>
        <p:xfrm>
          <a:off x="-47797" y="1334131"/>
          <a:ext cx="6315076" cy="43576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452FD5DC-A523-4D04-8C3B-E5C90E8B1E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723853"/>
              </p:ext>
            </p:extLst>
          </p:nvPr>
        </p:nvGraphicFramePr>
        <p:xfrm>
          <a:off x="6875741" y="2340809"/>
          <a:ext cx="4252605" cy="1962743"/>
        </p:xfrm>
        <a:graphic>
          <a:graphicData uri="http://schemas.openxmlformats.org/drawingml/2006/table">
            <a:tbl>
              <a:tblPr/>
              <a:tblGrid>
                <a:gridCol w="2143982">
                  <a:extLst>
                    <a:ext uri="{9D8B030D-6E8A-4147-A177-3AD203B41FA5}">
                      <a16:colId xmlns:a16="http://schemas.microsoft.com/office/drawing/2014/main" val="1968981144"/>
                    </a:ext>
                  </a:extLst>
                </a:gridCol>
                <a:gridCol w="1244558">
                  <a:extLst>
                    <a:ext uri="{9D8B030D-6E8A-4147-A177-3AD203B41FA5}">
                      <a16:colId xmlns:a16="http://schemas.microsoft.com/office/drawing/2014/main" val="2984101595"/>
                    </a:ext>
                  </a:extLst>
                </a:gridCol>
                <a:gridCol w="864065">
                  <a:extLst>
                    <a:ext uri="{9D8B030D-6E8A-4147-A177-3AD203B41FA5}">
                      <a16:colId xmlns:a16="http://schemas.microsoft.com/office/drawing/2014/main" val="3501982144"/>
                    </a:ext>
                  </a:extLst>
                </a:gridCol>
              </a:tblGrid>
              <a:tr h="50790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GERENCIA DE TALENTO HUMANO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CUMPLIMIENTO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AVANCE ANUAL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3304154"/>
                  </a:ext>
                </a:extLst>
              </a:tr>
              <a:tr h="392666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Compensaciones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1141410"/>
                  </a:ext>
                </a:extLst>
              </a:tr>
              <a:tr h="36125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Contrataciones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7324675"/>
                  </a:ext>
                </a:extLst>
              </a:tr>
              <a:tr h="25395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Planillas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4828986"/>
                  </a:ext>
                </a:extLst>
              </a:tr>
              <a:tr h="44696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Desarrollo de Competencias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602214"/>
                  </a:ext>
                </a:extLst>
              </a:tr>
            </a:tbl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5B9B0709-842C-4E72-932E-7D35A4B13768}"/>
              </a:ext>
            </a:extLst>
          </p:cNvPr>
          <p:cNvSpPr txBox="1"/>
          <p:nvPr/>
        </p:nvSpPr>
        <p:spPr>
          <a:xfrm>
            <a:off x="672326" y="256216"/>
            <a:ext cx="39106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tx2">
                    <a:lumMod val="50000"/>
                  </a:schemeClr>
                </a:solidFill>
              </a:rPr>
              <a:t>Nivel de Ejecución POA 2021</a:t>
            </a:r>
          </a:p>
          <a:p>
            <a:pPr algn="ctr"/>
            <a:r>
              <a:rPr lang="es-ES" sz="2000" b="1" dirty="0">
                <a:solidFill>
                  <a:schemeClr val="tx2">
                    <a:lumMod val="50000"/>
                  </a:schemeClr>
                </a:solidFill>
              </a:rPr>
              <a:t>Unidades Organizativas</a:t>
            </a:r>
            <a:endParaRPr lang="es-SV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376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858" y="177773"/>
            <a:ext cx="1634284" cy="786329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24000" y="6625244"/>
            <a:ext cx="9144000" cy="232756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776AF30-7CC6-4050-BEFC-213D6E0649A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3750" b="25384"/>
          <a:stretch/>
        </p:blipFill>
        <p:spPr>
          <a:xfrm>
            <a:off x="9039398" y="0"/>
            <a:ext cx="3152602" cy="6857999"/>
          </a:xfrm>
          <a:prstGeom prst="rect">
            <a:avLst/>
          </a:prstGeom>
        </p:spPr>
      </p:pic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BD332EE9-D5C6-44A5-98AD-89B4687055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1335819"/>
              </p:ext>
            </p:extLst>
          </p:nvPr>
        </p:nvGraphicFramePr>
        <p:xfrm>
          <a:off x="299782" y="1768414"/>
          <a:ext cx="6315076" cy="43576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095F9E05-B44F-43DF-A622-88714F8672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464115"/>
              </p:ext>
            </p:extLst>
          </p:nvPr>
        </p:nvGraphicFramePr>
        <p:xfrm>
          <a:off x="6409189" y="1768411"/>
          <a:ext cx="5268285" cy="2509973"/>
        </p:xfrm>
        <a:graphic>
          <a:graphicData uri="http://schemas.openxmlformats.org/drawingml/2006/table">
            <a:tbl>
              <a:tblPr/>
              <a:tblGrid>
                <a:gridCol w="2424418">
                  <a:extLst>
                    <a:ext uri="{9D8B030D-6E8A-4147-A177-3AD203B41FA5}">
                      <a16:colId xmlns:a16="http://schemas.microsoft.com/office/drawing/2014/main" val="1051612872"/>
                    </a:ext>
                  </a:extLst>
                </a:gridCol>
                <a:gridCol w="1607716">
                  <a:extLst>
                    <a:ext uri="{9D8B030D-6E8A-4147-A177-3AD203B41FA5}">
                      <a16:colId xmlns:a16="http://schemas.microsoft.com/office/drawing/2014/main" val="3808702269"/>
                    </a:ext>
                  </a:extLst>
                </a:gridCol>
                <a:gridCol w="1236151">
                  <a:extLst>
                    <a:ext uri="{9D8B030D-6E8A-4147-A177-3AD203B41FA5}">
                      <a16:colId xmlns:a16="http://schemas.microsoft.com/office/drawing/2014/main" val="3662738093"/>
                    </a:ext>
                  </a:extLst>
                </a:gridCol>
              </a:tblGrid>
              <a:tr h="94124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GERENCIA FINANCIERA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CUMPLIMIENTO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AVANCE ANUAL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050499"/>
                  </a:ext>
                </a:extLst>
              </a:tr>
              <a:tr h="627493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Presupuesto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6357838"/>
                  </a:ext>
                </a:extLst>
              </a:tr>
              <a:tr h="313747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Tesorería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0089092"/>
                  </a:ext>
                </a:extLst>
              </a:tr>
              <a:tr h="627493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Contabilidad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2361120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7398872C-8F76-407F-976E-92A6883CDC3C}"/>
              </a:ext>
            </a:extLst>
          </p:cNvPr>
          <p:cNvSpPr txBox="1"/>
          <p:nvPr/>
        </p:nvSpPr>
        <p:spPr>
          <a:xfrm>
            <a:off x="672326" y="256216"/>
            <a:ext cx="39106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tx2">
                    <a:lumMod val="50000"/>
                  </a:schemeClr>
                </a:solidFill>
              </a:rPr>
              <a:t>Nivel de Ejecución POA 2021</a:t>
            </a:r>
          </a:p>
          <a:p>
            <a:pPr algn="ctr"/>
            <a:r>
              <a:rPr lang="es-ES" sz="2000" b="1" dirty="0">
                <a:solidFill>
                  <a:schemeClr val="tx2">
                    <a:lumMod val="50000"/>
                  </a:schemeClr>
                </a:solidFill>
              </a:rPr>
              <a:t>Unidades Organizativas</a:t>
            </a:r>
            <a:endParaRPr lang="es-SV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958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858" y="177773"/>
            <a:ext cx="1634284" cy="786329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524000" y="6625244"/>
            <a:ext cx="9144000" cy="232756"/>
          </a:xfrm>
          <a:prstGeom prst="rect">
            <a:avLst/>
          </a:prstGeom>
          <a:solidFill>
            <a:srgbClr val="111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776AF30-7CC6-4050-BEFC-213D6E0649A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3750" b="25384"/>
          <a:stretch/>
        </p:blipFill>
        <p:spPr>
          <a:xfrm>
            <a:off x="9039398" y="0"/>
            <a:ext cx="3152602" cy="6857999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E3A63C67-92A5-43EB-9AAC-23F9A434D567}"/>
              </a:ext>
            </a:extLst>
          </p:cNvPr>
          <p:cNvSpPr txBox="1"/>
          <p:nvPr/>
        </p:nvSpPr>
        <p:spPr>
          <a:xfrm>
            <a:off x="672326" y="256216"/>
            <a:ext cx="39106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tx2">
                    <a:lumMod val="50000"/>
                  </a:schemeClr>
                </a:solidFill>
              </a:rPr>
              <a:t>Nivel de Ejecución POA 2021</a:t>
            </a:r>
          </a:p>
          <a:p>
            <a:pPr algn="ctr"/>
            <a:r>
              <a:rPr lang="es-ES" sz="2000" b="1" dirty="0">
                <a:solidFill>
                  <a:schemeClr val="tx2">
                    <a:lumMod val="50000"/>
                  </a:schemeClr>
                </a:solidFill>
              </a:rPr>
              <a:t>Unidades Organizativas</a:t>
            </a:r>
            <a:endParaRPr lang="es-SV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6F71F42A-59B0-4C4A-8DAE-32B8F5B797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7350550"/>
              </p:ext>
            </p:extLst>
          </p:nvPr>
        </p:nvGraphicFramePr>
        <p:xfrm>
          <a:off x="763847" y="1517204"/>
          <a:ext cx="5192335" cy="3667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2" name="Tabla 11">
            <a:extLst>
              <a:ext uri="{FF2B5EF4-FFF2-40B4-BE49-F238E27FC236}">
                <a16:creationId xmlns:a16="http://schemas.microsoft.com/office/drawing/2014/main" id="{3187642B-3604-4D22-8C65-ADBAD937E2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060392"/>
              </p:ext>
            </p:extLst>
          </p:nvPr>
        </p:nvGraphicFramePr>
        <p:xfrm>
          <a:off x="6761527" y="1325769"/>
          <a:ext cx="4018327" cy="2125032"/>
        </p:xfrm>
        <a:graphic>
          <a:graphicData uri="http://schemas.openxmlformats.org/drawingml/2006/table">
            <a:tbl>
              <a:tblPr/>
              <a:tblGrid>
                <a:gridCol w="2302315">
                  <a:extLst>
                    <a:ext uri="{9D8B030D-6E8A-4147-A177-3AD203B41FA5}">
                      <a16:colId xmlns:a16="http://schemas.microsoft.com/office/drawing/2014/main" val="3801152885"/>
                    </a:ext>
                  </a:extLst>
                </a:gridCol>
                <a:gridCol w="858006">
                  <a:extLst>
                    <a:ext uri="{9D8B030D-6E8A-4147-A177-3AD203B41FA5}">
                      <a16:colId xmlns:a16="http://schemas.microsoft.com/office/drawing/2014/main" val="2393835788"/>
                    </a:ext>
                  </a:extLst>
                </a:gridCol>
                <a:gridCol w="858006">
                  <a:extLst>
                    <a:ext uri="{9D8B030D-6E8A-4147-A177-3AD203B41FA5}">
                      <a16:colId xmlns:a16="http://schemas.microsoft.com/office/drawing/2014/main" val="1550544196"/>
                    </a:ext>
                  </a:extLst>
                </a:gridCol>
              </a:tblGrid>
              <a:tr h="62373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FOSALUD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AVANCE PROMEDIO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ANUAL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7427251"/>
                  </a:ext>
                </a:extLst>
              </a:tr>
              <a:tr h="20791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2740034"/>
                  </a:ext>
                </a:extLst>
              </a:tr>
              <a:tr h="20791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Gerencia Administrativa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5051091"/>
                  </a:ext>
                </a:extLst>
              </a:tr>
              <a:tr h="20791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Gerencia Legal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5254099"/>
                  </a:ext>
                </a:extLst>
              </a:tr>
              <a:tr h="41582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Gerencia de Talento Humano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3616926"/>
                  </a:ext>
                </a:extLst>
              </a:tr>
              <a:tr h="232042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Gerencia Técnica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842527"/>
                  </a:ext>
                </a:extLst>
              </a:tr>
              <a:tr h="20791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Gerencia Financiera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4874391"/>
                  </a:ext>
                </a:extLst>
              </a:tr>
            </a:tbl>
          </a:graphicData>
        </a:graphic>
      </p:graphicFrame>
      <p:sp>
        <p:nvSpPr>
          <p:cNvPr id="13" name="CuadroTexto 12">
            <a:extLst>
              <a:ext uri="{FF2B5EF4-FFF2-40B4-BE49-F238E27FC236}">
                <a16:creationId xmlns:a16="http://schemas.microsoft.com/office/drawing/2014/main" id="{473ECFD9-84A2-4FE4-B7C7-C70E620FC07F}"/>
              </a:ext>
            </a:extLst>
          </p:cNvPr>
          <p:cNvSpPr txBox="1"/>
          <p:nvPr/>
        </p:nvSpPr>
        <p:spPr>
          <a:xfrm>
            <a:off x="6945164" y="3624044"/>
            <a:ext cx="36510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Hasta el tercer trimestre, se tiene un avance promedio del 68% en el POA 2021, esto se debe a que varias unidades tienen sus actividades programadas para el último trimestre. 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2317624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9F9D5956909744AB9B962EA200F3EFA" ma:contentTypeVersion="10" ma:contentTypeDescription="Crear nuevo documento." ma:contentTypeScope="" ma:versionID="78d3e8d5160d603748891d3b362c1e0c">
  <xsd:schema xmlns:xsd="http://www.w3.org/2001/XMLSchema" xmlns:xs="http://www.w3.org/2001/XMLSchema" xmlns:p="http://schemas.microsoft.com/office/2006/metadata/properties" xmlns:ns3="0bc2de42-ca0a-46af-b9fe-8979f137c96a" targetNamespace="http://schemas.microsoft.com/office/2006/metadata/properties" ma:root="true" ma:fieldsID="91a83edb5dd19470a1272fc16f6221da" ns3:_="">
    <xsd:import namespace="0bc2de42-ca0a-46af-b9fe-8979f137c96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c2de42-ca0a-46af-b9fe-8979f137c9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9EC3D6-EEE6-4B6A-910D-4916AC855419}">
  <ds:schemaRefs>
    <ds:schemaRef ds:uri="http://schemas.microsoft.com/office/2006/documentManagement/types"/>
    <ds:schemaRef ds:uri="0bc2de42-ca0a-46af-b9fe-8979f137c96a"/>
    <ds:schemaRef ds:uri="http://www.w3.org/XML/1998/namespace"/>
    <ds:schemaRef ds:uri="http://purl.org/dc/elements/1.1/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E8C73A0-661A-4113-997C-E3536E2B1F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FA954D-6CAC-4FAA-908F-CB823262D5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c2de42-ca0a-46af-b9fe-8979f137c96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4205</TotalTime>
  <Words>669</Words>
  <Application>Microsoft Office PowerPoint</Application>
  <PresentationFormat>Panorámica</PresentationFormat>
  <Paragraphs>239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Museo Sans 300</vt:lpstr>
      <vt:lpstr>Tema de Office</vt:lpstr>
      <vt:lpstr>Presentación de PowerPoint</vt:lpstr>
      <vt:lpstr>PRESENTACIÓN PLAN OPERATIVO 2021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Clara Hernandez</dc:creator>
  <cp:lastModifiedBy>Marta Arevalo</cp:lastModifiedBy>
  <cp:revision>22</cp:revision>
  <dcterms:created xsi:type="dcterms:W3CDTF">2019-07-02T13:06:58Z</dcterms:created>
  <dcterms:modified xsi:type="dcterms:W3CDTF">2021-12-01T16:33:23Z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0x01010069F9D5956909744AB9B962EA200F3EFA</vt:lpwstr>
  </property>
</Properties>
</file>