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303" r:id="rId3"/>
    <p:sldId id="308" r:id="rId4"/>
    <p:sldId id="309" r:id="rId5"/>
    <p:sldId id="301" r:id="rId6"/>
    <p:sldId id="302" r:id="rId7"/>
    <p:sldId id="313" r:id="rId8"/>
    <p:sldId id="312" r:id="rId9"/>
    <p:sldId id="319" r:id="rId10"/>
    <p:sldId id="314" r:id="rId11"/>
    <p:sldId id="327" r:id="rId12"/>
    <p:sldId id="328" r:id="rId13"/>
    <p:sldId id="329" r:id="rId14"/>
    <p:sldId id="317" r:id="rId15"/>
    <p:sldId id="318" r:id="rId16"/>
    <p:sldId id="323" r:id="rId17"/>
    <p:sldId id="324" r:id="rId18"/>
    <p:sldId id="325" r:id="rId19"/>
    <p:sldId id="326" r:id="rId20"/>
    <p:sldId id="259" r:id="rId2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945"/>
    <a:srgbClr val="D2DEEF"/>
    <a:srgbClr val="EAEFF7"/>
    <a:srgbClr val="111C4E"/>
    <a:srgbClr val="0DFF0D"/>
    <a:srgbClr val="C9A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F5359-3C42-BF89-AFDB-8A2FC34FD2DF}" v="19" dt="2019-10-19T00:36:19.829"/>
    <p1510:client id="{351B5B82-D2CA-4398-89E7-7E5C47D0F2E2}" v="2" dt="2019-10-21T13:34:12.996"/>
    <p1510:client id="{3B45D300-C8C6-49A2-B701-986E3FE7FE5B}" v="781" dt="2019-10-20T22:08:59.972"/>
    <p1510:client id="{47CFB91A-F869-4EC8-382B-EC593E71C5E9}" v="4451" dt="2019-10-20T21:40:54.487"/>
    <p1510:client id="{608B5A81-1A00-4FD9-9AEC-4DD5684B6E2D}" v="15" dt="2019-10-21T22:13:08.732"/>
    <p1510:client id="{9928B742-A7C6-B088-6B62-C0926F955305}" v="2" dt="2019-10-18T22:27:28.685"/>
    <p1510:client id="{8F03BFD7-197F-590E-A784-2FA5E058C10E}" v="2" dt="2019-10-18T22:28:59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139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Hoja1!$F$23:$F$28</c:f>
              <c:strCache>
                <c:ptCount val="6"/>
                <c:pt idx="0">
                  <c:v>&lt; 1 año</c:v>
                </c:pt>
                <c:pt idx="1">
                  <c:v>1 a 4</c:v>
                </c:pt>
                <c:pt idx="2">
                  <c:v>5 a 9</c:v>
                </c:pt>
                <c:pt idx="3">
                  <c:v>10 a 19</c:v>
                </c:pt>
                <c:pt idx="4">
                  <c:v>20 a 59</c:v>
                </c:pt>
                <c:pt idx="5">
                  <c:v>&gt;60 años</c:v>
                </c:pt>
              </c:strCache>
            </c:strRef>
          </c:cat>
          <c:val>
            <c:numRef>
              <c:f>Hoja1!$G$23:$G$28</c:f>
              <c:numCache>
                <c:formatCode>#,##0</c:formatCode>
                <c:ptCount val="6"/>
                <c:pt idx="0">
                  <c:v>4376</c:v>
                </c:pt>
                <c:pt idx="1">
                  <c:v>14386</c:v>
                </c:pt>
                <c:pt idx="2">
                  <c:v>12859</c:v>
                </c:pt>
                <c:pt idx="3">
                  <c:v>11410</c:v>
                </c:pt>
                <c:pt idx="4">
                  <c:v>28872</c:v>
                </c:pt>
                <c:pt idx="5">
                  <c:v>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6-4F55-A7C5-78E47C7226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54676655"/>
        <c:axId val="754677071"/>
      </c:barChart>
      <c:catAx>
        <c:axId val="7546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54677071"/>
        <c:crosses val="autoZero"/>
        <c:auto val="1"/>
        <c:lblAlgn val="ctr"/>
        <c:lblOffset val="100"/>
        <c:noMultiLvlLbl val="0"/>
      </c:catAx>
      <c:valAx>
        <c:axId val="75467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5467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945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9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7778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65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290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604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70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267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61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07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116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7E94-1FB5-4C80-A1D5-3B6F1B1DF4E0}" type="datetimeFigureOut">
              <a:rPr lang="es-SV" smtClean="0"/>
              <a:t>4/11/2020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19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0" b="25384"/>
          <a:stretch/>
        </p:blipFill>
        <p:spPr>
          <a:xfrm>
            <a:off x="5991398" y="337321"/>
            <a:ext cx="3152602" cy="652067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1211231"/>
            <a:ext cx="9144000" cy="483578"/>
          </a:xfrm>
        </p:spPr>
        <p:txBody>
          <a:bodyPr>
            <a:normAutofit fontScale="90000"/>
          </a:bodyPr>
          <a:lstStyle/>
          <a:p>
            <a:r>
              <a:rPr lang="es-SV" sz="2200" b="1" dirty="0">
                <a:solidFill>
                  <a:schemeClr val="bg1"/>
                </a:solidFill>
                <a:latin typeface="Calibri"/>
                <a:ea typeface="Microsoft YaHei UI"/>
                <a:cs typeface="Calibri"/>
              </a:rPr>
              <a:t/>
            </a:r>
            <a:br>
              <a:rPr lang="es-SV" sz="2200" b="1" dirty="0">
                <a:solidFill>
                  <a:schemeClr val="bg1"/>
                </a:solidFill>
                <a:latin typeface="Calibri"/>
                <a:ea typeface="Microsoft YaHei UI"/>
                <a:cs typeface="Calibri"/>
              </a:rPr>
            </a:br>
            <a:r>
              <a:rPr lang="es-SV" sz="2200" b="1" dirty="0">
                <a:solidFill>
                  <a:schemeClr val="bg1"/>
                </a:solidFill>
                <a:latin typeface="Calibri"/>
                <a:ea typeface="Microsoft YaHei UI"/>
                <a:cs typeface="Calibri"/>
              </a:rPr>
              <a:t/>
            </a:r>
            <a:br>
              <a:rPr lang="es-SV" sz="2200" b="1" dirty="0">
                <a:solidFill>
                  <a:schemeClr val="bg1"/>
                </a:solidFill>
                <a:latin typeface="Calibri"/>
                <a:ea typeface="Microsoft YaHei UI"/>
                <a:cs typeface="Calibri"/>
              </a:rPr>
            </a:br>
            <a:r>
              <a:rPr lang="es-SV" sz="2200" b="1" dirty="0">
                <a:solidFill>
                  <a:schemeClr val="bg1"/>
                </a:solidFill>
                <a:latin typeface="Calibri"/>
                <a:ea typeface="Microsoft YaHei UI"/>
                <a:cs typeface="Calibri"/>
              </a:rPr>
              <a:t/>
            </a:r>
            <a:br>
              <a:rPr lang="es-SV" sz="2200" b="1" dirty="0">
                <a:solidFill>
                  <a:schemeClr val="bg1"/>
                </a:solidFill>
                <a:latin typeface="Calibri"/>
                <a:ea typeface="Microsoft YaHei UI"/>
                <a:cs typeface="Calibri"/>
              </a:rPr>
            </a:br>
            <a:r>
              <a:rPr lang="es-SV" sz="2200" b="1" dirty="0">
                <a:solidFill>
                  <a:schemeClr val="bg1"/>
                </a:solidFill>
                <a:latin typeface="Museo Sans 100" panose="02000000000000000000" pitchFamily="50" charset="0"/>
                <a:ea typeface="Microsoft YaHei UI"/>
                <a:cs typeface="Calibri"/>
              </a:rPr>
              <a:t>Fondo Solidario para la Salud</a:t>
            </a:r>
            <a:endParaRPr lang="es-SV" sz="2200" b="1" dirty="0">
              <a:solidFill>
                <a:schemeClr val="bg1"/>
              </a:solidFill>
              <a:latin typeface="Museo Sans 100" panose="02000000000000000000" pitchFamily="50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5800" y="2543907"/>
            <a:ext cx="7772400" cy="108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>
                <a:solidFill>
                  <a:schemeClr val="bg1"/>
                </a:solidFill>
                <a:latin typeface="Museo Sans 500" panose="02000000000000000000" pitchFamily="50" charset="0"/>
                <a:ea typeface="Microsoft YaHei UI" panose="020B0503020204020204" pitchFamily="34" charset="-122"/>
                <a:cs typeface="Calibri" panose="020F0502020204030204" pitchFamily="34" charset="0"/>
              </a:rPr>
              <a:t>Acciones a desarrollar para </a:t>
            </a:r>
            <a:endParaRPr lang="es-SV" sz="2800" b="1" dirty="0" smtClean="0">
              <a:solidFill>
                <a:schemeClr val="bg1"/>
              </a:solidFill>
              <a:latin typeface="Museo Sans 500" panose="02000000000000000000" pitchFamily="50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  <a:p>
            <a:r>
              <a:rPr lang="es-SV" sz="2800" b="1" dirty="0" smtClean="0">
                <a:solidFill>
                  <a:schemeClr val="bg1"/>
                </a:solidFill>
                <a:latin typeface="Museo Sans 500" panose="02000000000000000000" pitchFamily="50" charset="0"/>
                <a:ea typeface="Microsoft YaHei UI" panose="020B0503020204020204" pitchFamily="34" charset="-122"/>
                <a:cs typeface="Calibri" panose="020F0502020204030204" pitchFamily="34" charset="0"/>
              </a:rPr>
              <a:t>enfrentar </a:t>
            </a:r>
            <a:r>
              <a:rPr lang="es-SV" sz="2800" b="1" dirty="0">
                <a:solidFill>
                  <a:schemeClr val="bg1"/>
                </a:solidFill>
                <a:latin typeface="Museo Sans 500" panose="02000000000000000000" pitchFamily="50" charset="0"/>
                <a:ea typeface="Microsoft YaHei UI" panose="020B0503020204020204" pitchFamily="34" charset="-122"/>
                <a:cs typeface="Calibri" panose="020F0502020204030204" pitchFamily="34" charset="0"/>
              </a:rPr>
              <a:t>la pandemia COVID-19</a:t>
            </a:r>
          </a:p>
        </p:txBody>
      </p:sp>
    </p:spTree>
    <p:extLst>
      <p:ext uri="{BB962C8B-B14F-4D97-AF65-F5344CB8AC3E}">
        <p14:creationId xmlns:p14="http://schemas.microsoft.com/office/powerpoint/2010/main" val="294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768023" y="1396184"/>
            <a:ext cx="5873369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000" dirty="0">
                <a:latin typeface="Museo Sans 500" panose="02000000000000000000" pitchFamily="50" charset="0"/>
              </a:rPr>
              <a:t>Contrataciones al 13 de </a:t>
            </a:r>
            <a:r>
              <a:rPr lang="es-SV" sz="2000" dirty="0" smtClean="0">
                <a:latin typeface="Museo Sans 500" panose="02000000000000000000" pitchFamily="50" charset="0"/>
              </a:rPr>
              <a:t>junio de </a:t>
            </a:r>
            <a:r>
              <a:rPr lang="es-SV" sz="2000" dirty="0">
                <a:latin typeface="Museo Sans 500" panose="02000000000000000000" pitchFamily="50" charset="0"/>
              </a:rPr>
              <a:t>personal </a:t>
            </a:r>
            <a:endParaRPr lang="es-SV" sz="2000" dirty="0" smtClean="0">
              <a:latin typeface="Museo Sans 500" panose="02000000000000000000" pitchFamily="50" charset="0"/>
            </a:endParaRPr>
          </a:p>
          <a:p>
            <a:r>
              <a:rPr lang="es-SV" sz="2000" dirty="0" smtClean="0">
                <a:latin typeface="Museo Sans 500" panose="02000000000000000000" pitchFamily="50" charset="0"/>
              </a:rPr>
              <a:t>temporal </a:t>
            </a:r>
            <a:r>
              <a:rPr lang="es-SV" sz="2000" dirty="0">
                <a:latin typeface="Museo Sans 500" panose="02000000000000000000" pitchFamily="50" charset="0"/>
              </a:rPr>
              <a:t>por Emergencia COVID 19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87867"/>
              </p:ext>
            </p:extLst>
          </p:nvPr>
        </p:nvGraphicFramePr>
        <p:xfrm>
          <a:off x="669956" y="3104770"/>
          <a:ext cx="7840301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00">
                  <a:extLst>
                    <a:ext uri="{9D8B030D-6E8A-4147-A177-3AD203B41FA5}">
                      <a16:colId xmlns:a16="http://schemas.microsoft.com/office/drawing/2014/main" val="1453056946"/>
                    </a:ext>
                  </a:extLst>
                </a:gridCol>
                <a:gridCol w="1223154">
                  <a:extLst>
                    <a:ext uri="{9D8B030D-6E8A-4147-A177-3AD203B41FA5}">
                      <a16:colId xmlns:a16="http://schemas.microsoft.com/office/drawing/2014/main" val="3232432649"/>
                    </a:ext>
                  </a:extLst>
                </a:gridCol>
                <a:gridCol w="4603647">
                  <a:extLst>
                    <a:ext uri="{9D8B030D-6E8A-4147-A177-3AD203B41FA5}">
                      <a16:colId xmlns:a16="http://schemas.microsoft.com/office/drawing/2014/main" val="376151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Contratación interina</a:t>
                      </a:r>
                      <a:endParaRPr lang="es-SV" sz="1400" dirty="0"/>
                    </a:p>
                  </a:txBody>
                  <a:tcPr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Recursos Contratados</a:t>
                      </a:r>
                      <a:endParaRPr lang="es-SV" sz="1400" dirty="0"/>
                    </a:p>
                  </a:txBody>
                  <a:tcPr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Motivo de la contratación </a:t>
                      </a:r>
                      <a:endParaRPr lang="es-SV" sz="1400" dirty="0"/>
                    </a:p>
                  </a:txBody>
                  <a:tcPr anchor="ctr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1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Interinos COVID-19</a:t>
                      </a:r>
                      <a:endParaRPr lang="es-S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/>
                        <a:t>108</a:t>
                      </a:r>
                      <a:endParaRPr lang="es-S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Personal</a:t>
                      </a:r>
                      <a:r>
                        <a:rPr lang="es-SV" sz="1200" baseline="0" dirty="0" smtClean="0"/>
                        <a:t> interino contratado para cubrir empleados catalogados con cuadro de salud vulnerable ante el virus COVID-19</a:t>
                      </a:r>
                      <a:endParaRPr lang="es-SV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81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OSI COVID-19</a:t>
                      </a:r>
                      <a:endParaRPr lang="es-S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/>
                        <a:t>77</a:t>
                      </a:r>
                      <a:endParaRPr lang="es-S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Personal interino contratado para apoyar</a:t>
                      </a:r>
                      <a:r>
                        <a:rPr lang="es-SV" sz="1200" baseline="0" dirty="0" smtClean="0"/>
                        <a:t> en fronteras terrestres y aeropuerto internacional</a:t>
                      </a:r>
                      <a:endParaRPr lang="es-SV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09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Refuerzo</a:t>
                      </a:r>
                      <a:r>
                        <a:rPr lang="es-SV" sz="1200" baseline="0" dirty="0" smtClean="0"/>
                        <a:t> COVID-19</a:t>
                      </a:r>
                      <a:endParaRPr lang="es-S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/>
                        <a:t>47</a:t>
                      </a:r>
                      <a:endParaRPr lang="es-S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sz="1200" dirty="0" smtClean="0"/>
                        <a:t>Personal</a:t>
                      </a:r>
                      <a:r>
                        <a:rPr lang="es-SV" sz="1200" baseline="0" dirty="0" smtClean="0"/>
                        <a:t> interino contratado para reforzar prevención y atención COVID-19</a:t>
                      </a:r>
                      <a:endParaRPr lang="es-SV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72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1200" b="1" dirty="0" smtClean="0"/>
                        <a:t>Total </a:t>
                      </a:r>
                      <a:endParaRPr lang="es-SV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/>
                        <a:t>232</a:t>
                      </a:r>
                      <a:endParaRPr lang="es-SV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66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72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4"/>
          <p:cNvSpPr/>
          <p:nvPr/>
        </p:nvSpPr>
        <p:spPr>
          <a:xfrm>
            <a:off x="1393663" y="1409318"/>
            <a:ext cx="6107209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800" dirty="0" smtClean="0">
                <a:latin typeface="Museo Sans 500" panose="02000000000000000000" pitchFamily="50" charset="0"/>
              </a:rPr>
              <a:t>Protección a personal vulnerable</a:t>
            </a:r>
            <a:endParaRPr lang="es-SV" sz="2800" dirty="0">
              <a:latin typeface="Museo Sans 500" panose="02000000000000000000" pitchFamily="50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36950" y="333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es-SV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7636"/>
              </p:ext>
            </p:extLst>
          </p:nvPr>
        </p:nvGraphicFramePr>
        <p:xfrm>
          <a:off x="1524000" y="382300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766463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1947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Condición 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 Cantidad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7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Embarazo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53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0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Enfermedad 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67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5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Lactancia 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36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3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Edad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Museo Sans 500" panose="02000000000000000000" pitchFamily="50" charset="0"/>
                        </a:rPr>
                        <a:t>12</a:t>
                      </a:r>
                      <a:endParaRPr lang="es-SV" sz="1400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2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SV" sz="1600" b="1" dirty="0" smtClean="0">
                          <a:latin typeface="Museo Sans 500" panose="02000000000000000000" pitchFamily="50" charset="0"/>
                        </a:rPr>
                        <a:t>Total general </a:t>
                      </a:r>
                      <a:endParaRPr lang="es-SV" sz="1600" b="1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1" dirty="0" smtClean="0">
                          <a:latin typeface="Museo Sans 500" panose="02000000000000000000" pitchFamily="50" charset="0"/>
                        </a:rPr>
                        <a:t>168</a:t>
                      </a:r>
                      <a:endParaRPr lang="es-SV" sz="1800" b="1" dirty="0">
                        <a:latin typeface="Museo Sans 5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40872"/>
                  </a:ext>
                </a:extLst>
              </a:tr>
            </a:tbl>
          </a:graphicData>
        </a:graphic>
      </p:graphicFrame>
      <p:sp>
        <p:nvSpPr>
          <p:cNvPr id="9" name="Rectángulo 4"/>
          <p:cNvSpPr/>
          <p:nvPr/>
        </p:nvSpPr>
        <p:spPr>
          <a:xfrm>
            <a:off x="1393663" y="2659867"/>
            <a:ext cx="6226337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600" dirty="0">
                <a:solidFill>
                  <a:schemeClr val="tx1"/>
                </a:solidFill>
                <a:latin typeface="Museo Sans 100" panose="02000000000000000000" pitchFamily="50" charset="0"/>
              </a:rPr>
              <a:t>Personal </a:t>
            </a:r>
            <a:r>
              <a:rPr lang="es-SV" sz="1600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en resguardo por ser parte </a:t>
            </a:r>
            <a:r>
              <a:rPr lang="es-SV" sz="1600" dirty="0">
                <a:solidFill>
                  <a:schemeClr val="tx1"/>
                </a:solidFill>
                <a:latin typeface="Museo Sans 100" panose="02000000000000000000" pitchFamily="50" charset="0"/>
              </a:rPr>
              <a:t>de grupos vulnerables </a:t>
            </a:r>
            <a:r>
              <a:rPr lang="es-SV" sz="1600" dirty="0" smtClean="0">
                <a:solidFill>
                  <a:schemeClr val="tx1"/>
                </a:solidFill>
                <a:latin typeface="Museo Sans 100" panose="02000000000000000000" pitchFamily="50" charset="0"/>
              </a:rPr>
              <a:t>según Acuerdo </a:t>
            </a:r>
            <a:r>
              <a:rPr lang="es-SV" sz="1600" dirty="0">
                <a:solidFill>
                  <a:schemeClr val="tx1"/>
                </a:solidFill>
                <a:latin typeface="Museo Sans 100" panose="02000000000000000000" pitchFamily="50" charset="0"/>
              </a:rPr>
              <a:t>646 y autorización de Consejo Directivo al 13 de junio 2020</a:t>
            </a:r>
          </a:p>
        </p:txBody>
      </p:sp>
    </p:spTree>
    <p:extLst>
      <p:ext uri="{BB962C8B-B14F-4D97-AF65-F5344CB8AC3E}">
        <p14:creationId xmlns:p14="http://schemas.microsoft.com/office/powerpoint/2010/main" val="64432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0982" y="1430447"/>
            <a:ext cx="697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>
                <a:solidFill>
                  <a:schemeClr val="bg1"/>
                </a:solidFill>
                <a:latin typeface="Museo Sans 500" panose="02000000000000000000" pitchFamily="50" charset="0"/>
              </a:rPr>
              <a:t>Personal diagnosticado como COVID+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Museo Sans 500" panose="02000000000000000000" pitchFamily="50" charset="0"/>
              </a:rPr>
              <a:t> </a:t>
            </a:r>
            <a:endParaRPr lang="es-SV" sz="240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88973"/>
              </p:ext>
            </p:extLst>
          </p:nvPr>
        </p:nvGraphicFramePr>
        <p:xfrm>
          <a:off x="1737014" y="3349625"/>
          <a:ext cx="5266592" cy="1326369"/>
        </p:xfrm>
        <a:graphic>
          <a:graphicData uri="http://schemas.openxmlformats.org/drawingml/2006/table">
            <a:tbl>
              <a:tblPr/>
              <a:tblGrid>
                <a:gridCol w="3419865">
                  <a:extLst>
                    <a:ext uri="{9D8B030D-6E8A-4147-A177-3AD203B41FA5}">
                      <a16:colId xmlns:a16="http://schemas.microsoft.com/office/drawing/2014/main" val="3495188998"/>
                    </a:ext>
                  </a:extLst>
                </a:gridCol>
                <a:gridCol w="1846727">
                  <a:extLst>
                    <a:ext uri="{9D8B030D-6E8A-4147-A177-3AD203B41FA5}">
                      <a16:colId xmlns:a16="http://schemas.microsoft.com/office/drawing/2014/main" val="470439696"/>
                    </a:ext>
                  </a:extLst>
                </a:gridCol>
              </a:tblGrid>
              <a:tr h="44212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72644"/>
                  </a:ext>
                </a:extLst>
              </a:tr>
              <a:tr h="442123">
                <a:tc>
                  <a:txBody>
                    <a:bodyPr/>
                    <a:lstStyle/>
                    <a:p>
                      <a:pPr fontAlgn="b"/>
                      <a:r>
                        <a:rPr lang="es-SV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FALLECIDOS X COVID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996680"/>
                  </a:ext>
                </a:extLst>
              </a:tr>
              <a:tr h="442123">
                <a:tc>
                  <a:txBody>
                    <a:bodyPr/>
                    <a:lstStyle/>
                    <a:p>
                      <a:pPr fontAlgn="b"/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COVID+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9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7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36950" y="333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es-SV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es-SV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es-S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3334"/>
              </p:ext>
            </p:extLst>
          </p:nvPr>
        </p:nvGraphicFramePr>
        <p:xfrm>
          <a:off x="2149929" y="3332163"/>
          <a:ext cx="4844142" cy="1895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Museo Sans 500" panose="02000000000000000000" pitchFamily="50" charset="0"/>
                        </a:rPr>
                        <a:t>POR DECRETO </a:t>
                      </a:r>
                      <a:endParaRPr lang="es-SV" sz="1400" b="1" dirty="0"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Museo Sans 500" panose="02000000000000000000" pitchFamily="50" charset="0"/>
                        </a:rPr>
                        <a:t>POR COVID</a:t>
                      </a:r>
                      <a:endParaRPr lang="es-SV" sz="1400" b="1" dirty="0"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  <a:latin typeface="Museo Sans 500" panose="02000000000000000000" pitchFamily="50" charset="0"/>
                        </a:rPr>
                        <a:t>No. de Plazas cubiertas</a:t>
                      </a:r>
                      <a:endParaRPr lang="es-SV" sz="1400" b="1" dirty="0">
                        <a:solidFill>
                          <a:schemeClr val="tx1"/>
                        </a:solidFill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  <a:latin typeface="Museo Sans 500" panose="02000000000000000000" pitchFamily="50" charset="0"/>
                        </a:rPr>
                        <a:t>No. de Plazas cubiertas</a:t>
                      </a:r>
                      <a:endParaRPr lang="es-SV" sz="1400" b="1" dirty="0">
                        <a:solidFill>
                          <a:schemeClr val="tx1"/>
                        </a:solidFill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400" b="1" dirty="0">
                          <a:solidFill>
                            <a:schemeClr val="tx1"/>
                          </a:solidFill>
                          <a:effectLst/>
                          <a:latin typeface="Museo Sans 500" panose="02000000000000000000" pitchFamily="50" charset="0"/>
                        </a:rPr>
                        <a:t>77</a:t>
                      </a:r>
                      <a:endParaRPr lang="es-SV" sz="2400" b="1" dirty="0">
                        <a:solidFill>
                          <a:schemeClr val="tx1"/>
                        </a:solidFill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400" b="1" dirty="0">
                          <a:solidFill>
                            <a:schemeClr val="tx1"/>
                          </a:solidFill>
                          <a:effectLst/>
                          <a:latin typeface="Museo Sans 500" panose="02000000000000000000" pitchFamily="50" charset="0"/>
                        </a:rPr>
                        <a:t>19</a:t>
                      </a:r>
                      <a:endParaRPr lang="es-SV" sz="2400" b="1" dirty="0">
                        <a:solidFill>
                          <a:schemeClr val="tx1"/>
                        </a:solidFill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Museo Sans 500" panose="02000000000000000000" pitchFamily="50" charset="0"/>
                        </a:rPr>
                        <a:t> </a:t>
                      </a:r>
                      <a:endParaRPr lang="es-SV" sz="1400" b="1" dirty="0"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  <a:latin typeface="Museo Sans 500" panose="02000000000000000000" pitchFamily="50" charset="0"/>
                        </a:rPr>
                        <a:t> </a:t>
                      </a:r>
                      <a:endParaRPr lang="es-SV" sz="1400" b="1" dirty="0">
                        <a:effectLst/>
                        <a:latin typeface="Museo Sans 500" panose="020000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20982" y="1430447"/>
            <a:ext cx="697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>
                <a:solidFill>
                  <a:schemeClr val="bg1"/>
                </a:solidFill>
                <a:latin typeface="Museo Sans 500" panose="02000000000000000000" pitchFamily="50" charset="0"/>
              </a:rPr>
              <a:t>Personal diagnosticado como COVID+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Museo Sans 500" panose="02000000000000000000" pitchFamily="50" charset="0"/>
              </a:rPr>
              <a:t> al 13 de junio de 2020</a:t>
            </a:r>
            <a:endParaRPr lang="es-SV" sz="240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858428" y="1354330"/>
            <a:ext cx="7389279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latin typeface="Museo Sans 500" panose="02000000000000000000" pitchFamily="50" charset="0"/>
              </a:rPr>
              <a:t>Campañas de sensibilización </a:t>
            </a:r>
            <a:endParaRPr lang="es-SV" sz="2400" dirty="0" smtClean="0">
              <a:latin typeface="Museo Sans 500" panose="02000000000000000000" pitchFamily="50" charset="0"/>
            </a:endParaRPr>
          </a:p>
          <a:p>
            <a:r>
              <a:rPr lang="es-SV" sz="2400" dirty="0" smtClean="0">
                <a:latin typeface="Museo Sans 500" panose="02000000000000000000" pitchFamily="50" charset="0"/>
              </a:rPr>
              <a:t>y </a:t>
            </a:r>
            <a:r>
              <a:rPr lang="es-SV" sz="2400" dirty="0">
                <a:latin typeface="Museo Sans 500" panose="02000000000000000000" pitchFamily="50" charset="0"/>
              </a:rPr>
              <a:t>distribución de material informativo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DB7DF7E-C454-47CC-A455-B53E2277F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55772"/>
              </p:ext>
            </p:extLst>
          </p:nvPr>
        </p:nvGraphicFramePr>
        <p:xfrm>
          <a:off x="600075" y="2424545"/>
          <a:ext cx="7716838" cy="390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Hoja de cálculo" r:id="rId3" imgW="5476699" imgH="2695482" progId="Excel.Sheet.12">
                  <p:embed/>
                </p:oleObj>
              </mc:Choice>
              <mc:Fallback>
                <p:oleObj name="Hoja de cálculo" r:id="rId3" imgW="5476699" imgH="269548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DB7DF7E-C454-47CC-A455-B53E2277F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075" y="2424545"/>
                        <a:ext cx="7716838" cy="3906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227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900210" y="1387687"/>
            <a:ext cx="7637208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latin typeface="Museo Sans 500" panose="02000000000000000000" pitchFamily="50" charset="0"/>
              </a:rPr>
              <a:t>Disponibilidad de ambulancias </a:t>
            </a:r>
            <a:r>
              <a:rPr lang="es-SV" sz="2400" dirty="0" smtClean="0">
                <a:latin typeface="Museo Sans 500" panose="02000000000000000000" pitchFamily="50" charset="0"/>
              </a:rPr>
              <a:t>y otros </a:t>
            </a:r>
          </a:p>
          <a:p>
            <a:r>
              <a:rPr lang="es-SV" sz="2400" dirty="0" smtClean="0">
                <a:latin typeface="Museo Sans 500" panose="02000000000000000000" pitchFamily="50" charset="0"/>
              </a:rPr>
              <a:t>vehículos necesarios </a:t>
            </a:r>
            <a:r>
              <a:rPr lang="es-SV" sz="2400" dirty="0">
                <a:latin typeface="Museo Sans 500" panose="02000000000000000000" pitchFamily="50" charset="0"/>
              </a:rPr>
              <a:t>para atender la emergencia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00211" y="2661239"/>
            <a:ext cx="7419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Museo Sans 1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Nuestra institución brinda apoyo con la flota de camiones en la distribución y abastecimiento de medicamentos e insumos médicos y de limpieza, además las 61 ambulancias brindan apoyo en traslados de pacientes en los diferentes puntos de cobertura, así mismo las ambulancias tipo A que están asignadas a los diferentes BOSEM, también brindamos cobertura a nivel institucional con 28 Pick Up y 11 microbuses para cubrir las diferentes misiones de nuestro personal. </a:t>
            </a:r>
            <a:endParaRPr lang="es-SV" sz="1400" dirty="0">
              <a:latin typeface="Museo Sans 100" panose="020000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57357"/>
              </p:ext>
            </p:extLst>
          </p:nvPr>
        </p:nvGraphicFramePr>
        <p:xfrm>
          <a:off x="900209" y="4017925"/>
          <a:ext cx="7419925" cy="219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8159">
                  <a:extLst>
                    <a:ext uri="{9D8B030D-6E8A-4147-A177-3AD203B41FA5}">
                      <a16:colId xmlns:a16="http://schemas.microsoft.com/office/drawing/2014/main" val="1706259801"/>
                    </a:ext>
                  </a:extLst>
                </a:gridCol>
                <a:gridCol w="2241766">
                  <a:extLst>
                    <a:ext uri="{9D8B030D-6E8A-4147-A177-3AD203B41FA5}">
                      <a16:colId xmlns:a16="http://schemas.microsoft.com/office/drawing/2014/main" val="3480760970"/>
                    </a:ext>
                  </a:extLst>
                </a:gridCol>
              </a:tblGrid>
              <a:tr h="21913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 dirty="0">
                          <a:solidFill>
                            <a:schemeClr val="bg1"/>
                          </a:solidFill>
                          <a:effectLst/>
                          <a:latin typeface="Museo Sans 500" panose="02000000000000000000" pitchFamily="50" charset="0"/>
                        </a:rPr>
                        <a:t>DETALLE</a:t>
                      </a:r>
                      <a:endParaRPr lang="es-SV" sz="1100" b="0" i="0" u="none" strike="noStrike" dirty="0">
                        <a:solidFill>
                          <a:schemeClr val="bg1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 dirty="0">
                          <a:solidFill>
                            <a:schemeClr val="bg1"/>
                          </a:solidFill>
                          <a:effectLst/>
                          <a:latin typeface="Museo Sans 500" panose="02000000000000000000" pitchFamily="50" charset="0"/>
                        </a:rPr>
                        <a:t>UNIDADES</a:t>
                      </a:r>
                      <a:endParaRPr lang="es-SV" sz="1100" b="0" i="0" u="none" strike="noStrike" dirty="0">
                        <a:solidFill>
                          <a:schemeClr val="bg1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04963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850842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Ambulancias SEM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 dirty="0">
                          <a:effectLst/>
                          <a:latin typeface="Museo Sans 500" panose="02000000000000000000" pitchFamily="50" charset="0"/>
                        </a:rPr>
                        <a:t>20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751177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 dirty="0">
                          <a:effectLst/>
                          <a:latin typeface="Museo Sans 500" panose="02000000000000000000" pitchFamily="50" charset="0"/>
                        </a:rPr>
                        <a:t>Ambulancias UCSF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31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04951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Ambulancias Hospitales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19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649187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Ambulancias Comodines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11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499810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Pick Up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28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102180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Microbuses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11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6044848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Camiones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16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289099"/>
                  </a:ext>
                </a:extLst>
              </a:tr>
              <a:tr h="21913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Museo Sans 500" panose="02000000000000000000" pitchFamily="50" charset="0"/>
                        </a:rPr>
                        <a:t>Motocicletas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 dirty="0">
                          <a:effectLst/>
                          <a:latin typeface="Museo Sans 500" panose="02000000000000000000" pitchFamily="50" charset="0"/>
                        </a:rPr>
                        <a:t>5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500" panose="02000000000000000000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07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9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041148" y="1358693"/>
            <a:ext cx="6699565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latin typeface="Museo Sans 500" panose="02000000000000000000" pitchFamily="50" charset="0"/>
              </a:rPr>
              <a:t>Equipos de protección personal adquiridos </a:t>
            </a:r>
          </a:p>
          <a:p>
            <a:r>
              <a:rPr lang="es-SV" sz="2400" dirty="0" smtClean="0">
                <a:latin typeface="Museo Sans 500" panose="02000000000000000000" pitchFamily="50" charset="0"/>
              </a:rPr>
              <a:t>para atender la Emergencia por COVID-19</a:t>
            </a:r>
            <a:endParaRPr lang="es-SV" sz="2400" dirty="0">
              <a:latin typeface="Museo Sans 500" panose="020000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51774"/>
              </p:ext>
            </p:extLst>
          </p:nvPr>
        </p:nvGraphicFramePr>
        <p:xfrm>
          <a:off x="1111313" y="2731211"/>
          <a:ext cx="6629400" cy="3106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216">
                  <a:extLst>
                    <a:ext uri="{9D8B030D-6E8A-4147-A177-3AD203B41FA5}">
                      <a16:colId xmlns:a16="http://schemas.microsoft.com/office/drawing/2014/main" val="2052480200"/>
                    </a:ext>
                  </a:extLst>
                </a:gridCol>
                <a:gridCol w="980605">
                  <a:extLst>
                    <a:ext uri="{9D8B030D-6E8A-4147-A177-3AD203B41FA5}">
                      <a16:colId xmlns:a16="http://schemas.microsoft.com/office/drawing/2014/main" val="2994658722"/>
                    </a:ext>
                  </a:extLst>
                </a:gridCol>
                <a:gridCol w="2132579">
                  <a:extLst>
                    <a:ext uri="{9D8B030D-6E8A-4147-A177-3AD203B41FA5}">
                      <a16:colId xmlns:a16="http://schemas.microsoft.com/office/drawing/2014/main" val="3790072843"/>
                    </a:ext>
                  </a:extLst>
                </a:gridCol>
              </a:tblGrid>
              <a:tr h="24911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</a:rPr>
                        <a:t>Descripción</a:t>
                      </a:r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</a:rPr>
                        <a:t>Cantidad</a:t>
                      </a:r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u="none" strike="noStrike">
                          <a:effectLst/>
                        </a:rPr>
                        <a:t>Inversión</a:t>
                      </a:r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6549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Mascarilla quirúrgica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500,000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$175,000.00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8147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Antiséptico en forma de gel 250 ml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20,016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$25,020.00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78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Gorro descartable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20,000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$3,000.00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9178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Gabachas hospitalarias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20,000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$119,000.00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8968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Gafas de policarbonato, protectora de ojos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$2,370.00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7953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Respirador de alta eficiencia de filtrado (primera compra)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16,200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$47,790.00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1169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Termómetro infrarojo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300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$20,400.00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2879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Respirador de alta eficiencia de filtrado (segunda compra)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2,500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$6,250.00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4692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Careta protectora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3,000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$15,000.00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592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 dirty="0" err="1">
                          <a:effectLst/>
                        </a:rPr>
                        <a:t>Gabachones</a:t>
                      </a:r>
                      <a:r>
                        <a:rPr lang="es-SV" sz="1100" u="none" strike="noStrike" dirty="0">
                          <a:effectLst/>
                        </a:rPr>
                        <a:t> reutilizables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$26,400.00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1219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Mandiles plásticos de protección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370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$3,330.00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2241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Traje de proteción nivel 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1,000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$46,000.00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7072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Mascarilla de alta eficiencia de filtrado (tercera compra)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60,000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$150,000.00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9165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Insumos de limpieza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$144,856.05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0625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Total</a:t>
                      </a:r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$784,416.05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675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3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878029" y="1384795"/>
            <a:ext cx="7786138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latin typeface="Museo Sans 500" panose="02000000000000000000" pitchFamily="50" charset="0"/>
              </a:rPr>
              <a:t>Vigilancia especial Infecciones Respiratorias </a:t>
            </a:r>
          </a:p>
          <a:p>
            <a:r>
              <a:rPr lang="es-SV" sz="2400" dirty="0" smtClean="0">
                <a:latin typeface="Museo Sans 500" panose="02000000000000000000" pitchFamily="50" charset="0"/>
              </a:rPr>
              <a:t>Agudas FOSALUD. Febrero a junio 2020</a:t>
            </a:r>
            <a:endParaRPr lang="es-SV" sz="2400" dirty="0">
              <a:latin typeface="Museo Sans 500" panose="020000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65856"/>
              </p:ext>
            </p:extLst>
          </p:nvPr>
        </p:nvGraphicFramePr>
        <p:xfrm>
          <a:off x="299959" y="2870321"/>
          <a:ext cx="3365500" cy="30480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132469255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1347082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2812598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5219122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57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Ahuchapán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616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40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064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344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27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14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83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15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54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64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12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26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856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29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63415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52626"/>
              </p:ext>
            </p:extLst>
          </p:nvPr>
        </p:nvGraphicFramePr>
        <p:xfrm>
          <a:off x="4083113" y="2661758"/>
          <a:ext cx="4879818" cy="339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90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923454" y="1407935"/>
            <a:ext cx="6654297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latin typeface="Museo Sans 500" panose="02000000000000000000" pitchFamily="50" charset="0"/>
              </a:rPr>
              <a:t>Casos sospechosos de COVID-19 FOSALUD</a:t>
            </a:r>
            <a:endParaRPr lang="es-SV" sz="2400" dirty="0">
              <a:latin typeface="Museo Sans 500" panose="02000000000000000000" pitchFamily="50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3" y="2868204"/>
            <a:ext cx="4926044" cy="32619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1AA7CF-B8F8-454F-BB69-C46800A46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85" y="2868203"/>
            <a:ext cx="3921369" cy="32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81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206732" y="1380020"/>
            <a:ext cx="6322236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latin typeface="Museo Sans 500" panose="02000000000000000000" pitchFamily="50" charset="0"/>
              </a:rPr>
              <a:t>Habilitación de nuevas </a:t>
            </a:r>
          </a:p>
          <a:p>
            <a:r>
              <a:rPr lang="es-SV" sz="2400" dirty="0" smtClean="0">
                <a:latin typeface="Museo Sans 500" panose="02000000000000000000" pitchFamily="50" charset="0"/>
              </a:rPr>
              <a:t>Oficinas Sanitarias Internacionales</a:t>
            </a:r>
            <a:endParaRPr lang="es-SV" sz="2400" dirty="0">
              <a:latin typeface="Museo Sans 500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06732" y="2791025"/>
            <a:ext cx="67305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Museo Sans 100" panose="02000000000000000000" pitchFamily="50" charset="0"/>
              </a:rPr>
              <a:t>Ante la Emergencia Nacional por COVID-19, se habilitaron dos nuevas </a:t>
            </a:r>
            <a:r>
              <a:rPr lang="es-MX" sz="1400" dirty="0" smtClean="0">
                <a:latin typeface="Museo Sans 100" panose="02000000000000000000" pitchFamily="50" charset="0"/>
              </a:rPr>
              <a:t>Oficinas Sanitarias </a:t>
            </a:r>
            <a:r>
              <a:rPr lang="es-MX" sz="1400" dirty="0">
                <a:latin typeface="Museo Sans 100" panose="02000000000000000000" pitchFamily="50" charset="0"/>
              </a:rPr>
              <a:t>Internacionales: una en </a:t>
            </a:r>
            <a:r>
              <a:rPr lang="es-MX" sz="1400" dirty="0" err="1">
                <a:latin typeface="Museo Sans 100" panose="02000000000000000000" pitchFamily="50" charset="0"/>
              </a:rPr>
              <a:t>Perquín</a:t>
            </a:r>
            <a:r>
              <a:rPr lang="es-MX" sz="1400" dirty="0">
                <a:latin typeface="Museo Sans 100" panose="02000000000000000000" pitchFamily="50" charset="0"/>
              </a:rPr>
              <a:t>, Morazán y otra en Puente Integración </a:t>
            </a:r>
            <a:r>
              <a:rPr lang="es-MX" sz="1400" dirty="0" smtClean="0">
                <a:latin typeface="Museo Sans 100" panose="02000000000000000000" pitchFamily="50" charset="0"/>
              </a:rPr>
              <a:t>en Ciudad </a:t>
            </a:r>
            <a:r>
              <a:rPr lang="es-MX" sz="1400" dirty="0">
                <a:latin typeface="Museo Sans 100" panose="02000000000000000000" pitchFamily="50" charset="0"/>
              </a:rPr>
              <a:t>Victoria, Cabañas. También, se contrató recursos médicos y de enfermería y </a:t>
            </a:r>
            <a:r>
              <a:rPr lang="es-MX" sz="1400" dirty="0" smtClean="0">
                <a:latin typeface="Museo Sans 100" panose="02000000000000000000" pitchFamily="50" charset="0"/>
              </a:rPr>
              <a:t>se ampliaron </a:t>
            </a:r>
            <a:r>
              <a:rPr lang="es-MX" sz="1400" dirty="0">
                <a:latin typeface="Museo Sans 100" panose="02000000000000000000" pitchFamily="50" charset="0"/>
              </a:rPr>
              <a:t>los horarios a 24 horas.</a:t>
            </a:r>
          </a:p>
          <a:p>
            <a:pPr algn="just"/>
            <a:endParaRPr lang="es-MX" sz="1400" dirty="0" smtClean="0">
              <a:latin typeface="Museo Sans 100" panose="02000000000000000000" pitchFamily="50" charset="0"/>
            </a:endParaRPr>
          </a:p>
          <a:p>
            <a:pPr algn="just"/>
            <a:r>
              <a:rPr lang="es-MX" sz="1400" dirty="0" smtClean="0">
                <a:latin typeface="Museo Sans 100" panose="02000000000000000000" pitchFamily="50" charset="0"/>
              </a:rPr>
              <a:t>Tras </a:t>
            </a:r>
            <a:r>
              <a:rPr lang="es-MX" sz="1400" dirty="0">
                <a:latin typeface="Museo Sans 100" panose="02000000000000000000" pitchFamily="50" charset="0"/>
              </a:rPr>
              <a:t>las anteriores acciones se logró dar asistencia a 424,734 personas (viajeros </a:t>
            </a:r>
            <a:r>
              <a:rPr lang="es-MX" sz="1400" dirty="0" smtClean="0">
                <a:latin typeface="Museo Sans 100" panose="02000000000000000000" pitchFamily="50" charset="0"/>
              </a:rPr>
              <a:t>y tripulantes</a:t>
            </a:r>
            <a:r>
              <a:rPr lang="es-MX" sz="1400" dirty="0">
                <a:latin typeface="Museo Sans 100" panose="02000000000000000000" pitchFamily="50" charset="0"/>
              </a:rPr>
              <a:t>, entre otros) que ingresaron al país vía terrestre, marítima y aérea, lo cual </a:t>
            </a:r>
            <a:r>
              <a:rPr lang="es-MX" sz="1400" dirty="0" smtClean="0">
                <a:latin typeface="Museo Sans 100" panose="02000000000000000000" pitchFamily="50" charset="0"/>
              </a:rPr>
              <a:t>requirió una </a:t>
            </a:r>
            <a:r>
              <a:rPr lang="es-MX" sz="1400" dirty="0">
                <a:latin typeface="Museo Sans 100" panose="02000000000000000000" pitchFamily="50" charset="0"/>
              </a:rPr>
              <a:t>inversión de $216,838.22, todo bajo respaldo de un convenio interinstitucional </a:t>
            </a:r>
            <a:r>
              <a:rPr lang="es-MX" sz="1400" dirty="0" smtClean="0">
                <a:latin typeface="Museo Sans 100" panose="02000000000000000000" pitchFamily="50" charset="0"/>
              </a:rPr>
              <a:t>entre </a:t>
            </a:r>
            <a:r>
              <a:rPr lang="es-SV" sz="1400" dirty="0" err="1" smtClean="0">
                <a:latin typeface="Museo Sans 100" panose="02000000000000000000" pitchFamily="50" charset="0"/>
              </a:rPr>
              <a:t>Minsal</a:t>
            </a:r>
            <a:r>
              <a:rPr lang="es-SV" sz="1400" dirty="0" smtClean="0">
                <a:latin typeface="Museo Sans 100" panose="02000000000000000000" pitchFamily="50" charset="0"/>
              </a:rPr>
              <a:t> </a:t>
            </a:r>
            <a:r>
              <a:rPr lang="es-SV" sz="1400" dirty="0">
                <a:latin typeface="Museo Sans 100" panose="02000000000000000000" pitchFamily="50" charset="0"/>
              </a:rPr>
              <a:t>y Fosalud</a:t>
            </a:r>
            <a:r>
              <a:rPr lang="es-SV" sz="1400" dirty="0" smtClean="0">
                <a:latin typeface="Museo Sans 100" panose="02000000000000000000" pitchFamily="50" charset="0"/>
              </a:rPr>
              <a:t>.</a:t>
            </a:r>
          </a:p>
          <a:p>
            <a:pPr algn="just"/>
            <a:endParaRPr lang="es-SV" sz="1400" dirty="0">
              <a:latin typeface="Museo Sans 100" panose="02000000000000000000" pitchFamily="50" charset="0"/>
            </a:endParaRPr>
          </a:p>
          <a:p>
            <a:pPr algn="just"/>
            <a:r>
              <a:rPr lang="es-MX" sz="1400" dirty="0">
                <a:latin typeface="Museo Sans 100" panose="02000000000000000000" pitchFamily="50" charset="0"/>
              </a:rPr>
              <a:t>Desde el inicio de la Emergencia Nacional, todo el personal destinado a las </a:t>
            </a:r>
            <a:r>
              <a:rPr lang="es-MX" sz="1400" dirty="0" smtClean="0">
                <a:latin typeface="Museo Sans 100" panose="02000000000000000000" pitchFamily="50" charset="0"/>
              </a:rPr>
              <a:t>Oficinas Sanitarias </a:t>
            </a:r>
            <a:r>
              <a:rPr lang="es-MX" sz="1400" dirty="0">
                <a:latin typeface="Museo Sans 100" panose="02000000000000000000" pitchFamily="50" charset="0"/>
              </a:rPr>
              <a:t>Internacionales fue capacitado en lo relacionado al Reglamento </a:t>
            </a:r>
            <a:r>
              <a:rPr lang="es-MX" sz="1400" dirty="0" smtClean="0">
                <a:latin typeface="Museo Sans 100" panose="02000000000000000000" pitchFamily="50" charset="0"/>
              </a:rPr>
              <a:t>Sanitario </a:t>
            </a:r>
            <a:r>
              <a:rPr lang="es-SV" sz="1400" dirty="0" smtClean="0">
                <a:latin typeface="Museo Sans 100" panose="02000000000000000000" pitchFamily="50" charset="0"/>
              </a:rPr>
              <a:t>Internacional </a:t>
            </a:r>
            <a:r>
              <a:rPr lang="es-SV" sz="1400" dirty="0">
                <a:latin typeface="Museo Sans 100" panose="02000000000000000000" pitchFamily="50" charset="0"/>
              </a:rPr>
              <a:t>y COVID-19.</a:t>
            </a:r>
          </a:p>
        </p:txBody>
      </p:sp>
    </p:spTree>
    <p:extLst>
      <p:ext uri="{BB962C8B-B14F-4D97-AF65-F5344CB8AC3E}">
        <p14:creationId xmlns:p14="http://schemas.microsoft.com/office/powerpoint/2010/main" val="31832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910004" y="2772077"/>
            <a:ext cx="732399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Museo Sans 100"/>
              </a:rPr>
              <a:t>Trabajar en conjunto con el Ministerio de Salud todas las acciones a desarrollar de cara a la Emergencia por el ingreso y propagación de SARS-COV-2 y la ocurrencia de casos en el país y su potencial pandémico.</a:t>
            </a:r>
            <a:endParaRPr lang="es-SV" dirty="0">
              <a:latin typeface="Museo Sans 10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0004" y="1518413"/>
            <a:ext cx="5092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000" dirty="0" smtClean="0">
                <a:solidFill>
                  <a:schemeClr val="bg1"/>
                </a:solidFill>
                <a:latin typeface="Museo Sans 500" panose="02000000000000000000" pitchFamily="50" charset="0"/>
              </a:rPr>
              <a:t>Objetivo del Plan</a:t>
            </a:r>
            <a:endParaRPr lang="es-SV" sz="300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3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53" y="2375222"/>
            <a:ext cx="1643894" cy="21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104523" y="1387536"/>
            <a:ext cx="8039477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latin typeface="Museo Sans 500" panose="02000000000000000000" pitchFamily="50" charset="0"/>
              </a:rPr>
              <a:t>PLAN DE EMERGENCIA ANTE EL COVID 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44062" y="2670860"/>
            <a:ext cx="7323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dirty="0"/>
              <a:t>El Plan de Emergencia Nacional es la base donde se establecen las directrices y </a:t>
            </a:r>
            <a:r>
              <a:rPr lang="es-SV" dirty="0">
                <a:latin typeface="Museo Sans 100" panose="02000000000000000000"/>
              </a:rPr>
              <a:t>líneas</a:t>
            </a:r>
            <a:r>
              <a:rPr lang="es-SV" dirty="0"/>
              <a:t> de acción, para que los diferentes actores institucionales con competencia en el tema implementen las acciones correspondientes, y con ello se minimice el impacto de acuerdo con la situación actual de COVID-19 en el país.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dirty="0"/>
              <a:t>También nos ha permitido coordinar las acciones de los actores frente a la implementación del plan, al mismo tiempo fortalecer y mantener las capacidades institucionales existentes para prevenir, atender, contener, mitigar y responder de manera adecuada y proporcionada a la situación que se presente en el país frente al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02997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143068" y="1358859"/>
            <a:ext cx="4834550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3200" dirty="0">
                <a:latin typeface="Museo Sans 500" panose="02000000000000000000" pitchFamily="50" charset="0"/>
              </a:rPr>
              <a:t>Ejecución del Plan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61586" y="2814388"/>
            <a:ext cx="7233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Museo Sans 100"/>
              </a:rPr>
              <a:t>El plan de Emergencia elaborado </a:t>
            </a:r>
            <a:r>
              <a:rPr lang="es-MX" dirty="0" smtClean="0">
                <a:latin typeface="Museo Sans 100"/>
              </a:rPr>
              <a:t>por el Fondo Solidario para la Salud que </a:t>
            </a:r>
            <a:r>
              <a:rPr lang="es-MX" dirty="0">
                <a:latin typeface="Museo Sans 100"/>
              </a:rPr>
              <a:t>contempla la preparación, contención y mitigación ha sido desarrollado acorde a lo programado, el cual hasta este momento lleva un 100% de cumplimiento, lo que nos ha permitido actuar de manera oportuna a cada una de las necesidades presentadas durante la emergencia en cuanto a Recurso Humano, medicamentos, transporte, adecuación de áreas para atender pacientes, abastecimiento de insumos a todas las Unidades de Salud, Capacitación de personal así como ejecución presupuestaria entre otras coberturas.  </a:t>
            </a:r>
            <a:endParaRPr lang="es-SV" dirty="0">
              <a:latin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50405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1322893" y="1378248"/>
            <a:ext cx="4662535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3200" dirty="0">
                <a:latin typeface="Museo Sans 500" panose="02000000000000000000" pitchFamily="50" charset="0"/>
              </a:rPr>
              <a:t>Recursos Financieros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9522" y="2303543"/>
            <a:ext cx="686714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SV" sz="1400" dirty="0">
                <a:latin typeface="Museo Sans 100" panose="02000000000000000000"/>
                <a:ea typeface="MS Mincho"/>
                <a:cs typeface="Arial" panose="020B0604020202020204" pitchFamily="34" charset="0"/>
              </a:rPr>
              <a:t>Ejecución de gastos realizados, acumulado desde inicios de Marzo hasta Junio 2020:  </a:t>
            </a:r>
            <a:endParaRPr lang="es-SV" altLang="es-SV" sz="1400" dirty="0">
              <a:latin typeface="Museo Sans 100" panose="0200000000000000000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SV" sz="1400" dirty="0" smtClean="0">
                <a:latin typeface="Museo Sans 100" panose="02000000000000000000" pitchFamily="50" charset="0"/>
                <a:ea typeface="MS Mincho"/>
                <a:cs typeface="Arial" panose="020B0604020202020204" pitchFamily="34" charset="0"/>
              </a:rPr>
              <a:t>:</a:t>
            </a:r>
            <a:endParaRPr kumimoji="0" lang="es-SV" altLang="es-S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Sans 100" panose="02000000000000000000" pitchFamily="50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93" y="2896399"/>
            <a:ext cx="6629399" cy="34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1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583382" y="1387712"/>
            <a:ext cx="7886700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latin typeface="Museo Sans 500" panose="02000000000000000000" pitchFamily="50" charset="0"/>
              </a:rPr>
              <a:t>Contrataciones y adquisiciones en firme </a:t>
            </a:r>
            <a:endParaRPr lang="es-SV" sz="2400" dirty="0" smtClean="0">
              <a:latin typeface="Museo Sans 500" panose="02000000000000000000" pitchFamily="50" charset="0"/>
            </a:endParaRPr>
          </a:p>
          <a:p>
            <a:r>
              <a:rPr lang="es-SV" sz="2400" dirty="0" smtClean="0">
                <a:latin typeface="Museo Sans 500" panose="02000000000000000000" pitchFamily="50" charset="0"/>
              </a:rPr>
              <a:t>en Libre </a:t>
            </a:r>
            <a:r>
              <a:rPr lang="es-SV" sz="2400" dirty="0">
                <a:latin typeface="Museo Sans 500" panose="02000000000000000000" pitchFamily="50" charset="0"/>
              </a:rPr>
              <a:t>G</a:t>
            </a:r>
            <a:r>
              <a:rPr lang="es-SV" sz="2400" dirty="0" smtClean="0">
                <a:latin typeface="Museo Sans 500" panose="02000000000000000000" pitchFamily="50" charset="0"/>
              </a:rPr>
              <a:t>estión/2020 </a:t>
            </a:r>
            <a:r>
              <a:rPr lang="es-SV" sz="2400" dirty="0">
                <a:latin typeface="Museo Sans 500" panose="02000000000000000000" pitchFamily="50" charset="0"/>
              </a:rPr>
              <a:t>primer trimestre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2226"/>
              </p:ext>
            </p:extLst>
          </p:nvPr>
        </p:nvGraphicFramePr>
        <p:xfrm>
          <a:off x="583382" y="2805050"/>
          <a:ext cx="7886700" cy="3406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43">
                  <a:extLst>
                    <a:ext uri="{9D8B030D-6E8A-4147-A177-3AD203B41FA5}">
                      <a16:colId xmlns:a16="http://schemas.microsoft.com/office/drawing/2014/main" val="1684118486"/>
                    </a:ext>
                  </a:extLst>
                </a:gridCol>
                <a:gridCol w="1471219">
                  <a:extLst>
                    <a:ext uri="{9D8B030D-6E8A-4147-A177-3AD203B41FA5}">
                      <a16:colId xmlns:a16="http://schemas.microsoft.com/office/drawing/2014/main" val="450766586"/>
                    </a:ext>
                  </a:extLst>
                </a:gridCol>
                <a:gridCol w="1338568">
                  <a:extLst>
                    <a:ext uri="{9D8B030D-6E8A-4147-A177-3AD203B41FA5}">
                      <a16:colId xmlns:a16="http://schemas.microsoft.com/office/drawing/2014/main" val="252264595"/>
                    </a:ext>
                  </a:extLst>
                </a:gridCol>
                <a:gridCol w="759728">
                  <a:extLst>
                    <a:ext uri="{9D8B030D-6E8A-4147-A177-3AD203B41FA5}">
                      <a16:colId xmlns:a16="http://schemas.microsoft.com/office/drawing/2014/main" val="3469755110"/>
                    </a:ext>
                  </a:extLst>
                </a:gridCol>
                <a:gridCol w="1362687">
                  <a:extLst>
                    <a:ext uri="{9D8B030D-6E8A-4147-A177-3AD203B41FA5}">
                      <a16:colId xmlns:a16="http://schemas.microsoft.com/office/drawing/2014/main" val="3462641407"/>
                    </a:ext>
                  </a:extLst>
                </a:gridCol>
                <a:gridCol w="1362687">
                  <a:extLst>
                    <a:ext uri="{9D8B030D-6E8A-4147-A177-3AD203B41FA5}">
                      <a16:colId xmlns:a16="http://schemas.microsoft.com/office/drawing/2014/main" val="1430560688"/>
                    </a:ext>
                  </a:extLst>
                </a:gridCol>
                <a:gridCol w="1338568">
                  <a:extLst>
                    <a:ext uri="{9D8B030D-6E8A-4147-A177-3AD203B41FA5}">
                      <a16:colId xmlns:a16="http://schemas.microsoft.com/office/drawing/2014/main" val="1505765679"/>
                    </a:ext>
                  </a:extLst>
                </a:gridCol>
              </a:tblGrid>
              <a:tr h="46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No.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OBJETO DE LA COMPRA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ÁREA INSTITUCIONAL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MONTO 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FECHA DE CONTRATO/ORDEN DE COMPRA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CARACTERÍSTICA DE LA CONTRAPARTE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DETALLE DEL PROCESO DE ADJUDICACIÓN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09127"/>
                  </a:ext>
                </a:extLst>
              </a:tr>
              <a:tr h="929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COMPRA DE INSUMOS MÉDICOS FOSALUD AÑO 2020 POR ESTADO DE EMERGENCIA NACIONAL POR LA PANDEMIA COVID-19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UGEMT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$372,180.00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6-abr-20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 smtClean="0">
                          <a:effectLst/>
                        </a:rPr>
                        <a:t>JURÍDICA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01ABR/2020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AL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03ABR/2020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extLst>
                  <a:ext uri="{0D108BD9-81ED-4DB2-BD59-A6C34878D82A}">
                    <a16:rowId xmlns:a16="http://schemas.microsoft.com/office/drawing/2014/main" val="4232735736"/>
                  </a:ext>
                </a:extLst>
              </a:tr>
              <a:tr h="929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2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COMPRA DE DISPOSITIVO MÉDICO FOSALUD AÑO 2020 POR ESTADO DE EMERGENCIA NACIONAL POR LA PANDEMIA COVID-19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UGEMT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$20,400.00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16-abr-20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 smtClean="0">
                          <a:effectLst/>
                        </a:rPr>
                        <a:t>JURÍDICA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14ABR/2020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AL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16ABR/2020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extLst>
                  <a:ext uri="{0D108BD9-81ED-4DB2-BD59-A6C34878D82A}">
                    <a16:rowId xmlns:a16="http://schemas.microsoft.com/office/drawing/2014/main" val="255662085"/>
                  </a:ext>
                </a:extLst>
              </a:tr>
              <a:tr h="1083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3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COMPRA EMERGENTE FOSALUD AÑO 2020, DE MATERIALES Y HERRAMIENTAS POR ESTADO DE EMERGENCIA NACIONAL POR LA PANDEMIA COVID-19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SERVICIOS GENERALES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$8,283.75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22-abr-20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 smtClean="0">
                          <a:effectLst/>
                        </a:rPr>
                        <a:t>JURÍDICA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13ABR/2020</a:t>
                      </a:r>
                      <a:br>
                        <a:rPr lang="es-SV" sz="900" dirty="0">
                          <a:effectLst/>
                        </a:rPr>
                      </a:br>
                      <a:r>
                        <a:rPr lang="es-SV" sz="900" dirty="0">
                          <a:effectLst/>
                        </a:rPr>
                        <a:t>AL </a:t>
                      </a:r>
                      <a:br>
                        <a:rPr lang="es-SV" sz="900" dirty="0">
                          <a:effectLst/>
                        </a:rPr>
                      </a:br>
                      <a:r>
                        <a:rPr lang="es-SV" sz="900" dirty="0">
                          <a:effectLst/>
                        </a:rPr>
                        <a:t>21ABR/2020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07" marR="42207" marT="0" marB="0" anchor="ctr"/>
                </a:tc>
                <a:extLst>
                  <a:ext uri="{0D108BD9-81ED-4DB2-BD59-A6C34878D82A}">
                    <a16:rowId xmlns:a16="http://schemas.microsoft.com/office/drawing/2014/main" val="311056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7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0946"/>
              </p:ext>
            </p:extLst>
          </p:nvPr>
        </p:nvGraphicFramePr>
        <p:xfrm>
          <a:off x="676387" y="2467464"/>
          <a:ext cx="7650549" cy="405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092">
                  <a:extLst>
                    <a:ext uri="{9D8B030D-6E8A-4147-A177-3AD203B41FA5}">
                      <a16:colId xmlns:a16="http://schemas.microsoft.com/office/drawing/2014/main" val="3915186624"/>
                    </a:ext>
                  </a:extLst>
                </a:gridCol>
                <a:gridCol w="1251162">
                  <a:extLst>
                    <a:ext uri="{9D8B030D-6E8A-4147-A177-3AD203B41FA5}">
                      <a16:colId xmlns:a16="http://schemas.microsoft.com/office/drawing/2014/main" val="1378265162"/>
                    </a:ext>
                  </a:extLst>
                </a:gridCol>
                <a:gridCol w="1138353">
                  <a:extLst>
                    <a:ext uri="{9D8B030D-6E8A-4147-A177-3AD203B41FA5}">
                      <a16:colId xmlns:a16="http://schemas.microsoft.com/office/drawing/2014/main" val="2758061354"/>
                    </a:ext>
                  </a:extLst>
                </a:gridCol>
                <a:gridCol w="1158863">
                  <a:extLst>
                    <a:ext uri="{9D8B030D-6E8A-4147-A177-3AD203B41FA5}">
                      <a16:colId xmlns:a16="http://schemas.microsoft.com/office/drawing/2014/main" val="937580996"/>
                    </a:ext>
                  </a:extLst>
                </a:gridCol>
                <a:gridCol w="1158863">
                  <a:extLst>
                    <a:ext uri="{9D8B030D-6E8A-4147-A177-3AD203B41FA5}">
                      <a16:colId xmlns:a16="http://schemas.microsoft.com/office/drawing/2014/main" val="1369855069"/>
                    </a:ext>
                  </a:extLst>
                </a:gridCol>
                <a:gridCol w="1158863">
                  <a:extLst>
                    <a:ext uri="{9D8B030D-6E8A-4147-A177-3AD203B41FA5}">
                      <a16:colId xmlns:a16="http://schemas.microsoft.com/office/drawing/2014/main" val="2399782994"/>
                    </a:ext>
                  </a:extLst>
                </a:gridCol>
                <a:gridCol w="1138353">
                  <a:extLst>
                    <a:ext uri="{9D8B030D-6E8A-4147-A177-3AD203B41FA5}">
                      <a16:colId xmlns:a16="http://schemas.microsoft.com/office/drawing/2014/main" val="1528616024"/>
                    </a:ext>
                  </a:extLst>
                </a:gridCol>
              </a:tblGrid>
              <a:tr h="474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No.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OBJETO DE LA COMPRA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ÁREA INSTITUCIONAL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MONTO 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FECHA DE CONTRATO/ORDEN DE COMPRA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CARACTERÍSTICA DE LA CONTRAPARTE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DETALLE DEL PROCESO DE ADJUDICACIÓN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58122"/>
                  </a:ext>
                </a:extLst>
              </a:tr>
              <a:tr h="106466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4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COMPRA DE INSUMOS DE LIMPIEZA PARA DEPENDENCIA DEL FOSALUD AÑO 2020, POR ESTADO DE EMERGENCIA NACIONAL POR LA PANDEMIA COVID-19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SERVICIOS GENERALES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$15,675.00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22-abr-20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NATURAL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02ABR/2020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AL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21ABR/2020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extLst>
                  <a:ext uri="{0D108BD9-81ED-4DB2-BD59-A6C34878D82A}">
                    <a16:rowId xmlns:a16="http://schemas.microsoft.com/office/drawing/2014/main" val="2305681200"/>
                  </a:ext>
                </a:extLst>
              </a:tr>
              <a:tr h="1533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$7,155.00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JURIDICA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565593"/>
                  </a:ext>
                </a:extLst>
              </a:tr>
              <a:tr h="1533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$5,215.00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NATURAL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87746"/>
                  </a:ext>
                </a:extLst>
              </a:tr>
              <a:tr h="25051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$6,208.00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NATURAL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23017"/>
                  </a:ext>
                </a:extLst>
              </a:tr>
              <a:tr h="119775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5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>
                    <a:solidFill>
                      <a:srgbClr val="31394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COMPRA DE EQUIPO DE PROTECCION PARA PERSONAL OPERATIVO DEL FOSALUD PARA ATENDER EL ESTADO DE EMERGENCIA NACIONAL POR LA PANDEMIA COVID-19. AÑO 2020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UGEMT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$6,640.00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24-abr-20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JURIDICA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23ABR/2020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AL </a:t>
                      </a:r>
                      <a:br>
                        <a:rPr lang="es-SV" sz="900">
                          <a:effectLst/>
                        </a:rPr>
                      </a:br>
                      <a:r>
                        <a:rPr lang="es-SV" sz="900">
                          <a:effectLst/>
                        </a:rPr>
                        <a:t>23ABR/2020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extLst>
                  <a:ext uri="{0D108BD9-81ED-4DB2-BD59-A6C34878D82A}">
                    <a16:rowId xmlns:a16="http://schemas.microsoft.com/office/drawing/2014/main" val="244793797"/>
                  </a:ext>
                </a:extLst>
              </a:tr>
              <a:tr h="1533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$3,344.80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JURIDICA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3640"/>
                  </a:ext>
                </a:extLst>
              </a:tr>
              <a:tr h="1533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$26,180.00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NATURAL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89594"/>
                  </a:ext>
                </a:extLst>
              </a:tr>
              <a:tr h="1533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$43,180.00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JURIDICA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3303"/>
                  </a:ext>
                </a:extLst>
              </a:tr>
              <a:tr h="29748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$145,770.00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JURIDICA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3" marR="40943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3768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75787" y="20102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sp>
        <p:nvSpPr>
          <p:cNvPr id="8" name="Rectángulo 4"/>
          <p:cNvSpPr/>
          <p:nvPr/>
        </p:nvSpPr>
        <p:spPr>
          <a:xfrm>
            <a:off x="675787" y="1385969"/>
            <a:ext cx="7886700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latin typeface="Museo Sans 500" panose="02000000000000000000" pitchFamily="50" charset="0"/>
              </a:rPr>
              <a:t>Contrataciones y adquisiciones en firme </a:t>
            </a:r>
            <a:endParaRPr lang="es-SV" sz="2400" dirty="0" smtClean="0">
              <a:latin typeface="Museo Sans 500" panose="02000000000000000000" pitchFamily="50" charset="0"/>
            </a:endParaRPr>
          </a:p>
          <a:p>
            <a:r>
              <a:rPr lang="es-SV" sz="2400" dirty="0" smtClean="0">
                <a:latin typeface="Museo Sans 500" panose="02000000000000000000" pitchFamily="50" charset="0"/>
              </a:rPr>
              <a:t>en Libre </a:t>
            </a:r>
            <a:r>
              <a:rPr lang="es-SV" sz="2400" dirty="0">
                <a:latin typeface="Museo Sans 500" panose="02000000000000000000" pitchFamily="50" charset="0"/>
              </a:rPr>
              <a:t>G</a:t>
            </a:r>
            <a:r>
              <a:rPr lang="es-SV" sz="2400" dirty="0" smtClean="0">
                <a:latin typeface="Museo Sans 500" panose="02000000000000000000" pitchFamily="50" charset="0"/>
              </a:rPr>
              <a:t>estión/2020 </a:t>
            </a:r>
            <a:r>
              <a:rPr lang="es-SV" sz="2400" dirty="0">
                <a:latin typeface="Museo Sans 500" panose="02000000000000000000" pitchFamily="50" charset="0"/>
              </a:rPr>
              <a:t>primer trimestre</a:t>
            </a:r>
          </a:p>
        </p:txBody>
      </p:sp>
    </p:spTree>
    <p:extLst>
      <p:ext uri="{BB962C8B-B14F-4D97-AF65-F5344CB8AC3E}">
        <p14:creationId xmlns:p14="http://schemas.microsoft.com/office/powerpoint/2010/main" val="207902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07934"/>
              </p:ext>
            </p:extLst>
          </p:nvPr>
        </p:nvGraphicFramePr>
        <p:xfrm>
          <a:off x="461895" y="2444435"/>
          <a:ext cx="8291149" cy="4101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191">
                  <a:extLst>
                    <a:ext uri="{9D8B030D-6E8A-4147-A177-3AD203B41FA5}">
                      <a16:colId xmlns:a16="http://schemas.microsoft.com/office/drawing/2014/main" val="1811610868"/>
                    </a:ext>
                  </a:extLst>
                </a:gridCol>
                <a:gridCol w="1355924">
                  <a:extLst>
                    <a:ext uri="{9D8B030D-6E8A-4147-A177-3AD203B41FA5}">
                      <a16:colId xmlns:a16="http://schemas.microsoft.com/office/drawing/2014/main" val="834613088"/>
                    </a:ext>
                  </a:extLst>
                </a:gridCol>
                <a:gridCol w="1233670">
                  <a:extLst>
                    <a:ext uri="{9D8B030D-6E8A-4147-A177-3AD203B41FA5}">
                      <a16:colId xmlns:a16="http://schemas.microsoft.com/office/drawing/2014/main" val="1351864467"/>
                    </a:ext>
                  </a:extLst>
                </a:gridCol>
                <a:gridCol w="1255898">
                  <a:extLst>
                    <a:ext uri="{9D8B030D-6E8A-4147-A177-3AD203B41FA5}">
                      <a16:colId xmlns:a16="http://schemas.microsoft.com/office/drawing/2014/main" val="2740828204"/>
                    </a:ext>
                  </a:extLst>
                </a:gridCol>
                <a:gridCol w="1255898">
                  <a:extLst>
                    <a:ext uri="{9D8B030D-6E8A-4147-A177-3AD203B41FA5}">
                      <a16:colId xmlns:a16="http://schemas.microsoft.com/office/drawing/2014/main" val="2804386326"/>
                    </a:ext>
                  </a:extLst>
                </a:gridCol>
                <a:gridCol w="1255898">
                  <a:extLst>
                    <a:ext uri="{9D8B030D-6E8A-4147-A177-3AD203B41FA5}">
                      <a16:colId xmlns:a16="http://schemas.microsoft.com/office/drawing/2014/main" val="2826155606"/>
                    </a:ext>
                  </a:extLst>
                </a:gridCol>
                <a:gridCol w="1233670">
                  <a:extLst>
                    <a:ext uri="{9D8B030D-6E8A-4147-A177-3AD203B41FA5}">
                      <a16:colId xmlns:a16="http://schemas.microsoft.com/office/drawing/2014/main" val="3440226136"/>
                    </a:ext>
                  </a:extLst>
                </a:gridCol>
              </a:tblGrid>
              <a:tr h="304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No.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OBJETO DE LA COMPRA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ÁREA INSTITUCIONAL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MONTO 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FECHA DE CONTRATO/ORDEN DE COMPRA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CARACTERÍSTICA DE LA CONTRAPARTE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 dirty="0">
                          <a:effectLst/>
                        </a:rPr>
                        <a:t>DETALLE DEL PROCESO DE ADJUDICACIÓN</a:t>
                      </a:r>
                      <a:endParaRPr lang="es-S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01578"/>
                  </a:ext>
                </a:extLst>
              </a:tr>
              <a:tr h="6358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6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COMPRA DE BOTAS ANTIDESLIZANTES, ATOMIZADORES Y DESINFECTANTE QUIMICO PARA DEPENDENCIAS DEL FOSALUD AÑO 2020, POR ESTADO DE EMERGENCIA NACIONAL POR LA PANDEMIA COVID-19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SERVICIOS GENERALES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$4,294.50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8-may-20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 dirty="0">
                          <a:effectLst/>
                        </a:rPr>
                        <a:t>JURIDICA</a:t>
                      </a:r>
                      <a:endParaRPr lang="es-S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 dirty="0">
                          <a:effectLst/>
                        </a:rPr>
                        <a:t>06MAY/2020</a:t>
                      </a:r>
                      <a:br>
                        <a:rPr lang="es-SV" sz="700" dirty="0">
                          <a:effectLst/>
                        </a:rPr>
                      </a:br>
                      <a:r>
                        <a:rPr lang="es-SV" sz="700" dirty="0">
                          <a:effectLst/>
                        </a:rPr>
                        <a:t>AL</a:t>
                      </a:r>
                      <a:br>
                        <a:rPr lang="es-SV" sz="700" dirty="0">
                          <a:effectLst/>
                        </a:rPr>
                      </a:br>
                      <a:r>
                        <a:rPr lang="es-SV" sz="700" dirty="0">
                          <a:effectLst/>
                        </a:rPr>
                        <a:t>07MAY/2020</a:t>
                      </a:r>
                      <a:endParaRPr lang="es-S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extLst>
                  <a:ext uri="{0D108BD9-81ED-4DB2-BD59-A6C34878D82A}">
                    <a16:rowId xmlns:a16="http://schemas.microsoft.com/office/drawing/2014/main" val="1516988490"/>
                  </a:ext>
                </a:extLst>
              </a:tr>
              <a:tr h="49367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$6,570.00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NATURAL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222"/>
                  </a:ext>
                </a:extLst>
              </a:tr>
              <a:tr h="717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7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COMPRA DE INSUMOS MEDICOS PARA ATENDER EL ESTADO DE EMERGENCIA NACIONAL POR LA PANDEMIA COVID-19. AÑO 2020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UGEMT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$21,000.00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 dirty="0">
                          <a:effectLst/>
                        </a:rPr>
                        <a:t>9-may-20</a:t>
                      </a:r>
                      <a:endParaRPr lang="es-S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NATURAL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08MAY/2020 </a:t>
                      </a:r>
                      <a:br>
                        <a:rPr lang="es-SV" sz="700">
                          <a:effectLst/>
                        </a:rPr>
                      </a:br>
                      <a:r>
                        <a:rPr lang="es-SV" sz="700">
                          <a:effectLst/>
                        </a:rPr>
                        <a:t>AL</a:t>
                      </a:r>
                      <a:br>
                        <a:rPr lang="es-SV" sz="700">
                          <a:effectLst/>
                        </a:rPr>
                      </a:br>
                      <a:r>
                        <a:rPr lang="es-SV" sz="700">
                          <a:effectLst/>
                        </a:rPr>
                        <a:t>09MAY/2020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extLst>
                  <a:ext uri="{0D108BD9-81ED-4DB2-BD59-A6C34878D82A}">
                    <a16:rowId xmlns:a16="http://schemas.microsoft.com/office/drawing/2014/main" val="51919825"/>
                  </a:ext>
                </a:extLst>
              </a:tr>
              <a:tr h="1129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8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COMPRA DE EQUIPO DE PROTECCION PERSONAL, RESPIRADOR DE ALTA EFICIENCIA PARA DEPENDENCIAS DEL FOSALUD AÑO 2020, POR ESTADO DE EMERGENCIA NACIONAL POR LA PANDEMIA COVID-19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UGEMT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$2,320.00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15-may-20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JURIDICA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12MAY/2020 </a:t>
                      </a:r>
                      <a:br>
                        <a:rPr lang="es-SV" sz="700">
                          <a:effectLst/>
                        </a:rPr>
                      </a:br>
                      <a:r>
                        <a:rPr lang="es-SV" sz="700">
                          <a:effectLst/>
                        </a:rPr>
                        <a:t>AL</a:t>
                      </a:r>
                      <a:br>
                        <a:rPr lang="es-SV" sz="700">
                          <a:effectLst/>
                        </a:rPr>
                      </a:br>
                      <a:r>
                        <a:rPr lang="es-SV" sz="700">
                          <a:effectLst/>
                        </a:rPr>
                        <a:t>15MAY/2020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extLst>
                  <a:ext uri="{0D108BD9-81ED-4DB2-BD59-A6C34878D82A}">
                    <a16:rowId xmlns:a16="http://schemas.microsoft.com/office/drawing/2014/main" val="2241573657"/>
                  </a:ext>
                </a:extLst>
              </a:tr>
              <a:tr h="820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 dirty="0">
                          <a:effectLst/>
                        </a:rPr>
                        <a:t>9</a:t>
                      </a:r>
                      <a:endParaRPr lang="es-S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ADQUSICIÓN DE CUPONES CANJEABLES POR COMBUSTIBLE PARA LA FLOTA VEHICULAR DEL FOSALUD 2020 POR EMERGENCIA NACIONAL COVID-19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SERVICIOS GENERALES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$90,000.00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15-may-20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>
                          <a:effectLst/>
                        </a:rPr>
                        <a:t>JURIDICA</a:t>
                      </a:r>
                      <a:endParaRPr lang="es-SV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700" dirty="0">
                          <a:effectLst/>
                        </a:rPr>
                        <a:t>12MAY/2020</a:t>
                      </a:r>
                      <a:br>
                        <a:rPr lang="es-SV" sz="700" dirty="0">
                          <a:effectLst/>
                        </a:rPr>
                      </a:br>
                      <a:r>
                        <a:rPr lang="es-SV" sz="700" dirty="0">
                          <a:effectLst/>
                        </a:rPr>
                        <a:t>AL</a:t>
                      </a:r>
                      <a:br>
                        <a:rPr lang="es-SV" sz="700" dirty="0">
                          <a:effectLst/>
                        </a:rPr>
                      </a:br>
                      <a:r>
                        <a:rPr lang="es-SV" sz="700" dirty="0">
                          <a:effectLst/>
                        </a:rPr>
                        <a:t>14MAY/2020</a:t>
                      </a:r>
                      <a:endParaRPr lang="es-SV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0" marR="29710" marT="0" marB="0" anchor="ctr"/>
                </a:tc>
                <a:extLst>
                  <a:ext uri="{0D108BD9-81ED-4DB2-BD59-A6C34878D82A}">
                    <a16:rowId xmlns:a16="http://schemas.microsoft.com/office/drawing/2014/main" val="2233167418"/>
                  </a:ext>
                </a:extLst>
              </a:tr>
            </a:tbl>
          </a:graphicData>
        </a:graphic>
      </p:graphicFrame>
      <p:sp>
        <p:nvSpPr>
          <p:cNvPr id="6" name="Rectángulo 4"/>
          <p:cNvSpPr/>
          <p:nvPr/>
        </p:nvSpPr>
        <p:spPr>
          <a:xfrm>
            <a:off x="434736" y="1396126"/>
            <a:ext cx="7886700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latin typeface="Museo Sans 500" panose="02000000000000000000" pitchFamily="50" charset="0"/>
              </a:rPr>
              <a:t>Contrataciones y adquisiciones en firme </a:t>
            </a:r>
            <a:endParaRPr lang="es-SV" sz="2400" dirty="0" smtClean="0">
              <a:latin typeface="Museo Sans 500" panose="02000000000000000000" pitchFamily="50" charset="0"/>
            </a:endParaRPr>
          </a:p>
          <a:p>
            <a:r>
              <a:rPr lang="es-SV" sz="2400" dirty="0" smtClean="0">
                <a:latin typeface="Museo Sans 500" panose="02000000000000000000" pitchFamily="50" charset="0"/>
              </a:rPr>
              <a:t>en Libre </a:t>
            </a:r>
            <a:r>
              <a:rPr lang="es-SV" sz="2400" dirty="0">
                <a:latin typeface="Museo Sans 500" panose="02000000000000000000" pitchFamily="50" charset="0"/>
              </a:rPr>
              <a:t>G</a:t>
            </a:r>
            <a:r>
              <a:rPr lang="es-SV" sz="2400" dirty="0" smtClean="0">
                <a:latin typeface="Museo Sans 500" panose="02000000000000000000" pitchFamily="50" charset="0"/>
              </a:rPr>
              <a:t>estión/2020 </a:t>
            </a:r>
            <a:r>
              <a:rPr lang="es-SV" sz="2400" dirty="0">
                <a:latin typeface="Museo Sans 500" panose="02000000000000000000" pitchFamily="50" charset="0"/>
              </a:rPr>
              <a:t>primer trimestre</a:t>
            </a:r>
          </a:p>
        </p:txBody>
      </p:sp>
    </p:spTree>
    <p:extLst>
      <p:ext uri="{BB962C8B-B14F-4D97-AF65-F5344CB8AC3E}">
        <p14:creationId xmlns:p14="http://schemas.microsoft.com/office/powerpoint/2010/main" val="2780617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0" y="1355360"/>
            <a:ext cx="9143999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Museo Sans 500" panose="02000000000000000000" pitchFamily="50" charset="0"/>
              </a:rPr>
              <a:t>Cuadro resumen de necesidades identificadas en las áreas de </a:t>
            </a:r>
            <a:r>
              <a:rPr lang="es-MX" dirty="0" smtClean="0">
                <a:latin typeface="Museo Sans 500" panose="02000000000000000000" pitchFamily="50" charset="0"/>
              </a:rPr>
              <a:t>IRAS </a:t>
            </a:r>
          </a:p>
          <a:p>
            <a:pPr algn="ctr"/>
            <a:r>
              <a:rPr lang="es-MX" dirty="0" smtClean="0">
                <a:latin typeface="Museo Sans 500" panose="02000000000000000000" pitchFamily="50" charset="0"/>
              </a:rPr>
              <a:t>en </a:t>
            </a:r>
            <a:r>
              <a:rPr lang="es-MX" dirty="0">
                <a:latin typeface="Museo Sans 500" panose="02000000000000000000" pitchFamily="50" charset="0"/>
              </a:rPr>
              <a:t>los establecimientos de salud con servicio del Fosalud</a:t>
            </a:r>
            <a:endParaRPr lang="es-SV" dirty="0">
              <a:latin typeface="Museo Sans 500" panose="02000000000000000000" pitchFamily="50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53555"/>
              </p:ext>
            </p:extLst>
          </p:nvPr>
        </p:nvGraphicFramePr>
        <p:xfrm>
          <a:off x="690073" y="2387455"/>
          <a:ext cx="7763853" cy="436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452">
                  <a:extLst>
                    <a:ext uri="{9D8B030D-6E8A-4147-A177-3AD203B41FA5}">
                      <a16:colId xmlns:a16="http://schemas.microsoft.com/office/drawing/2014/main" val="2721541958"/>
                    </a:ext>
                  </a:extLst>
                </a:gridCol>
                <a:gridCol w="2136436">
                  <a:extLst>
                    <a:ext uri="{9D8B030D-6E8A-4147-A177-3AD203B41FA5}">
                      <a16:colId xmlns:a16="http://schemas.microsoft.com/office/drawing/2014/main" val="273505389"/>
                    </a:ext>
                  </a:extLst>
                </a:gridCol>
                <a:gridCol w="4085659">
                  <a:extLst>
                    <a:ext uri="{9D8B030D-6E8A-4147-A177-3AD203B41FA5}">
                      <a16:colId xmlns:a16="http://schemas.microsoft.com/office/drawing/2014/main" val="805978809"/>
                    </a:ext>
                  </a:extLst>
                </a:gridCol>
                <a:gridCol w="1145306">
                  <a:extLst>
                    <a:ext uri="{9D8B030D-6E8A-4147-A177-3AD203B41FA5}">
                      <a16:colId xmlns:a16="http://schemas.microsoft.com/office/drawing/2014/main" val="2927214432"/>
                    </a:ext>
                  </a:extLst>
                </a:gridCol>
              </a:tblGrid>
              <a:tr h="155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</a:rPr>
                        <a:t>No.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</a:rPr>
                        <a:t>NOMBRE DEL ESTABLECIMIENTO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</a:rPr>
                        <a:t>DESCRIPCION 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</a:rPr>
                        <a:t>ESTADO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06640"/>
                  </a:ext>
                </a:extLst>
              </a:tr>
              <a:tr h="1651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</a:rPr>
                        <a:t>Región Metropolitana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90102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Aguilares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3596774350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2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Mejicanos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Ejecutado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2597038564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3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Alta Vista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677567948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4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Ilopango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849529931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5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Apopa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de canopie, instalación eléctrica iluminación en área de IRA e instalación de divisiones externas e internas.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2041848172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6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CAE San Martín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Adecuación e Instalacion de ducha  para el personal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2930360451"/>
                  </a:ext>
                </a:extLst>
              </a:tr>
              <a:tr h="1651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</a:rPr>
                        <a:t>Región Central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21599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7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Sitio del niño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2660396058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8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Ciudad Arce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3773788825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9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Díaz del Pinal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17271452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10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Monserrat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Adecuación de área para sanitización  del personal. (Nota los otros materiales no fueron suministrados por el Fosalud)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2296247782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11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Lourdes Colón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IRA.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2771046488"/>
                  </a:ext>
                </a:extLst>
              </a:tr>
              <a:tr h="1651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</a:rPr>
                        <a:t>Región Occidente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28736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12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Atiquizaya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1290024398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13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San Rafael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1620065280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14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El Palmar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3610000408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15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Santa Barbara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1058645008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16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Santa Lucia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433257249"/>
                  </a:ext>
                </a:extLst>
              </a:tr>
              <a:tr h="1651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</a:rPr>
                        <a:t>Región Oriente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6836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17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San Francisco Gotera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 e instalación de toma corriente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846479878"/>
                  </a:ext>
                </a:extLst>
              </a:tr>
              <a:tr h="3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18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Berlin. Usulután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Ejecutado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3902789015"/>
                  </a:ext>
                </a:extLst>
              </a:tr>
              <a:tr h="16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19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>
                    <a:solidFill>
                      <a:srgbClr val="3139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UCSF Perquín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>
                          <a:effectLst/>
                        </a:rPr>
                        <a:t>Instalación eléctrica: Iluminación en área de IRA</a:t>
                      </a:r>
                      <a:endParaRPr lang="es-S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900" dirty="0">
                          <a:effectLst/>
                        </a:rPr>
                        <a:t>Ejecutado</a:t>
                      </a:r>
                      <a:endParaRPr lang="es-S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44" marR="38544" marT="0" marB="0" anchor="ctr"/>
                </a:tc>
                <a:extLst>
                  <a:ext uri="{0D108BD9-81ED-4DB2-BD59-A6C34878D82A}">
                    <a16:rowId xmlns:a16="http://schemas.microsoft.com/office/drawing/2014/main" val="422075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21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3584</TotalTime>
  <Words>1634</Words>
  <Application>Microsoft Office PowerPoint</Application>
  <PresentationFormat>Presentación en pantalla (4:3)</PresentationFormat>
  <Paragraphs>405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Microsoft YaHei UI</vt:lpstr>
      <vt:lpstr>Arial</vt:lpstr>
      <vt:lpstr>Calibri</vt:lpstr>
      <vt:lpstr>Calibri Light</vt:lpstr>
      <vt:lpstr>MS Mincho</vt:lpstr>
      <vt:lpstr>Museo Sans 100</vt:lpstr>
      <vt:lpstr>Museo Sans 500</vt:lpstr>
      <vt:lpstr>Times New Roman</vt:lpstr>
      <vt:lpstr>Tema de Office</vt:lpstr>
      <vt:lpstr>Hoja de cálculo</vt:lpstr>
      <vt:lpstr>   Fondo Solidario para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Hernandez</dc:creator>
  <cp:lastModifiedBy>Marta Arevalo</cp:lastModifiedBy>
  <cp:revision>182</cp:revision>
  <dcterms:created xsi:type="dcterms:W3CDTF">2019-07-02T13:06:58Z</dcterms:created>
  <dcterms:modified xsi:type="dcterms:W3CDTF">2020-11-04T17:27:41Z</dcterms:modified>
</cp:coreProperties>
</file>