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7"/>
  </p:notesMasterIdLst>
  <p:sldIdLst>
    <p:sldId id="256" r:id="rId3"/>
    <p:sldId id="267" r:id="rId4"/>
    <p:sldId id="264" r:id="rId5"/>
    <p:sldId id="268" r:id="rId6"/>
  </p:sldIdLst>
  <p:sldSz cx="6858000" cy="9144000" type="letter"/>
  <p:notesSz cx="6954838" cy="93091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94" autoAdjust="0"/>
    <p:restoredTop sz="94660"/>
  </p:normalViewPr>
  <p:slideViewPr>
    <p:cSldViewPr snapToGrid="0">
      <p:cViewPr varScale="1">
        <p:scale>
          <a:sx n="80" d="100"/>
          <a:sy n="80" d="100"/>
        </p:scale>
        <p:origin x="2688" y="10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2" y="0"/>
            <a:ext cx="3013763" cy="465455"/>
          </a:xfrm>
          <a:prstGeom prst="rect">
            <a:avLst/>
          </a:prstGeom>
        </p:spPr>
        <p:txBody>
          <a:bodyPr vert="horz" lIns="91440" tIns="45720" rIns="91440" bIns="45720" rtlCol="0"/>
          <a:lstStyle>
            <a:lvl1pPr algn="l">
              <a:defRPr sz="1200"/>
            </a:lvl1pPr>
          </a:lstStyle>
          <a:p>
            <a:endParaRPr lang="es-SV"/>
          </a:p>
        </p:txBody>
      </p:sp>
      <p:sp>
        <p:nvSpPr>
          <p:cNvPr id="3" name="2 Marcador de fecha"/>
          <p:cNvSpPr>
            <a:spLocks noGrp="1"/>
          </p:cNvSpPr>
          <p:nvPr>
            <p:ph type="dt" idx="1"/>
          </p:nvPr>
        </p:nvSpPr>
        <p:spPr>
          <a:xfrm>
            <a:off x="3939467" y="0"/>
            <a:ext cx="3013763" cy="465455"/>
          </a:xfrm>
          <a:prstGeom prst="rect">
            <a:avLst/>
          </a:prstGeom>
        </p:spPr>
        <p:txBody>
          <a:bodyPr vert="horz" lIns="91440" tIns="45720" rIns="91440" bIns="45720" rtlCol="0"/>
          <a:lstStyle>
            <a:lvl1pPr algn="r">
              <a:defRPr sz="1200"/>
            </a:lvl1pPr>
          </a:lstStyle>
          <a:p>
            <a:fld id="{37EEC34F-9BDD-4F71-A584-4CF6B5434187}" type="datetimeFigureOut">
              <a:rPr lang="es-SV" smtClean="0"/>
              <a:t>04/01/2017</a:t>
            </a:fld>
            <a:endParaRPr lang="es-SV"/>
          </a:p>
        </p:txBody>
      </p:sp>
      <p:sp>
        <p:nvSpPr>
          <p:cNvPr id="4" name="3 Marcador de imagen de diapositiva"/>
          <p:cNvSpPr>
            <a:spLocks noGrp="1" noRot="1" noChangeAspect="1"/>
          </p:cNvSpPr>
          <p:nvPr>
            <p:ph type="sldImg" idx="2"/>
          </p:nvPr>
        </p:nvSpPr>
        <p:spPr>
          <a:xfrm>
            <a:off x="2168525" y="698500"/>
            <a:ext cx="2617788" cy="3490913"/>
          </a:xfrm>
          <a:prstGeom prst="rect">
            <a:avLst/>
          </a:prstGeom>
          <a:noFill/>
          <a:ln w="12700">
            <a:solidFill>
              <a:prstClr val="black"/>
            </a:solidFill>
          </a:ln>
        </p:spPr>
        <p:txBody>
          <a:bodyPr vert="horz" lIns="91440" tIns="45720" rIns="91440" bIns="45720" rtlCol="0" anchor="ctr"/>
          <a:lstStyle/>
          <a:p>
            <a:endParaRPr lang="es-SV"/>
          </a:p>
        </p:txBody>
      </p:sp>
      <p:sp>
        <p:nvSpPr>
          <p:cNvPr id="5" name="4 Marcador de notas"/>
          <p:cNvSpPr>
            <a:spLocks noGrp="1"/>
          </p:cNvSpPr>
          <p:nvPr>
            <p:ph type="body" sz="quarter" idx="3"/>
          </p:nvPr>
        </p:nvSpPr>
        <p:spPr>
          <a:xfrm>
            <a:off x="695485" y="4421824"/>
            <a:ext cx="5563870" cy="4189095"/>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6" name="5 Marcador de pie de página"/>
          <p:cNvSpPr>
            <a:spLocks noGrp="1"/>
          </p:cNvSpPr>
          <p:nvPr>
            <p:ph type="ftr" sz="quarter" idx="4"/>
          </p:nvPr>
        </p:nvSpPr>
        <p:spPr>
          <a:xfrm>
            <a:off x="2" y="8842029"/>
            <a:ext cx="3013763" cy="465455"/>
          </a:xfrm>
          <a:prstGeom prst="rect">
            <a:avLst/>
          </a:prstGeom>
        </p:spPr>
        <p:txBody>
          <a:bodyPr vert="horz" lIns="91440" tIns="45720" rIns="91440" bIns="45720" rtlCol="0" anchor="b"/>
          <a:lstStyle>
            <a:lvl1pPr algn="l">
              <a:defRPr sz="1200"/>
            </a:lvl1pPr>
          </a:lstStyle>
          <a:p>
            <a:endParaRPr lang="es-SV"/>
          </a:p>
        </p:txBody>
      </p:sp>
      <p:sp>
        <p:nvSpPr>
          <p:cNvPr id="7" name="6 Marcador de número de diapositiva"/>
          <p:cNvSpPr>
            <a:spLocks noGrp="1"/>
          </p:cNvSpPr>
          <p:nvPr>
            <p:ph type="sldNum" sz="quarter" idx="5"/>
          </p:nvPr>
        </p:nvSpPr>
        <p:spPr>
          <a:xfrm>
            <a:off x="3939467" y="8842029"/>
            <a:ext cx="3013763" cy="465455"/>
          </a:xfrm>
          <a:prstGeom prst="rect">
            <a:avLst/>
          </a:prstGeom>
        </p:spPr>
        <p:txBody>
          <a:bodyPr vert="horz" lIns="91440" tIns="45720" rIns="91440" bIns="45720" rtlCol="0" anchor="b"/>
          <a:lstStyle>
            <a:lvl1pPr algn="r">
              <a:defRPr sz="1200"/>
            </a:lvl1pPr>
          </a:lstStyle>
          <a:p>
            <a:fld id="{4050F231-F4F4-4B73-85DF-FE03E5E968AA}" type="slidenum">
              <a:rPr lang="es-SV" smtClean="0"/>
              <a:t>‹Nº›</a:t>
            </a:fld>
            <a:endParaRPr lang="es-SV"/>
          </a:p>
        </p:txBody>
      </p:sp>
    </p:spTree>
    <p:extLst>
      <p:ext uri="{BB962C8B-B14F-4D97-AF65-F5344CB8AC3E}">
        <p14:creationId xmlns:p14="http://schemas.microsoft.com/office/powerpoint/2010/main" val="2235248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US" dirty="0"/>
          </a:p>
        </p:txBody>
      </p:sp>
      <p:sp>
        <p:nvSpPr>
          <p:cNvPr id="4" name="3 Marcador de número de diapositiva"/>
          <p:cNvSpPr>
            <a:spLocks noGrp="1"/>
          </p:cNvSpPr>
          <p:nvPr>
            <p:ph type="sldNum" sz="quarter" idx="10"/>
          </p:nvPr>
        </p:nvSpPr>
        <p:spPr/>
        <p:txBody>
          <a:bodyPr/>
          <a:lstStyle/>
          <a:p>
            <a:fld id="{4050F231-F4F4-4B73-85DF-FE03E5E968AA}" type="slidenum">
              <a:rPr lang="es-SV" smtClean="0"/>
              <a:t>2</a:t>
            </a:fld>
            <a:endParaRPr lang="es-SV"/>
          </a:p>
        </p:txBody>
      </p:sp>
    </p:spTree>
    <p:extLst>
      <p:ext uri="{BB962C8B-B14F-4D97-AF65-F5344CB8AC3E}">
        <p14:creationId xmlns:p14="http://schemas.microsoft.com/office/powerpoint/2010/main" val="192074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2168525" y="698500"/>
            <a:ext cx="2617788" cy="3490913"/>
          </a:xfrm>
        </p:spPr>
      </p:sp>
      <p:sp>
        <p:nvSpPr>
          <p:cNvPr id="3" name="2 Marcador de notas"/>
          <p:cNvSpPr>
            <a:spLocks noGrp="1"/>
          </p:cNvSpPr>
          <p:nvPr>
            <p:ph type="body" idx="1"/>
          </p:nvPr>
        </p:nvSpPr>
        <p:spPr/>
        <p:txBody>
          <a:bodyPr/>
          <a:lstStyle/>
          <a:p>
            <a:endParaRPr lang="es-SV" dirty="0"/>
          </a:p>
        </p:txBody>
      </p:sp>
      <p:sp>
        <p:nvSpPr>
          <p:cNvPr id="4" name="3 Marcador de número de diapositiva"/>
          <p:cNvSpPr>
            <a:spLocks noGrp="1"/>
          </p:cNvSpPr>
          <p:nvPr>
            <p:ph type="sldNum" sz="quarter" idx="10"/>
          </p:nvPr>
        </p:nvSpPr>
        <p:spPr/>
        <p:txBody>
          <a:bodyPr/>
          <a:lstStyle/>
          <a:p>
            <a:fld id="{4050F231-F4F4-4B73-85DF-FE03E5E968AA}" type="slidenum">
              <a:rPr lang="es-SV" smtClean="0"/>
              <a:t>3</a:t>
            </a:fld>
            <a:endParaRPr lang="es-SV"/>
          </a:p>
        </p:txBody>
      </p:sp>
    </p:spTree>
    <p:extLst>
      <p:ext uri="{BB962C8B-B14F-4D97-AF65-F5344CB8AC3E}">
        <p14:creationId xmlns:p14="http://schemas.microsoft.com/office/powerpoint/2010/main" val="2495649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5E77BE16-9D41-4693-8D3D-8CEAE13CCC4C}" type="datetimeFigureOut">
              <a:rPr lang="es-SV" smtClean="0"/>
              <a:t>04/01/2017</a:t>
            </a:fld>
            <a:endParaRPr lang="es-SV" dirty="0"/>
          </a:p>
        </p:txBody>
      </p:sp>
      <p:sp>
        <p:nvSpPr>
          <p:cNvPr id="5" name="Footer Placeholder 4"/>
          <p:cNvSpPr>
            <a:spLocks noGrp="1"/>
          </p:cNvSpPr>
          <p:nvPr>
            <p:ph type="ftr" sz="quarter" idx="11"/>
          </p:nvPr>
        </p:nvSpPr>
        <p:spPr/>
        <p:txBody>
          <a:bodyPr/>
          <a:lstStyle/>
          <a:p>
            <a:endParaRPr lang="es-SV" dirty="0"/>
          </a:p>
        </p:txBody>
      </p:sp>
      <p:sp>
        <p:nvSpPr>
          <p:cNvPr id="6" name="Slide Number Placeholder 5"/>
          <p:cNvSpPr>
            <a:spLocks noGrp="1"/>
          </p:cNvSpPr>
          <p:nvPr>
            <p:ph type="sldNum" sz="quarter" idx="12"/>
          </p:nvPr>
        </p:nvSpPr>
        <p:spPr/>
        <p:txBody>
          <a:bodyPr/>
          <a:lstStyle/>
          <a:p>
            <a:fld id="{74C825A0-A4A7-44A2-948C-09418EB5159F}" type="slidenum">
              <a:rPr lang="es-SV" smtClean="0"/>
              <a:t>‹Nº›</a:t>
            </a:fld>
            <a:endParaRPr lang="es-SV" dirty="0"/>
          </a:p>
        </p:txBody>
      </p:sp>
    </p:spTree>
    <p:extLst>
      <p:ext uri="{BB962C8B-B14F-4D97-AF65-F5344CB8AC3E}">
        <p14:creationId xmlns:p14="http://schemas.microsoft.com/office/powerpoint/2010/main" val="151167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E77BE16-9D41-4693-8D3D-8CEAE13CCC4C}" type="datetimeFigureOut">
              <a:rPr lang="es-SV" smtClean="0"/>
              <a:t>04/01/2017</a:t>
            </a:fld>
            <a:endParaRPr lang="es-SV" dirty="0"/>
          </a:p>
        </p:txBody>
      </p:sp>
      <p:sp>
        <p:nvSpPr>
          <p:cNvPr id="5" name="Footer Placeholder 4"/>
          <p:cNvSpPr>
            <a:spLocks noGrp="1"/>
          </p:cNvSpPr>
          <p:nvPr>
            <p:ph type="ftr" sz="quarter" idx="11"/>
          </p:nvPr>
        </p:nvSpPr>
        <p:spPr/>
        <p:txBody>
          <a:bodyPr/>
          <a:lstStyle/>
          <a:p>
            <a:endParaRPr lang="es-SV" dirty="0"/>
          </a:p>
        </p:txBody>
      </p:sp>
      <p:sp>
        <p:nvSpPr>
          <p:cNvPr id="6" name="Slide Number Placeholder 5"/>
          <p:cNvSpPr>
            <a:spLocks noGrp="1"/>
          </p:cNvSpPr>
          <p:nvPr>
            <p:ph type="sldNum" sz="quarter" idx="12"/>
          </p:nvPr>
        </p:nvSpPr>
        <p:spPr/>
        <p:txBody>
          <a:bodyPr/>
          <a:lstStyle/>
          <a:p>
            <a:fld id="{74C825A0-A4A7-44A2-948C-09418EB5159F}" type="slidenum">
              <a:rPr lang="es-SV" smtClean="0"/>
              <a:t>‹Nº›</a:t>
            </a:fld>
            <a:endParaRPr lang="es-SV" dirty="0"/>
          </a:p>
        </p:txBody>
      </p:sp>
    </p:spTree>
    <p:extLst>
      <p:ext uri="{BB962C8B-B14F-4D97-AF65-F5344CB8AC3E}">
        <p14:creationId xmlns:p14="http://schemas.microsoft.com/office/powerpoint/2010/main" val="2867778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E77BE16-9D41-4693-8D3D-8CEAE13CCC4C}" type="datetimeFigureOut">
              <a:rPr lang="es-SV" smtClean="0"/>
              <a:t>04/01/2017</a:t>
            </a:fld>
            <a:endParaRPr lang="es-SV" dirty="0"/>
          </a:p>
        </p:txBody>
      </p:sp>
      <p:sp>
        <p:nvSpPr>
          <p:cNvPr id="5" name="Footer Placeholder 4"/>
          <p:cNvSpPr>
            <a:spLocks noGrp="1"/>
          </p:cNvSpPr>
          <p:nvPr>
            <p:ph type="ftr" sz="quarter" idx="11"/>
          </p:nvPr>
        </p:nvSpPr>
        <p:spPr/>
        <p:txBody>
          <a:bodyPr/>
          <a:lstStyle/>
          <a:p>
            <a:endParaRPr lang="es-SV" dirty="0"/>
          </a:p>
        </p:txBody>
      </p:sp>
      <p:sp>
        <p:nvSpPr>
          <p:cNvPr id="6" name="Slide Number Placeholder 5"/>
          <p:cNvSpPr>
            <a:spLocks noGrp="1"/>
          </p:cNvSpPr>
          <p:nvPr>
            <p:ph type="sldNum" sz="quarter" idx="12"/>
          </p:nvPr>
        </p:nvSpPr>
        <p:spPr/>
        <p:txBody>
          <a:bodyPr/>
          <a:lstStyle/>
          <a:p>
            <a:fld id="{74C825A0-A4A7-44A2-948C-09418EB5159F}" type="slidenum">
              <a:rPr lang="es-SV" smtClean="0"/>
              <a:t>‹Nº›</a:t>
            </a:fld>
            <a:endParaRPr lang="es-SV" dirty="0"/>
          </a:p>
        </p:txBody>
      </p:sp>
    </p:spTree>
    <p:extLst>
      <p:ext uri="{BB962C8B-B14F-4D97-AF65-F5344CB8AC3E}">
        <p14:creationId xmlns:p14="http://schemas.microsoft.com/office/powerpoint/2010/main" val="24117694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5E77BE16-9D41-4693-8D3D-8CEAE13CCC4C}" type="datetimeFigureOut">
              <a:rPr lang="es-SV" smtClean="0">
                <a:solidFill>
                  <a:prstClr val="black">
                    <a:tint val="75000"/>
                  </a:prstClr>
                </a:solidFill>
              </a:rPr>
              <a:pPr/>
              <a:t>04/01/2017</a:t>
            </a:fld>
            <a:endParaRPr lang="es-SV"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s-SV"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4C825A0-A4A7-44A2-948C-09418EB5159F}" type="slidenum">
              <a:rPr lang="es-SV" smtClean="0">
                <a:solidFill>
                  <a:prstClr val="black">
                    <a:tint val="75000"/>
                  </a:prstClr>
                </a:solidFill>
              </a:rPr>
              <a:pPr/>
              <a:t>‹Nº›</a:t>
            </a:fld>
            <a:endParaRPr lang="es-SV" dirty="0">
              <a:solidFill>
                <a:prstClr val="black">
                  <a:tint val="75000"/>
                </a:prstClr>
              </a:solidFill>
            </a:endParaRPr>
          </a:p>
        </p:txBody>
      </p:sp>
    </p:spTree>
    <p:extLst>
      <p:ext uri="{BB962C8B-B14F-4D97-AF65-F5344CB8AC3E}">
        <p14:creationId xmlns:p14="http://schemas.microsoft.com/office/powerpoint/2010/main" val="20228150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E77BE16-9D41-4693-8D3D-8CEAE13CCC4C}" type="datetimeFigureOut">
              <a:rPr lang="es-SV" smtClean="0">
                <a:solidFill>
                  <a:prstClr val="black">
                    <a:tint val="75000"/>
                  </a:prstClr>
                </a:solidFill>
              </a:rPr>
              <a:pPr/>
              <a:t>04/01/2017</a:t>
            </a:fld>
            <a:endParaRPr lang="es-SV"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s-SV"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4C825A0-A4A7-44A2-948C-09418EB5159F}" type="slidenum">
              <a:rPr lang="es-SV" smtClean="0">
                <a:solidFill>
                  <a:prstClr val="black">
                    <a:tint val="75000"/>
                  </a:prstClr>
                </a:solidFill>
              </a:rPr>
              <a:pPr/>
              <a:t>‹Nº›</a:t>
            </a:fld>
            <a:endParaRPr lang="es-SV" dirty="0">
              <a:solidFill>
                <a:prstClr val="black">
                  <a:tint val="75000"/>
                </a:prstClr>
              </a:solidFill>
            </a:endParaRPr>
          </a:p>
        </p:txBody>
      </p:sp>
    </p:spTree>
    <p:extLst>
      <p:ext uri="{BB962C8B-B14F-4D97-AF65-F5344CB8AC3E}">
        <p14:creationId xmlns:p14="http://schemas.microsoft.com/office/powerpoint/2010/main" val="38022484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E77BE16-9D41-4693-8D3D-8CEAE13CCC4C}" type="datetimeFigureOut">
              <a:rPr lang="es-SV" smtClean="0">
                <a:solidFill>
                  <a:prstClr val="black">
                    <a:tint val="75000"/>
                  </a:prstClr>
                </a:solidFill>
              </a:rPr>
              <a:pPr/>
              <a:t>04/01/2017</a:t>
            </a:fld>
            <a:endParaRPr lang="es-SV"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s-SV"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4C825A0-A4A7-44A2-948C-09418EB5159F}" type="slidenum">
              <a:rPr lang="es-SV" smtClean="0">
                <a:solidFill>
                  <a:prstClr val="black">
                    <a:tint val="75000"/>
                  </a:prstClr>
                </a:solidFill>
              </a:rPr>
              <a:pPr/>
              <a:t>‹Nº›</a:t>
            </a:fld>
            <a:endParaRPr lang="es-SV" dirty="0">
              <a:solidFill>
                <a:prstClr val="black">
                  <a:tint val="75000"/>
                </a:prstClr>
              </a:solidFill>
            </a:endParaRPr>
          </a:p>
        </p:txBody>
      </p:sp>
    </p:spTree>
    <p:extLst>
      <p:ext uri="{BB962C8B-B14F-4D97-AF65-F5344CB8AC3E}">
        <p14:creationId xmlns:p14="http://schemas.microsoft.com/office/powerpoint/2010/main" val="12218597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5E77BE16-9D41-4693-8D3D-8CEAE13CCC4C}" type="datetimeFigureOut">
              <a:rPr lang="es-SV" smtClean="0">
                <a:solidFill>
                  <a:prstClr val="black">
                    <a:tint val="75000"/>
                  </a:prstClr>
                </a:solidFill>
              </a:rPr>
              <a:pPr/>
              <a:t>04/01/2017</a:t>
            </a:fld>
            <a:endParaRPr lang="es-SV"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s-SV"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4C825A0-A4A7-44A2-948C-09418EB5159F}" type="slidenum">
              <a:rPr lang="es-SV" smtClean="0">
                <a:solidFill>
                  <a:prstClr val="black">
                    <a:tint val="75000"/>
                  </a:prstClr>
                </a:solidFill>
              </a:rPr>
              <a:pPr/>
              <a:t>‹Nº›</a:t>
            </a:fld>
            <a:endParaRPr lang="es-SV" dirty="0">
              <a:solidFill>
                <a:prstClr val="black">
                  <a:tint val="75000"/>
                </a:prstClr>
              </a:solidFill>
            </a:endParaRPr>
          </a:p>
        </p:txBody>
      </p:sp>
    </p:spTree>
    <p:extLst>
      <p:ext uri="{BB962C8B-B14F-4D97-AF65-F5344CB8AC3E}">
        <p14:creationId xmlns:p14="http://schemas.microsoft.com/office/powerpoint/2010/main" val="22760597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72381" y="3340100"/>
            <a:ext cx="2901255" cy="4912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3471863" y="3340100"/>
            <a:ext cx="2915543" cy="4912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5E77BE16-9D41-4693-8D3D-8CEAE13CCC4C}" type="datetimeFigureOut">
              <a:rPr lang="es-SV" smtClean="0">
                <a:solidFill>
                  <a:prstClr val="black">
                    <a:tint val="75000"/>
                  </a:prstClr>
                </a:solidFill>
              </a:rPr>
              <a:pPr/>
              <a:t>04/01/2017</a:t>
            </a:fld>
            <a:endParaRPr lang="es-SV"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s-SV"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74C825A0-A4A7-44A2-948C-09418EB5159F}" type="slidenum">
              <a:rPr lang="es-SV" smtClean="0">
                <a:solidFill>
                  <a:prstClr val="black">
                    <a:tint val="75000"/>
                  </a:prstClr>
                </a:solidFill>
              </a:rPr>
              <a:pPr/>
              <a:t>‹Nº›</a:t>
            </a:fld>
            <a:endParaRPr lang="es-SV" dirty="0">
              <a:solidFill>
                <a:prstClr val="black">
                  <a:tint val="75000"/>
                </a:prstClr>
              </a:solidFill>
            </a:endParaRPr>
          </a:p>
        </p:txBody>
      </p:sp>
    </p:spTree>
    <p:extLst>
      <p:ext uri="{BB962C8B-B14F-4D97-AF65-F5344CB8AC3E}">
        <p14:creationId xmlns:p14="http://schemas.microsoft.com/office/powerpoint/2010/main" val="38848450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5E77BE16-9D41-4693-8D3D-8CEAE13CCC4C}" type="datetimeFigureOut">
              <a:rPr lang="es-SV" smtClean="0">
                <a:solidFill>
                  <a:prstClr val="black">
                    <a:tint val="75000"/>
                  </a:prstClr>
                </a:solidFill>
              </a:rPr>
              <a:pPr/>
              <a:t>04/01/2017</a:t>
            </a:fld>
            <a:endParaRPr lang="es-SV"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s-SV"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74C825A0-A4A7-44A2-948C-09418EB5159F}" type="slidenum">
              <a:rPr lang="es-SV" smtClean="0">
                <a:solidFill>
                  <a:prstClr val="black">
                    <a:tint val="75000"/>
                  </a:prstClr>
                </a:solidFill>
              </a:rPr>
              <a:pPr/>
              <a:t>‹Nº›</a:t>
            </a:fld>
            <a:endParaRPr lang="es-SV" dirty="0">
              <a:solidFill>
                <a:prstClr val="black">
                  <a:tint val="75000"/>
                </a:prstClr>
              </a:solidFill>
            </a:endParaRPr>
          </a:p>
        </p:txBody>
      </p:sp>
    </p:spTree>
    <p:extLst>
      <p:ext uri="{BB962C8B-B14F-4D97-AF65-F5344CB8AC3E}">
        <p14:creationId xmlns:p14="http://schemas.microsoft.com/office/powerpoint/2010/main" val="16076012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77BE16-9D41-4693-8D3D-8CEAE13CCC4C}" type="datetimeFigureOut">
              <a:rPr lang="es-SV" smtClean="0">
                <a:solidFill>
                  <a:prstClr val="black">
                    <a:tint val="75000"/>
                  </a:prstClr>
                </a:solidFill>
              </a:rPr>
              <a:pPr/>
              <a:t>04/01/2017</a:t>
            </a:fld>
            <a:endParaRPr lang="es-SV"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s-SV"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74C825A0-A4A7-44A2-948C-09418EB5159F}" type="slidenum">
              <a:rPr lang="es-SV" smtClean="0">
                <a:solidFill>
                  <a:prstClr val="black">
                    <a:tint val="75000"/>
                  </a:prstClr>
                </a:solidFill>
              </a:rPr>
              <a:pPr/>
              <a:t>‹Nº›</a:t>
            </a:fld>
            <a:endParaRPr lang="es-SV" dirty="0">
              <a:solidFill>
                <a:prstClr val="black">
                  <a:tint val="75000"/>
                </a:prstClr>
              </a:solidFill>
            </a:endParaRPr>
          </a:p>
        </p:txBody>
      </p:sp>
    </p:spTree>
    <p:extLst>
      <p:ext uri="{BB962C8B-B14F-4D97-AF65-F5344CB8AC3E}">
        <p14:creationId xmlns:p14="http://schemas.microsoft.com/office/powerpoint/2010/main" val="18295984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5E77BE16-9D41-4693-8D3D-8CEAE13CCC4C}" type="datetimeFigureOut">
              <a:rPr lang="es-SV" smtClean="0">
                <a:solidFill>
                  <a:prstClr val="black">
                    <a:tint val="75000"/>
                  </a:prstClr>
                </a:solidFill>
              </a:rPr>
              <a:pPr/>
              <a:t>04/01/2017</a:t>
            </a:fld>
            <a:endParaRPr lang="es-SV"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s-SV"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4C825A0-A4A7-44A2-948C-09418EB5159F}" type="slidenum">
              <a:rPr lang="es-SV" smtClean="0">
                <a:solidFill>
                  <a:prstClr val="black">
                    <a:tint val="75000"/>
                  </a:prstClr>
                </a:solidFill>
              </a:rPr>
              <a:pPr/>
              <a:t>‹Nº›</a:t>
            </a:fld>
            <a:endParaRPr lang="es-SV" dirty="0">
              <a:solidFill>
                <a:prstClr val="black">
                  <a:tint val="75000"/>
                </a:prstClr>
              </a:solidFill>
            </a:endParaRPr>
          </a:p>
        </p:txBody>
      </p:sp>
    </p:spTree>
    <p:extLst>
      <p:ext uri="{BB962C8B-B14F-4D97-AF65-F5344CB8AC3E}">
        <p14:creationId xmlns:p14="http://schemas.microsoft.com/office/powerpoint/2010/main" val="3286042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E77BE16-9D41-4693-8D3D-8CEAE13CCC4C}" type="datetimeFigureOut">
              <a:rPr lang="es-SV" smtClean="0"/>
              <a:t>04/01/2017</a:t>
            </a:fld>
            <a:endParaRPr lang="es-SV" dirty="0"/>
          </a:p>
        </p:txBody>
      </p:sp>
      <p:sp>
        <p:nvSpPr>
          <p:cNvPr id="5" name="Footer Placeholder 4"/>
          <p:cNvSpPr>
            <a:spLocks noGrp="1"/>
          </p:cNvSpPr>
          <p:nvPr>
            <p:ph type="ftr" sz="quarter" idx="11"/>
          </p:nvPr>
        </p:nvSpPr>
        <p:spPr/>
        <p:txBody>
          <a:bodyPr/>
          <a:lstStyle/>
          <a:p>
            <a:endParaRPr lang="es-SV" dirty="0"/>
          </a:p>
        </p:txBody>
      </p:sp>
      <p:sp>
        <p:nvSpPr>
          <p:cNvPr id="6" name="Slide Number Placeholder 5"/>
          <p:cNvSpPr>
            <a:spLocks noGrp="1"/>
          </p:cNvSpPr>
          <p:nvPr>
            <p:ph type="sldNum" sz="quarter" idx="12"/>
          </p:nvPr>
        </p:nvSpPr>
        <p:spPr/>
        <p:txBody>
          <a:bodyPr/>
          <a:lstStyle/>
          <a:p>
            <a:fld id="{74C825A0-A4A7-44A2-948C-09418EB5159F}" type="slidenum">
              <a:rPr lang="es-SV" smtClean="0"/>
              <a:t>‹Nº›</a:t>
            </a:fld>
            <a:endParaRPr lang="es-SV" dirty="0"/>
          </a:p>
        </p:txBody>
      </p:sp>
    </p:spTree>
    <p:extLst>
      <p:ext uri="{BB962C8B-B14F-4D97-AF65-F5344CB8AC3E}">
        <p14:creationId xmlns:p14="http://schemas.microsoft.com/office/powerpoint/2010/main" val="31265565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5E77BE16-9D41-4693-8D3D-8CEAE13CCC4C}" type="datetimeFigureOut">
              <a:rPr lang="es-SV" smtClean="0">
                <a:solidFill>
                  <a:prstClr val="black">
                    <a:tint val="75000"/>
                  </a:prstClr>
                </a:solidFill>
              </a:rPr>
              <a:pPr/>
              <a:t>04/01/2017</a:t>
            </a:fld>
            <a:endParaRPr lang="es-SV"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s-SV"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4C825A0-A4A7-44A2-948C-09418EB5159F}" type="slidenum">
              <a:rPr lang="es-SV" smtClean="0">
                <a:solidFill>
                  <a:prstClr val="black">
                    <a:tint val="75000"/>
                  </a:prstClr>
                </a:solidFill>
              </a:rPr>
              <a:pPr/>
              <a:t>‹Nº›</a:t>
            </a:fld>
            <a:endParaRPr lang="es-SV" dirty="0">
              <a:solidFill>
                <a:prstClr val="black">
                  <a:tint val="75000"/>
                </a:prstClr>
              </a:solidFill>
            </a:endParaRPr>
          </a:p>
        </p:txBody>
      </p:sp>
    </p:spTree>
    <p:extLst>
      <p:ext uri="{BB962C8B-B14F-4D97-AF65-F5344CB8AC3E}">
        <p14:creationId xmlns:p14="http://schemas.microsoft.com/office/powerpoint/2010/main" val="34049555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E77BE16-9D41-4693-8D3D-8CEAE13CCC4C}" type="datetimeFigureOut">
              <a:rPr lang="es-SV" smtClean="0">
                <a:solidFill>
                  <a:prstClr val="black">
                    <a:tint val="75000"/>
                  </a:prstClr>
                </a:solidFill>
              </a:rPr>
              <a:pPr/>
              <a:t>04/01/2017</a:t>
            </a:fld>
            <a:endParaRPr lang="es-SV"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s-SV"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4C825A0-A4A7-44A2-948C-09418EB5159F}" type="slidenum">
              <a:rPr lang="es-SV" smtClean="0">
                <a:solidFill>
                  <a:prstClr val="black">
                    <a:tint val="75000"/>
                  </a:prstClr>
                </a:solidFill>
              </a:rPr>
              <a:pPr/>
              <a:t>‹Nº›</a:t>
            </a:fld>
            <a:endParaRPr lang="es-SV" dirty="0">
              <a:solidFill>
                <a:prstClr val="black">
                  <a:tint val="75000"/>
                </a:prstClr>
              </a:solidFill>
            </a:endParaRPr>
          </a:p>
        </p:txBody>
      </p:sp>
    </p:spTree>
    <p:extLst>
      <p:ext uri="{BB962C8B-B14F-4D97-AF65-F5344CB8AC3E}">
        <p14:creationId xmlns:p14="http://schemas.microsoft.com/office/powerpoint/2010/main" val="1918858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E77BE16-9D41-4693-8D3D-8CEAE13CCC4C}" type="datetimeFigureOut">
              <a:rPr lang="es-SV" smtClean="0">
                <a:solidFill>
                  <a:prstClr val="black">
                    <a:tint val="75000"/>
                  </a:prstClr>
                </a:solidFill>
              </a:rPr>
              <a:pPr/>
              <a:t>04/01/2017</a:t>
            </a:fld>
            <a:endParaRPr lang="es-SV"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s-SV"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4C825A0-A4A7-44A2-948C-09418EB5159F}" type="slidenum">
              <a:rPr lang="es-SV" smtClean="0">
                <a:solidFill>
                  <a:prstClr val="black">
                    <a:tint val="75000"/>
                  </a:prstClr>
                </a:solidFill>
              </a:rPr>
              <a:pPr/>
              <a:t>‹Nº›</a:t>
            </a:fld>
            <a:endParaRPr lang="es-SV" dirty="0">
              <a:solidFill>
                <a:prstClr val="black">
                  <a:tint val="75000"/>
                </a:prstClr>
              </a:solidFill>
            </a:endParaRPr>
          </a:p>
        </p:txBody>
      </p:sp>
    </p:spTree>
    <p:extLst>
      <p:ext uri="{BB962C8B-B14F-4D97-AF65-F5344CB8AC3E}">
        <p14:creationId xmlns:p14="http://schemas.microsoft.com/office/powerpoint/2010/main" val="3484476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E77BE16-9D41-4693-8D3D-8CEAE13CCC4C}" type="datetimeFigureOut">
              <a:rPr lang="es-SV" smtClean="0"/>
              <a:t>04/01/2017</a:t>
            </a:fld>
            <a:endParaRPr lang="es-SV" dirty="0"/>
          </a:p>
        </p:txBody>
      </p:sp>
      <p:sp>
        <p:nvSpPr>
          <p:cNvPr id="5" name="Footer Placeholder 4"/>
          <p:cNvSpPr>
            <a:spLocks noGrp="1"/>
          </p:cNvSpPr>
          <p:nvPr>
            <p:ph type="ftr" sz="quarter" idx="11"/>
          </p:nvPr>
        </p:nvSpPr>
        <p:spPr/>
        <p:txBody>
          <a:bodyPr/>
          <a:lstStyle/>
          <a:p>
            <a:endParaRPr lang="es-SV" dirty="0"/>
          </a:p>
        </p:txBody>
      </p:sp>
      <p:sp>
        <p:nvSpPr>
          <p:cNvPr id="6" name="Slide Number Placeholder 5"/>
          <p:cNvSpPr>
            <a:spLocks noGrp="1"/>
          </p:cNvSpPr>
          <p:nvPr>
            <p:ph type="sldNum" sz="quarter" idx="12"/>
          </p:nvPr>
        </p:nvSpPr>
        <p:spPr/>
        <p:txBody>
          <a:bodyPr/>
          <a:lstStyle/>
          <a:p>
            <a:fld id="{74C825A0-A4A7-44A2-948C-09418EB5159F}" type="slidenum">
              <a:rPr lang="es-SV" smtClean="0"/>
              <a:t>‹Nº›</a:t>
            </a:fld>
            <a:endParaRPr lang="es-SV" dirty="0"/>
          </a:p>
        </p:txBody>
      </p:sp>
    </p:spTree>
    <p:extLst>
      <p:ext uri="{BB962C8B-B14F-4D97-AF65-F5344CB8AC3E}">
        <p14:creationId xmlns:p14="http://schemas.microsoft.com/office/powerpoint/2010/main" val="1872430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5E77BE16-9D41-4693-8D3D-8CEAE13CCC4C}" type="datetimeFigureOut">
              <a:rPr lang="es-SV" smtClean="0"/>
              <a:t>04/01/2017</a:t>
            </a:fld>
            <a:endParaRPr lang="es-SV" dirty="0"/>
          </a:p>
        </p:txBody>
      </p:sp>
      <p:sp>
        <p:nvSpPr>
          <p:cNvPr id="6" name="Footer Placeholder 5"/>
          <p:cNvSpPr>
            <a:spLocks noGrp="1"/>
          </p:cNvSpPr>
          <p:nvPr>
            <p:ph type="ftr" sz="quarter" idx="11"/>
          </p:nvPr>
        </p:nvSpPr>
        <p:spPr/>
        <p:txBody>
          <a:bodyPr/>
          <a:lstStyle/>
          <a:p>
            <a:endParaRPr lang="es-SV" dirty="0"/>
          </a:p>
        </p:txBody>
      </p:sp>
      <p:sp>
        <p:nvSpPr>
          <p:cNvPr id="7" name="Slide Number Placeholder 6"/>
          <p:cNvSpPr>
            <a:spLocks noGrp="1"/>
          </p:cNvSpPr>
          <p:nvPr>
            <p:ph type="sldNum" sz="quarter" idx="12"/>
          </p:nvPr>
        </p:nvSpPr>
        <p:spPr/>
        <p:txBody>
          <a:bodyPr/>
          <a:lstStyle/>
          <a:p>
            <a:fld id="{74C825A0-A4A7-44A2-948C-09418EB5159F}" type="slidenum">
              <a:rPr lang="es-SV" smtClean="0"/>
              <a:t>‹Nº›</a:t>
            </a:fld>
            <a:endParaRPr lang="es-SV" dirty="0"/>
          </a:p>
        </p:txBody>
      </p:sp>
    </p:spTree>
    <p:extLst>
      <p:ext uri="{BB962C8B-B14F-4D97-AF65-F5344CB8AC3E}">
        <p14:creationId xmlns:p14="http://schemas.microsoft.com/office/powerpoint/2010/main" val="3959670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72381" y="3340100"/>
            <a:ext cx="2901255" cy="4912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3471863" y="3340100"/>
            <a:ext cx="2915543" cy="491278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5E77BE16-9D41-4693-8D3D-8CEAE13CCC4C}" type="datetimeFigureOut">
              <a:rPr lang="es-SV" smtClean="0"/>
              <a:t>04/01/2017</a:t>
            </a:fld>
            <a:endParaRPr lang="es-SV" dirty="0"/>
          </a:p>
        </p:txBody>
      </p:sp>
      <p:sp>
        <p:nvSpPr>
          <p:cNvPr id="8" name="Footer Placeholder 7"/>
          <p:cNvSpPr>
            <a:spLocks noGrp="1"/>
          </p:cNvSpPr>
          <p:nvPr>
            <p:ph type="ftr" sz="quarter" idx="11"/>
          </p:nvPr>
        </p:nvSpPr>
        <p:spPr/>
        <p:txBody>
          <a:bodyPr/>
          <a:lstStyle/>
          <a:p>
            <a:endParaRPr lang="es-SV" dirty="0"/>
          </a:p>
        </p:txBody>
      </p:sp>
      <p:sp>
        <p:nvSpPr>
          <p:cNvPr id="9" name="Slide Number Placeholder 8"/>
          <p:cNvSpPr>
            <a:spLocks noGrp="1"/>
          </p:cNvSpPr>
          <p:nvPr>
            <p:ph type="sldNum" sz="quarter" idx="12"/>
          </p:nvPr>
        </p:nvSpPr>
        <p:spPr/>
        <p:txBody>
          <a:bodyPr/>
          <a:lstStyle/>
          <a:p>
            <a:fld id="{74C825A0-A4A7-44A2-948C-09418EB5159F}" type="slidenum">
              <a:rPr lang="es-SV" smtClean="0"/>
              <a:t>‹Nº›</a:t>
            </a:fld>
            <a:endParaRPr lang="es-SV" dirty="0"/>
          </a:p>
        </p:txBody>
      </p:sp>
    </p:spTree>
    <p:extLst>
      <p:ext uri="{BB962C8B-B14F-4D97-AF65-F5344CB8AC3E}">
        <p14:creationId xmlns:p14="http://schemas.microsoft.com/office/powerpoint/2010/main" val="3721973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5E77BE16-9D41-4693-8D3D-8CEAE13CCC4C}" type="datetimeFigureOut">
              <a:rPr lang="es-SV" smtClean="0"/>
              <a:t>04/01/2017</a:t>
            </a:fld>
            <a:endParaRPr lang="es-SV" dirty="0"/>
          </a:p>
        </p:txBody>
      </p:sp>
      <p:sp>
        <p:nvSpPr>
          <p:cNvPr id="4" name="Footer Placeholder 3"/>
          <p:cNvSpPr>
            <a:spLocks noGrp="1"/>
          </p:cNvSpPr>
          <p:nvPr>
            <p:ph type="ftr" sz="quarter" idx="11"/>
          </p:nvPr>
        </p:nvSpPr>
        <p:spPr/>
        <p:txBody>
          <a:bodyPr/>
          <a:lstStyle/>
          <a:p>
            <a:endParaRPr lang="es-SV" dirty="0"/>
          </a:p>
        </p:txBody>
      </p:sp>
      <p:sp>
        <p:nvSpPr>
          <p:cNvPr id="5" name="Slide Number Placeholder 4"/>
          <p:cNvSpPr>
            <a:spLocks noGrp="1"/>
          </p:cNvSpPr>
          <p:nvPr>
            <p:ph type="sldNum" sz="quarter" idx="12"/>
          </p:nvPr>
        </p:nvSpPr>
        <p:spPr/>
        <p:txBody>
          <a:bodyPr/>
          <a:lstStyle/>
          <a:p>
            <a:fld id="{74C825A0-A4A7-44A2-948C-09418EB5159F}" type="slidenum">
              <a:rPr lang="es-SV" smtClean="0"/>
              <a:t>‹Nº›</a:t>
            </a:fld>
            <a:endParaRPr lang="es-SV" dirty="0"/>
          </a:p>
        </p:txBody>
      </p:sp>
    </p:spTree>
    <p:extLst>
      <p:ext uri="{BB962C8B-B14F-4D97-AF65-F5344CB8AC3E}">
        <p14:creationId xmlns:p14="http://schemas.microsoft.com/office/powerpoint/2010/main" val="3871653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77BE16-9D41-4693-8D3D-8CEAE13CCC4C}" type="datetimeFigureOut">
              <a:rPr lang="es-SV" smtClean="0"/>
              <a:t>04/01/2017</a:t>
            </a:fld>
            <a:endParaRPr lang="es-SV" dirty="0"/>
          </a:p>
        </p:txBody>
      </p:sp>
      <p:sp>
        <p:nvSpPr>
          <p:cNvPr id="3" name="Footer Placeholder 2"/>
          <p:cNvSpPr>
            <a:spLocks noGrp="1"/>
          </p:cNvSpPr>
          <p:nvPr>
            <p:ph type="ftr" sz="quarter" idx="11"/>
          </p:nvPr>
        </p:nvSpPr>
        <p:spPr/>
        <p:txBody>
          <a:bodyPr/>
          <a:lstStyle/>
          <a:p>
            <a:endParaRPr lang="es-SV" dirty="0"/>
          </a:p>
        </p:txBody>
      </p:sp>
      <p:sp>
        <p:nvSpPr>
          <p:cNvPr id="4" name="Slide Number Placeholder 3"/>
          <p:cNvSpPr>
            <a:spLocks noGrp="1"/>
          </p:cNvSpPr>
          <p:nvPr>
            <p:ph type="sldNum" sz="quarter" idx="12"/>
          </p:nvPr>
        </p:nvSpPr>
        <p:spPr/>
        <p:txBody>
          <a:bodyPr/>
          <a:lstStyle/>
          <a:p>
            <a:fld id="{74C825A0-A4A7-44A2-948C-09418EB5159F}" type="slidenum">
              <a:rPr lang="es-SV" smtClean="0"/>
              <a:t>‹Nº›</a:t>
            </a:fld>
            <a:endParaRPr lang="es-SV" dirty="0"/>
          </a:p>
        </p:txBody>
      </p:sp>
    </p:spTree>
    <p:extLst>
      <p:ext uri="{BB962C8B-B14F-4D97-AF65-F5344CB8AC3E}">
        <p14:creationId xmlns:p14="http://schemas.microsoft.com/office/powerpoint/2010/main" val="1094384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5E77BE16-9D41-4693-8D3D-8CEAE13CCC4C}" type="datetimeFigureOut">
              <a:rPr lang="es-SV" smtClean="0"/>
              <a:t>04/01/2017</a:t>
            </a:fld>
            <a:endParaRPr lang="es-SV" dirty="0"/>
          </a:p>
        </p:txBody>
      </p:sp>
      <p:sp>
        <p:nvSpPr>
          <p:cNvPr id="6" name="Footer Placeholder 5"/>
          <p:cNvSpPr>
            <a:spLocks noGrp="1"/>
          </p:cNvSpPr>
          <p:nvPr>
            <p:ph type="ftr" sz="quarter" idx="11"/>
          </p:nvPr>
        </p:nvSpPr>
        <p:spPr/>
        <p:txBody>
          <a:bodyPr/>
          <a:lstStyle/>
          <a:p>
            <a:endParaRPr lang="es-SV" dirty="0"/>
          </a:p>
        </p:txBody>
      </p:sp>
      <p:sp>
        <p:nvSpPr>
          <p:cNvPr id="7" name="Slide Number Placeholder 6"/>
          <p:cNvSpPr>
            <a:spLocks noGrp="1"/>
          </p:cNvSpPr>
          <p:nvPr>
            <p:ph type="sldNum" sz="quarter" idx="12"/>
          </p:nvPr>
        </p:nvSpPr>
        <p:spPr/>
        <p:txBody>
          <a:bodyPr/>
          <a:lstStyle/>
          <a:p>
            <a:fld id="{74C825A0-A4A7-44A2-948C-09418EB5159F}" type="slidenum">
              <a:rPr lang="es-SV" smtClean="0"/>
              <a:t>‹Nº›</a:t>
            </a:fld>
            <a:endParaRPr lang="es-SV" dirty="0"/>
          </a:p>
        </p:txBody>
      </p:sp>
    </p:spTree>
    <p:extLst>
      <p:ext uri="{BB962C8B-B14F-4D97-AF65-F5344CB8AC3E}">
        <p14:creationId xmlns:p14="http://schemas.microsoft.com/office/powerpoint/2010/main" val="698024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5E77BE16-9D41-4693-8D3D-8CEAE13CCC4C}" type="datetimeFigureOut">
              <a:rPr lang="es-SV" smtClean="0"/>
              <a:t>04/01/2017</a:t>
            </a:fld>
            <a:endParaRPr lang="es-SV" dirty="0"/>
          </a:p>
        </p:txBody>
      </p:sp>
      <p:sp>
        <p:nvSpPr>
          <p:cNvPr id="6" name="Footer Placeholder 5"/>
          <p:cNvSpPr>
            <a:spLocks noGrp="1"/>
          </p:cNvSpPr>
          <p:nvPr>
            <p:ph type="ftr" sz="quarter" idx="11"/>
          </p:nvPr>
        </p:nvSpPr>
        <p:spPr/>
        <p:txBody>
          <a:bodyPr/>
          <a:lstStyle/>
          <a:p>
            <a:endParaRPr lang="es-SV" dirty="0"/>
          </a:p>
        </p:txBody>
      </p:sp>
      <p:sp>
        <p:nvSpPr>
          <p:cNvPr id="7" name="Slide Number Placeholder 6"/>
          <p:cNvSpPr>
            <a:spLocks noGrp="1"/>
          </p:cNvSpPr>
          <p:nvPr>
            <p:ph type="sldNum" sz="quarter" idx="12"/>
          </p:nvPr>
        </p:nvSpPr>
        <p:spPr/>
        <p:txBody>
          <a:bodyPr/>
          <a:lstStyle/>
          <a:p>
            <a:fld id="{74C825A0-A4A7-44A2-948C-09418EB5159F}" type="slidenum">
              <a:rPr lang="es-SV" smtClean="0"/>
              <a:t>‹Nº›</a:t>
            </a:fld>
            <a:endParaRPr lang="es-SV" dirty="0"/>
          </a:p>
        </p:txBody>
      </p:sp>
    </p:spTree>
    <p:extLst>
      <p:ext uri="{BB962C8B-B14F-4D97-AF65-F5344CB8AC3E}">
        <p14:creationId xmlns:p14="http://schemas.microsoft.com/office/powerpoint/2010/main" val="2092743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5E77BE16-9D41-4693-8D3D-8CEAE13CCC4C}" type="datetimeFigureOut">
              <a:rPr lang="es-SV" smtClean="0"/>
              <a:t>04/01/2017</a:t>
            </a:fld>
            <a:endParaRPr lang="es-SV"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s-SV"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74C825A0-A4A7-44A2-948C-09418EB5159F}" type="slidenum">
              <a:rPr lang="es-SV" smtClean="0"/>
              <a:t>‹Nº›</a:t>
            </a:fld>
            <a:endParaRPr lang="es-SV" dirty="0"/>
          </a:p>
        </p:txBody>
      </p:sp>
    </p:spTree>
    <p:extLst>
      <p:ext uri="{BB962C8B-B14F-4D97-AF65-F5344CB8AC3E}">
        <p14:creationId xmlns:p14="http://schemas.microsoft.com/office/powerpoint/2010/main" val="35010751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5E77BE16-9D41-4693-8D3D-8CEAE13CCC4C}" type="datetimeFigureOut">
              <a:rPr lang="es-SV" smtClean="0">
                <a:solidFill>
                  <a:prstClr val="black">
                    <a:tint val="75000"/>
                  </a:prstClr>
                </a:solidFill>
              </a:rPr>
              <a:pPr/>
              <a:t>04/01/2017</a:t>
            </a:fld>
            <a:endParaRPr lang="es-SV" dirty="0">
              <a:solidFill>
                <a:prstClr val="black">
                  <a:tint val="75000"/>
                </a:prstClr>
              </a:solidFill>
            </a:endParaRPr>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s-SV" dirty="0">
              <a:solidFill>
                <a:prstClr val="black">
                  <a:tint val="75000"/>
                </a:prstClr>
              </a:solidFill>
            </a:endParaRPr>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74C825A0-A4A7-44A2-948C-09418EB5159F}" type="slidenum">
              <a:rPr lang="es-SV" smtClean="0">
                <a:solidFill>
                  <a:prstClr val="black">
                    <a:tint val="75000"/>
                  </a:prstClr>
                </a:solidFill>
              </a:rPr>
              <a:pPr/>
              <a:t>‹Nº›</a:t>
            </a:fld>
            <a:endParaRPr lang="es-SV" dirty="0">
              <a:solidFill>
                <a:prstClr val="black">
                  <a:tint val="75000"/>
                </a:prstClr>
              </a:solidFill>
            </a:endParaRPr>
          </a:p>
        </p:txBody>
      </p:sp>
    </p:spTree>
    <p:extLst>
      <p:ext uri="{BB962C8B-B14F-4D97-AF65-F5344CB8AC3E}">
        <p14:creationId xmlns:p14="http://schemas.microsoft.com/office/powerpoint/2010/main" val="28971335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48690" y="1223010"/>
            <a:ext cx="5143500" cy="1428440"/>
          </a:xfrm>
        </p:spPr>
        <p:txBody>
          <a:bodyPr>
            <a:normAutofit/>
          </a:bodyPr>
          <a:lstStyle/>
          <a:p>
            <a:r>
              <a:rPr lang="es-MX" sz="3200" b="1" dirty="0" smtClean="0">
                <a:solidFill>
                  <a:schemeClr val="accent1"/>
                </a:solidFill>
              </a:rPr>
              <a:t>RESUMEN EJECUTIVO PLAN “BELEN 2016”</a:t>
            </a:r>
            <a:br>
              <a:rPr lang="es-MX" sz="3200" b="1" dirty="0" smtClean="0">
                <a:solidFill>
                  <a:schemeClr val="accent1"/>
                </a:solidFill>
              </a:rPr>
            </a:br>
            <a:r>
              <a:rPr lang="es-MX" sz="3200" b="1" dirty="0" smtClean="0">
                <a:solidFill>
                  <a:schemeClr val="accent1">
                    <a:lumMod val="75000"/>
                  </a:schemeClr>
                </a:solidFill>
                <a:latin typeface="Aharoni" panose="02010803020104030203" pitchFamily="2" charset="-79"/>
                <a:cs typeface="Aharoni" panose="02010803020104030203" pitchFamily="2" charset="-79"/>
              </a:rPr>
              <a:t>FOSALUD</a:t>
            </a:r>
            <a:endParaRPr lang="es-SV" sz="3200" b="1" dirty="0">
              <a:solidFill>
                <a:schemeClr val="accent1">
                  <a:lumMod val="75000"/>
                </a:schemeClr>
              </a:solidFill>
              <a:latin typeface="Aharoni" panose="02010803020104030203" pitchFamily="2" charset="-79"/>
              <a:cs typeface="Aharoni" panose="02010803020104030203" pitchFamily="2" charset="-79"/>
            </a:endParaRPr>
          </a:p>
        </p:txBody>
      </p:sp>
      <p:sp>
        <p:nvSpPr>
          <p:cNvPr id="3" name="Subtítulo 2"/>
          <p:cNvSpPr>
            <a:spLocks noGrp="1"/>
          </p:cNvSpPr>
          <p:nvPr>
            <p:ph type="subTitle" idx="1"/>
          </p:nvPr>
        </p:nvSpPr>
        <p:spPr>
          <a:xfrm>
            <a:off x="1596390" y="2589289"/>
            <a:ext cx="4000500" cy="682183"/>
          </a:xfrm>
        </p:spPr>
        <p:txBody>
          <a:bodyPr>
            <a:normAutofit/>
          </a:bodyPr>
          <a:lstStyle/>
          <a:p>
            <a:r>
              <a:rPr lang="es-MX" dirty="0" smtClean="0"/>
              <a:t>PERIODO 1 DE NOVIEMBRE 2016 AL 03 DE ENERO 2017</a:t>
            </a: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740" y="450699"/>
            <a:ext cx="1135856" cy="650081"/>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91766" y="450699"/>
            <a:ext cx="1164431" cy="592931"/>
          </a:xfrm>
          <a:prstGeom prst="rect">
            <a:avLst/>
          </a:prstGeom>
        </p:spPr>
      </p:pic>
      <p:sp>
        <p:nvSpPr>
          <p:cNvPr id="6" name="Rectángulo 5"/>
          <p:cNvSpPr/>
          <p:nvPr/>
        </p:nvSpPr>
        <p:spPr>
          <a:xfrm>
            <a:off x="1596390" y="3114235"/>
            <a:ext cx="3882390" cy="646331"/>
          </a:xfrm>
          <a:prstGeom prst="rect">
            <a:avLst/>
          </a:prstGeom>
        </p:spPr>
        <p:txBody>
          <a:bodyPr wrap="square">
            <a:spAutoFit/>
          </a:bodyPr>
          <a:lstStyle/>
          <a:p>
            <a:pPr algn="ctr"/>
            <a:r>
              <a:rPr lang="es-MX" b="1" dirty="0" smtClean="0">
                <a:solidFill>
                  <a:srgbClr val="00B050"/>
                </a:solidFill>
              </a:rPr>
              <a:t>Licda. Ada Priscila Monterrosa</a:t>
            </a:r>
          </a:p>
          <a:p>
            <a:pPr algn="ctr"/>
            <a:r>
              <a:rPr lang="es-MX" b="1" dirty="0" smtClean="0">
                <a:solidFill>
                  <a:srgbClr val="00B050"/>
                </a:solidFill>
              </a:rPr>
              <a:t>Dr. Celso Roberto Castro  </a:t>
            </a:r>
            <a:endParaRPr lang="es-SV" b="1" dirty="0">
              <a:solidFill>
                <a:srgbClr val="00B050"/>
              </a:solidFill>
            </a:endParaRPr>
          </a:p>
        </p:txBody>
      </p:sp>
      <p:sp>
        <p:nvSpPr>
          <p:cNvPr id="7" name="Rectángulo 6"/>
          <p:cNvSpPr/>
          <p:nvPr/>
        </p:nvSpPr>
        <p:spPr>
          <a:xfrm>
            <a:off x="598649" y="3708544"/>
            <a:ext cx="2783983" cy="4832092"/>
          </a:xfrm>
          <a:prstGeom prst="rect">
            <a:avLst/>
          </a:prstGeom>
        </p:spPr>
        <p:txBody>
          <a:bodyPr wrap="square">
            <a:spAutoFit/>
          </a:bodyPr>
          <a:lstStyle/>
          <a:p>
            <a:pPr algn="just">
              <a:spcAft>
                <a:spcPts val="0"/>
              </a:spcAft>
            </a:pPr>
            <a:r>
              <a:rPr lang="es-SV" sz="1100" dirty="0">
                <a:latin typeface="Arial" panose="020B0604020202020204" pitchFamily="34" charset="0"/>
                <a:ea typeface="Times New Roman" panose="02020603050405020304" pitchFamily="18" charset="0"/>
              </a:rPr>
              <a:t>El Fondo Solidario para la </a:t>
            </a:r>
            <a:r>
              <a:rPr lang="es-SV" sz="1100" dirty="0" smtClean="0">
                <a:latin typeface="Arial" panose="020B0604020202020204" pitchFamily="34" charset="0"/>
                <a:ea typeface="Times New Roman" panose="02020603050405020304" pitchFamily="18" charset="0"/>
              </a:rPr>
              <a:t>Salud, provee atenciones y cuidados en </a:t>
            </a:r>
            <a:r>
              <a:rPr lang="es-SV" sz="1100" dirty="0">
                <a:latin typeface="Arial" panose="020B0604020202020204" pitchFamily="34" charset="0"/>
                <a:ea typeface="Times New Roman" panose="02020603050405020304" pitchFamily="18" charset="0"/>
              </a:rPr>
              <a:t>salud a la población </a:t>
            </a:r>
            <a:r>
              <a:rPr lang="es-SV" sz="1100" dirty="0" smtClean="0">
                <a:latin typeface="Arial" panose="020B0604020202020204" pitchFamily="34" charset="0"/>
                <a:ea typeface="Times New Roman" panose="02020603050405020304" pitchFamily="18" charset="0"/>
              </a:rPr>
              <a:t>salvadoreña, como parte de los servicios </a:t>
            </a:r>
            <a:r>
              <a:rPr lang="es-SV" sz="1100" dirty="0">
                <a:latin typeface="Arial" panose="020B0604020202020204" pitchFamily="34" charset="0"/>
                <a:ea typeface="Times New Roman" panose="02020603050405020304" pitchFamily="18" charset="0"/>
              </a:rPr>
              <a:t>públicos </a:t>
            </a:r>
            <a:r>
              <a:rPr lang="es-SV" sz="1100" dirty="0" smtClean="0">
                <a:latin typeface="Arial" panose="020B0604020202020204" pitchFamily="34" charset="0"/>
                <a:ea typeface="Times New Roman" panose="02020603050405020304" pitchFamily="18" charset="0"/>
              </a:rPr>
              <a:t>del Sistema </a:t>
            </a:r>
            <a:r>
              <a:rPr lang="es-SV" sz="1100" dirty="0">
                <a:latin typeface="Arial" panose="020B0604020202020204" pitchFamily="34" charset="0"/>
                <a:ea typeface="Times New Roman" panose="02020603050405020304" pitchFamily="18" charset="0"/>
              </a:rPr>
              <a:t>Nacional de </a:t>
            </a:r>
            <a:r>
              <a:rPr lang="es-SV" sz="1100" dirty="0" smtClean="0">
                <a:latin typeface="Arial" panose="020B0604020202020204" pitchFamily="34" charset="0"/>
                <a:ea typeface="Times New Roman" panose="02020603050405020304" pitchFamily="18" charset="0"/>
              </a:rPr>
              <a:t>Salud, en los establecimientos del Ministerio de Salud y en coordinación con Protección Civil. </a:t>
            </a:r>
            <a:r>
              <a:rPr lang="es-SV" sz="1100" dirty="0">
                <a:latin typeface="Arial" panose="020B0604020202020204" pitchFamily="34" charset="0"/>
                <a:ea typeface="Times New Roman" panose="02020603050405020304" pitchFamily="18" charset="0"/>
              </a:rPr>
              <a:t>Durante las fiestas de fin de año, la institución </a:t>
            </a:r>
            <a:r>
              <a:rPr lang="es-SV" sz="1100" dirty="0" err="1" smtClean="0">
                <a:latin typeface="Arial" panose="020B0604020202020204" pitchFamily="34" charset="0"/>
                <a:ea typeface="Times New Roman" panose="02020603050405020304" pitchFamily="18" charset="0"/>
              </a:rPr>
              <a:t>trabajaro</a:t>
            </a:r>
            <a:r>
              <a:rPr lang="es-SV" sz="1100" dirty="0" smtClean="0">
                <a:latin typeface="Arial" panose="020B0604020202020204" pitchFamily="34" charset="0"/>
                <a:ea typeface="Times New Roman" panose="02020603050405020304" pitchFamily="18" charset="0"/>
              </a:rPr>
              <a:t> </a:t>
            </a:r>
            <a:r>
              <a:rPr lang="es-SV" sz="1100" dirty="0">
                <a:latin typeface="Arial" panose="020B0604020202020204" pitchFamily="34" charset="0"/>
                <a:ea typeface="Times New Roman" panose="02020603050405020304" pitchFamily="18" charset="0"/>
              </a:rPr>
              <a:t>durante </a:t>
            </a:r>
            <a:r>
              <a:rPr lang="es-SV" sz="1100" dirty="0" smtClean="0">
                <a:latin typeface="Arial" panose="020B0604020202020204" pitchFamily="34" charset="0"/>
                <a:ea typeface="Times New Roman" panose="02020603050405020304" pitchFamily="18" charset="0"/>
              </a:rPr>
              <a:t>10 </a:t>
            </a:r>
            <a:r>
              <a:rPr lang="es-SV" sz="1100" dirty="0">
                <a:latin typeface="Arial" panose="020B0604020202020204" pitchFamily="34" charset="0"/>
                <a:ea typeface="Times New Roman" panose="02020603050405020304" pitchFamily="18" charset="0"/>
              </a:rPr>
              <a:t>días continuos que comprenden desde el día </a:t>
            </a:r>
            <a:r>
              <a:rPr lang="es-SV" sz="1100" dirty="0" smtClean="0">
                <a:latin typeface="Arial" panose="020B0604020202020204" pitchFamily="34" charset="0"/>
                <a:ea typeface="Times New Roman" panose="02020603050405020304" pitchFamily="18" charset="0"/>
              </a:rPr>
              <a:t>sábado 24 </a:t>
            </a:r>
            <a:r>
              <a:rPr lang="es-SV" sz="1100" dirty="0">
                <a:latin typeface="Arial" panose="020B0604020202020204" pitchFamily="34" charset="0"/>
                <a:ea typeface="Times New Roman" panose="02020603050405020304" pitchFamily="18" charset="0"/>
              </a:rPr>
              <a:t>de diciembre </a:t>
            </a:r>
            <a:r>
              <a:rPr lang="es-SV" sz="1100" dirty="0" smtClean="0">
                <a:latin typeface="Arial" panose="020B0604020202020204" pitchFamily="34" charset="0"/>
                <a:ea typeface="Times New Roman" panose="02020603050405020304" pitchFamily="18" charset="0"/>
              </a:rPr>
              <a:t>al día lunes 2 </a:t>
            </a:r>
            <a:r>
              <a:rPr lang="es-SV" sz="1100" dirty="0">
                <a:latin typeface="Arial" panose="020B0604020202020204" pitchFamily="34" charset="0"/>
                <a:ea typeface="Times New Roman" panose="02020603050405020304" pitchFamily="18" charset="0"/>
              </a:rPr>
              <a:t>de enero </a:t>
            </a:r>
            <a:r>
              <a:rPr lang="es-SV" sz="1100" dirty="0" smtClean="0">
                <a:latin typeface="Arial" panose="020B0604020202020204" pitchFamily="34" charset="0"/>
                <a:ea typeface="Times New Roman" panose="02020603050405020304" pitchFamily="18" charset="0"/>
              </a:rPr>
              <a:t>2017.</a:t>
            </a:r>
            <a:endParaRPr lang="es-SV" sz="1100" dirty="0">
              <a:latin typeface="Times New Roman" panose="02020603050405020304" pitchFamily="18" charset="0"/>
              <a:ea typeface="Times New Roman" panose="02020603050405020304" pitchFamily="18" charset="0"/>
            </a:endParaRPr>
          </a:p>
          <a:p>
            <a:pPr algn="just">
              <a:spcAft>
                <a:spcPts val="0"/>
              </a:spcAft>
            </a:pPr>
            <a:r>
              <a:rPr lang="es-SV" sz="1100" dirty="0" smtClean="0">
                <a:latin typeface="Arial" panose="020B0604020202020204" pitchFamily="34" charset="0"/>
                <a:ea typeface="Times New Roman" panose="02020603050405020304" pitchFamily="18" charset="0"/>
              </a:rPr>
              <a:t>FOSALUD trabajará </a:t>
            </a:r>
            <a:r>
              <a:rPr lang="es-SV" sz="1100" dirty="0">
                <a:latin typeface="Arial" panose="020B0604020202020204" pitchFamily="34" charset="0"/>
                <a:ea typeface="Times New Roman" panose="02020603050405020304" pitchFamily="18" charset="0"/>
              </a:rPr>
              <a:t>en </a:t>
            </a:r>
            <a:r>
              <a:rPr lang="es-SV" sz="1100" b="1" dirty="0" smtClean="0">
                <a:latin typeface="Arial" panose="020B0604020202020204" pitchFamily="34" charset="0"/>
                <a:ea typeface="Times New Roman" panose="02020603050405020304" pitchFamily="18" charset="0"/>
              </a:rPr>
              <a:t>193</a:t>
            </a:r>
            <a:r>
              <a:rPr lang="es-SV" sz="1100" dirty="0" smtClean="0">
                <a:latin typeface="Arial" panose="020B0604020202020204" pitchFamily="34" charset="0"/>
                <a:ea typeface="Times New Roman" panose="02020603050405020304" pitchFamily="18" charset="0"/>
              </a:rPr>
              <a:t> establecimientos </a:t>
            </a:r>
            <a:r>
              <a:rPr lang="es-SV" sz="1100" dirty="0">
                <a:latin typeface="Arial" panose="020B0604020202020204" pitchFamily="34" charset="0"/>
                <a:ea typeface="Times New Roman" panose="02020603050405020304" pitchFamily="18" charset="0"/>
              </a:rPr>
              <a:t>de salud, compuestos por </a:t>
            </a:r>
            <a:r>
              <a:rPr lang="es-SV" sz="1100" b="1" dirty="0" smtClean="0">
                <a:latin typeface="Arial" panose="020B0604020202020204" pitchFamily="34" charset="0"/>
                <a:ea typeface="Times New Roman" panose="02020603050405020304" pitchFamily="18" charset="0"/>
              </a:rPr>
              <a:t>160</a:t>
            </a:r>
            <a:r>
              <a:rPr lang="es-SV" sz="1100" dirty="0" smtClean="0">
                <a:latin typeface="Arial" panose="020B0604020202020204" pitchFamily="34" charset="0"/>
                <a:ea typeface="Times New Roman" panose="02020603050405020304" pitchFamily="18" charset="0"/>
              </a:rPr>
              <a:t> </a:t>
            </a:r>
            <a:r>
              <a:rPr lang="es-SV" sz="1100" dirty="0">
                <a:latin typeface="Arial" panose="020B0604020202020204" pitchFamily="34" charset="0"/>
                <a:ea typeface="Times New Roman" panose="02020603050405020304" pitchFamily="18" charset="0"/>
              </a:rPr>
              <a:t>Unidades Comunitarias de Salud </a:t>
            </a:r>
            <a:r>
              <a:rPr lang="es-SV" sz="1100" dirty="0" smtClean="0">
                <a:latin typeface="Arial" panose="020B0604020202020204" pitchFamily="34" charset="0"/>
                <a:ea typeface="Times New Roman" panose="02020603050405020304" pitchFamily="18" charset="0"/>
              </a:rPr>
              <a:t>Familiar, 64 de 24 horas y 96 de Fines de Semana y días festivos, </a:t>
            </a:r>
            <a:r>
              <a:rPr lang="es-SV" sz="1100" b="1" dirty="0">
                <a:latin typeface="Arial" panose="020B0604020202020204" pitchFamily="34" charset="0"/>
                <a:ea typeface="Times New Roman" panose="02020603050405020304" pitchFamily="18" charset="0"/>
              </a:rPr>
              <a:t>19</a:t>
            </a:r>
            <a:r>
              <a:rPr lang="es-SV" sz="1100" dirty="0">
                <a:latin typeface="Arial" panose="020B0604020202020204" pitchFamily="34" charset="0"/>
                <a:ea typeface="Times New Roman" panose="02020603050405020304" pitchFamily="18" charset="0"/>
              </a:rPr>
              <a:t> Casas de Espera Materna (CEM), </a:t>
            </a:r>
            <a:r>
              <a:rPr lang="es-SV" sz="1100" b="1" dirty="0">
                <a:latin typeface="Arial" panose="020B0604020202020204" pitchFamily="34" charset="0"/>
                <a:ea typeface="Times New Roman" panose="02020603050405020304" pitchFamily="18" charset="0"/>
              </a:rPr>
              <a:t>7</a:t>
            </a:r>
            <a:r>
              <a:rPr lang="es-SV" sz="1100" dirty="0" smtClean="0">
                <a:latin typeface="Arial" panose="020B0604020202020204" pitchFamily="34" charset="0"/>
                <a:ea typeface="Times New Roman" panose="02020603050405020304" pitchFamily="18" charset="0"/>
              </a:rPr>
              <a:t> </a:t>
            </a:r>
            <a:r>
              <a:rPr lang="es-SV" sz="1100" dirty="0">
                <a:latin typeface="Arial" panose="020B0604020202020204" pitchFamily="34" charset="0"/>
                <a:ea typeface="Times New Roman" panose="02020603050405020304" pitchFamily="18" charset="0"/>
              </a:rPr>
              <a:t>Oficinas Sanitarias Internacionales (OSI</a:t>
            </a:r>
            <a:r>
              <a:rPr lang="es-SV" sz="1100" dirty="0" smtClean="0">
                <a:latin typeface="Arial" panose="020B0604020202020204" pitchFamily="34" charset="0"/>
                <a:ea typeface="Times New Roman" panose="02020603050405020304" pitchFamily="18" charset="0"/>
              </a:rPr>
              <a:t>), </a:t>
            </a:r>
            <a:r>
              <a:rPr lang="es-SV" sz="1100" b="1" dirty="0" smtClean="0">
                <a:latin typeface="Arial" panose="020B0604020202020204" pitchFamily="34" charset="0"/>
                <a:ea typeface="Times New Roman" panose="02020603050405020304" pitchFamily="18" charset="0"/>
              </a:rPr>
              <a:t>4</a:t>
            </a:r>
            <a:r>
              <a:rPr lang="es-SV" sz="1100" dirty="0" smtClean="0">
                <a:latin typeface="Arial" panose="020B0604020202020204" pitchFamily="34" charset="0"/>
                <a:ea typeface="Times New Roman" panose="02020603050405020304" pitchFamily="18" charset="0"/>
              </a:rPr>
              <a:t> Bases Operativas del Sistema de Emergencias Médicas y </a:t>
            </a:r>
            <a:r>
              <a:rPr lang="es-SV" sz="1100" b="1" dirty="0" smtClean="0">
                <a:latin typeface="Arial" panose="020B0604020202020204" pitchFamily="34" charset="0"/>
                <a:ea typeface="Times New Roman" panose="02020603050405020304" pitchFamily="18" charset="0"/>
              </a:rPr>
              <a:t>1</a:t>
            </a:r>
            <a:r>
              <a:rPr lang="es-SV" sz="1100" dirty="0" smtClean="0">
                <a:latin typeface="Arial" panose="020B0604020202020204" pitchFamily="34" charset="0"/>
                <a:ea typeface="Times New Roman" panose="02020603050405020304" pitchFamily="18" charset="0"/>
              </a:rPr>
              <a:t> </a:t>
            </a:r>
            <a:r>
              <a:rPr lang="es-SV" sz="1100" dirty="0">
                <a:latin typeface="Arial" panose="020B0604020202020204" pitchFamily="34" charset="0"/>
                <a:ea typeface="Times New Roman" panose="02020603050405020304" pitchFamily="18" charset="0"/>
              </a:rPr>
              <a:t>Centro de Atención de Emergencias ubicado en San </a:t>
            </a:r>
            <a:r>
              <a:rPr lang="es-SV" sz="1100" dirty="0" smtClean="0">
                <a:latin typeface="Arial" panose="020B0604020202020204" pitchFamily="34" charset="0"/>
                <a:ea typeface="Times New Roman" panose="02020603050405020304" pitchFamily="18" charset="0"/>
              </a:rPr>
              <a:t>Martín, </a:t>
            </a:r>
            <a:r>
              <a:rPr lang="es-SV" sz="1100" dirty="0">
                <a:latin typeface="Arial" panose="020B0604020202020204" pitchFamily="34" charset="0"/>
                <a:ea typeface="Times New Roman" panose="02020603050405020304" pitchFamily="18" charset="0"/>
              </a:rPr>
              <a:t>que brindarán los servicios esenciales del primer nivel de atención en el territorio nacional.  </a:t>
            </a:r>
            <a:r>
              <a:rPr lang="es-SV" sz="1100" dirty="0" smtClean="0">
                <a:latin typeface="Arial" panose="020B0604020202020204" pitchFamily="34" charset="0"/>
                <a:ea typeface="Times New Roman" panose="02020603050405020304" pitchFamily="18" charset="0"/>
              </a:rPr>
              <a:t>Laboraron </a:t>
            </a:r>
            <a:r>
              <a:rPr lang="es-SV" sz="1100" dirty="0">
                <a:latin typeface="Arial" panose="020B0604020202020204" pitchFamily="34" charset="0"/>
                <a:ea typeface="Times New Roman" panose="02020603050405020304" pitchFamily="18" charset="0"/>
              </a:rPr>
              <a:t>un total de </a:t>
            </a:r>
            <a:r>
              <a:rPr lang="es-SV" sz="1100" b="1" dirty="0" smtClean="0">
                <a:latin typeface="Arial" panose="020B0604020202020204" pitchFamily="34" charset="0"/>
                <a:ea typeface="Times New Roman" panose="02020603050405020304" pitchFamily="18" charset="0"/>
              </a:rPr>
              <a:t>2,370</a:t>
            </a:r>
            <a:r>
              <a:rPr lang="es-SV" sz="1100" dirty="0" smtClean="0">
                <a:latin typeface="Arial" panose="020B0604020202020204" pitchFamily="34" charset="0"/>
                <a:ea typeface="Times New Roman" panose="02020603050405020304" pitchFamily="18" charset="0"/>
              </a:rPr>
              <a:t> </a:t>
            </a:r>
            <a:r>
              <a:rPr lang="es-SV" sz="1100" dirty="0">
                <a:latin typeface="Arial" panose="020B0604020202020204" pitchFamily="34" charset="0"/>
                <a:ea typeface="Times New Roman" panose="02020603050405020304" pitchFamily="18" charset="0"/>
              </a:rPr>
              <a:t>trabajadores</a:t>
            </a:r>
            <a:r>
              <a:rPr lang="es-SV" sz="1100" dirty="0" smtClean="0">
                <a:latin typeface="Arial" panose="020B0604020202020204" pitchFamily="34" charset="0"/>
                <a:ea typeface="Times New Roman" panose="02020603050405020304" pitchFamily="18" charset="0"/>
              </a:rPr>
              <a:t>. Y con un gasto aproximado </a:t>
            </a:r>
            <a:r>
              <a:rPr lang="es-SV" sz="1100" dirty="0">
                <a:latin typeface="Arial" panose="020B0604020202020204" pitchFamily="34" charset="0"/>
                <a:ea typeface="Times New Roman" panose="02020603050405020304" pitchFamily="18" charset="0"/>
              </a:rPr>
              <a:t>de </a:t>
            </a:r>
            <a:r>
              <a:rPr lang="es-SV" sz="1100" b="1" dirty="0" smtClean="0">
                <a:latin typeface="Arial" panose="020B0604020202020204" pitchFamily="34" charset="0"/>
                <a:ea typeface="Times New Roman" panose="02020603050405020304" pitchFamily="18" charset="0"/>
              </a:rPr>
              <a:t>1 millón</a:t>
            </a:r>
            <a:r>
              <a:rPr lang="es-SV" sz="1100" dirty="0" smtClean="0">
                <a:latin typeface="Arial" panose="020B0604020202020204" pitchFamily="34" charset="0"/>
                <a:ea typeface="Times New Roman" panose="02020603050405020304" pitchFamily="18" charset="0"/>
              </a:rPr>
              <a:t> de dólares americanos, para todo el periodo vacacional.</a:t>
            </a:r>
            <a:endParaRPr lang="es-SV" sz="1100" dirty="0">
              <a:latin typeface="Arial" panose="020B0604020202020204" pitchFamily="34" charset="0"/>
              <a:ea typeface="Times New Roman" panose="02020603050405020304" pitchFamily="18" charset="0"/>
            </a:endParaRPr>
          </a:p>
          <a:p>
            <a:pPr algn="just">
              <a:spcAft>
                <a:spcPts val="0"/>
              </a:spcAft>
            </a:pPr>
            <a:endParaRPr lang="es-SV" sz="1100" dirty="0">
              <a:effectLst/>
              <a:latin typeface="Times New Roman" panose="02020603050405020304" pitchFamily="18" charset="0"/>
              <a:ea typeface="Times New Roman" panose="02020603050405020304" pitchFamily="18" charset="0"/>
            </a:endParaRPr>
          </a:p>
        </p:txBody>
      </p:sp>
      <p:sp>
        <p:nvSpPr>
          <p:cNvPr id="8" name="Rectángulo 7"/>
          <p:cNvSpPr/>
          <p:nvPr/>
        </p:nvSpPr>
        <p:spPr>
          <a:xfrm>
            <a:off x="3520440" y="3708544"/>
            <a:ext cx="2732094" cy="4832092"/>
          </a:xfrm>
          <a:prstGeom prst="rect">
            <a:avLst/>
          </a:prstGeom>
        </p:spPr>
        <p:txBody>
          <a:bodyPr wrap="square">
            <a:spAutoFit/>
          </a:bodyPr>
          <a:lstStyle/>
          <a:p>
            <a:pPr algn="just">
              <a:spcAft>
                <a:spcPts val="0"/>
              </a:spcAft>
            </a:pPr>
            <a:r>
              <a:rPr lang="es-SV" sz="1100" dirty="0">
                <a:latin typeface="Arial" panose="020B0604020202020204" pitchFamily="34" charset="0"/>
                <a:ea typeface="Times New Roman" panose="02020603050405020304" pitchFamily="18" charset="0"/>
              </a:rPr>
              <a:t>Se </a:t>
            </a:r>
            <a:r>
              <a:rPr lang="es-SV" sz="1100" dirty="0" smtClean="0">
                <a:latin typeface="Arial" panose="020B0604020202020204" pitchFamily="34" charset="0"/>
                <a:ea typeface="Times New Roman" panose="02020603050405020304" pitchFamily="18" charset="0"/>
              </a:rPr>
              <a:t>brindó </a:t>
            </a:r>
            <a:r>
              <a:rPr lang="es-SV" sz="1100" dirty="0">
                <a:latin typeface="Arial" panose="020B0604020202020204" pitchFamily="34" charset="0"/>
                <a:ea typeface="Times New Roman" panose="02020603050405020304" pitchFamily="18" charset="0"/>
              </a:rPr>
              <a:t>a la población los servicios esenciales de primer nivel de atención entre los que se cuentan: Atención de emergencias, Consulta médica general, Control Infantil, Control prenatal, Control puerperal, Terapia respiratoria, Rehidratación oral, Planificación </a:t>
            </a:r>
            <a:r>
              <a:rPr lang="es-SV" sz="1100" dirty="0" smtClean="0">
                <a:latin typeface="Arial" panose="020B0604020202020204" pitchFamily="34" charset="0"/>
                <a:ea typeface="Times New Roman" panose="02020603050405020304" pitchFamily="18" charset="0"/>
              </a:rPr>
              <a:t>familiar, </a:t>
            </a:r>
            <a:r>
              <a:rPr lang="es-SV" sz="1100" dirty="0">
                <a:latin typeface="Arial" panose="020B0604020202020204" pitchFamily="34" charset="0"/>
                <a:ea typeface="Times New Roman" panose="02020603050405020304" pitchFamily="18" charset="0"/>
              </a:rPr>
              <a:t>Pequeña cirugía, Inyecciones, Vacunación, Curaciones, Referencias a otro nivel de atención, Traslado de emergencia en ambulancia, Pruebas rápidas de laboratorio, Orina, Glucosa en Sangre y pruebas de embarazo en orina, además, Atención odontológica </a:t>
            </a:r>
            <a:r>
              <a:rPr lang="es-SV" sz="1100" dirty="0" smtClean="0">
                <a:latin typeface="Arial" panose="020B0604020202020204" pitchFamily="34" charset="0"/>
                <a:ea typeface="Times New Roman" panose="02020603050405020304" pitchFamily="18" charset="0"/>
              </a:rPr>
              <a:t>(97 </a:t>
            </a:r>
            <a:r>
              <a:rPr lang="es-SV" sz="1100" dirty="0">
                <a:latin typeface="Arial" panose="020B0604020202020204" pitchFamily="34" charset="0"/>
                <a:ea typeface="Times New Roman" panose="02020603050405020304" pitchFamily="18" charset="0"/>
              </a:rPr>
              <a:t>establecimientos) y la entrega </a:t>
            </a:r>
            <a:r>
              <a:rPr lang="es-SV" sz="1100" dirty="0" smtClean="0">
                <a:latin typeface="Arial" panose="020B0604020202020204" pitchFamily="34" charset="0"/>
                <a:ea typeface="Times New Roman" panose="02020603050405020304" pitchFamily="18" charset="0"/>
              </a:rPr>
              <a:t>gratuita de </a:t>
            </a:r>
            <a:r>
              <a:rPr lang="es-SV" sz="1100" dirty="0">
                <a:latin typeface="Arial" panose="020B0604020202020204" pitchFamily="34" charset="0"/>
                <a:ea typeface="Times New Roman" panose="02020603050405020304" pitchFamily="18" charset="0"/>
              </a:rPr>
              <a:t>medicamentos. Para que la población acceda a estos servicios basta con que presenten su documento único de identificación y en el caso de los niños y niñas que sean acompañados por sus padres o tutores. Todos los servicios son gratuitos. </a:t>
            </a:r>
            <a:endParaRPr lang="es-SV" sz="1100" dirty="0" smtClean="0">
              <a:latin typeface="Arial" panose="020B0604020202020204" pitchFamily="34" charset="0"/>
              <a:ea typeface="Times New Roman" panose="02020603050405020304" pitchFamily="18" charset="0"/>
            </a:endParaRPr>
          </a:p>
          <a:p>
            <a:pPr algn="just">
              <a:spcAft>
                <a:spcPts val="0"/>
              </a:spcAft>
            </a:pPr>
            <a:r>
              <a:rPr lang="es-SV" sz="1100" dirty="0" smtClean="0">
                <a:latin typeface="Arial" panose="020B0604020202020204" pitchFamily="34" charset="0"/>
                <a:ea typeface="Times New Roman" panose="02020603050405020304" pitchFamily="18" charset="0"/>
              </a:rPr>
              <a:t>FOSALUD tuvo a disposición </a:t>
            </a:r>
            <a:r>
              <a:rPr lang="es-SV" sz="1100" dirty="0">
                <a:latin typeface="Arial" panose="020B0604020202020204" pitchFamily="34" charset="0"/>
                <a:ea typeface="Times New Roman" panose="02020603050405020304" pitchFamily="18" charset="0"/>
              </a:rPr>
              <a:t>de la población salvadoreña </a:t>
            </a:r>
            <a:r>
              <a:rPr lang="es-SV" sz="1100" b="1" dirty="0">
                <a:latin typeface="Arial" panose="020B0604020202020204" pitchFamily="34" charset="0"/>
                <a:ea typeface="Times New Roman" panose="02020603050405020304" pitchFamily="18" charset="0"/>
              </a:rPr>
              <a:t>32</a:t>
            </a:r>
            <a:r>
              <a:rPr lang="es-SV" sz="1100" dirty="0">
                <a:latin typeface="Arial" panose="020B0604020202020204" pitchFamily="34" charset="0"/>
                <a:ea typeface="Times New Roman" panose="02020603050405020304" pitchFamily="18" charset="0"/>
              </a:rPr>
              <a:t> Ambulancias que </a:t>
            </a:r>
            <a:r>
              <a:rPr lang="es-SV" sz="1100" dirty="0" smtClean="0">
                <a:latin typeface="Arial" panose="020B0604020202020204" pitchFamily="34" charset="0"/>
                <a:ea typeface="Times New Roman" panose="02020603050405020304" pitchFamily="18" charset="0"/>
              </a:rPr>
              <a:t>brindaron </a:t>
            </a:r>
            <a:r>
              <a:rPr lang="es-SV" sz="1100" dirty="0">
                <a:latin typeface="Arial" panose="020B0604020202020204" pitchFamily="34" charset="0"/>
                <a:ea typeface="Times New Roman" panose="02020603050405020304" pitchFamily="18" charset="0"/>
              </a:rPr>
              <a:t>la cobertura al traslado de pacientes hacia los hospitales de la red pública nacional para la atención de emergencias. </a:t>
            </a:r>
            <a:endParaRPr lang="es-SV" sz="11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937064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2 Marcador de contenido"/>
          <p:cNvSpPr txBox="1">
            <a:spLocks/>
          </p:cNvSpPr>
          <p:nvPr/>
        </p:nvSpPr>
        <p:spPr>
          <a:xfrm>
            <a:off x="288924" y="7672931"/>
            <a:ext cx="6284086" cy="1223419"/>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r>
              <a:rPr lang="es-MX" sz="1000" dirty="0" smtClean="0">
                <a:solidFill>
                  <a:prstClr val="black"/>
                </a:solidFill>
              </a:rPr>
              <a:t>Los pacientes quemados por productos pirotécnicos reportados  por el Sistema Nacional reflejan igual cantidad de pacientes quemados en ambos años. El perfil de las personas quemadas es, paciente masculino  entre 19 a 59 años, procedente de área urbana, siendo del departamento de San Salvador la mayor cantidad de casos y encendiendo morteros.</a:t>
            </a:r>
          </a:p>
          <a:p>
            <a:pPr marL="0" indent="0" algn="just">
              <a:buNone/>
            </a:pPr>
            <a:endParaRPr lang="es-MX" sz="1000" dirty="0" smtClean="0">
              <a:solidFill>
                <a:prstClr val="black"/>
              </a:solidFill>
            </a:endParaRPr>
          </a:p>
        </p:txBody>
      </p:sp>
      <p:pic>
        <p:nvPicPr>
          <p:cNvPr id="18" name="Imagen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8924" y="74699"/>
            <a:ext cx="1135856" cy="650081"/>
          </a:xfrm>
          <a:prstGeom prst="rect">
            <a:avLst/>
          </a:prstGeom>
        </p:spPr>
      </p:pic>
      <p:pic>
        <p:nvPicPr>
          <p:cNvPr id="19" name="Imagen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52322" y="68349"/>
            <a:ext cx="1164431" cy="592931"/>
          </a:xfrm>
          <a:prstGeom prst="rect">
            <a:avLst/>
          </a:prstGeom>
        </p:spPr>
      </p:pic>
      <p:graphicFrame>
        <p:nvGraphicFramePr>
          <p:cNvPr id="2" name="1 Tabla"/>
          <p:cNvGraphicFramePr>
            <a:graphicFrameLocks noGrp="1"/>
          </p:cNvGraphicFramePr>
          <p:nvPr>
            <p:extLst>
              <p:ext uri="{D42A27DB-BD31-4B8C-83A1-F6EECF244321}">
                <p14:modId xmlns:p14="http://schemas.microsoft.com/office/powerpoint/2010/main" val="2913027673"/>
              </p:ext>
            </p:extLst>
          </p:nvPr>
        </p:nvGraphicFramePr>
        <p:xfrm>
          <a:off x="292944" y="895350"/>
          <a:ext cx="6223809" cy="482160"/>
        </p:xfrm>
        <a:graphic>
          <a:graphicData uri="http://schemas.openxmlformats.org/drawingml/2006/table">
            <a:tbl>
              <a:tblPr/>
              <a:tblGrid>
                <a:gridCol w="450377"/>
                <a:gridCol w="496842"/>
                <a:gridCol w="426771"/>
                <a:gridCol w="426771"/>
                <a:gridCol w="426771"/>
                <a:gridCol w="426771"/>
                <a:gridCol w="426771"/>
                <a:gridCol w="426771"/>
                <a:gridCol w="426771"/>
                <a:gridCol w="426771"/>
                <a:gridCol w="426771"/>
                <a:gridCol w="426771"/>
                <a:gridCol w="426771"/>
                <a:gridCol w="582109"/>
              </a:tblGrid>
              <a:tr h="198318">
                <a:tc>
                  <a:txBody>
                    <a:bodyPr/>
                    <a:lstStyle/>
                    <a:p>
                      <a:pPr algn="l" fontAlgn="ctr"/>
                      <a:r>
                        <a:rPr lang="es-US" sz="800" b="1" i="0" u="none" strike="noStrike" dirty="0">
                          <a:solidFill>
                            <a:srgbClr val="FFFFFF"/>
                          </a:solidFill>
                          <a:effectLst/>
                          <a:latin typeface="Calibri"/>
                        </a:rPr>
                        <a:t> </a:t>
                      </a: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pPr algn="ctr" fontAlgn="ctr"/>
                      <a:r>
                        <a:rPr lang="es-US" sz="700" b="1" i="0" u="none" strike="noStrike" dirty="0" smtClean="0">
                          <a:solidFill>
                            <a:srgbClr val="FFFFFF"/>
                          </a:solidFill>
                          <a:effectLst/>
                          <a:latin typeface="Calibri"/>
                        </a:rPr>
                        <a:t>1/11/16 </a:t>
                      </a:r>
                      <a:r>
                        <a:rPr lang="es-US" sz="700" b="1" i="0" u="none" strike="noStrike" dirty="0">
                          <a:solidFill>
                            <a:srgbClr val="FFFFFF"/>
                          </a:solidFill>
                          <a:effectLst/>
                          <a:latin typeface="Calibri"/>
                        </a:rPr>
                        <a:t>al </a:t>
                      </a:r>
                      <a:r>
                        <a:rPr lang="es-US" sz="700" b="1" i="0" u="none" strike="noStrike" dirty="0" smtClean="0">
                          <a:solidFill>
                            <a:srgbClr val="FFFFFF"/>
                          </a:solidFill>
                          <a:effectLst/>
                          <a:latin typeface="Calibri"/>
                        </a:rPr>
                        <a:t>23/12/16</a:t>
                      </a:r>
                      <a:endParaRPr lang="es-US" sz="700" b="1" i="0" u="none" strike="noStrike" dirty="0">
                        <a:solidFill>
                          <a:srgbClr val="FFFFFF"/>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pPr algn="ctr" fontAlgn="ctr"/>
                      <a:r>
                        <a:rPr lang="es-US" sz="700" b="1" i="0" u="none" strike="noStrike" dirty="0" smtClean="0">
                          <a:solidFill>
                            <a:srgbClr val="FFFFFF"/>
                          </a:solidFill>
                          <a:effectLst/>
                          <a:latin typeface="Calibri"/>
                        </a:rPr>
                        <a:t>24/12/16</a:t>
                      </a:r>
                      <a:endParaRPr lang="es-US" sz="700" b="1" i="0" u="none" strike="noStrike" dirty="0">
                        <a:solidFill>
                          <a:srgbClr val="FFFFFF"/>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pPr algn="ctr" fontAlgn="ctr"/>
                      <a:r>
                        <a:rPr lang="es-US" sz="700" b="1" i="0" u="none" strike="noStrike" dirty="0" smtClean="0">
                          <a:solidFill>
                            <a:srgbClr val="FFFFFF"/>
                          </a:solidFill>
                          <a:effectLst/>
                          <a:latin typeface="Calibri"/>
                        </a:rPr>
                        <a:t>25/12/16</a:t>
                      </a:r>
                      <a:endParaRPr lang="es-US" sz="700" b="1" i="0" u="none" strike="noStrike" dirty="0">
                        <a:solidFill>
                          <a:srgbClr val="FFFFFF"/>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pPr algn="ctr" fontAlgn="ctr"/>
                      <a:r>
                        <a:rPr lang="es-US" sz="700" b="1" i="0" u="none" strike="noStrike" dirty="0" smtClean="0">
                          <a:solidFill>
                            <a:srgbClr val="FFFFFF"/>
                          </a:solidFill>
                          <a:effectLst/>
                          <a:latin typeface="Calibri"/>
                        </a:rPr>
                        <a:t>26/12/16</a:t>
                      </a:r>
                      <a:endParaRPr lang="es-US" sz="700" b="1" i="0" u="none" strike="noStrike" dirty="0">
                        <a:solidFill>
                          <a:srgbClr val="FFFFFF"/>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pPr algn="ctr" fontAlgn="ctr"/>
                      <a:r>
                        <a:rPr lang="es-US" sz="700" b="1" i="0" u="none" strike="noStrike" dirty="0" smtClean="0">
                          <a:solidFill>
                            <a:srgbClr val="FFFFFF"/>
                          </a:solidFill>
                          <a:effectLst/>
                          <a:latin typeface="Calibri"/>
                        </a:rPr>
                        <a:t>27/12/16</a:t>
                      </a:r>
                      <a:endParaRPr lang="es-US" sz="700" b="1" i="0" u="none" strike="noStrike" dirty="0">
                        <a:solidFill>
                          <a:srgbClr val="FFFFFF"/>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pPr algn="ctr" fontAlgn="ctr"/>
                      <a:r>
                        <a:rPr lang="es-US" sz="700" b="1" i="0" u="none" strike="noStrike" dirty="0" smtClean="0">
                          <a:solidFill>
                            <a:srgbClr val="FFFFFF"/>
                          </a:solidFill>
                          <a:effectLst/>
                          <a:latin typeface="Calibri"/>
                        </a:rPr>
                        <a:t>28/12/16</a:t>
                      </a:r>
                      <a:endParaRPr lang="es-US" sz="700" b="1" i="0" u="none" strike="noStrike" dirty="0">
                        <a:solidFill>
                          <a:srgbClr val="FFFFFF"/>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pPr algn="ctr" fontAlgn="ctr"/>
                      <a:r>
                        <a:rPr lang="es-US" sz="700" b="1" i="0" u="none" strike="noStrike" dirty="0" smtClean="0">
                          <a:solidFill>
                            <a:srgbClr val="FFFFFF"/>
                          </a:solidFill>
                          <a:effectLst/>
                          <a:latin typeface="Calibri"/>
                        </a:rPr>
                        <a:t>29/12/16</a:t>
                      </a:r>
                      <a:endParaRPr lang="es-US" sz="700" b="1" i="0" u="none" strike="noStrike" dirty="0">
                        <a:solidFill>
                          <a:srgbClr val="FFFFFF"/>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pPr algn="ctr" fontAlgn="ctr"/>
                      <a:r>
                        <a:rPr lang="es-US" sz="700" b="1" i="0" u="none" strike="noStrike" dirty="0" smtClean="0">
                          <a:solidFill>
                            <a:srgbClr val="FFFFFF"/>
                          </a:solidFill>
                          <a:effectLst/>
                          <a:latin typeface="Calibri"/>
                        </a:rPr>
                        <a:t>30/12/16</a:t>
                      </a:r>
                      <a:endParaRPr lang="es-US" sz="700" b="1" i="0" u="none" strike="noStrike" dirty="0">
                        <a:solidFill>
                          <a:srgbClr val="FFFFFF"/>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pPr algn="ctr" fontAlgn="ctr"/>
                      <a:r>
                        <a:rPr lang="es-US" sz="700" b="1" i="0" u="none" strike="noStrike" dirty="0" smtClean="0">
                          <a:solidFill>
                            <a:srgbClr val="FFFFFF"/>
                          </a:solidFill>
                          <a:effectLst/>
                          <a:latin typeface="Calibri"/>
                        </a:rPr>
                        <a:t>31/12/16</a:t>
                      </a:r>
                      <a:endParaRPr lang="es-US" sz="700" b="1" i="0" u="none" strike="noStrike" dirty="0">
                        <a:solidFill>
                          <a:srgbClr val="FFFFFF"/>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pPr algn="ctr" fontAlgn="ctr"/>
                      <a:r>
                        <a:rPr lang="es-US" sz="700" b="1" i="0" u="none" strike="noStrike" dirty="0" smtClean="0">
                          <a:solidFill>
                            <a:srgbClr val="FFFFFF"/>
                          </a:solidFill>
                          <a:effectLst/>
                          <a:latin typeface="Calibri"/>
                        </a:rPr>
                        <a:t>1/1/2017</a:t>
                      </a:r>
                      <a:endParaRPr lang="es-US" sz="700" b="1" i="0" u="none" strike="noStrike" dirty="0">
                        <a:solidFill>
                          <a:srgbClr val="FFFFFF"/>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pPr algn="ctr" fontAlgn="ctr"/>
                      <a:r>
                        <a:rPr lang="es-US" sz="700" b="1" i="0" u="none" strike="noStrike" dirty="0" smtClean="0">
                          <a:solidFill>
                            <a:srgbClr val="FFFFFF"/>
                          </a:solidFill>
                          <a:effectLst/>
                          <a:latin typeface="Calibri"/>
                        </a:rPr>
                        <a:t>2/1/2017</a:t>
                      </a:r>
                      <a:endParaRPr lang="es-US" sz="700" b="1" i="0" u="none" strike="noStrike" dirty="0">
                        <a:solidFill>
                          <a:srgbClr val="FFFFFF"/>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pPr algn="ctr" fontAlgn="ctr"/>
                      <a:r>
                        <a:rPr lang="es-US" sz="700" b="1" i="0" u="none" strike="noStrike" dirty="0" smtClean="0">
                          <a:solidFill>
                            <a:srgbClr val="FFFFFF"/>
                          </a:solidFill>
                          <a:effectLst/>
                          <a:latin typeface="Calibri"/>
                        </a:rPr>
                        <a:t>3/1/2017</a:t>
                      </a:r>
                      <a:endParaRPr lang="es-US" sz="700" b="1" i="0" u="none" strike="noStrike" dirty="0">
                        <a:solidFill>
                          <a:srgbClr val="FFFFFF"/>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c>
                  <a:txBody>
                    <a:bodyPr/>
                    <a:lstStyle/>
                    <a:p>
                      <a:pPr algn="ctr" fontAlgn="ctr"/>
                      <a:r>
                        <a:rPr lang="es-US" sz="700" b="1" i="0" u="none" strike="noStrike" dirty="0">
                          <a:solidFill>
                            <a:srgbClr val="FFFFFF"/>
                          </a:solidFill>
                          <a:effectLst/>
                          <a:latin typeface="Calibri"/>
                        </a:rPr>
                        <a:t>ACUMULADO</a:t>
                      </a: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AD47"/>
                    </a:solidFill>
                  </a:tcPr>
                </a:tc>
              </a:tr>
              <a:tr h="129583">
                <a:tc>
                  <a:txBody>
                    <a:bodyPr/>
                    <a:lstStyle/>
                    <a:p>
                      <a:pPr algn="ctr" fontAlgn="ctr"/>
                      <a:r>
                        <a:rPr lang="es-US" sz="800" b="1" i="0" u="none" strike="noStrike" dirty="0" smtClean="0">
                          <a:solidFill>
                            <a:srgbClr val="000000"/>
                          </a:solidFill>
                          <a:effectLst/>
                          <a:latin typeface="Calibri"/>
                        </a:rPr>
                        <a:t>2015</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US" sz="800" b="1" i="0" u="none" strike="noStrike" dirty="0" smtClean="0">
                          <a:solidFill>
                            <a:srgbClr val="000000"/>
                          </a:solidFill>
                          <a:effectLst/>
                          <a:latin typeface="Calibri"/>
                        </a:rPr>
                        <a:t>21</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US" sz="800" b="1" i="0" u="none" strike="noStrike" dirty="0" smtClean="0">
                          <a:solidFill>
                            <a:srgbClr val="000000"/>
                          </a:solidFill>
                          <a:effectLst/>
                          <a:latin typeface="Calibri"/>
                        </a:rPr>
                        <a:t>22</a:t>
                      </a: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US" sz="800" b="1" i="0" u="none" strike="noStrike" dirty="0" smtClean="0">
                          <a:solidFill>
                            <a:srgbClr val="000000"/>
                          </a:solidFill>
                          <a:effectLst/>
                          <a:latin typeface="Calibri"/>
                        </a:rPr>
                        <a:t>17</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US" sz="800" b="1" i="0" u="none" strike="noStrike" dirty="0" smtClean="0">
                          <a:solidFill>
                            <a:srgbClr val="000000"/>
                          </a:solidFill>
                          <a:effectLst/>
                          <a:latin typeface="Calibri"/>
                        </a:rPr>
                        <a:t>3</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US" sz="800" b="1" i="0" u="none" strike="noStrike" dirty="0" smtClean="0">
                          <a:solidFill>
                            <a:srgbClr val="000000"/>
                          </a:solidFill>
                          <a:effectLst/>
                          <a:latin typeface="Calibri"/>
                        </a:rPr>
                        <a:t>5</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US" sz="800" b="1" i="0" u="none" strike="noStrike" dirty="0" smtClean="0">
                          <a:solidFill>
                            <a:srgbClr val="000000"/>
                          </a:solidFill>
                          <a:effectLst/>
                          <a:latin typeface="Calibri"/>
                        </a:rPr>
                        <a:t>8</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US" sz="800" b="1" i="0" u="none" strike="noStrike" dirty="0" smtClean="0">
                          <a:solidFill>
                            <a:srgbClr val="000000"/>
                          </a:solidFill>
                          <a:effectLst/>
                          <a:latin typeface="Calibri"/>
                        </a:rPr>
                        <a:t>3</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US" sz="800" b="1" i="0" u="none" strike="noStrike" dirty="0">
                          <a:solidFill>
                            <a:srgbClr val="000000"/>
                          </a:solidFill>
                          <a:effectLst/>
                          <a:latin typeface="Calibri"/>
                        </a:rPr>
                        <a:t>1</a:t>
                      </a: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US" sz="800" b="1" i="0" u="none" strike="noStrike" dirty="0" smtClean="0">
                          <a:solidFill>
                            <a:srgbClr val="000000"/>
                          </a:solidFill>
                          <a:effectLst/>
                          <a:latin typeface="Calibri"/>
                        </a:rPr>
                        <a:t>28</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US" sz="800" b="1" i="0" u="none" strike="noStrike" dirty="0" smtClean="0">
                          <a:solidFill>
                            <a:srgbClr val="000000"/>
                          </a:solidFill>
                          <a:effectLst/>
                          <a:latin typeface="Calibri"/>
                        </a:rPr>
                        <a:t>61</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US" sz="800" b="1" i="0" u="none" strike="noStrike" dirty="0" smtClean="0">
                          <a:solidFill>
                            <a:srgbClr val="000000"/>
                          </a:solidFill>
                          <a:effectLst/>
                          <a:latin typeface="Calibri"/>
                        </a:rPr>
                        <a:t>4</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US" sz="800" b="1" i="0" u="none" strike="noStrike" dirty="0" smtClean="0">
                          <a:solidFill>
                            <a:srgbClr val="000000"/>
                          </a:solidFill>
                          <a:effectLst/>
                          <a:latin typeface="Calibri"/>
                        </a:rPr>
                        <a:t>1</a:t>
                      </a:r>
                      <a:r>
                        <a:rPr lang="es-US" sz="800" b="1" i="0" u="none" strike="noStrike" dirty="0">
                          <a:solidFill>
                            <a:srgbClr val="000000"/>
                          </a:solidFill>
                          <a:effectLst/>
                          <a:latin typeface="Calibri"/>
                        </a:rPr>
                        <a:t> </a:t>
                      </a: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s-US" sz="800" b="1" i="0" u="none" strike="noStrike" dirty="0" smtClean="0">
                          <a:solidFill>
                            <a:srgbClr val="000000"/>
                          </a:solidFill>
                          <a:effectLst/>
                          <a:latin typeface="Calibri"/>
                        </a:rPr>
                        <a:t>174</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34767">
                <a:tc>
                  <a:txBody>
                    <a:bodyPr/>
                    <a:lstStyle/>
                    <a:p>
                      <a:pPr algn="ctr" fontAlgn="ctr"/>
                      <a:r>
                        <a:rPr lang="es-US" sz="800" b="1" i="0" u="none" strike="noStrike" dirty="0" smtClean="0">
                          <a:solidFill>
                            <a:srgbClr val="000000"/>
                          </a:solidFill>
                          <a:effectLst/>
                          <a:latin typeface="Calibri"/>
                        </a:rPr>
                        <a:t>2016</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US" sz="800" b="1" i="0" u="none" strike="noStrike" dirty="0" smtClean="0">
                          <a:solidFill>
                            <a:srgbClr val="000000"/>
                          </a:solidFill>
                          <a:effectLst/>
                          <a:latin typeface="Calibri"/>
                        </a:rPr>
                        <a:t>20</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US" sz="800" b="1" i="0" u="none" strike="noStrike" dirty="0" smtClean="0">
                          <a:solidFill>
                            <a:srgbClr val="000000"/>
                          </a:solidFill>
                          <a:effectLst/>
                          <a:latin typeface="Calibri"/>
                        </a:rPr>
                        <a:t>37</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US" sz="800" b="1" i="0" u="none" strike="noStrike" dirty="0" smtClean="0">
                          <a:solidFill>
                            <a:srgbClr val="000000"/>
                          </a:solidFill>
                          <a:effectLst/>
                          <a:latin typeface="Calibri"/>
                        </a:rPr>
                        <a:t>26</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US" sz="800" b="1" i="0" u="none" strike="noStrike" dirty="0" smtClean="0">
                          <a:solidFill>
                            <a:srgbClr val="000000"/>
                          </a:solidFill>
                          <a:effectLst/>
                          <a:latin typeface="Calibri"/>
                        </a:rPr>
                        <a:t>3</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US" sz="800" b="1" i="0" u="none" strike="noStrike" dirty="0" smtClean="0">
                          <a:solidFill>
                            <a:srgbClr val="000000"/>
                          </a:solidFill>
                          <a:effectLst/>
                          <a:latin typeface="Calibri"/>
                        </a:rPr>
                        <a:t>6</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US" sz="800" b="1" i="0" u="none" strike="noStrike" dirty="0" smtClean="0">
                          <a:solidFill>
                            <a:srgbClr val="000000"/>
                          </a:solidFill>
                          <a:effectLst/>
                          <a:latin typeface="Calibri"/>
                        </a:rPr>
                        <a:t>4</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US" sz="800" b="1" i="0" u="none" strike="noStrike" dirty="0" smtClean="0">
                          <a:solidFill>
                            <a:srgbClr val="000000"/>
                          </a:solidFill>
                          <a:effectLst/>
                          <a:latin typeface="Calibri"/>
                        </a:rPr>
                        <a:t>2</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US" sz="800" b="1" i="0" u="none" strike="noStrike" dirty="0">
                          <a:solidFill>
                            <a:srgbClr val="000000"/>
                          </a:solidFill>
                          <a:effectLst/>
                          <a:latin typeface="Calibri"/>
                        </a:rPr>
                        <a:t>2</a:t>
                      </a: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US" sz="800" b="1" i="0" u="none" strike="noStrike" dirty="0" smtClean="0">
                          <a:solidFill>
                            <a:srgbClr val="000000"/>
                          </a:solidFill>
                          <a:effectLst/>
                          <a:latin typeface="Calibri"/>
                        </a:rPr>
                        <a:t>30</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US" sz="800" b="1" i="0" u="none" strike="noStrike" dirty="0" smtClean="0">
                          <a:solidFill>
                            <a:srgbClr val="000000"/>
                          </a:solidFill>
                          <a:effectLst/>
                          <a:latin typeface="Calibri"/>
                        </a:rPr>
                        <a:t>42</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US" sz="800" b="1" i="0" u="none" strike="noStrike" dirty="0" smtClean="0">
                          <a:solidFill>
                            <a:srgbClr val="000000"/>
                          </a:solidFill>
                          <a:effectLst/>
                          <a:latin typeface="Calibri"/>
                        </a:rPr>
                        <a:t>2</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US" sz="800" b="1" i="0" u="none" strike="noStrike" dirty="0">
                          <a:solidFill>
                            <a:srgbClr val="000000"/>
                          </a:solidFill>
                          <a:effectLst/>
                          <a:latin typeface="Calibri"/>
                        </a:rPr>
                        <a:t> </a:t>
                      </a:r>
                      <a:r>
                        <a:rPr lang="es-US" sz="800" b="1" i="0" u="none" strike="noStrike" dirty="0" smtClean="0">
                          <a:solidFill>
                            <a:srgbClr val="000000"/>
                          </a:solidFill>
                          <a:effectLst/>
                          <a:latin typeface="Calibri"/>
                        </a:rPr>
                        <a:t>0</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s-US" sz="800" b="1" i="0" u="none" strike="noStrike" dirty="0" smtClean="0">
                          <a:solidFill>
                            <a:srgbClr val="000000"/>
                          </a:solidFill>
                          <a:effectLst/>
                          <a:latin typeface="Calibri"/>
                        </a:rPr>
                        <a:t>174</a:t>
                      </a:r>
                      <a:endParaRPr lang="es-US" sz="800" b="1" i="0" u="none" strike="noStrike" dirty="0">
                        <a:solidFill>
                          <a:srgbClr val="000000"/>
                        </a:solidFill>
                        <a:effectLst/>
                        <a:latin typeface="Calibri"/>
                      </a:endParaRPr>
                    </a:p>
                  </a:txBody>
                  <a:tcPr marL="4450" marR="4450" marT="44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3671597695"/>
              </p:ext>
            </p:extLst>
          </p:nvPr>
        </p:nvGraphicFramePr>
        <p:xfrm>
          <a:off x="925831" y="1641138"/>
          <a:ext cx="5132070" cy="5764894"/>
        </p:xfrm>
        <a:graphic>
          <a:graphicData uri="http://schemas.openxmlformats.org/drawingml/2006/table">
            <a:tbl>
              <a:tblPr/>
              <a:tblGrid>
                <a:gridCol w="1254508"/>
                <a:gridCol w="659967"/>
                <a:gridCol w="659967"/>
                <a:gridCol w="121573"/>
                <a:gridCol w="1406568"/>
                <a:gridCol w="537792"/>
                <a:gridCol w="491695"/>
              </a:tblGrid>
              <a:tr h="164380">
                <a:tc>
                  <a:txBody>
                    <a:bodyPr/>
                    <a:lstStyle/>
                    <a:p>
                      <a:pPr algn="l" fontAlgn="ctr"/>
                      <a:r>
                        <a:rPr lang="es-US" sz="1050" b="1" i="0" u="none" strike="noStrike" dirty="0">
                          <a:solidFill>
                            <a:srgbClr val="FFFFFF"/>
                          </a:solidFill>
                          <a:effectLst/>
                          <a:latin typeface="Calibri"/>
                        </a:rPr>
                        <a:t>SEXO</a:t>
                      </a:r>
                    </a:p>
                  </a:txBody>
                  <a:tcPr marL="5639" marR="5639" marT="5639"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70AD47"/>
                    </a:solidFill>
                  </a:tcPr>
                </a:tc>
                <a:tc>
                  <a:txBody>
                    <a:bodyPr/>
                    <a:lstStyle/>
                    <a:p>
                      <a:pPr algn="ctr" fontAlgn="ctr"/>
                      <a:r>
                        <a:rPr lang="es-US" sz="1050" b="1" i="0" u="none" strike="noStrike" dirty="0" smtClean="0">
                          <a:solidFill>
                            <a:srgbClr val="FFFFFF"/>
                          </a:solidFill>
                          <a:effectLst/>
                          <a:latin typeface="Calibri"/>
                        </a:rPr>
                        <a:t>2016</a:t>
                      </a:r>
                      <a:endParaRPr lang="es-US" sz="1050" b="1" i="0" u="none" strike="noStrike" dirty="0">
                        <a:solidFill>
                          <a:srgbClr val="FFFFFF"/>
                        </a:solidFill>
                        <a:effectLst/>
                        <a:latin typeface="Calibri"/>
                      </a:endParaRPr>
                    </a:p>
                  </a:txBody>
                  <a:tcPr marL="5639" marR="5639" marT="5639" marB="0" anchor="ctr">
                    <a:lnL>
                      <a:noFill/>
                    </a:lnL>
                    <a:lnR>
                      <a:noFill/>
                    </a:lnR>
                    <a:lnT w="12700" cap="flat" cmpd="sng" algn="ctr">
                      <a:solidFill>
                        <a:srgbClr val="000000"/>
                      </a:solidFill>
                      <a:prstDash val="solid"/>
                      <a:round/>
                      <a:headEnd type="none" w="med" len="med"/>
                      <a:tailEnd type="none" w="med" len="med"/>
                    </a:lnT>
                    <a:lnB>
                      <a:noFill/>
                    </a:lnB>
                    <a:solidFill>
                      <a:srgbClr val="70AD47"/>
                    </a:solidFill>
                  </a:tcPr>
                </a:tc>
                <a:tc>
                  <a:txBody>
                    <a:bodyPr/>
                    <a:lstStyle/>
                    <a:p>
                      <a:pPr algn="ctr" fontAlgn="ctr"/>
                      <a:r>
                        <a:rPr lang="es-US" sz="1050" b="1" i="0" u="none" strike="noStrike" dirty="0" smtClean="0">
                          <a:solidFill>
                            <a:srgbClr val="FFFFFF"/>
                          </a:solidFill>
                          <a:effectLst/>
                          <a:latin typeface="Calibri"/>
                        </a:rPr>
                        <a:t>2015</a:t>
                      </a:r>
                      <a:endParaRPr lang="es-US" sz="1050" b="1" i="0" u="none" strike="noStrike" dirty="0">
                        <a:solidFill>
                          <a:srgbClr val="FFFFFF"/>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70AD47"/>
                    </a:solidFill>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1" i="0" u="none" strike="noStrike">
                          <a:solidFill>
                            <a:srgbClr val="FFFFFF"/>
                          </a:solidFill>
                          <a:effectLst/>
                          <a:latin typeface="Calibri"/>
                        </a:rPr>
                        <a:t>DEPARTAMENTO</a:t>
                      </a:r>
                    </a:p>
                  </a:txBody>
                  <a:tcPr marL="5639" marR="5639" marT="5639"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70AD47"/>
                    </a:solidFill>
                  </a:tcPr>
                </a:tc>
                <a:tc>
                  <a:txBody>
                    <a:bodyPr/>
                    <a:lstStyle/>
                    <a:p>
                      <a:pPr algn="ctr" fontAlgn="ctr"/>
                      <a:r>
                        <a:rPr lang="es-US" sz="1050" b="1" i="0" u="none" strike="noStrike" dirty="0" smtClean="0">
                          <a:solidFill>
                            <a:srgbClr val="FFFFFF"/>
                          </a:solidFill>
                          <a:effectLst/>
                          <a:latin typeface="Calibri"/>
                        </a:rPr>
                        <a:t>2016</a:t>
                      </a:r>
                      <a:endParaRPr lang="es-US" sz="1050" b="1" i="0" u="none" strike="noStrike" dirty="0">
                        <a:solidFill>
                          <a:srgbClr val="FFFFFF"/>
                        </a:solidFill>
                        <a:effectLst/>
                        <a:latin typeface="Calibri"/>
                      </a:endParaRPr>
                    </a:p>
                  </a:txBody>
                  <a:tcPr marL="5639" marR="5639" marT="5639" marB="0" anchor="ctr">
                    <a:lnL>
                      <a:noFill/>
                    </a:lnL>
                    <a:lnR>
                      <a:noFill/>
                    </a:lnR>
                    <a:lnT w="12700" cap="flat" cmpd="sng" algn="ctr">
                      <a:solidFill>
                        <a:srgbClr val="000000"/>
                      </a:solidFill>
                      <a:prstDash val="solid"/>
                      <a:round/>
                      <a:headEnd type="none" w="med" len="med"/>
                      <a:tailEnd type="none" w="med" len="med"/>
                    </a:lnT>
                    <a:lnB>
                      <a:noFill/>
                    </a:lnB>
                    <a:solidFill>
                      <a:srgbClr val="70AD47"/>
                    </a:solidFill>
                  </a:tcPr>
                </a:tc>
                <a:tc>
                  <a:txBody>
                    <a:bodyPr/>
                    <a:lstStyle/>
                    <a:p>
                      <a:pPr algn="ctr" fontAlgn="ctr"/>
                      <a:r>
                        <a:rPr lang="es-US" sz="1050" b="1" i="0" u="none" strike="noStrike" dirty="0" smtClean="0">
                          <a:solidFill>
                            <a:srgbClr val="FFFFFF"/>
                          </a:solidFill>
                          <a:effectLst/>
                          <a:latin typeface="Calibri"/>
                        </a:rPr>
                        <a:t>2015</a:t>
                      </a:r>
                      <a:endParaRPr lang="es-US" sz="1050" b="1" i="0" u="none" strike="noStrike" dirty="0">
                        <a:solidFill>
                          <a:srgbClr val="FFFFFF"/>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70AD47"/>
                    </a:solidFill>
                  </a:tcPr>
                </a:tc>
              </a:tr>
              <a:tr h="161528">
                <a:tc>
                  <a:txBody>
                    <a:bodyPr/>
                    <a:lstStyle/>
                    <a:p>
                      <a:pPr algn="l" fontAlgn="ctr"/>
                      <a:r>
                        <a:rPr lang="es-US" sz="1050" b="0" i="0" u="none" strike="noStrike">
                          <a:solidFill>
                            <a:srgbClr val="000000"/>
                          </a:solidFill>
                          <a:effectLst/>
                          <a:latin typeface="Calibri"/>
                        </a:rPr>
                        <a:t>MASCULINO</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145</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152</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0" i="0" u="none" strike="noStrike">
                          <a:solidFill>
                            <a:srgbClr val="000000"/>
                          </a:solidFill>
                          <a:effectLst/>
                          <a:latin typeface="Calibri"/>
                        </a:rPr>
                        <a:t>Ahuachapan</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a:solidFill>
                            <a:srgbClr val="000000"/>
                          </a:solidFill>
                          <a:effectLst/>
                          <a:latin typeface="Calibri"/>
                        </a:rPr>
                        <a:t>4</a:t>
                      </a:r>
                    </a:p>
                  </a:txBody>
                  <a:tcPr marL="5639" marR="5639" marT="5639" marB="0" anchor="ctr">
                    <a:lnL>
                      <a:noFill/>
                    </a:lnL>
                    <a:lnR>
                      <a:noFill/>
                    </a:lnR>
                    <a:lnT>
                      <a:noFill/>
                    </a:lnT>
                    <a:lnB>
                      <a:noFill/>
                    </a:lnB>
                  </a:tcPr>
                </a:tc>
                <a:tc>
                  <a:txBody>
                    <a:bodyPr/>
                    <a:lstStyle/>
                    <a:p>
                      <a:pPr algn="ctr" fontAlgn="ctr"/>
                      <a:r>
                        <a:rPr lang="es-US" sz="1050" b="0" i="0" u="none" strike="noStrike" dirty="0">
                          <a:solidFill>
                            <a:srgbClr val="000000"/>
                          </a:solidFill>
                          <a:effectLst/>
                          <a:latin typeface="Calibri"/>
                        </a:rPr>
                        <a:t>7</a:t>
                      </a: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64380">
                <a:tc>
                  <a:txBody>
                    <a:bodyPr/>
                    <a:lstStyle/>
                    <a:p>
                      <a:pPr algn="l" fontAlgn="ctr"/>
                      <a:r>
                        <a:rPr lang="es-US" sz="1050" b="0" i="0" u="none" strike="noStrike" dirty="0">
                          <a:solidFill>
                            <a:srgbClr val="000000"/>
                          </a:solidFill>
                          <a:effectLst/>
                          <a:latin typeface="Calibri"/>
                        </a:rPr>
                        <a:t>FEMENINO</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29</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22</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0" i="0" u="none" strike="noStrike">
                          <a:solidFill>
                            <a:srgbClr val="000000"/>
                          </a:solidFill>
                          <a:effectLst/>
                          <a:latin typeface="Calibri"/>
                        </a:rPr>
                        <a:t>Santa Ana</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15</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11</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1" i="0" u="none" strike="noStrike">
                          <a:solidFill>
                            <a:srgbClr val="000000"/>
                          </a:solidFill>
                          <a:effectLst/>
                          <a:latin typeface="Calibri"/>
                        </a:rPr>
                        <a:t>TOTAL</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1" i="0" u="none" strike="noStrike" dirty="0" smtClean="0">
                          <a:solidFill>
                            <a:srgbClr val="000000"/>
                          </a:solidFill>
                          <a:effectLst/>
                          <a:latin typeface="Calibri"/>
                        </a:rPr>
                        <a:t>174</a:t>
                      </a:r>
                      <a:endParaRPr lang="es-US" sz="1050" b="1"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1" i="0" u="none" strike="noStrike" dirty="0" smtClean="0">
                          <a:solidFill>
                            <a:srgbClr val="000000"/>
                          </a:solidFill>
                          <a:effectLst/>
                          <a:latin typeface="Calibri"/>
                        </a:rPr>
                        <a:t>174</a:t>
                      </a:r>
                      <a:endParaRPr lang="es-US" sz="1050" b="1"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0" i="0" u="none" strike="noStrike">
                          <a:solidFill>
                            <a:srgbClr val="000000"/>
                          </a:solidFill>
                          <a:effectLst/>
                          <a:latin typeface="Calibri"/>
                        </a:rPr>
                        <a:t>Sonsonate</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a:solidFill>
                            <a:srgbClr val="000000"/>
                          </a:solidFill>
                          <a:effectLst/>
                          <a:latin typeface="Calibri"/>
                        </a:rPr>
                        <a:t>8</a:t>
                      </a:r>
                    </a:p>
                  </a:txBody>
                  <a:tcPr marL="5639" marR="5639" marT="5639" marB="0" anchor="ctr">
                    <a:lnL>
                      <a:noFill/>
                    </a:lnL>
                    <a:lnR>
                      <a:noFill/>
                    </a:lnR>
                    <a:lnT>
                      <a:noFill/>
                    </a:lnT>
                    <a:lnB>
                      <a:noFill/>
                    </a:lnB>
                  </a:tcPr>
                </a:tc>
                <a:tc>
                  <a:txBody>
                    <a:bodyPr/>
                    <a:lstStyle/>
                    <a:p>
                      <a:pPr algn="ctr" fontAlgn="ctr"/>
                      <a:r>
                        <a:rPr lang="es-US" sz="1050" b="0" i="0" u="none" strike="noStrike" dirty="0">
                          <a:solidFill>
                            <a:srgbClr val="000000"/>
                          </a:solidFill>
                          <a:effectLst/>
                          <a:latin typeface="Calibri"/>
                        </a:rPr>
                        <a:t>8</a:t>
                      </a: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1" i="0" u="none" strike="noStrike">
                          <a:solidFill>
                            <a:srgbClr val="FFFFFF"/>
                          </a:solidFill>
                          <a:effectLst/>
                          <a:latin typeface="Calibri"/>
                        </a:rPr>
                        <a:t>EDAD</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solidFill>
                      <a:srgbClr val="70AD47"/>
                    </a:solidFill>
                  </a:tcPr>
                </a:tc>
                <a:tc>
                  <a:txBody>
                    <a:bodyPr/>
                    <a:lstStyle/>
                    <a:p>
                      <a:pPr algn="ctr" fontAlgn="ctr"/>
                      <a:r>
                        <a:rPr lang="es-US" sz="1050" b="1" i="0" u="none" strike="noStrike" dirty="0" smtClean="0">
                          <a:solidFill>
                            <a:srgbClr val="FFFFFF"/>
                          </a:solidFill>
                          <a:effectLst/>
                          <a:latin typeface="Calibri"/>
                        </a:rPr>
                        <a:t>2016</a:t>
                      </a:r>
                      <a:endParaRPr lang="es-US" sz="1050" b="1" i="0" u="none" strike="noStrike" dirty="0">
                        <a:solidFill>
                          <a:srgbClr val="FFFFFF"/>
                        </a:solidFill>
                        <a:effectLst/>
                        <a:latin typeface="Calibri"/>
                      </a:endParaRPr>
                    </a:p>
                  </a:txBody>
                  <a:tcPr marL="5639" marR="5639" marT="5639" marB="0" anchor="ctr">
                    <a:lnL>
                      <a:noFill/>
                    </a:lnL>
                    <a:lnR>
                      <a:noFill/>
                    </a:lnR>
                    <a:lnT>
                      <a:noFill/>
                    </a:lnT>
                    <a:lnB>
                      <a:noFill/>
                    </a:lnB>
                    <a:solidFill>
                      <a:srgbClr val="70AD47"/>
                    </a:solidFill>
                  </a:tcPr>
                </a:tc>
                <a:tc>
                  <a:txBody>
                    <a:bodyPr/>
                    <a:lstStyle/>
                    <a:p>
                      <a:pPr algn="ctr" fontAlgn="ctr"/>
                      <a:r>
                        <a:rPr lang="es-US" sz="1050" b="1" i="0" u="none" strike="noStrike" dirty="0" smtClean="0">
                          <a:solidFill>
                            <a:srgbClr val="FFFFFF"/>
                          </a:solidFill>
                          <a:effectLst/>
                          <a:latin typeface="Calibri"/>
                        </a:rPr>
                        <a:t>2015</a:t>
                      </a:r>
                      <a:endParaRPr lang="es-US" sz="1050" b="1" i="0" u="none" strike="noStrike" dirty="0">
                        <a:solidFill>
                          <a:srgbClr val="FFFFFF"/>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solidFill>
                      <a:srgbClr val="70AD47"/>
                    </a:solidFill>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0" i="0" u="none" strike="noStrike">
                          <a:solidFill>
                            <a:srgbClr val="000000"/>
                          </a:solidFill>
                          <a:effectLst/>
                          <a:latin typeface="Calibri"/>
                        </a:rPr>
                        <a:t>Chalatenango</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10</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a:solidFill>
                            <a:srgbClr val="000000"/>
                          </a:solidFill>
                          <a:effectLst/>
                          <a:latin typeface="Calibri"/>
                        </a:rPr>
                        <a:t>6</a:t>
                      </a: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0" i="0" u="none" strike="noStrike">
                          <a:solidFill>
                            <a:srgbClr val="000000"/>
                          </a:solidFill>
                          <a:effectLst/>
                          <a:latin typeface="Calibri"/>
                        </a:rPr>
                        <a:t>&lt;1</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a:solidFill>
                            <a:srgbClr val="000000"/>
                          </a:solidFill>
                          <a:effectLst/>
                          <a:latin typeface="Calibri"/>
                        </a:rPr>
                        <a:t>1</a:t>
                      </a:r>
                    </a:p>
                  </a:txBody>
                  <a:tcPr marL="5639" marR="5639" marT="5639" marB="0" anchor="ctr">
                    <a:lnL>
                      <a:noFill/>
                    </a:lnL>
                    <a:lnR>
                      <a:noFill/>
                    </a:lnR>
                    <a:lnT>
                      <a:noFill/>
                    </a:lnT>
                    <a:lnB>
                      <a:noFill/>
                    </a:lnB>
                  </a:tcPr>
                </a:tc>
                <a:tc>
                  <a:txBody>
                    <a:bodyPr/>
                    <a:lstStyle/>
                    <a:p>
                      <a:pPr algn="ctr" fontAlgn="ctr"/>
                      <a:r>
                        <a:rPr lang="es-US" sz="1050" b="0" i="0" u="none" strike="noStrike" dirty="0">
                          <a:solidFill>
                            <a:srgbClr val="000000"/>
                          </a:solidFill>
                          <a:effectLst/>
                          <a:latin typeface="Calibri"/>
                        </a:rPr>
                        <a:t>1</a:t>
                      </a: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0" i="0" u="none" strike="noStrike">
                          <a:solidFill>
                            <a:srgbClr val="000000"/>
                          </a:solidFill>
                          <a:effectLst/>
                          <a:latin typeface="Calibri"/>
                        </a:rPr>
                        <a:t>La Libertad</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23</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19</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0" i="0" u="none" strike="noStrike">
                          <a:solidFill>
                            <a:srgbClr val="000000"/>
                          </a:solidFill>
                          <a:effectLst/>
                          <a:latin typeface="Calibri"/>
                        </a:rPr>
                        <a:t>1-4</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8</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10</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0" i="0" u="none" strike="noStrike">
                          <a:solidFill>
                            <a:srgbClr val="000000"/>
                          </a:solidFill>
                          <a:effectLst/>
                          <a:latin typeface="Calibri"/>
                        </a:rPr>
                        <a:t>San Salvador</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52</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44</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0" i="0" u="none" strike="noStrike">
                          <a:solidFill>
                            <a:srgbClr val="000000"/>
                          </a:solidFill>
                          <a:effectLst/>
                          <a:latin typeface="Calibri"/>
                        </a:rPr>
                        <a:t>5-9</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30</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24</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0" i="0" u="none" strike="noStrike" dirty="0" smtClean="0">
                          <a:solidFill>
                            <a:srgbClr val="000000"/>
                          </a:solidFill>
                          <a:effectLst/>
                          <a:latin typeface="Calibri"/>
                        </a:rPr>
                        <a:t>Cuscatlán</a:t>
                      </a:r>
                      <a:endParaRPr lang="es-US" sz="1050" b="0" i="0" u="none" strike="noStrike" dirty="0">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17</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15</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0" i="0" u="none" strike="noStrike">
                          <a:solidFill>
                            <a:srgbClr val="000000"/>
                          </a:solidFill>
                          <a:effectLst/>
                          <a:latin typeface="Calibri"/>
                        </a:rPr>
                        <a:t>10-18</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52</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53</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0" i="0" u="none" strike="noStrike">
                          <a:solidFill>
                            <a:srgbClr val="000000"/>
                          </a:solidFill>
                          <a:effectLst/>
                          <a:latin typeface="Calibri"/>
                        </a:rPr>
                        <a:t>La Paz</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5</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12</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0" i="0" u="none" strike="noStrike">
                          <a:solidFill>
                            <a:srgbClr val="000000"/>
                          </a:solidFill>
                          <a:effectLst/>
                          <a:latin typeface="Calibri"/>
                        </a:rPr>
                        <a:t>19-59</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79</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84</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0" i="0" u="none" strike="noStrike">
                          <a:solidFill>
                            <a:srgbClr val="000000"/>
                          </a:solidFill>
                          <a:effectLst/>
                          <a:latin typeface="Calibri"/>
                        </a:rPr>
                        <a:t>Cabanas</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8</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15</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0" i="0" u="none" strike="noStrike">
                          <a:solidFill>
                            <a:srgbClr val="000000"/>
                          </a:solidFill>
                          <a:effectLst/>
                          <a:latin typeface="Calibri"/>
                        </a:rPr>
                        <a:t>&gt;60</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a:solidFill>
                            <a:srgbClr val="000000"/>
                          </a:solidFill>
                          <a:effectLst/>
                          <a:latin typeface="Calibri"/>
                        </a:rPr>
                        <a:t>4</a:t>
                      </a:r>
                    </a:p>
                  </a:txBody>
                  <a:tcPr marL="5639" marR="5639" marT="5639" marB="0" anchor="ctr">
                    <a:lnL>
                      <a:noFill/>
                    </a:lnL>
                    <a:lnR>
                      <a:noFill/>
                    </a:lnR>
                    <a:lnT>
                      <a:noFill/>
                    </a:lnT>
                    <a:lnB>
                      <a:noFill/>
                    </a:lnB>
                  </a:tcPr>
                </a:tc>
                <a:tc>
                  <a:txBody>
                    <a:bodyPr/>
                    <a:lstStyle/>
                    <a:p>
                      <a:pPr algn="ctr" fontAlgn="ctr"/>
                      <a:r>
                        <a:rPr lang="es-US" sz="1050" b="0" i="0" u="none" strike="noStrike" dirty="0">
                          <a:solidFill>
                            <a:srgbClr val="000000"/>
                          </a:solidFill>
                          <a:effectLst/>
                          <a:latin typeface="Calibri"/>
                        </a:rPr>
                        <a:t>2</a:t>
                      </a: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0" i="0" u="none" strike="noStrike">
                          <a:solidFill>
                            <a:srgbClr val="000000"/>
                          </a:solidFill>
                          <a:effectLst/>
                          <a:latin typeface="Calibri"/>
                        </a:rPr>
                        <a:t>San Vicente</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4</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11</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1" i="0" u="none" strike="noStrike">
                          <a:solidFill>
                            <a:srgbClr val="000000"/>
                          </a:solidFill>
                          <a:effectLst/>
                          <a:latin typeface="Calibri"/>
                        </a:rPr>
                        <a:t>TOTAL</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1" i="0" u="none" strike="noStrike" dirty="0" smtClean="0">
                          <a:solidFill>
                            <a:srgbClr val="000000"/>
                          </a:solidFill>
                          <a:effectLst/>
                          <a:latin typeface="Calibri"/>
                        </a:rPr>
                        <a:t>174</a:t>
                      </a:r>
                      <a:endParaRPr lang="es-US" sz="1050" b="1"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1" i="0" u="none" strike="noStrike" dirty="0" smtClean="0">
                          <a:solidFill>
                            <a:srgbClr val="000000"/>
                          </a:solidFill>
                          <a:effectLst/>
                          <a:latin typeface="Calibri"/>
                        </a:rPr>
                        <a:t>174</a:t>
                      </a:r>
                      <a:endParaRPr lang="es-US" sz="1050" b="1"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dirty="0">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0" i="0" u="none" strike="noStrike">
                          <a:solidFill>
                            <a:srgbClr val="000000"/>
                          </a:solidFill>
                          <a:effectLst/>
                          <a:latin typeface="Calibri"/>
                        </a:rPr>
                        <a:t>Usulutan</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6</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14</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1" i="0" u="none" strike="noStrike">
                          <a:solidFill>
                            <a:srgbClr val="FFFFFF"/>
                          </a:solidFill>
                          <a:effectLst/>
                          <a:latin typeface="Calibri"/>
                        </a:rPr>
                        <a:t>CIRCUNSTANCIA</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solidFill>
                      <a:srgbClr val="70AD47"/>
                    </a:solidFill>
                  </a:tcPr>
                </a:tc>
                <a:tc>
                  <a:txBody>
                    <a:bodyPr/>
                    <a:lstStyle/>
                    <a:p>
                      <a:pPr algn="ctr" fontAlgn="ctr"/>
                      <a:r>
                        <a:rPr lang="es-US" sz="1050" b="1" i="0" u="none" strike="noStrike" dirty="0" smtClean="0">
                          <a:solidFill>
                            <a:srgbClr val="FFFFFF"/>
                          </a:solidFill>
                          <a:effectLst/>
                          <a:latin typeface="Calibri"/>
                        </a:rPr>
                        <a:t>2016</a:t>
                      </a:r>
                      <a:endParaRPr lang="es-US" sz="1050" b="1" i="0" u="none" strike="noStrike" dirty="0">
                        <a:solidFill>
                          <a:srgbClr val="FFFFFF"/>
                        </a:solidFill>
                        <a:effectLst/>
                        <a:latin typeface="Calibri"/>
                      </a:endParaRPr>
                    </a:p>
                  </a:txBody>
                  <a:tcPr marL="5639" marR="5639" marT="5639" marB="0" anchor="ctr">
                    <a:lnL>
                      <a:noFill/>
                    </a:lnL>
                    <a:lnR>
                      <a:noFill/>
                    </a:lnR>
                    <a:lnT>
                      <a:noFill/>
                    </a:lnT>
                    <a:lnB>
                      <a:noFill/>
                    </a:lnB>
                    <a:solidFill>
                      <a:srgbClr val="70AD47"/>
                    </a:solidFill>
                  </a:tcPr>
                </a:tc>
                <a:tc>
                  <a:txBody>
                    <a:bodyPr/>
                    <a:lstStyle/>
                    <a:p>
                      <a:pPr algn="ctr" fontAlgn="ctr"/>
                      <a:r>
                        <a:rPr lang="es-US" sz="1050" b="1" i="0" u="none" strike="noStrike" dirty="0" smtClean="0">
                          <a:solidFill>
                            <a:srgbClr val="FFFFFF"/>
                          </a:solidFill>
                          <a:effectLst/>
                          <a:latin typeface="Calibri"/>
                        </a:rPr>
                        <a:t>2015</a:t>
                      </a:r>
                      <a:endParaRPr lang="es-US" sz="1050" b="1" i="0" u="none" strike="noStrike" dirty="0">
                        <a:solidFill>
                          <a:srgbClr val="FFFFFF"/>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solidFill>
                      <a:srgbClr val="70AD47"/>
                    </a:solidFill>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0" i="0" u="none" strike="noStrike">
                          <a:solidFill>
                            <a:srgbClr val="000000"/>
                          </a:solidFill>
                          <a:effectLst/>
                          <a:latin typeface="Calibri"/>
                        </a:rPr>
                        <a:t>San Miguel</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a:solidFill>
                            <a:srgbClr val="000000"/>
                          </a:solidFill>
                          <a:effectLst/>
                          <a:latin typeface="Calibri"/>
                        </a:rPr>
                        <a:t>4</a:t>
                      </a: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6</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95953">
                <a:tc>
                  <a:txBody>
                    <a:bodyPr/>
                    <a:lstStyle/>
                    <a:p>
                      <a:pPr algn="l" fontAlgn="ctr"/>
                      <a:r>
                        <a:rPr lang="es-US" sz="1050" b="0" i="0" u="none" strike="noStrike">
                          <a:solidFill>
                            <a:srgbClr val="000000"/>
                          </a:solidFill>
                          <a:effectLst/>
                          <a:latin typeface="Calibri"/>
                        </a:rPr>
                        <a:t>Fabricando</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a:solidFill>
                            <a:srgbClr val="000000"/>
                          </a:solidFill>
                          <a:effectLst/>
                          <a:latin typeface="Calibri"/>
                        </a:rPr>
                        <a:t>1</a:t>
                      </a:r>
                    </a:p>
                  </a:txBody>
                  <a:tcPr marL="5639" marR="5639" marT="5639" marB="0" anchor="ctr">
                    <a:lnL>
                      <a:noFill/>
                    </a:lnL>
                    <a:lnR>
                      <a:noFill/>
                    </a:lnR>
                    <a:lnT>
                      <a:noFill/>
                    </a:lnT>
                    <a:lnB>
                      <a:noFill/>
                    </a:lnB>
                  </a:tcPr>
                </a:tc>
                <a:tc>
                  <a:txBody>
                    <a:bodyPr/>
                    <a:lstStyle/>
                    <a:p>
                      <a:pPr algn="ctr" fontAlgn="ctr"/>
                      <a:r>
                        <a:rPr lang="es-US" sz="1050" b="0" i="0" u="none" strike="noStrike" dirty="0">
                          <a:solidFill>
                            <a:srgbClr val="000000"/>
                          </a:solidFill>
                          <a:effectLst/>
                          <a:latin typeface="Calibri"/>
                        </a:rPr>
                        <a:t>2</a:t>
                      </a: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0" i="0" u="none" strike="noStrike">
                          <a:solidFill>
                            <a:srgbClr val="000000"/>
                          </a:solidFill>
                          <a:effectLst/>
                          <a:latin typeface="Calibri"/>
                        </a:rPr>
                        <a:t>Morazan</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a:solidFill>
                            <a:srgbClr val="000000"/>
                          </a:solidFill>
                          <a:effectLst/>
                          <a:latin typeface="Calibri"/>
                        </a:rPr>
                        <a:t>4</a:t>
                      </a:r>
                    </a:p>
                  </a:txBody>
                  <a:tcPr marL="5639" marR="5639" marT="5639" marB="0" anchor="ctr">
                    <a:lnL>
                      <a:noFill/>
                    </a:lnL>
                    <a:lnR>
                      <a:noFill/>
                    </a:lnR>
                    <a:lnT>
                      <a:noFill/>
                    </a:lnT>
                    <a:lnB>
                      <a:noFill/>
                    </a:lnB>
                  </a:tcPr>
                </a:tc>
                <a:tc>
                  <a:txBody>
                    <a:bodyPr/>
                    <a:lstStyle/>
                    <a:p>
                      <a:pPr algn="ctr" fontAlgn="ctr"/>
                      <a:r>
                        <a:rPr lang="es-US" sz="1050" b="0" i="0" u="none" strike="noStrike" dirty="0">
                          <a:solidFill>
                            <a:srgbClr val="000000"/>
                          </a:solidFill>
                          <a:effectLst/>
                          <a:latin typeface="Calibri"/>
                        </a:rPr>
                        <a:t>1</a:t>
                      </a: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0" i="0" u="none" strike="noStrike">
                          <a:solidFill>
                            <a:srgbClr val="000000"/>
                          </a:solidFill>
                          <a:effectLst/>
                          <a:latin typeface="Calibri"/>
                        </a:rPr>
                        <a:t>Vendiendo</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a:solidFill>
                            <a:srgbClr val="000000"/>
                          </a:solidFill>
                          <a:effectLst/>
                          <a:latin typeface="Calibri"/>
                        </a:rPr>
                        <a:t>1</a:t>
                      </a:r>
                    </a:p>
                  </a:txBody>
                  <a:tcPr marL="5639" marR="5639" marT="5639" marB="0" anchor="ctr">
                    <a:lnL>
                      <a:noFill/>
                    </a:lnL>
                    <a:lnR>
                      <a:noFill/>
                    </a:lnR>
                    <a:lnT>
                      <a:noFill/>
                    </a:lnT>
                    <a:lnB>
                      <a:noFill/>
                    </a:lnB>
                  </a:tcPr>
                </a:tc>
                <a:tc>
                  <a:txBody>
                    <a:bodyPr/>
                    <a:lstStyle/>
                    <a:p>
                      <a:pPr algn="ctr" fontAlgn="ctr"/>
                      <a:r>
                        <a:rPr lang="es-US" sz="1050" b="0" i="0" u="none" strike="noStrike" dirty="0">
                          <a:solidFill>
                            <a:srgbClr val="000000"/>
                          </a:solidFill>
                          <a:effectLst/>
                          <a:latin typeface="Calibri"/>
                        </a:rPr>
                        <a:t>1</a:t>
                      </a: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0" i="0" u="none" strike="noStrike" dirty="0">
                          <a:solidFill>
                            <a:srgbClr val="000000"/>
                          </a:solidFill>
                          <a:effectLst/>
                          <a:latin typeface="Calibri"/>
                        </a:rPr>
                        <a:t>La </a:t>
                      </a:r>
                      <a:r>
                        <a:rPr lang="es-US" sz="1050" b="0" i="0" u="none" strike="noStrike" dirty="0" smtClean="0">
                          <a:solidFill>
                            <a:srgbClr val="000000"/>
                          </a:solidFill>
                          <a:effectLst/>
                          <a:latin typeface="Calibri"/>
                        </a:rPr>
                        <a:t>Unión</a:t>
                      </a:r>
                      <a:endParaRPr lang="es-US" sz="1050" b="0" i="0" u="none" strike="noStrike" dirty="0">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a:solidFill>
                            <a:srgbClr val="000000"/>
                          </a:solidFill>
                          <a:effectLst/>
                          <a:latin typeface="Calibri"/>
                        </a:rPr>
                        <a:t>2</a:t>
                      </a:r>
                    </a:p>
                  </a:txBody>
                  <a:tcPr marL="5639" marR="5639" marT="5639" marB="0" anchor="ctr">
                    <a:lnL>
                      <a:noFill/>
                    </a:lnL>
                    <a:lnR>
                      <a:noFill/>
                    </a:lnR>
                    <a:lnT>
                      <a:noFill/>
                    </a:lnT>
                    <a:lnB>
                      <a:noFill/>
                    </a:lnB>
                  </a:tcPr>
                </a:tc>
                <a:tc>
                  <a:txBody>
                    <a:bodyPr/>
                    <a:lstStyle/>
                    <a:p>
                      <a:pPr algn="ctr" fontAlgn="ctr"/>
                      <a:r>
                        <a:rPr lang="es-US" sz="1050" b="0" i="0" u="none" strike="noStrike" dirty="0">
                          <a:solidFill>
                            <a:srgbClr val="000000"/>
                          </a:solidFill>
                          <a:effectLst/>
                          <a:latin typeface="Calibri"/>
                        </a:rPr>
                        <a:t>5</a:t>
                      </a: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0" i="0" u="none" strike="noStrike">
                          <a:solidFill>
                            <a:srgbClr val="000000"/>
                          </a:solidFill>
                          <a:effectLst/>
                          <a:latin typeface="Calibri"/>
                        </a:rPr>
                        <a:t>Comprando</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a:solidFill>
                            <a:srgbClr val="000000"/>
                          </a:solidFill>
                          <a:effectLst/>
                          <a:latin typeface="Calibri"/>
                        </a:rPr>
                        <a:t>2</a:t>
                      </a:r>
                    </a:p>
                  </a:txBody>
                  <a:tcPr marL="5639" marR="5639" marT="5639" marB="0" anchor="ctr">
                    <a:lnL>
                      <a:noFill/>
                    </a:lnL>
                    <a:lnR>
                      <a:noFill/>
                    </a:lnR>
                    <a:lnT>
                      <a:noFill/>
                    </a:lnT>
                    <a:lnB>
                      <a:noFill/>
                    </a:lnB>
                  </a:tcPr>
                </a:tc>
                <a:tc>
                  <a:txBody>
                    <a:bodyPr/>
                    <a:lstStyle/>
                    <a:p>
                      <a:pPr algn="ctr" fontAlgn="ctr"/>
                      <a:r>
                        <a:rPr lang="es-US" sz="1050" b="0" i="0" u="none" strike="noStrike" dirty="0">
                          <a:solidFill>
                            <a:srgbClr val="000000"/>
                          </a:solidFill>
                          <a:effectLst/>
                          <a:latin typeface="Calibri"/>
                        </a:rPr>
                        <a:t>0</a:t>
                      </a: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s-US" sz="1000" b="0" i="0" u="none" strike="noStrike">
                          <a:solidFill>
                            <a:srgbClr val="000000"/>
                          </a:solidFill>
                          <a:effectLst/>
                          <a:latin typeface="Calibri"/>
                        </a:rPr>
                        <a:t> </a:t>
                      </a:r>
                    </a:p>
                  </a:txBody>
                  <a:tcPr marL="5639" marR="5639" marT="5639"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es-US" sz="1000" b="0" i="0" u="none" strike="noStrike">
                        <a:solidFill>
                          <a:srgbClr val="000000"/>
                        </a:solidFill>
                        <a:effectLst/>
                        <a:latin typeface="Calibri"/>
                      </a:endParaRPr>
                    </a:p>
                  </a:txBody>
                  <a:tcPr marL="5639" marR="5639" marT="5639" marB="0" anchor="b">
                    <a:lnL>
                      <a:noFill/>
                    </a:lnL>
                    <a:lnR>
                      <a:noFill/>
                    </a:lnR>
                    <a:lnT>
                      <a:noFill/>
                    </a:lnT>
                    <a:lnB>
                      <a:noFill/>
                    </a:lnB>
                  </a:tcPr>
                </a:tc>
                <a:tc>
                  <a:txBody>
                    <a:bodyPr/>
                    <a:lstStyle/>
                    <a:p>
                      <a:pPr algn="ctr" fontAlgn="b"/>
                      <a:r>
                        <a:rPr lang="es-US" sz="1000" b="0" i="0" u="none" strike="noStrike">
                          <a:solidFill>
                            <a:srgbClr val="000000"/>
                          </a:solidFill>
                          <a:effectLst/>
                          <a:latin typeface="Calibri"/>
                        </a:rPr>
                        <a:t> </a:t>
                      </a:r>
                    </a:p>
                  </a:txBody>
                  <a:tcPr marL="5639" marR="5639" marT="5639" marB="0" anchor="b">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0" i="0" u="none" strike="noStrike">
                          <a:solidFill>
                            <a:srgbClr val="000000"/>
                          </a:solidFill>
                          <a:effectLst/>
                          <a:latin typeface="Calibri"/>
                        </a:rPr>
                        <a:t>Encendiendo</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114</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121</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s-US" sz="1050" b="0" i="0" u="none" strike="noStrike">
                          <a:solidFill>
                            <a:srgbClr val="000000"/>
                          </a:solidFill>
                          <a:effectLst/>
                          <a:latin typeface="Calibri"/>
                        </a:rPr>
                        <a:t> </a:t>
                      </a:r>
                    </a:p>
                  </a:txBody>
                  <a:tcPr marL="5639" marR="5639" marT="5639"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es-US" sz="1050" b="0" i="0" u="none" strike="noStrike">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a:solidFill>
                            <a:srgbClr val="000000"/>
                          </a:solidFill>
                          <a:effectLst/>
                          <a:latin typeface="Calibri"/>
                        </a:rPr>
                        <a:t> </a:t>
                      </a: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316677">
                <a:tc>
                  <a:txBody>
                    <a:bodyPr/>
                    <a:lstStyle/>
                    <a:p>
                      <a:pPr algn="l" fontAlgn="ctr"/>
                      <a:r>
                        <a:rPr lang="es-US" sz="1050" b="0" i="0" u="none" strike="noStrike">
                          <a:solidFill>
                            <a:srgbClr val="000000"/>
                          </a:solidFill>
                          <a:effectLst/>
                          <a:latin typeface="Calibri"/>
                        </a:rPr>
                        <a:t>En el Lugar  (transitando)            </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38</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28</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s-US" sz="1050" b="1" i="0" u="none" strike="noStrike" dirty="0">
                          <a:solidFill>
                            <a:srgbClr val="000000"/>
                          </a:solidFill>
                          <a:effectLst/>
                          <a:latin typeface="Calibri"/>
                        </a:rPr>
                        <a:t>TOTAL</a:t>
                      </a:r>
                    </a:p>
                  </a:txBody>
                  <a:tcPr marL="5639" marR="5639" marT="5639"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1" i="0" u="none" strike="noStrike" dirty="0" smtClean="0">
                          <a:solidFill>
                            <a:srgbClr val="000000"/>
                          </a:solidFill>
                          <a:effectLst/>
                          <a:latin typeface="Calibri"/>
                        </a:rPr>
                        <a:t>174</a:t>
                      </a:r>
                      <a:endParaRPr lang="es-US" sz="1050" b="1"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1" i="0" u="none" strike="noStrike" dirty="0" smtClean="0">
                          <a:solidFill>
                            <a:srgbClr val="000000"/>
                          </a:solidFill>
                          <a:effectLst/>
                          <a:latin typeface="Calibri"/>
                        </a:rPr>
                        <a:t>174</a:t>
                      </a:r>
                      <a:endParaRPr lang="es-US" sz="1050" b="1"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279131">
                <a:tc>
                  <a:txBody>
                    <a:bodyPr/>
                    <a:lstStyle/>
                    <a:p>
                      <a:pPr algn="l" fontAlgn="ctr"/>
                      <a:r>
                        <a:rPr lang="es-US" sz="1050" b="0" i="0" u="none" strike="noStrike">
                          <a:solidFill>
                            <a:srgbClr val="000000"/>
                          </a:solidFill>
                          <a:effectLst/>
                          <a:latin typeface="Calibri"/>
                        </a:rPr>
                        <a:t>Otros</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18</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22</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s-US" sz="1050" b="0" i="0" u="none" strike="noStrike">
                          <a:solidFill>
                            <a:srgbClr val="000000"/>
                          </a:solidFill>
                          <a:effectLst/>
                          <a:latin typeface="Calibri"/>
                        </a:rPr>
                        <a:t> </a:t>
                      </a:r>
                    </a:p>
                  </a:txBody>
                  <a:tcPr marL="5639" marR="5639" marT="5639"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es-US" sz="1050" b="0" i="0" u="none" strike="noStrike">
                        <a:solidFill>
                          <a:srgbClr val="000000"/>
                        </a:solidFill>
                        <a:effectLst/>
                        <a:latin typeface="Calibri"/>
                      </a:endParaRPr>
                    </a:p>
                  </a:txBody>
                  <a:tcPr marL="5639" marR="5639" marT="5639" marB="0" anchor="b">
                    <a:lnL>
                      <a:noFill/>
                    </a:lnL>
                    <a:lnR>
                      <a:noFill/>
                    </a:lnR>
                    <a:lnT>
                      <a:noFill/>
                    </a:lnT>
                    <a:lnB>
                      <a:noFill/>
                    </a:lnB>
                  </a:tcPr>
                </a:tc>
                <a:tc>
                  <a:txBody>
                    <a:bodyPr/>
                    <a:lstStyle/>
                    <a:p>
                      <a:pPr algn="ctr" fontAlgn="b"/>
                      <a:r>
                        <a:rPr lang="es-US" sz="1050" b="0" i="0" u="none" strike="noStrike">
                          <a:solidFill>
                            <a:srgbClr val="000000"/>
                          </a:solidFill>
                          <a:effectLst/>
                          <a:latin typeface="Calibri"/>
                        </a:rPr>
                        <a:t> </a:t>
                      </a:r>
                    </a:p>
                  </a:txBody>
                  <a:tcPr marL="5639" marR="5639" marT="5639" marB="0" anchor="b">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1" i="0" u="none" strike="noStrike">
                          <a:solidFill>
                            <a:srgbClr val="000000"/>
                          </a:solidFill>
                          <a:effectLst/>
                          <a:latin typeface="Calibri"/>
                        </a:rPr>
                        <a:t>TOTAL</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1" i="0" u="none" strike="noStrike" dirty="0" smtClean="0">
                          <a:solidFill>
                            <a:srgbClr val="000000"/>
                          </a:solidFill>
                          <a:effectLst/>
                          <a:latin typeface="Calibri"/>
                        </a:rPr>
                        <a:t>174</a:t>
                      </a:r>
                      <a:endParaRPr lang="es-US" sz="1050" b="1"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1" i="0" u="none" strike="noStrike" dirty="0" smtClean="0">
                          <a:solidFill>
                            <a:srgbClr val="000000"/>
                          </a:solidFill>
                          <a:effectLst/>
                          <a:latin typeface="Calibri"/>
                        </a:rPr>
                        <a:t>174</a:t>
                      </a:r>
                      <a:endParaRPr lang="es-US" sz="1050" b="1"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s-US" sz="1050" b="0" i="0" u="none" strike="noStrike">
                          <a:solidFill>
                            <a:srgbClr val="000000"/>
                          </a:solidFill>
                          <a:effectLst/>
                          <a:latin typeface="Calibri"/>
                        </a:rPr>
                        <a:t> </a:t>
                      </a:r>
                    </a:p>
                  </a:txBody>
                  <a:tcPr marL="5639" marR="5639" marT="5639"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es-US" sz="1050" b="0" i="0" u="none" strike="noStrike">
                        <a:solidFill>
                          <a:srgbClr val="000000"/>
                        </a:solidFill>
                        <a:effectLst/>
                        <a:latin typeface="Calibri"/>
                      </a:endParaRPr>
                    </a:p>
                  </a:txBody>
                  <a:tcPr marL="5639" marR="5639" marT="5639" marB="0" anchor="b">
                    <a:lnL>
                      <a:noFill/>
                    </a:lnL>
                    <a:lnR>
                      <a:noFill/>
                    </a:lnR>
                    <a:lnT>
                      <a:noFill/>
                    </a:lnT>
                    <a:lnB>
                      <a:noFill/>
                    </a:lnB>
                  </a:tcPr>
                </a:tc>
                <a:tc>
                  <a:txBody>
                    <a:bodyPr/>
                    <a:lstStyle/>
                    <a:p>
                      <a:pPr algn="ctr" fontAlgn="b"/>
                      <a:r>
                        <a:rPr lang="es-US" sz="1050" b="0" i="0" u="none" strike="noStrike">
                          <a:solidFill>
                            <a:srgbClr val="000000"/>
                          </a:solidFill>
                          <a:effectLst/>
                          <a:latin typeface="Calibri"/>
                        </a:rPr>
                        <a:t> </a:t>
                      </a:r>
                    </a:p>
                  </a:txBody>
                  <a:tcPr marL="5639" marR="5639" marT="5639" marB="0" anchor="b">
                    <a:lnL>
                      <a:noFill/>
                    </a:lnL>
                    <a:lnR w="12700" cap="flat" cmpd="sng" algn="ctr">
                      <a:solidFill>
                        <a:srgbClr val="000000"/>
                      </a:solidFill>
                      <a:prstDash val="solid"/>
                      <a:round/>
                      <a:headEnd type="none" w="med" len="med"/>
                      <a:tailEnd type="none" w="med" len="med"/>
                    </a:lnR>
                    <a:lnT>
                      <a:noFill/>
                    </a:lnT>
                    <a:lnB>
                      <a:noFill/>
                    </a:lnB>
                  </a:tcPr>
                </a:tc>
              </a:tr>
              <a:tr h="316677">
                <a:tc>
                  <a:txBody>
                    <a:bodyPr/>
                    <a:lstStyle/>
                    <a:p>
                      <a:pPr algn="l" fontAlgn="ctr"/>
                      <a:r>
                        <a:rPr lang="es-US" sz="1050" b="1" i="0" u="none" strike="noStrike">
                          <a:solidFill>
                            <a:srgbClr val="FFFFFF"/>
                          </a:solidFill>
                          <a:effectLst/>
                          <a:latin typeface="Calibri"/>
                        </a:rPr>
                        <a:t>PRODUCTO PIROTECNICO</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solidFill>
                      <a:srgbClr val="70AD47"/>
                    </a:solidFill>
                  </a:tcPr>
                </a:tc>
                <a:tc>
                  <a:txBody>
                    <a:bodyPr/>
                    <a:lstStyle/>
                    <a:p>
                      <a:pPr algn="ctr" fontAlgn="ctr"/>
                      <a:r>
                        <a:rPr lang="es-US" sz="1050" b="1" i="0" u="none" strike="noStrike" dirty="0" smtClean="0">
                          <a:solidFill>
                            <a:srgbClr val="FFFFFF"/>
                          </a:solidFill>
                          <a:effectLst/>
                          <a:latin typeface="Calibri"/>
                        </a:rPr>
                        <a:t>2016</a:t>
                      </a:r>
                      <a:endParaRPr lang="es-US" sz="1050" b="1" i="0" u="none" strike="noStrike" dirty="0">
                        <a:solidFill>
                          <a:srgbClr val="FFFFFF"/>
                        </a:solidFill>
                        <a:effectLst/>
                        <a:latin typeface="Calibri"/>
                      </a:endParaRPr>
                    </a:p>
                  </a:txBody>
                  <a:tcPr marL="5639" marR="5639" marT="5639" marB="0" anchor="ctr">
                    <a:lnL>
                      <a:noFill/>
                    </a:lnL>
                    <a:lnR>
                      <a:noFill/>
                    </a:lnR>
                    <a:lnT>
                      <a:noFill/>
                    </a:lnT>
                    <a:lnB>
                      <a:noFill/>
                    </a:lnB>
                    <a:solidFill>
                      <a:srgbClr val="70AD47"/>
                    </a:solidFill>
                  </a:tcPr>
                </a:tc>
                <a:tc>
                  <a:txBody>
                    <a:bodyPr/>
                    <a:lstStyle/>
                    <a:p>
                      <a:pPr algn="ctr" fontAlgn="ctr"/>
                      <a:r>
                        <a:rPr lang="es-US" sz="1050" b="1" i="0" u="none" strike="noStrike" dirty="0" smtClean="0">
                          <a:solidFill>
                            <a:srgbClr val="FFFFFF"/>
                          </a:solidFill>
                          <a:effectLst/>
                          <a:latin typeface="Calibri"/>
                        </a:rPr>
                        <a:t>2015</a:t>
                      </a:r>
                      <a:endParaRPr lang="es-US" sz="1050" b="1" i="0" u="none" strike="noStrike" dirty="0">
                        <a:solidFill>
                          <a:srgbClr val="FFFFFF"/>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solidFill>
                      <a:srgbClr val="70AD47"/>
                    </a:solidFill>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1" i="0" u="none" strike="noStrike">
                          <a:solidFill>
                            <a:srgbClr val="FFFFFF"/>
                          </a:solidFill>
                          <a:effectLst/>
                          <a:latin typeface="Calibri"/>
                        </a:rPr>
                        <a:t>PROCEDENCIA</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solidFill>
                      <a:srgbClr val="70AD47"/>
                    </a:solidFill>
                  </a:tcPr>
                </a:tc>
                <a:tc>
                  <a:txBody>
                    <a:bodyPr/>
                    <a:lstStyle/>
                    <a:p>
                      <a:pPr algn="ctr" fontAlgn="ctr"/>
                      <a:r>
                        <a:rPr lang="es-US" sz="1050" b="1" i="0" u="none" strike="noStrike" dirty="0" smtClean="0">
                          <a:solidFill>
                            <a:srgbClr val="FFFFFF"/>
                          </a:solidFill>
                          <a:effectLst/>
                          <a:latin typeface="Calibri"/>
                        </a:rPr>
                        <a:t>2016</a:t>
                      </a:r>
                      <a:endParaRPr lang="es-US" sz="1050" b="1" i="0" u="none" strike="noStrike" dirty="0">
                        <a:solidFill>
                          <a:srgbClr val="FFFFFF"/>
                        </a:solidFill>
                        <a:effectLst/>
                        <a:latin typeface="Calibri"/>
                      </a:endParaRPr>
                    </a:p>
                  </a:txBody>
                  <a:tcPr marL="5639" marR="5639" marT="5639" marB="0" anchor="ctr">
                    <a:lnL>
                      <a:noFill/>
                    </a:lnL>
                    <a:lnR>
                      <a:noFill/>
                    </a:lnR>
                    <a:lnT>
                      <a:noFill/>
                    </a:lnT>
                    <a:lnB>
                      <a:noFill/>
                    </a:lnB>
                    <a:solidFill>
                      <a:srgbClr val="70AD47"/>
                    </a:solidFill>
                  </a:tcPr>
                </a:tc>
                <a:tc>
                  <a:txBody>
                    <a:bodyPr/>
                    <a:lstStyle/>
                    <a:p>
                      <a:pPr algn="ctr" fontAlgn="ctr"/>
                      <a:r>
                        <a:rPr lang="es-US" sz="1050" b="1" i="0" u="none" strike="noStrike" dirty="0" smtClean="0">
                          <a:solidFill>
                            <a:srgbClr val="FFFFFF"/>
                          </a:solidFill>
                          <a:effectLst/>
                          <a:latin typeface="Calibri"/>
                        </a:rPr>
                        <a:t>2015</a:t>
                      </a:r>
                      <a:endParaRPr lang="es-US" sz="1050" b="1" i="0" u="none" strike="noStrike" dirty="0">
                        <a:solidFill>
                          <a:srgbClr val="FFFFFF"/>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solidFill>
                      <a:srgbClr val="70AD47"/>
                    </a:solidFill>
                  </a:tcPr>
                </a:tc>
              </a:tr>
              <a:tr h="161528">
                <a:tc>
                  <a:txBody>
                    <a:bodyPr/>
                    <a:lstStyle/>
                    <a:p>
                      <a:pPr algn="l" fontAlgn="ctr"/>
                      <a:r>
                        <a:rPr lang="es-US" sz="1050" b="0" i="0" u="none" strike="noStrike">
                          <a:solidFill>
                            <a:srgbClr val="000000"/>
                          </a:solidFill>
                          <a:effectLst/>
                          <a:latin typeface="Calibri"/>
                        </a:rPr>
                        <a:t>Cohetillo</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24</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13</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0" i="0" u="none" strike="noStrike">
                          <a:solidFill>
                            <a:srgbClr val="000000"/>
                          </a:solidFill>
                          <a:effectLst/>
                          <a:latin typeface="Calibri"/>
                        </a:rPr>
                        <a:t>URBANO</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102</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102</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0" i="0" u="none" strike="noStrike">
                          <a:solidFill>
                            <a:srgbClr val="000000"/>
                          </a:solidFill>
                          <a:effectLst/>
                          <a:latin typeface="Calibri"/>
                        </a:rPr>
                        <a:t>Mortero</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68</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62</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0" i="0" u="none" strike="noStrike" dirty="0">
                          <a:solidFill>
                            <a:srgbClr val="000000"/>
                          </a:solidFill>
                          <a:effectLst/>
                          <a:latin typeface="Calibri"/>
                        </a:rPr>
                        <a:t>RURAL</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72</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72</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0" i="0" u="none" strike="noStrike">
                          <a:solidFill>
                            <a:srgbClr val="000000"/>
                          </a:solidFill>
                          <a:effectLst/>
                          <a:latin typeface="Calibri"/>
                        </a:rPr>
                        <a:t>Silbador</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20</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14</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s-US" sz="1000" b="0" i="0" u="none" strike="noStrike">
                          <a:solidFill>
                            <a:srgbClr val="000000"/>
                          </a:solidFill>
                          <a:effectLst/>
                          <a:latin typeface="Calibri"/>
                        </a:rPr>
                        <a:t> </a:t>
                      </a:r>
                    </a:p>
                  </a:txBody>
                  <a:tcPr marL="5639" marR="5639" marT="5639"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es-US" sz="1000" b="0" i="0" u="none" strike="noStrike">
                        <a:solidFill>
                          <a:srgbClr val="000000"/>
                        </a:solidFill>
                        <a:effectLst/>
                        <a:latin typeface="Calibri"/>
                      </a:endParaRPr>
                    </a:p>
                  </a:txBody>
                  <a:tcPr marL="5639" marR="5639" marT="5639" marB="0" anchor="b">
                    <a:lnL>
                      <a:noFill/>
                    </a:lnL>
                    <a:lnR>
                      <a:noFill/>
                    </a:lnR>
                    <a:lnT>
                      <a:noFill/>
                    </a:lnT>
                    <a:lnB>
                      <a:noFill/>
                    </a:lnB>
                  </a:tcPr>
                </a:tc>
                <a:tc>
                  <a:txBody>
                    <a:bodyPr/>
                    <a:lstStyle/>
                    <a:p>
                      <a:pPr algn="ctr" fontAlgn="b"/>
                      <a:r>
                        <a:rPr lang="es-US" sz="1000" b="0" i="0" u="none" strike="noStrike">
                          <a:solidFill>
                            <a:srgbClr val="000000"/>
                          </a:solidFill>
                          <a:effectLst/>
                          <a:latin typeface="Calibri"/>
                        </a:rPr>
                        <a:t> </a:t>
                      </a:r>
                    </a:p>
                  </a:txBody>
                  <a:tcPr marL="5639" marR="5639" marT="5639" marB="0" anchor="b">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0" i="0" u="none" strike="noStrike">
                          <a:solidFill>
                            <a:srgbClr val="000000"/>
                          </a:solidFill>
                          <a:effectLst/>
                          <a:latin typeface="Calibri"/>
                        </a:rPr>
                        <a:t>Buscanigua</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a:solidFill>
                            <a:srgbClr val="000000"/>
                          </a:solidFill>
                          <a:effectLst/>
                          <a:latin typeface="Calibri"/>
                        </a:rPr>
                        <a:t>8</a:t>
                      </a:r>
                    </a:p>
                  </a:txBody>
                  <a:tcPr marL="5639" marR="5639" marT="5639" marB="0" anchor="ctr">
                    <a:lnL>
                      <a:noFill/>
                    </a:lnL>
                    <a:lnR>
                      <a:noFill/>
                    </a:lnR>
                    <a:lnT>
                      <a:noFill/>
                    </a:lnT>
                    <a:lnB>
                      <a:noFill/>
                    </a:lnB>
                  </a:tcPr>
                </a:tc>
                <a:tc>
                  <a:txBody>
                    <a:bodyPr/>
                    <a:lstStyle/>
                    <a:p>
                      <a:pPr algn="ctr" fontAlgn="ctr"/>
                      <a:r>
                        <a:rPr lang="es-US" sz="1050" b="0" i="0" u="none" strike="noStrike" dirty="0">
                          <a:solidFill>
                            <a:srgbClr val="000000"/>
                          </a:solidFill>
                          <a:effectLst/>
                          <a:latin typeface="Calibri"/>
                        </a:rPr>
                        <a:t>3</a:t>
                      </a: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s-US" sz="1050" b="0" i="0" u="none" strike="noStrike" dirty="0">
                          <a:solidFill>
                            <a:srgbClr val="000000"/>
                          </a:solidFill>
                          <a:effectLst/>
                          <a:latin typeface="Calibri"/>
                        </a:rPr>
                        <a:t> </a:t>
                      </a:r>
                    </a:p>
                  </a:txBody>
                  <a:tcPr marL="5639" marR="5639" marT="5639"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es-US" sz="1050" b="0" i="0" u="none" strike="noStrike" dirty="0">
                        <a:solidFill>
                          <a:srgbClr val="000000"/>
                        </a:solidFill>
                        <a:effectLst/>
                        <a:latin typeface="Calibri"/>
                      </a:endParaRPr>
                    </a:p>
                  </a:txBody>
                  <a:tcPr marL="5639" marR="5639" marT="5639" marB="0" anchor="b">
                    <a:lnL>
                      <a:noFill/>
                    </a:lnL>
                    <a:lnR>
                      <a:noFill/>
                    </a:lnR>
                    <a:lnT>
                      <a:noFill/>
                    </a:lnT>
                    <a:lnB>
                      <a:noFill/>
                    </a:lnB>
                  </a:tcPr>
                </a:tc>
                <a:tc>
                  <a:txBody>
                    <a:bodyPr/>
                    <a:lstStyle/>
                    <a:p>
                      <a:pPr algn="ctr" fontAlgn="b"/>
                      <a:r>
                        <a:rPr lang="es-US" sz="1050" b="0" i="0" u="none" strike="noStrike">
                          <a:solidFill>
                            <a:srgbClr val="000000"/>
                          </a:solidFill>
                          <a:effectLst/>
                          <a:latin typeface="Calibri"/>
                        </a:rPr>
                        <a:t> </a:t>
                      </a:r>
                    </a:p>
                  </a:txBody>
                  <a:tcPr marL="5639" marR="5639" marT="5639" marB="0" anchor="b">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0" i="0" u="none" strike="noStrike">
                          <a:solidFill>
                            <a:srgbClr val="000000"/>
                          </a:solidFill>
                          <a:effectLst/>
                          <a:latin typeface="Calibri"/>
                        </a:rPr>
                        <a:t>Fulmi nante</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a:solidFill>
                            <a:srgbClr val="000000"/>
                          </a:solidFill>
                          <a:effectLst/>
                          <a:latin typeface="Calibri"/>
                        </a:rPr>
                        <a:t>1</a:t>
                      </a:r>
                    </a:p>
                  </a:txBody>
                  <a:tcPr marL="5639" marR="5639" marT="5639" marB="0" anchor="ctr">
                    <a:lnL>
                      <a:noFill/>
                    </a:lnL>
                    <a:lnR>
                      <a:noFill/>
                    </a:lnR>
                    <a:lnT>
                      <a:noFill/>
                    </a:lnT>
                    <a:lnB>
                      <a:noFill/>
                    </a:lnB>
                  </a:tcPr>
                </a:tc>
                <a:tc>
                  <a:txBody>
                    <a:bodyPr/>
                    <a:lstStyle/>
                    <a:p>
                      <a:pPr algn="ctr" fontAlgn="ctr"/>
                      <a:r>
                        <a:rPr lang="es-US" sz="1050" b="0" i="0" u="none" strike="noStrike" dirty="0">
                          <a:solidFill>
                            <a:srgbClr val="000000"/>
                          </a:solidFill>
                          <a:effectLst/>
                          <a:latin typeface="Calibri"/>
                        </a:rPr>
                        <a:t>0</a:t>
                      </a: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es-US" sz="1050" b="1" i="0" u="none" strike="noStrike">
                          <a:solidFill>
                            <a:srgbClr val="000000"/>
                          </a:solidFill>
                          <a:effectLst/>
                          <a:latin typeface="Calibri"/>
                        </a:rPr>
                        <a:t>TOTAL</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1" i="0" u="none" strike="noStrike" dirty="0" smtClean="0">
                          <a:solidFill>
                            <a:srgbClr val="000000"/>
                          </a:solidFill>
                          <a:effectLst/>
                          <a:latin typeface="Calibri"/>
                        </a:rPr>
                        <a:t>174</a:t>
                      </a:r>
                      <a:endParaRPr lang="es-US" sz="1050" b="1"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1" i="0" u="none" strike="noStrike" dirty="0" smtClean="0">
                          <a:solidFill>
                            <a:srgbClr val="000000"/>
                          </a:solidFill>
                          <a:effectLst/>
                          <a:latin typeface="Calibri"/>
                        </a:rPr>
                        <a:t>174</a:t>
                      </a:r>
                      <a:endParaRPr lang="es-US" sz="1050" b="1"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r>
              <a:tr h="161528">
                <a:tc>
                  <a:txBody>
                    <a:bodyPr/>
                    <a:lstStyle/>
                    <a:p>
                      <a:pPr algn="l" fontAlgn="ctr"/>
                      <a:r>
                        <a:rPr lang="es-US" sz="1050" b="0" i="0" u="none" strike="noStrike">
                          <a:solidFill>
                            <a:srgbClr val="000000"/>
                          </a:solidFill>
                          <a:effectLst/>
                          <a:latin typeface="Calibri"/>
                        </a:rPr>
                        <a:t>Pol China</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17</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24</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5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b"/>
                      <a:r>
                        <a:rPr lang="es-US" sz="1050" b="0" i="0" u="none" strike="noStrike" dirty="0">
                          <a:solidFill>
                            <a:srgbClr val="000000"/>
                          </a:solidFill>
                          <a:effectLst/>
                          <a:latin typeface="Calibri"/>
                        </a:rPr>
                        <a:t> </a:t>
                      </a:r>
                    </a:p>
                  </a:txBody>
                  <a:tcPr marL="5639" marR="5639" marT="5639" marB="0" anchor="b">
                    <a:lnL w="12700" cap="flat" cmpd="sng" algn="ctr">
                      <a:solidFill>
                        <a:srgbClr val="000000"/>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ctr" fontAlgn="b"/>
                      <a:endParaRPr lang="es-US" sz="1050" b="0" i="0" u="none" strike="noStrike" dirty="0">
                        <a:solidFill>
                          <a:srgbClr val="000000"/>
                        </a:solidFill>
                        <a:effectLst/>
                        <a:latin typeface="Calibri"/>
                      </a:endParaRPr>
                    </a:p>
                  </a:txBody>
                  <a:tcPr marL="5639" marR="5639" marT="5639"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es-US" sz="1050" b="0" i="0" u="none" strike="noStrike" dirty="0">
                          <a:solidFill>
                            <a:srgbClr val="000000"/>
                          </a:solidFill>
                          <a:effectLst/>
                          <a:latin typeface="Calibri"/>
                        </a:rPr>
                        <a:t> </a:t>
                      </a:r>
                    </a:p>
                  </a:txBody>
                  <a:tcPr marL="5639" marR="5639" marT="5639" marB="0" anchor="b">
                    <a:lnL>
                      <a:noFill/>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r h="161528">
                <a:tc>
                  <a:txBody>
                    <a:bodyPr/>
                    <a:lstStyle/>
                    <a:p>
                      <a:pPr algn="l" fontAlgn="ctr"/>
                      <a:r>
                        <a:rPr lang="es-US" sz="1050" b="1" i="0" u="none" strike="noStrike" dirty="0">
                          <a:solidFill>
                            <a:srgbClr val="FFFFFF"/>
                          </a:solidFill>
                          <a:effectLst/>
                          <a:latin typeface="Calibri"/>
                        </a:rPr>
                        <a:t>MANEJO</a:t>
                      </a:r>
                    </a:p>
                  </a:txBody>
                  <a:tcPr marL="5639" marR="5639" marT="5639" marB="0" anchor="ctr">
                    <a:lnL w="12700" cap="flat" cmpd="sng" algn="ctr">
                      <a:solidFill>
                        <a:srgbClr val="000000"/>
                      </a:solidFill>
                      <a:prstDash val="solid"/>
                      <a:round/>
                      <a:headEnd type="none" w="med" len="med"/>
                      <a:tailEnd type="none" w="med" len="med"/>
                    </a:lnL>
                    <a:lnR>
                      <a:noFill/>
                    </a:lnR>
                    <a:lnT w="12700" cap="flat" cmpd="sng" algn="ctr">
                      <a:noFill/>
                      <a:prstDash val="solid"/>
                      <a:round/>
                      <a:headEnd type="none" w="med" len="med"/>
                      <a:tailEnd type="none" w="med" len="med"/>
                    </a:lnT>
                    <a:lnB>
                      <a:noFill/>
                    </a:lnB>
                    <a:solidFill>
                      <a:srgbClr val="70AD47"/>
                    </a:solidFill>
                  </a:tcPr>
                </a:tc>
                <a:tc>
                  <a:txBody>
                    <a:bodyPr/>
                    <a:lstStyle/>
                    <a:p>
                      <a:pPr algn="ctr" fontAlgn="ctr"/>
                      <a:r>
                        <a:rPr lang="es-US" sz="1050" b="1" i="0" u="none" strike="noStrike" dirty="0" smtClean="0">
                          <a:solidFill>
                            <a:srgbClr val="FFFFFF"/>
                          </a:solidFill>
                          <a:effectLst/>
                          <a:latin typeface="Calibri"/>
                        </a:rPr>
                        <a:t>2016</a:t>
                      </a:r>
                      <a:endParaRPr lang="es-US" sz="1050" b="1" i="0" u="none" strike="noStrike" dirty="0">
                        <a:solidFill>
                          <a:srgbClr val="FFFFFF"/>
                        </a:solidFill>
                        <a:effectLst/>
                        <a:latin typeface="Calibri"/>
                      </a:endParaRPr>
                    </a:p>
                  </a:txBody>
                  <a:tcPr marL="5639" marR="5639" marT="5639" marB="0" anchor="ctr">
                    <a:lnL>
                      <a:noFill/>
                    </a:lnL>
                    <a:lnR>
                      <a:noFill/>
                    </a:lnR>
                    <a:lnT w="12700" cap="flat" cmpd="sng" algn="ctr">
                      <a:noFill/>
                      <a:prstDash val="solid"/>
                      <a:round/>
                      <a:headEnd type="none" w="med" len="med"/>
                      <a:tailEnd type="none" w="med" len="med"/>
                    </a:lnT>
                    <a:lnB>
                      <a:noFill/>
                    </a:lnB>
                    <a:solidFill>
                      <a:srgbClr val="70AD47"/>
                    </a:solidFill>
                  </a:tcPr>
                </a:tc>
                <a:tc>
                  <a:txBody>
                    <a:bodyPr/>
                    <a:lstStyle/>
                    <a:p>
                      <a:pPr algn="ctr" fontAlgn="ctr"/>
                      <a:r>
                        <a:rPr lang="es-US" sz="1050" b="1" i="0" u="none" strike="noStrike" dirty="0" smtClean="0">
                          <a:solidFill>
                            <a:srgbClr val="FFFFFF"/>
                          </a:solidFill>
                          <a:effectLst/>
                          <a:latin typeface="Calibri"/>
                        </a:rPr>
                        <a:t>2015</a:t>
                      </a:r>
                      <a:endParaRPr lang="es-US" sz="1050" b="1" i="0" u="none" strike="noStrike" dirty="0">
                        <a:solidFill>
                          <a:srgbClr val="FFFFFF"/>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solidFill>
                      <a:srgbClr val="70AD47"/>
                    </a:solidFill>
                  </a:tcPr>
                </a:tc>
                <a:tc>
                  <a:txBody>
                    <a:bodyPr/>
                    <a:lstStyle/>
                    <a:p>
                      <a:pPr algn="l" fontAlgn="ctr"/>
                      <a:endParaRPr lang="es-US" sz="100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es-US" sz="1000" b="0" i="0" u="none" strike="noStrike">
                        <a:solidFill>
                          <a:srgbClr val="000000"/>
                        </a:solidFill>
                        <a:effectLst/>
                        <a:latin typeface="Calibri"/>
                      </a:endParaRPr>
                    </a:p>
                  </a:txBody>
                  <a:tcPr marL="5639" marR="5639" marT="5639"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ctr"/>
                      <a:endParaRPr lang="es-US" sz="1000" b="0" i="0" u="none" strike="noStrike">
                        <a:solidFill>
                          <a:srgbClr val="000000"/>
                        </a:solidFill>
                        <a:effectLst/>
                        <a:latin typeface="Calibri"/>
                      </a:endParaRPr>
                    </a:p>
                  </a:txBody>
                  <a:tcPr marL="5639" marR="5639" marT="5639"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ctr"/>
                      <a:endParaRPr lang="es-US" sz="1000" b="0" i="0" u="none" strike="noStrike" dirty="0">
                        <a:solidFill>
                          <a:srgbClr val="000000"/>
                        </a:solidFill>
                        <a:effectLst/>
                        <a:latin typeface="Calibri"/>
                      </a:endParaRPr>
                    </a:p>
                  </a:txBody>
                  <a:tcPr marL="5639" marR="5639" marT="5639" marB="0" anchor="ctr">
                    <a:lnL>
                      <a:noFill/>
                    </a:lnL>
                    <a:lnR>
                      <a:noFill/>
                    </a:lnR>
                    <a:lnT w="12700" cap="flat" cmpd="sng" algn="ctr">
                      <a:solidFill>
                        <a:schemeClr val="tx1"/>
                      </a:solidFill>
                      <a:prstDash val="solid"/>
                      <a:round/>
                      <a:headEnd type="none" w="med" len="med"/>
                      <a:tailEnd type="none" w="med" len="med"/>
                    </a:lnT>
                    <a:lnB>
                      <a:noFill/>
                    </a:lnB>
                  </a:tcPr>
                </a:tc>
              </a:tr>
              <a:tr h="161528">
                <a:tc>
                  <a:txBody>
                    <a:bodyPr/>
                    <a:lstStyle/>
                    <a:p>
                      <a:pPr algn="l" fontAlgn="ctr"/>
                      <a:r>
                        <a:rPr lang="es-US" sz="1050" b="0" i="0" u="none" strike="noStrike">
                          <a:solidFill>
                            <a:srgbClr val="000000"/>
                          </a:solidFill>
                          <a:effectLst/>
                          <a:latin typeface="Calibri"/>
                        </a:rPr>
                        <a:t>Ambulatorio</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94</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91</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0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es-US" sz="1000" b="0" i="0" u="none" strike="noStrike">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endParaRPr lang="es-US" sz="1000" b="0" i="0" u="none" strike="noStrike">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endParaRPr lang="es-US" sz="1000" b="0" i="0" u="none" strike="noStrike">
                        <a:solidFill>
                          <a:srgbClr val="000000"/>
                        </a:solidFill>
                        <a:effectLst/>
                        <a:latin typeface="Calibri"/>
                      </a:endParaRPr>
                    </a:p>
                  </a:txBody>
                  <a:tcPr marL="5639" marR="5639" marT="5639" marB="0" anchor="ctr">
                    <a:lnL>
                      <a:noFill/>
                    </a:lnL>
                    <a:lnR>
                      <a:noFill/>
                    </a:lnR>
                    <a:lnT>
                      <a:noFill/>
                    </a:lnT>
                    <a:lnB>
                      <a:noFill/>
                    </a:lnB>
                  </a:tcPr>
                </a:tc>
              </a:tr>
              <a:tr h="161528">
                <a:tc>
                  <a:txBody>
                    <a:bodyPr/>
                    <a:lstStyle/>
                    <a:p>
                      <a:pPr algn="l" fontAlgn="ctr"/>
                      <a:r>
                        <a:rPr lang="es-US" sz="1050" b="0" i="0" u="none" strike="noStrike">
                          <a:solidFill>
                            <a:srgbClr val="000000"/>
                          </a:solidFill>
                          <a:effectLst/>
                          <a:latin typeface="Calibri"/>
                        </a:rPr>
                        <a:t>Hospitalario</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46</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52</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0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es-US" sz="100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endParaRPr lang="es-US" sz="100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endParaRPr lang="es-US" sz="1000" b="0" i="0" u="none" strike="noStrike">
                        <a:solidFill>
                          <a:srgbClr val="000000"/>
                        </a:solidFill>
                        <a:effectLst/>
                        <a:latin typeface="Calibri"/>
                      </a:endParaRPr>
                    </a:p>
                  </a:txBody>
                  <a:tcPr marL="5639" marR="5639" marT="5639" marB="0" anchor="ctr">
                    <a:lnL>
                      <a:noFill/>
                    </a:lnL>
                    <a:lnR>
                      <a:noFill/>
                    </a:lnR>
                    <a:lnT>
                      <a:noFill/>
                    </a:lnT>
                    <a:lnB>
                      <a:noFill/>
                    </a:lnB>
                  </a:tcPr>
                </a:tc>
              </a:tr>
              <a:tr h="161528">
                <a:tc>
                  <a:txBody>
                    <a:bodyPr/>
                    <a:lstStyle/>
                    <a:p>
                      <a:pPr algn="l" fontAlgn="ctr"/>
                      <a:r>
                        <a:rPr lang="es-US" sz="1050" b="0" i="0" u="none" strike="noStrike">
                          <a:solidFill>
                            <a:srgbClr val="000000"/>
                          </a:solidFill>
                          <a:effectLst/>
                          <a:latin typeface="Calibri"/>
                        </a:rPr>
                        <a:t>Referido</a:t>
                      </a: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s-US" sz="1050" b="0" i="0" u="none" strike="noStrike" dirty="0" smtClean="0">
                          <a:solidFill>
                            <a:srgbClr val="000000"/>
                          </a:solidFill>
                          <a:effectLst/>
                          <a:latin typeface="Calibri"/>
                        </a:rPr>
                        <a:t>34</a:t>
                      </a:r>
                      <a:endParaRPr lang="es-US" sz="105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r>
                        <a:rPr lang="es-US" sz="1050" b="0" i="0" u="none" strike="noStrike" dirty="0" smtClean="0">
                          <a:solidFill>
                            <a:srgbClr val="000000"/>
                          </a:solidFill>
                          <a:effectLst/>
                          <a:latin typeface="Calibri"/>
                        </a:rPr>
                        <a:t>31</a:t>
                      </a:r>
                      <a:endParaRPr lang="es-US" sz="1050" b="0"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es-US" sz="1000" b="0" i="0" u="none" strike="noStrike">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es-US" sz="100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endParaRPr lang="es-US" sz="100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endParaRPr lang="es-US" sz="1000" b="0" i="0" u="none" strike="noStrike">
                        <a:solidFill>
                          <a:srgbClr val="000000"/>
                        </a:solidFill>
                        <a:effectLst/>
                        <a:latin typeface="Calibri"/>
                      </a:endParaRPr>
                    </a:p>
                  </a:txBody>
                  <a:tcPr marL="5639" marR="5639" marT="5639" marB="0" anchor="ctr">
                    <a:lnL>
                      <a:noFill/>
                    </a:lnL>
                    <a:lnR>
                      <a:noFill/>
                    </a:lnR>
                    <a:lnT>
                      <a:noFill/>
                    </a:lnT>
                    <a:lnB>
                      <a:noFill/>
                    </a:lnB>
                  </a:tcPr>
                </a:tc>
              </a:tr>
              <a:tr h="164380">
                <a:tc>
                  <a:txBody>
                    <a:bodyPr/>
                    <a:lstStyle/>
                    <a:p>
                      <a:pPr algn="l" fontAlgn="ctr"/>
                      <a:r>
                        <a:rPr lang="es-US" sz="1050" b="1" i="0" u="none" strike="noStrike" dirty="0">
                          <a:solidFill>
                            <a:srgbClr val="000000"/>
                          </a:solidFill>
                          <a:effectLst/>
                          <a:latin typeface="Calibri"/>
                        </a:rPr>
                        <a:t>TOTAL</a:t>
                      </a:r>
                    </a:p>
                  </a:txBody>
                  <a:tcPr marL="5639" marR="5639" marT="5639"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s-US" sz="1050" b="1" i="0" u="none" strike="noStrike" dirty="0" smtClean="0">
                          <a:solidFill>
                            <a:srgbClr val="000000"/>
                          </a:solidFill>
                          <a:effectLst/>
                          <a:latin typeface="Calibri"/>
                        </a:rPr>
                        <a:t>174</a:t>
                      </a:r>
                      <a:endParaRPr lang="es-US" sz="1050" b="1" i="0" u="none" strike="noStrike" dirty="0">
                        <a:solidFill>
                          <a:srgbClr val="000000"/>
                        </a:solidFill>
                        <a:effectLst/>
                        <a:latin typeface="Calibri"/>
                      </a:endParaRPr>
                    </a:p>
                  </a:txBody>
                  <a:tcPr marL="5639" marR="5639" marT="5639"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s-US" sz="1050" b="1" i="0" u="none" strike="noStrike" dirty="0" smtClean="0">
                          <a:solidFill>
                            <a:srgbClr val="000000"/>
                          </a:solidFill>
                          <a:effectLst/>
                          <a:latin typeface="Calibri"/>
                        </a:rPr>
                        <a:t>174</a:t>
                      </a:r>
                      <a:endParaRPr lang="es-US" sz="1050" b="1" i="0" u="none" strike="noStrike" dirty="0">
                        <a:solidFill>
                          <a:srgbClr val="000000"/>
                        </a:solidFill>
                        <a:effectLst/>
                        <a:latin typeface="Calibri"/>
                      </a:endParaRPr>
                    </a:p>
                  </a:txBody>
                  <a:tcPr marL="5639" marR="5639" marT="5639"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endParaRPr lang="es-US" sz="1000" b="0" i="0" u="none" strike="noStrike" dirty="0">
                        <a:solidFill>
                          <a:srgbClr val="000000"/>
                        </a:solidFill>
                        <a:effectLst/>
                        <a:latin typeface="Calibri"/>
                      </a:endParaRPr>
                    </a:p>
                  </a:txBody>
                  <a:tcPr marL="5639" marR="5639" marT="5639"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es-US" sz="100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endParaRPr lang="es-US" sz="1000" b="0" i="0" u="none" strike="noStrike" dirty="0">
                        <a:solidFill>
                          <a:srgbClr val="000000"/>
                        </a:solidFill>
                        <a:effectLst/>
                        <a:latin typeface="Calibri"/>
                      </a:endParaRPr>
                    </a:p>
                  </a:txBody>
                  <a:tcPr marL="5639" marR="5639" marT="5639" marB="0" anchor="ctr">
                    <a:lnL>
                      <a:noFill/>
                    </a:lnL>
                    <a:lnR>
                      <a:noFill/>
                    </a:lnR>
                    <a:lnT>
                      <a:noFill/>
                    </a:lnT>
                    <a:lnB>
                      <a:noFill/>
                    </a:lnB>
                  </a:tcPr>
                </a:tc>
                <a:tc>
                  <a:txBody>
                    <a:bodyPr/>
                    <a:lstStyle/>
                    <a:p>
                      <a:pPr algn="ctr" fontAlgn="ctr"/>
                      <a:endParaRPr lang="es-US" sz="1000" b="0" i="0" u="none" strike="noStrike" dirty="0">
                        <a:solidFill>
                          <a:srgbClr val="000000"/>
                        </a:solidFill>
                        <a:effectLst/>
                        <a:latin typeface="Calibri"/>
                      </a:endParaRPr>
                    </a:p>
                  </a:txBody>
                  <a:tcPr marL="5639" marR="5639" marT="5639" marB="0" anchor="ctr">
                    <a:lnL>
                      <a:noFill/>
                    </a:lnL>
                    <a:lnR>
                      <a:noFill/>
                    </a:lnR>
                    <a:lnT>
                      <a:noFill/>
                    </a:lnT>
                    <a:lnB>
                      <a:noFill/>
                    </a:lnB>
                  </a:tcPr>
                </a:tc>
              </a:tr>
            </a:tbl>
          </a:graphicData>
        </a:graphic>
      </p:graphicFrame>
      <p:sp>
        <p:nvSpPr>
          <p:cNvPr id="17" name="Título 1"/>
          <p:cNvSpPr>
            <a:spLocks noGrp="1"/>
          </p:cNvSpPr>
          <p:nvPr>
            <p:ph type="title"/>
          </p:nvPr>
        </p:nvSpPr>
        <p:spPr>
          <a:xfrm>
            <a:off x="431039" y="488591"/>
            <a:ext cx="5915025" cy="399016"/>
          </a:xfrm>
        </p:spPr>
        <p:txBody>
          <a:bodyPr>
            <a:normAutofit fontScale="90000"/>
          </a:bodyPr>
          <a:lstStyle/>
          <a:p>
            <a:pPr algn="ctr"/>
            <a:r>
              <a:rPr lang="es-MX" sz="1800" b="1" dirty="0" smtClean="0"/>
              <a:t>REPORTE DE QUEMADOS POR PRODUCTO PIROTÉCNICO 2014 - 2015</a:t>
            </a:r>
            <a:endParaRPr lang="es-SV" sz="1800" b="1" dirty="0"/>
          </a:p>
        </p:txBody>
      </p:sp>
    </p:spTree>
    <p:extLst>
      <p:ext uri="{BB962C8B-B14F-4D97-AF65-F5344CB8AC3E}">
        <p14:creationId xmlns:p14="http://schemas.microsoft.com/office/powerpoint/2010/main" val="19705111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9214" y="811220"/>
            <a:ext cx="5915025" cy="399016"/>
          </a:xfrm>
        </p:spPr>
        <p:txBody>
          <a:bodyPr>
            <a:normAutofit/>
          </a:bodyPr>
          <a:lstStyle/>
          <a:p>
            <a:pPr algn="ctr"/>
            <a:r>
              <a:rPr lang="es-MX" sz="1800" b="1" dirty="0" smtClean="0"/>
              <a:t>PRODUCCIÓN DE SERVICIOS FOSALUD “BELEN 2016”</a:t>
            </a:r>
            <a:endParaRPr lang="es-SV" sz="1800" b="1" dirty="0"/>
          </a:p>
        </p:txBody>
      </p:sp>
      <p:pic>
        <p:nvPicPr>
          <p:cNvPr id="14" name="Imagen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310" y="244959"/>
            <a:ext cx="1135856" cy="650081"/>
          </a:xfrm>
          <a:prstGeom prst="rect">
            <a:avLst/>
          </a:prstGeom>
        </p:spPr>
      </p:pic>
      <p:pic>
        <p:nvPicPr>
          <p:cNvPr id="15" name="Imagen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69808" y="302109"/>
            <a:ext cx="1164431" cy="592931"/>
          </a:xfrm>
          <a:prstGeom prst="rect">
            <a:avLst/>
          </a:prstGeom>
        </p:spPr>
      </p:pic>
      <p:graphicFrame>
        <p:nvGraphicFramePr>
          <p:cNvPr id="17" name="Tabla 16"/>
          <p:cNvGraphicFramePr>
            <a:graphicFrameLocks noGrp="1"/>
          </p:cNvGraphicFramePr>
          <p:nvPr>
            <p:extLst>
              <p:ext uri="{D42A27DB-BD31-4B8C-83A1-F6EECF244321}">
                <p14:modId xmlns:p14="http://schemas.microsoft.com/office/powerpoint/2010/main" val="1224974873"/>
              </p:ext>
            </p:extLst>
          </p:nvPr>
        </p:nvGraphicFramePr>
        <p:xfrm>
          <a:off x="773519" y="1353111"/>
          <a:ext cx="5379631" cy="3014028"/>
        </p:xfrm>
        <a:graphic>
          <a:graphicData uri="http://schemas.openxmlformats.org/drawingml/2006/table">
            <a:tbl>
              <a:tblPr firstRow="1" firstCol="1" bandRow="1"/>
              <a:tblGrid>
                <a:gridCol w="330355"/>
                <a:gridCol w="1008767"/>
                <a:gridCol w="979453"/>
                <a:gridCol w="1050429"/>
                <a:gridCol w="922674"/>
                <a:gridCol w="1087953"/>
              </a:tblGrid>
              <a:tr h="228024">
                <a:tc gridSpan="6">
                  <a:txBody>
                    <a:bodyPr/>
                    <a:lstStyle/>
                    <a:p>
                      <a:pPr algn="ctr">
                        <a:lnSpc>
                          <a:spcPct val="115000"/>
                        </a:lnSpc>
                        <a:spcAft>
                          <a:spcPts val="0"/>
                        </a:spcAft>
                      </a:pPr>
                      <a:r>
                        <a:rPr lang="es-SV" sz="1400" b="1" dirty="0" smtClea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Total  de  atenciones  brindadas</a:t>
                      </a:r>
                      <a:endParaRPr lang="es-SV"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28575" cap="flat" cmpd="sng" algn="ctr">
                      <a:solidFill>
                        <a:srgbClr val="8064A2"/>
                      </a:solidFill>
                      <a:prstDash val="solid"/>
                      <a:round/>
                      <a:headEnd type="none" w="med" len="med"/>
                      <a:tailEnd type="none" w="med" len="med"/>
                    </a:lnB>
                  </a:tcPr>
                </a:tc>
                <a:tc hMerge="1">
                  <a:txBody>
                    <a:bodyPr/>
                    <a:lstStyle/>
                    <a:p>
                      <a:endParaRPr lang="es-SV"/>
                    </a:p>
                  </a:txBody>
                  <a:tcPr/>
                </a:tc>
                <a:tc hMerge="1">
                  <a:txBody>
                    <a:bodyPr/>
                    <a:lstStyle/>
                    <a:p>
                      <a:endParaRPr lang="es-SV"/>
                    </a:p>
                  </a:txBody>
                  <a:tcPr/>
                </a:tc>
                <a:tc hMerge="1">
                  <a:txBody>
                    <a:bodyPr/>
                    <a:lstStyle/>
                    <a:p>
                      <a:endParaRPr lang="es-SV"/>
                    </a:p>
                  </a:txBody>
                  <a:tcPr/>
                </a:tc>
                <a:tc hMerge="1">
                  <a:txBody>
                    <a:bodyPr/>
                    <a:lstStyle/>
                    <a:p>
                      <a:endParaRPr lang="es-SV"/>
                    </a:p>
                  </a:txBody>
                  <a:tcPr/>
                </a:tc>
                <a:tc hMerge="1">
                  <a:txBody>
                    <a:bodyPr/>
                    <a:lstStyle/>
                    <a:p>
                      <a:endParaRPr lang="es-SV"/>
                    </a:p>
                  </a:txBody>
                  <a:tcPr/>
                </a:tc>
              </a:tr>
              <a:tr h="369528">
                <a:tc>
                  <a:txBody>
                    <a:bodyPr/>
                    <a:lstStyle/>
                    <a:p>
                      <a:pPr algn="ctr">
                        <a:lnSpc>
                          <a:spcPct val="115000"/>
                        </a:lnSpc>
                        <a:spcAft>
                          <a:spcPts val="0"/>
                        </a:spcAft>
                      </a:pPr>
                      <a:r>
                        <a:rPr lang="es-SV" sz="1100" b="1" dirty="0">
                          <a:effectLst/>
                          <a:latin typeface="Calibri" panose="020F0502020204030204" pitchFamily="34" charset="0"/>
                          <a:ea typeface="Times New Roman" panose="02020603050405020304" pitchFamily="18" charset="0"/>
                          <a:cs typeface="Calibri" panose="020F0502020204030204" pitchFamily="34" charset="0"/>
                        </a:rPr>
                        <a:t>No</a:t>
                      </a: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28575"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a:lnSpc>
                          <a:spcPct val="115000"/>
                        </a:lnSpc>
                        <a:spcAft>
                          <a:spcPts val="0"/>
                        </a:spcAft>
                      </a:pPr>
                      <a:r>
                        <a:rPr lang="es-SV" sz="1100" b="1">
                          <a:effectLst/>
                          <a:latin typeface="Calibri" panose="020F0502020204030204" pitchFamily="34" charset="0"/>
                          <a:ea typeface="Times New Roman" panose="02020603050405020304" pitchFamily="18" charset="0"/>
                          <a:cs typeface="Calibri" panose="020F0502020204030204" pitchFamily="34" charset="0"/>
                        </a:rPr>
                        <a:t>Día</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a:lnSpc>
                          <a:spcPct val="115000"/>
                        </a:lnSpc>
                        <a:spcAft>
                          <a:spcPts val="0"/>
                        </a:spcAft>
                      </a:pPr>
                      <a:r>
                        <a:rPr lang="es-SV" sz="1100" b="1" dirty="0" smtClean="0">
                          <a:effectLst/>
                          <a:latin typeface="Calibri" panose="020F0502020204030204" pitchFamily="34" charset="0"/>
                          <a:ea typeface="Times New Roman" panose="02020603050405020304" pitchFamily="18" charset="0"/>
                          <a:cs typeface="Calibri" panose="020F0502020204030204" pitchFamily="34" charset="0"/>
                        </a:rPr>
                        <a:t>Consultas Médicas</a:t>
                      </a: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a:lnSpc>
                          <a:spcPct val="115000"/>
                        </a:lnSpc>
                        <a:spcAft>
                          <a:spcPts val="0"/>
                        </a:spcAft>
                      </a:pPr>
                      <a:r>
                        <a:rPr lang="es-SV" sz="1100" b="1" dirty="0">
                          <a:effectLst/>
                          <a:latin typeface="Calibri" panose="020F0502020204030204" pitchFamily="34" charset="0"/>
                          <a:ea typeface="Times New Roman" panose="02020603050405020304" pitchFamily="18" charset="0"/>
                          <a:cs typeface="Calibri" panose="020F0502020204030204" pitchFamily="34" charset="0"/>
                        </a:rPr>
                        <a:t>Emergencias</a:t>
                      </a: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a:lnSpc>
                          <a:spcPct val="115000"/>
                        </a:lnSpc>
                        <a:spcAft>
                          <a:spcPts val="0"/>
                        </a:spcAft>
                      </a:pPr>
                      <a:r>
                        <a:rPr lang="es-SV" sz="1100" b="1">
                          <a:effectLst/>
                          <a:latin typeface="Calibri" panose="020F0502020204030204" pitchFamily="34" charset="0"/>
                          <a:ea typeface="Times New Roman" panose="02020603050405020304" pitchFamily="18" charset="0"/>
                          <a:cs typeface="Calibri" panose="020F0502020204030204" pitchFamily="34" charset="0"/>
                        </a:rPr>
                        <a:t>Referencias</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a:lnSpc>
                          <a:spcPct val="115000"/>
                        </a:lnSpc>
                        <a:spcAft>
                          <a:spcPts val="0"/>
                        </a:spcAft>
                      </a:pPr>
                      <a:r>
                        <a:rPr lang="es-SV" sz="1100" b="1">
                          <a:effectLst/>
                          <a:latin typeface="Calibri" panose="020F0502020204030204" pitchFamily="34" charset="0"/>
                          <a:ea typeface="Times New Roman" panose="02020603050405020304" pitchFamily="18" charset="0"/>
                          <a:cs typeface="Calibri" panose="020F0502020204030204" pitchFamily="34" charset="0"/>
                        </a:rPr>
                        <a:t>Consultas Odontológicas</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r>
              <a:tr h="180399">
                <a:tc>
                  <a:txBody>
                    <a:bodyPr/>
                    <a:lstStyle/>
                    <a:p>
                      <a:pPr algn="ctr">
                        <a:lnSpc>
                          <a:spcPct val="115000"/>
                        </a:lnSpc>
                        <a:spcAft>
                          <a:spcPts val="0"/>
                        </a:spcAft>
                      </a:pPr>
                      <a:r>
                        <a:rPr lang="es-SV" sz="1100" b="1">
                          <a:effectLst/>
                          <a:latin typeface="Calibri" panose="020F0502020204030204" pitchFamily="34" charset="0"/>
                          <a:ea typeface="Times New Roman" panose="02020603050405020304" pitchFamily="18" charset="0"/>
                          <a:cs typeface="Calibri" panose="020F0502020204030204" pitchFamily="34" charset="0"/>
                        </a:rPr>
                        <a:t>1</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a:lnSpc>
                          <a:spcPct val="115000"/>
                        </a:lnSpc>
                        <a:spcAft>
                          <a:spcPts val="0"/>
                        </a:spcAft>
                      </a:pPr>
                      <a:r>
                        <a:rPr lang="es-SV" sz="1100" dirty="0" smtClean="0">
                          <a:effectLst/>
                          <a:latin typeface="Calibri" panose="020F0502020204030204" pitchFamily="34" charset="0"/>
                          <a:ea typeface="Times New Roman" panose="02020603050405020304" pitchFamily="18" charset="0"/>
                          <a:cs typeface="Calibri" panose="020F0502020204030204" pitchFamily="34" charset="0"/>
                        </a:rPr>
                        <a:t>24/12/2016</a:t>
                      </a: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rtl="0" fontAlgn="ctr"/>
                      <a:r>
                        <a:rPr lang="es-US" sz="1100" b="0" i="0" u="none" strike="noStrike" dirty="0" smtClean="0">
                          <a:solidFill>
                            <a:srgbClr val="000000"/>
                          </a:solidFill>
                          <a:effectLst/>
                          <a:latin typeface="Calibri"/>
                        </a:rPr>
                        <a:t>4,811</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rtl="0" fontAlgn="ctr"/>
                      <a:r>
                        <a:rPr lang="es-US" sz="1100" b="0" i="0" u="none" strike="noStrike" dirty="0" smtClean="0">
                          <a:solidFill>
                            <a:srgbClr val="000000"/>
                          </a:solidFill>
                          <a:effectLst/>
                          <a:latin typeface="Calibri"/>
                        </a:rPr>
                        <a:t>270</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rtl="0" fontAlgn="ctr"/>
                      <a:r>
                        <a:rPr lang="es-US" sz="1100" b="0" i="0" u="none" strike="noStrike" dirty="0" smtClean="0">
                          <a:solidFill>
                            <a:srgbClr val="000000"/>
                          </a:solidFill>
                          <a:effectLst/>
                          <a:latin typeface="Calibri"/>
                        </a:rPr>
                        <a:t>302</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rtl="0" fontAlgn="ctr"/>
                      <a:r>
                        <a:rPr lang="es-US" sz="1100" b="0" i="0" u="none" strike="noStrike" dirty="0" smtClean="0">
                          <a:solidFill>
                            <a:srgbClr val="000000"/>
                          </a:solidFill>
                          <a:effectLst/>
                          <a:latin typeface="Calibri"/>
                        </a:rPr>
                        <a:t>670</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r>
              <a:tr h="180399">
                <a:tc>
                  <a:txBody>
                    <a:bodyPr/>
                    <a:lstStyle/>
                    <a:p>
                      <a:pPr algn="ctr">
                        <a:lnSpc>
                          <a:spcPct val="115000"/>
                        </a:lnSpc>
                        <a:spcAft>
                          <a:spcPts val="0"/>
                        </a:spcAft>
                      </a:pPr>
                      <a:r>
                        <a:rPr lang="es-SV" sz="1100" b="1">
                          <a:effectLst/>
                          <a:latin typeface="Calibri" panose="020F0502020204030204" pitchFamily="34" charset="0"/>
                          <a:ea typeface="Times New Roman" panose="02020603050405020304" pitchFamily="18" charset="0"/>
                          <a:cs typeface="Calibri" panose="020F0502020204030204" pitchFamily="34" charset="0"/>
                        </a:rPr>
                        <a:t>2</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a:lnSpc>
                          <a:spcPct val="115000"/>
                        </a:lnSpc>
                        <a:spcAft>
                          <a:spcPts val="0"/>
                        </a:spcAft>
                      </a:pPr>
                      <a:r>
                        <a:rPr lang="es-SV" sz="1100" dirty="0" smtClean="0">
                          <a:effectLst/>
                          <a:latin typeface="Calibri" panose="020F0502020204030204" pitchFamily="34" charset="0"/>
                          <a:ea typeface="Times New Roman" panose="02020603050405020304" pitchFamily="18" charset="0"/>
                          <a:cs typeface="Calibri" panose="020F0502020204030204" pitchFamily="34" charset="0"/>
                        </a:rPr>
                        <a:t>25/12/2016</a:t>
                      </a: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5,125</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296</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333</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240</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r>
              <a:tr h="180399">
                <a:tc>
                  <a:txBody>
                    <a:bodyPr/>
                    <a:lstStyle/>
                    <a:p>
                      <a:pPr algn="ctr">
                        <a:lnSpc>
                          <a:spcPct val="115000"/>
                        </a:lnSpc>
                        <a:spcAft>
                          <a:spcPts val="0"/>
                        </a:spcAft>
                      </a:pPr>
                      <a:r>
                        <a:rPr lang="es-SV" sz="1100" b="1">
                          <a:effectLst/>
                          <a:latin typeface="Calibri" panose="020F0502020204030204" pitchFamily="34" charset="0"/>
                          <a:ea typeface="Times New Roman" panose="02020603050405020304" pitchFamily="18" charset="0"/>
                          <a:cs typeface="Calibri" panose="020F0502020204030204" pitchFamily="34" charset="0"/>
                        </a:rPr>
                        <a:t>3</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a:lnSpc>
                          <a:spcPct val="115000"/>
                        </a:lnSpc>
                        <a:spcAft>
                          <a:spcPts val="0"/>
                        </a:spcAft>
                      </a:pPr>
                      <a:r>
                        <a:rPr lang="es-SV" sz="1100" dirty="0" smtClean="0">
                          <a:effectLst/>
                          <a:latin typeface="Calibri" panose="020F0502020204030204" pitchFamily="34" charset="0"/>
                          <a:ea typeface="Times New Roman" panose="02020603050405020304" pitchFamily="18" charset="0"/>
                          <a:cs typeface="Calibri" panose="020F0502020204030204" pitchFamily="34" charset="0"/>
                        </a:rPr>
                        <a:t>26/12/2016</a:t>
                      </a: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9,412</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324</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433</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1,049</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r>
              <a:tr h="180399">
                <a:tc>
                  <a:txBody>
                    <a:bodyPr/>
                    <a:lstStyle/>
                    <a:p>
                      <a:pPr algn="ctr">
                        <a:lnSpc>
                          <a:spcPct val="115000"/>
                        </a:lnSpc>
                        <a:spcAft>
                          <a:spcPts val="0"/>
                        </a:spcAft>
                      </a:pPr>
                      <a:r>
                        <a:rPr lang="es-SV" sz="1100" b="1">
                          <a:effectLst/>
                          <a:latin typeface="Calibri" panose="020F0502020204030204" pitchFamily="34" charset="0"/>
                          <a:ea typeface="Times New Roman" panose="02020603050405020304" pitchFamily="18" charset="0"/>
                          <a:cs typeface="Calibri" panose="020F0502020204030204" pitchFamily="34" charset="0"/>
                        </a:rPr>
                        <a:t>4</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a:lnSpc>
                          <a:spcPct val="115000"/>
                        </a:lnSpc>
                        <a:spcAft>
                          <a:spcPts val="0"/>
                        </a:spcAft>
                      </a:pPr>
                      <a:r>
                        <a:rPr lang="es-SV" sz="1100" dirty="0" smtClean="0">
                          <a:effectLst/>
                          <a:latin typeface="Calibri" panose="020F0502020204030204" pitchFamily="34" charset="0"/>
                          <a:ea typeface="Times New Roman" panose="02020603050405020304" pitchFamily="18" charset="0"/>
                          <a:cs typeface="Calibri" panose="020F0502020204030204" pitchFamily="34" charset="0"/>
                        </a:rPr>
                        <a:t>27/12/2016</a:t>
                      </a: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9,487</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377</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477</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1,133</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r>
              <a:tr h="180399">
                <a:tc>
                  <a:txBody>
                    <a:bodyPr/>
                    <a:lstStyle/>
                    <a:p>
                      <a:pPr algn="ctr">
                        <a:lnSpc>
                          <a:spcPct val="115000"/>
                        </a:lnSpc>
                        <a:spcAft>
                          <a:spcPts val="0"/>
                        </a:spcAft>
                      </a:pPr>
                      <a:r>
                        <a:rPr lang="es-SV" sz="1100" b="1">
                          <a:effectLst/>
                          <a:latin typeface="Calibri" panose="020F0502020204030204" pitchFamily="34" charset="0"/>
                          <a:ea typeface="Times New Roman" panose="02020603050405020304" pitchFamily="18" charset="0"/>
                          <a:cs typeface="Calibri" panose="020F0502020204030204" pitchFamily="34" charset="0"/>
                        </a:rPr>
                        <a:t>5</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a:lnSpc>
                          <a:spcPct val="115000"/>
                        </a:lnSpc>
                        <a:spcAft>
                          <a:spcPts val="0"/>
                        </a:spcAft>
                      </a:pPr>
                      <a:r>
                        <a:rPr lang="es-SV" sz="1100" dirty="0" smtClean="0">
                          <a:effectLst/>
                          <a:latin typeface="Calibri" panose="020F0502020204030204" pitchFamily="34" charset="0"/>
                          <a:ea typeface="Times New Roman" panose="02020603050405020304" pitchFamily="18" charset="0"/>
                          <a:cs typeface="Calibri" panose="020F0502020204030204" pitchFamily="34" charset="0"/>
                        </a:rPr>
                        <a:t>28/12/2016</a:t>
                      </a: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9,450</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351</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432</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1,104</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r>
              <a:tr h="180399">
                <a:tc>
                  <a:txBody>
                    <a:bodyPr/>
                    <a:lstStyle/>
                    <a:p>
                      <a:pPr algn="ctr">
                        <a:lnSpc>
                          <a:spcPct val="115000"/>
                        </a:lnSpc>
                        <a:spcAft>
                          <a:spcPts val="0"/>
                        </a:spcAft>
                      </a:pPr>
                      <a:r>
                        <a:rPr lang="es-SV" sz="1100" b="1">
                          <a:effectLst/>
                          <a:latin typeface="Calibri" panose="020F0502020204030204" pitchFamily="34" charset="0"/>
                          <a:ea typeface="Times New Roman" panose="02020603050405020304" pitchFamily="18" charset="0"/>
                          <a:cs typeface="Calibri" panose="020F0502020204030204" pitchFamily="34" charset="0"/>
                        </a:rPr>
                        <a:t>6</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a:lnSpc>
                          <a:spcPct val="115000"/>
                        </a:lnSpc>
                        <a:spcAft>
                          <a:spcPts val="0"/>
                        </a:spcAft>
                      </a:pPr>
                      <a:r>
                        <a:rPr lang="es-SV" sz="1100" dirty="0" smtClean="0">
                          <a:effectLst/>
                          <a:latin typeface="Calibri" panose="020F0502020204030204" pitchFamily="34" charset="0"/>
                          <a:ea typeface="Times New Roman" panose="02020603050405020304" pitchFamily="18" charset="0"/>
                          <a:cs typeface="Calibri" panose="020F0502020204030204" pitchFamily="34" charset="0"/>
                        </a:rPr>
                        <a:t>29/12/2016</a:t>
                      </a: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8,852</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312</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391</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1,132</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r>
              <a:tr h="180399">
                <a:tc>
                  <a:txBody>
                    <a:bodyPr/>
                    <a:lstStyle/>
                    <a:p>
                      <a:pPr algn="ctr">
                        <a:lnSpc>
                          <a:spcPct val="115000"/>
                        </a:lnSpc>
                        <a:spcAft>
                          <a:spcPts val="0"/>
                        </a:spcAft>
                      </a:pPr>
                      <a:r>
                        <a:rPr lang="es-SV" sz="1100" b="1">
                          <a:effectLst/>
                          <a:latin typeface="Calibri" panose="020F0502020204030204" pitchFamily="34" charset="0"/>
                          <a:ea typeface="Times New Roman" panose="02020603050405020304" pitchFamily="18" charset="0"/>
                          <a:cs typeface="Calibri" panose="020F0502020204030204" pitchFamily="34" charset="0"/>
                        </a:rPr>
                        <a:t>7</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a:lnSpc>
                          <a:spcPct val="115000"/>
                        </a:lnSpc>
                        <a:spcAft>
                          <a:spcPts val="0"/>
                        </a:spcAft>
                      </a:pPr>
                      <a:r>
                        <a:rPr lang="es-SV" sz="1100" dirty="0" smtClean="0">
                          <a:effectLst/>
                          <a:latin typeface="Calibri" panose="020F0502020204030204" pitchFamily="34" charset="0"/>
                          <a:ea typeface="Times New Roman" panose="02020603050405020304" pitchFamily="18" charset="0"/>
                          <a:cs typeface="Calibri" panose="020F0502020204030204" pitchFamily="34" charset="0"/>
                        </a:rPr>
                        <a:t>30/12/2016</a:t>
                      </a: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7,471</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328</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389</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892</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r>
              <a:tr h="180399">
                <a:tc>
                  <a:txBody>
                    <a:bodyPr/>
                    <a:lstStyle/>
                    <a:p>
                      <a:pPr algn="ctr">
                        <a:lnSpc>
                          <a:spcPct val="115000"/>
                        </a:lnSpc>
                        <a:spcAft>
                          <a:spcPts val="0"/>
                        </a:spcAft>
                      </a:pPr>
                      <a:r>
                        <a:rPr lang="es-SV" sz="1100" b="1">
                          <a:effectLst/>
                          <a:latin typeface="Calibri" panose="020F0502020204030204" pitchFamily="34" charset="0"/>
                          <a:ea typeface="Times New Roman" panose="02020603050405020304" pitchFamily="18" charset="0"/>
                          <a:cs typeface="Calibri" panose="020F0502020204030204" pitchFamily="34" charset="0"/>
                        </a:rPr>
                        <a:t>8</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a:lnSpc>
                          <a:spcPct val="115000"/>
                        </a:lnSpc>
                        <a:spcAft>
                          <a:spcPts val="0"/>
                        </a:spcAft>
                      </a:pPr>
                      <a:r>
                        <a:rPr lang="es-SV" sz="1100" dirty="0" smtClean="0">
                          <a:effectLst/>
                          <a:latin typeface="Calibri" panose="020F0502020204030204" pitchFamily="34" charset="0"/>
                          <a:ea typeface="Times New Roman" panose="02020603050405020304" pitchFamily="18" charset="0"/>
                          <a:cs typeface="Calibri" panose="020F0502020204030204" pitchFamily="34" charset="0"/>
                        </a:rPr>
                        <a:t>31/12/2016</a:t>
                      </a: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4,580</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296</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318</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447</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r>
              <a:tr h="180399">
                <a:tc>
                  <a:txBody>
                    <a:bodyPr/>
                    <a:lstStyle/>
                    <a:p>
                      <a:pPr algn="ctr">
                        <a:lnSpc>
                          <a:spcPct val="115000"/>
                        </a:lnSpc>
                        <a:spcAft>
                          <a:spcPts val="0"/>
                        </a:spcAft>
                      </a:pPr>
                      <a:r>
                        <a:rPr lang="es-SV" sz="1100" b="1">
                          <a:effectLst/>
                          <a:latin typeface="Calibri" panose="020F0502020204030204" pitchFamily="34" charset="0"/>
                          <a:ea typeface="Times New Roman" panose="02020603050405020304" pitchFamily="18" charset="0"/>
                          <a:cs typeface="Calibri" panose="020F0502020204030204" pitchFamily="34" charset="0"/>
                        </a:rPr>
                        <a:t>9</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a:lnSpc>
                          <a:spcPct val="115000"/>
                        </a:lnSpc>
                        <a:spcAft>
                          <a:spcPts val="0"/>
                        </a:spcAft>
                      </a:pPr>
                      <a:r>
                        <a:rPr lang="es-SV" sz="1100" dirty="0" smtClean="0">
                          <a:effectLst/>
                          <a:latin typeface="Calibri" panose="020F0502020204030204" pitchFamily="34" charset="0"/>
                          <a:ea typeface="Times New Roman" panose="02020603050405020304" pitchFamily="18" charset="0"/>
                          <a:cs typeface="Calibri" panose="020F0502020204030204" pitchFamily="34" charset="0"/>
                        </a:rPr>
                        <a:t>01/01/2017</a:t>
                      </a: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4,616</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336</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364</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377</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r>
              <a:tr h="180399">
                <a:tc>
                  <a:txBody>
                    <a:bodyPr/>
                    <a:lstStyle/>
                    <a:p>
                      <a:pPr algn="ctr">
                        <a:lnSpc>
                          <a:spcPct val="115000"/>
                        </a:lnSpc>
                        <a:spcAft>
                          <a:spcPts val="0"/>
                        </a:spcAft>
                      </a:pPr>
                      <a:r>
                        <a:rPr lang="es-SV" sz="1100" b="1">
                          <a:effectLst/>
                          <a:latin typeface="Calibri" panose="020F0502020204030204" pitchFamily="34" charset="0"/>
                          <a:ea typeface="Times New Roman" panose="02020603050405020304" pitchFamily="18" charset="0"/>
                          <a:cs typeface="Calibri" panose="020F0502020204030204" pitchFamily="34" charset="0"/>
                        </a:rPr>
                        <a:t>10</a:t>
                      </a:r>
                      <a:endParaRPr lang="es-SV" sz="110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a:lnSpc>
                          <a:spcPct val="115000"/>
                        </a:lnSpc>
                        <a:spcAft>
                          <a:spcPts val="0"/>
                        </a:spcAft>
                      </a:pPr>
                      <a:r>
                        <a:rPr lang="es-SV" sz="1100" dirty="0" smtClean="0">
                          <a:effectLst/>
                          <a:latin typeface="Calibri" panose="020F0502020204030204" pitchFamily="34" charset="0"/>
                          <a:ea typeface="Times New Roman" panose="02020603050405020304" pitchFamily="18" charset="0"/>
                          <a:cs typeface="Calibri" panose="020F0502020204030204" pitchFamily="34" charset="0"/>
                        </a:rPr>
                        <a:t>02/01/2017</a:t>
                      </a: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9,225</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391</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521</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c>
                  <a:txBody>
                    <a:bodyPr/>
                    <a:lstStyle/>
                    <a:p>
                      <a:pPr algn="ctr" fontAlgn="ctr"/>
                      <a:r>
                        <a:rPr lang="es-US" sz="1100" b="0" i="0" u="none" strike="noStrike" dirty="0" smtClean="0">
                          <a:solidFill>
                            <a:srgbClr val="000000"/>
                          </a:solidFill>
                          <a:effectLst/>
                          <a:latin typeface="Calibri"/>
                        </a:rPr>
                        <a:t>931</a:t>
                      </a:r>
                      <a:endParaRPr lang="es-US" sz="1100" b="0"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DFD8E8"/>
                    </a:solidFill>
                  </a:tcPr>
                </a:tc>
              </a:tr>
              <a:tr h="195485">
                <a:tc>
                  <a:txBody>
                    <a:bodyPr/>
                    <a:lstStyle/>
                    <a:p>
                      <a:pPr algn="ctr">
                        <a:lnSpc>
                          <a:spcPct val="115000"/>
                        </a:lnSpc>
                        <a:spcAft>
                          <a:spcPts val="0"/>
                        </a:spcAft>
                      </a:pPr>
                      <a:r>
                        <a:rPr lang="es-SV" sz="1100" b="1" dirty="0">
                          <a:effectLst/>
                          <a:latin typeface="Calibri" panose="020F0502020204030204" pitchFamily="34" charset="0"/>
                          <a:ea typeface="Times New Roman" panose="02020603050405020304" pitchFamily="18" charset="0"/>
                          <a:cs typeface="Calibri" panose="020F0502020204030204" pitchFamily="34" charset="0"/>
                        </a:rPr>
                        <a:t> </a:t>
                      </a: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SV" sz="1200" b="1" dirty="0" smtClean="0">
                          <a:effectLst/>
                          <a:latin typeface="Calibri" panose="020F0502020204030204" pitchFamily="34" charset="0"/>
                          <a:ea typeface="Times New Roman" panose="02020603050405020304" pitchFamily="18" charset="0"/>
                          <a:cs typeface="Calibri" panose="020F0502020204030204" pitchFamily="34" charset="0"/>
                        </a:rPr>
                        <a:t>TOTAL 2016</a:t>
                      </a:r>
                      <a:endParaRPr lang="es-SV"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c>
                  <a:txBody>
                    <a:bodyPr/>
                    <a:lstStyle/>
                    <a:p>
                      <a:pPr algn="ctr" fontAlgn="ctr"/>
                      <a:r>
                        <a:rPr lang="es-US" sz="1200" b="1" i="0" u="none" strike="noStrike" dirty="0" smtClean="0">
                          <a:solidFill>
                            <a:srgbClr val="000000"/>
                          </a:solidFill>
                          <a:effectLst/>
                          <a:latin typeface="Calibri"/>
                        </a:rPr>
                        <a:t>73,029</a:t>
                      </a:r>
                      <a:endParaRPr lang="es-US" sz="1200" b="1"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c>
                  <a:txBody>
                    <a:bodyPr/>
                    <a:lstStyle/>
                    <a:p>
                      <a:pPr algn="ctr" fontAlgn="ctr"/>
                      <a:r>
                        <a:rPr lang="es-US" sz="1200" b="1" i="0" u="none" strike="noStrike" dirty="0" smtClean="0">
                          <a:solidFill>
                            <a:srgbClr val="000000"/>
                          </a:solidFill>
                          <a:effectLst/>
                          <a:latin typeface="Calibri"/>
                        </a:rPr>
                        <a:t>3,282</a:t>
                      </a:r>
                      <a:endParaRPr lang="es-US" sz="1200" b="1"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c>
                  <a:txBody>
                    <a:bodyPr/>
                    <a:lstStyle/>
                    <a:p>
                      <a:pPr algn="ctr" fontAlgn="ctr"/>
                      <a:r>
                        <a:rPr lang="es-US" sz="1200" b="1" i="0" u="none" strike="noStrike" dirty="0" smtClean="0">
                          <a:solidFill>
                            <a:srgbClr val="000000"/>
                          </a:solidFill>
                          <a:effectLst/>
                          <a:latin typeface="Calibri"/>
                        </a:rPr>
                        <a:t>3,960</a:t>
                      </a:r>
                      <a:endParaRPr lang="es-US" sz="1200" b="1"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c>
                  <a:txBody>
                    <a:bodyPr/>
                    <a:lstStyle/>
                    <a:p>
                      <a:pPr algn="ctr" fontAlgn="ctr"/>
                      <a:r>
                        <a:rPr lang="es-US" sz="1200" b="1" i="0" u="none" strike="noStrike" dirty="0" smtClean="0">
                          <a:solidFill>
                            <a:srgbClr val="000000"/>
                          </a:solidFill>
                          <a:effectLst/>
                          <a:latin typeface="Calibri"/>
                        </a:rPr>
                        <a:t>7,975</a:t>
                      </a:r>
                      <a:endParaRPr lang="es-US" sz="1200" b="1" i="0" u="none" strike="noStrike" dirty="0">
                        <a:solidFill>
                          <a:srgbClr val="000000"/>
                        </a:solidFill>
                        <a:effectLst/>
                        <a:latin typeface="Calibri"/>
                      </a:endParaRPr>
                    </a:p>
                  </a:txBody>
                  <a:tcPr marL="9525" marR="9525" marT="9525"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r>
              <a:tr h="195485">
                <a:tc>
                  <a:txBody>
                    <a:bodyPr/>
                    <a:lstStyle/>
                    <a:p>
                      <a:pPr algn="ctr">
                        <a:lnSpc>
                          <a:spcPct val="115000"/>
                        </a:lnSpc>
                        <a:spcAft>
                          <a:spcPts val="0"/>
                        </a:spcAft>
                      </a:pP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SV" sz="1200" b="1" dirty="0" smtClean="0">
                          <a:effectLst/>
                          <a:latin typeface="Calibri" panose="020F0502020204030204" pitchFamily="34" charset="0"/>
                          <a:ea typeface="Times New Roman" panose="02020603050405020304" pitchFamily="18" charset="0"/>
                          <a:cs typeface="Calibri" panose="020F0502020204030204" pitchFamily="34" charset="0"/>
                        </a:rPr>
                        <a:t>TOTAL 2015</a:t>
                      </a:r>
                      <a:endParaRPr lang="es-S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c>
                  <a:txBody>
                    <a:bodyPr/>
                    <a:lstStyle/>
                    <a:p>
                      <a:pPr algn="ctr" fontAlgn="ctr"/>
                      <a:r>
                        <a:rPr lang="es-US" sz="1200" b="1" i="0" u="none" strike="noStrike" dirty="0">
                          <a:solidFill>
                            <a:srgbClr val="000000"/>
                          </a:solidFill>
                          <a:effectLst/>
                          <a:latin typeface="Calibri"/>
                        </a:rPr>
                        <a:t>91,150</a:t>
                      </a:r>
                    </a:p>
                  </a:txBody>
                  <a:tcPr marL="0" marR="0"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c>
                  <a:txBody>
                    <a:bodyPr/>
                    <a:lstStyle/>
                    <a:p>
                      <a:pPr algn="ctr" fontAlgn="ctr"/>
                      <a:r>
                        <a:rPr lang="es-US" sz="1200" b="1" i="0" u="none" strike="noStrike" dirty="0">
                          <a:solidFill>
                            <a:srgbClr val="000000"/>
                          </a:solidFill>
                          <a:effectLst/>
                          <a:latin typeface="Calibri"/>
                        </a:rPr>
                        <a:t>3,726</a:t>
                      </a:r>
                    </a:p>
                  </a:txBody>
                  <a:tcPr marL="0" marR="0"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c>
                  <a:txBody>
                    <a:bodyPr/>
                    <a:lstStyle/>
                    <a:p>
                      <a:pPr algn="ctr" fontAlgn="ctr"/>
                      <a:r>
                        <a:rPr lang="es-US" sz="1200" b="1" i="0" u="none" strike="noStrike" dirty="0">
                          <a:solidFill>
                            <a:srgbClr val="000000"/>
                          </a:solidFill>
                          <a:effectLst/>
                          <a:latin typeface="Calibri"/>
                        </a:rPr>
                        <a:t>4,804</a:t>
                      </a:r>
                    </a:p>
                  </a:txBody>
                  <a:tcPr marL="0" marR="0"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c>
                  <a:txBody>
                    <a:bodyPr/>
                    <a:lstStyle/>
                    <a:p>
                      <a:pPr marL="0" marR="0" indent="0" algn="ctr" defTabSz="685800" rtl="0" eaLnBrk="1" fontAlgn="ctr" latinLnBrk="0" hangingPunct="1">
                        <a:lnSpc>
                          <a:spcPct val="100000"/>
                        </a:lnSpc>
                        <a:spcBef>
                          <a:spcPts val="0"/>
                        </a:spcBef>
                        <a:spcAft>
                          <a:spcPts val="0"/>
                        </a:spcAft>
                        <a:buClrTx/>
                        <a:buSzTx/>
                        <a:buFontTx/>
                        <a:buNone/>
                        <a:tabLst/>
                        <a:defRPr/>
                      </a:pPr>
                      <a:r>
                        <a:rPr lang="es-SV" sz="1200" b="1" i="0" u="none" strike="noStrike" kern="1200" dirty="0" smtClean="0">
                          <a:solidFill>
                            <a:srgbClr val="000000"/>
                          </a:solidFill>
                          <a:effectLst/>
                          <a:latin typeface="Calibri"/>
                          <a:ea typeface="+mn-ea"/>
                          <a:cs typeface="+mn-cs"/>
                        </a:rPr>
                        <a:t>9,563</a:t>
                      </a:r>
                    </a:p>
                  </a:txBody>
                  <a:tcPr marL="0" marR="0"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r>
              <a:tr h="195485">
                <a:tc>
                  <a:txBody>
                    <a:bodyPr/>
                    <a:lstStyle/>
                    <a:p>
                      <a:pPr algn="ctr">
                        <a:lnSpc>
                          <a:spcPct val="115000"/>
                        </a:lnSpc>
                        <a:spcAft>
                          <a:spcPts val="0"/>
                        </a:spcAft>
                      </a:pP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MX" sz="1200" b="1" dirty="0" smtClean="0">
                          <a:effectLst/>
                          <a:latin typeface="Calibri" panose="020F0502020204030204" pitchFamily="34" charset="0"/>
                          <a:ea typeface="Calibri" panose="020F0502020204030204" pitchFamily="34" charset="0"/>
                          <a:cs typeface="Times New Roman" panose="02020603050405020304" pitchFamily="18" charset="0"/>
                        </a:rPr>
                        <a:t>Variación</a:t>
                      </a:r>
                      <a:r>
                        <a:rPr lang="es-MX" sz="1200" b="1" baseline="0"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es-SV"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7419" marR="67419" marT="0" marB="0" anchor="ctr">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c>
                  <a:txBody>
                    <a:bodyPr/>
                    <a:lstStyle/>
                    <a:p>
                      <a:pPr algn="ctr" fontAlgn="b"/>
                      <a:r>
                        <a:rPr lang="es-SV" sz="1200" b="1" i="0" u="none" strike="noStrike" dirty="0" smtClean="0">
                          <a:solidFill>
                            <a:srgbClr val="000000"/>
                          </a:solidFill>
                          <a:effectLst/>
                          <a:latin typeface="Calibri" panose="020F0502020204030204" pitchFamily="34" charset="0"/>
                        </a:rPr>
                        <a:t>-19.9</a:t>
                      </a:r>
                      <a:r>
                        <a:rPr lang="es-SV" sz="1200" b="1" i="0" u="none" strike="noStrike" dirty="0">
                          <a:solidFill>
                            <a:srgbClr val="000000"/>
                          </a:solidFill>
                          <a:effectLst/>
                          <a:latin typeface="Calibri" panose="020F0502020204030204" pitchFamily="34" charset="0"/>
                        </a:rPr>
                        <a:t>%</a:t>
                      </a:r>
                    </a:p>
                  </a:txBody>
                  <a:tcPr marL="9525" marR="9525" marT="9525" marB="0" anchor="b">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c>
                  <a:txBody>
                    <a:bodyPr/>
                    <a:lstStyle/>
                    <a:p>
                      <a:pPr algn="ctr" fontAlgn="b"/>
                      <a:r>
                        <a:rPr lang="es-SV" sz="1200" b="1" i="0" u="none" strike="noStrike" dirty="0" smtClean="0">
                          <a:solidFill>
                            <a:srgbClr val="000000"/>
                          </a:solidFill>
                          <a:effectLst/>
                          <a:latin typeface="Calibri" panose="020F0502020204030204" pitchFamily="34" charset="0"/>
                        </a:rPr>
                        <a:t>-11.9</a:t>
                      </a:r>
                      <a:r>
                        <a:rPr lang="es-SV" sz="1200" b="1" i="0" u="none" strike="noStrike" dirty="0">
                          <a:solidFill>
                            <a:srgbClr val="000000"/>
                          </a:solidFill>
                          <a:effectLst/>
                          <a:latin typeface="Calibri" panose="020F0502020204030204" pitchFamily="34" charset="0"/>
                        </a:rPr>
                        <a:t>%</a:t>
                      </a:r>
                    </a:p>
                  </a:txBody>
                  <a:tcPr marL="9525" marR="9525" marT="9525" marB="0" anchor="b">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c>
                  <a:txBody>
                    <a:bodyPr/>
                    <a:lstStyle/>
                    <a:p>
                      <a:pPr algn="ctr" fontAlgn="b"/>
                      <a:r>
                        <a:rPr lang="es-SV" sz="1200" b="1" i="0" u="none" strike="noStrike" dirty="0" smtClean="0">
                          <a:solidFill>
                            <a:srgbClr val="000000"/>
                          </a:solidFill>
                          <a:effectLst/>
                          <a:latin typeface="Calibri" panose="020F0502020204030204" pitchFamily="34" charset="0"/>
                        </a:rPr>
                        <a:t>-17.6</a:t>
                      </a:r>
                      <a:r>
                        <a:rPr lang="es-SV" sz="1200" b="1" i="0" u="none" strike="noStrike" dirty="0">
                          <a:solidFill>
                            <a:srgbClr val="000000"/>
                          </a:solidFill>
                          <a:effectLst/>
                          <a:latin typeface="Calibri" panose="020F0502020204030204" pitchFamily="34" charset="0"/>
                        </a:rPr>
                        <a:t>%</a:t>
                      </a:r>
                    </a:p>
                  </a:txBody>
                  <a:tcPr marL="9525" marR="9525" marT="9525" marB="0" anchor="b">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c>
                  <a:txBody>
                    <a:bodyPr/>
                    <a:lstStyle/>
                    <a:p>
                      <a:pPr algn="ctr" fontAlgn="b"/>
                      <a:r>
                        <a:rPr lang="es-SV" sz="1200" b="1" i="0" u="none" strike="noStrike" dirty="0" smtClean="0">
                          <a:solidFill>
                            <a:srgbClr val="000000"/>
                          </a:solidFill>
                          <a:effectLst/>
                          <a:latin typeface="Calibri" panose="020F0502020204030204" pitchFamily="34" charset="0"/>
                        </a:rPr>
                        <a:t>-16.6</a:t>
                      </a:r>
                      <a:r>
                        <a:rPr lang="es-SV" sz="1200" b="1" i="0" u="none" strike="noStrike" dirty="0">
                          <a:solidFill>
                            <a:srgbClr val="000000"/>
                          </a:solidFill>
                          <a:effectLst/>
                          <a:latin typeface="Calibri" panose="020F0502020204030204" pitchFamily="34" charset="0"/>
                        </a:rPr>
                        <a:t>%</a:t>
                      </a:r>
                    </a:p>
                  </a:txBody>
                  <a:tcPr marL="9525" marR="9525" marT="9525" marB="0" anchor="b">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FFFFFF"/>
                    </a:solidFill>
                  </a:tcPr>
                </a:tc>
              </a:tr>
            </a:tbl>
          </a:graphicData>
        </a:graphic>
      </p:graphicFrame>
      <p:graphicFrame>
        <p:nvGraphicFramePr>
          <p:cNvPr id="18" name="Tabla 17"/>
          <p:cNvGraphicFramePr>
            <a:graphicFrameLocks noGrp="1"/>
          </p:cNvGraphicFramePr>
          <p:nvPr>
            <p:extLst>
              <p:ext uri="{D42A27DB-BD31-4B8C-83A1-F6EECF244321}">
                <p14:modId xmlns:p14="http://schemas.microsoft.com/office/powerpoint/2010/main" val="4008187781"/>
              </p:ext>
            </p:extLst>
          </p:nvPr>
        </p:nvGraphicFramePr>
        <p:xfrm>
          <a:off x="815340" y="4598257"/>
          <a:ext cx="5326379" cy="1677186"/>
        </p:xfrm>
        <a:graphic>
          <a:graphicData uri="http://schemas.openxmlformats.org/drawingml/2006/table">
            <a:tbl>
              <a:tblPr firstRow="1" firstCol="1" bandRow="1">
                <a:tableStyleId>{72833802-FEF1-4C79-8D5D-14CF1EAF98D9}</a:tableStyleId>
              </a:tblPr>
              <a:tblGrid>
                <a:gridCol w="2743423"/>
                <a:gridCol w="904321"/>
                <a:gridCol w="888249"/>
                <a:gridCol w="790386"/>
              </a:tblGrid>
              <a:tr h="179234">
                <a:tc gridSpan="4">
                  <a:txBody>
                    <a:bodyPr/>
                    <a:lstStyle/>
                    <a:p>
                      <a:pPr algn="ctr"/>
                      <a:r>
                        <a:rPr lang="es-MX" sz="1400" dirty="0" smtClean="0">
                          <a:solidFill>
                            <a:schemeClr val="tx1"/>
                          </a:solidFill>
                          <a:effectLst/>
                        </a:rPr>
                        <a:t>Procedimientos de enfermería</a:t>
                      </a:r>
                      <a:endParaRPr lang="es-SV" sz="1400" b="1" dirty="0">
                        <a:solidFill>
                          <a:schemeClr val="tx1"/>
                        </a:solidFill>
                        <a:effectLst/>
                        <a:latin typeface="Calibri" panose="020F050202020403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lnSpc>
                          <a:spcPct val="115000"/>
                        </a:lnSpc>
                        <a:spcAft>
                          <a:spcPts val="0"/>
                        </a:spcAft>
                      </a:pP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gn="ctr">
                        <a:lnSpc>
                          <a:spcPct val="115000"/>
                        </a:lnSpc>
                        <a:spcAft>
                          <a:spcPts val="0"/>
                        </a:spcAft>
                      </a:pP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pPr algn="ctr">
                        <a:lnSpc>
                          <a:spcPct val="115000"/>
                        </a:lnSpc>
                        <a:spcAft>
                          <a:spcPts val="0"/>
                        </a:spcAft>
                      </a:pPr>
                      <a:endParaRPr lang="es-SV"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07110">
                <a:tc>
                  <a:txBody>
                    <a:bodyPr/>
                    <a:lstStyle/>
                    <a:p>
                      <a:pPr algn="ctr"/>
                      <a:r>
                        <a:rPr lang="es-MX" sz="1100" dirty="0" smtClean="0">
                          <a:effectLst/>
                          <a:latin typeface="+mn-lt"/>
                        </a:rPr>
                        <a:t>Tipo de procedimiento </a:t>
                      </a:r>
                      <a:endParaRPr lang="es-SV" sz="1100" dirty="0">
                        <a:effectLst/>
                        <a:latin typeface="+mn-lt"/>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lnSpc>
                          <a:spcPct val="115000"/>
                        </a:lnSpc>
                        <a:spcAft>
                          <a:spcPts val="0"/>
                        </a:spcAft>
                      </a:pPr>
                      <a:r>
                        <a:rPr lang="es-SV" sz="1100" dirty="0" smtClean="0">
                          <a:effectLst/>
                          <a:latin typeface="+mn-lt"/>
                        </a:rPr>
                        <a:t>2015</a:t>
                      </a:r>
                      <a:endParaRPr lang="es-SV" sz="1100" dirty="0">
                        <a:effectLst/>
                        <a:latin typeface="+mn-lt"/>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lnSpc>
                          <a:spcPct val="115000"/>
                        </a:lnSpc>
                        <a:spcAft>
                          <a:spcPts val="0"/>
                        </a:spcAft>
                      </a:pPr>
                      <a:r>
                        <a:rPr lang="es-SV" sz="1100" dirty="0" smtClean="0">
                          <a:effectLst/>
                          <a:latin typeface="+mn-lt"/>
                        </a:rPr>
                        <a:t>2016</a:t>
                      </a:r>
                      <a:endParaRPr lang="es-SV" sz="1100" dirty="0">
                        <a:effectLst/>
                        <a:latin typeface="+mn-lt"/>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lnSpc>
                          <a:spcPct val="115000"/>
                        </a:lnSpc>
                        <a:spcAft>
                          <a:spcPts val="0"/>
                        </a:spcAft>
                      </a:pPr>
                      <a:r>
                        <a:rPr lang="es-SV" sz="1100" dirty="0">
                          <a:effectLst/>
                          <a:latin typeface="+mn-lt"/>
                        </a:rPr>
                        <a:t>Variación </a:t>
                      </a:r>
                      <a:r>
                        <a:rPr lang="es-SV" sz="1100" dirty="0" smtClean="0">
                          <a:effectLst/>
                          <a:latin typeface="+mn-lt"/>
                        </a:rPr>
                        <a:t>%</a:t>
                      </a:r>
                      <a:endParaRPr lang="es-SV" sz="1100" dirty="0">
                        <a:effectLst/>
                        <a:latin typeface="+mn-lt"/>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r>
              <a:tr h="188943">
                <a:tc>
                  <a:txBody>
                    <a:bodyPr/>
                    <a:lstStyle/>
                    <a:p>
                      <a:pPr>
                        <a:lnSpc>
                          <a:spcPct val="115000"/>
                        </a:lnSpc>
                        <a:spcAft>
                          <a:spcPts val="0"/>
                        </a:spcAft>
                      </a:pPr>
                      <a:r>
                        <a:rPr lang="es-SV" sz="1100" dirty="0">
                          <a:effectLst/>
                          <a:latin typeface="+mn-lt"/>
                        </a:rPr>
                        <a:t>Pequeñas cirugías</a:t>
                      </a:r>
                      <a:endParaRPr lang="es-SV" sz="1100" dirty="0">
                        <a:effectLst/>
                        <a:latin typeface="+mn-lt"/>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1,231</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1,048</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a:solidFill>
                            <a:srgbClr val="000000"/>
                          </a:solidFill>
                          <a:effectLst/>
                          <a:latin typeface="Calibri"/>
                        </a:rPr>
                        <a:t>-</a:t>
                      </a:r>
                      <a:r>
                        <a:rPr lang="es-US" sz="1100" b="0" i="0" u="none" strike="noStrike" dirty="0" smtClean="0">
                          <a:solidFill>
                            <a:srgbClr val="000000"/>
                          </a:solidFill>
                          <a:effectLst/>
                          <a:latin typeface="Calibri"/>
                        </a:rPr>
                        <a:t>0.15</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8943">
                <a:tc>
                  <a:txBody>
                    <a:bodyPr/>
                    <a:lstStyle/>
                    <a:p>
                      <a:pPr>
                        <a:lnSpc>
                          <a:spcPct val="115000"/>
                        </a:lnSpc>
                        <a:spcAft>
                          <a:spcPts val="0"/>
                        </a:spcAft>
                      </a:pPr>
                      <a:r>
                        <a:rPr lang="es-SV" sz="1100" dirty="0">
                          <a:effectLst/>
                          <a:latin typeface="+mn-lt"/>
                        </a:rPr>
                        <a:t>T. de Rehidratación oral</a:t>
                      </a:r>
                      <a:endParaRPr lang="es-SV" sz="1100" dirty="0">
                        <a:effectLst/>
                        <a:latin typeface="+mn-lt"/>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773</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924</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20</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8943">
                <a:tc>
                  <a:txBody>
                    <a:bodyPr/>
                    <a:lstStyle/>
                    <a:p>
                      <a:pPr>
                        <a:lnSpc>
                          <a:spcPct val="115000"/>
                        </a:lnSpc>
                        <a:spcAft>
                          <a:spcPts val="0"/>
                        </a:spcAft>
                      </a:pPr>
                      <a:r>
                        <a:rPr lang="es-SV" sz="1100" dirty="0">
                          <a:effectLst/>
                          <a:latin typeface="+mn-lt"/>
                        </a:rPr>
                        <a:t>T. Respiratorias</a:t>
                      </a:r>
                      <a:endParaRPr lang="es-SV" sz="1100" dirty="0">
                        <a:effectLst/>
                        <a:latin typeface="+mn-lt"/>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11,258</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7,568</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-33</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8943">
                <a:tc>
                  <a:txBody>
                    <a:bodyPr/>
                    <a:lstStyle/>
                    <a:p>
                      <a:pPr>
                        <a:lnSpc>
                          <a:spcPct val="115000"/>
                        </a:lnSpc>
                        <a:spcAft>
                          <a:spcPts val="0"/>
                        </a:spcAft>
                      </a:pPr>
                      <a:r>
                        <a:rPr lang="es-SV" sz="1100" dirty="0">
                          <a:effectLst/>
                          <a:latin typeface="+mn-lt"/>
                        </a:rPr>
                        <a:t>Inyecciones</a:t>
                      </a:r>
                      <a:endParaRPr lang="es-SV" sz="1100" dirty="0">
                        <a:effectLst/>
                        <a:latin typeface="+mn-lt"/>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27,704</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23,380</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-16</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8943">
                <a:tc>
                  <a:txBody>
                    <a:bodyPr/>
                    <a:lstStyle/>
                    <a:p>
                      <a:pPr>
                        <a:lnSpc>
                          <a:spcPct val="115000"/>
                        </a:lnSpc>
                        <a:spcAft>
                          <a:spcPts val="0"/>
                        </a:spcAft>
                      </a:pPr>
                      <a:r>
                        <a:rPr lang="es-SV" sz="1100" dirty="0">
                          <a:effectLst/>
                          <a:latin typeface="+mn-lt"/>
                        </a:rPr>
                        <a:t>Curaciones</a:t>
                      </a:r>
                      <a:endParaRPr lang="es-SV" sz="1100" dirty="0">
                        <a:effectLst/>
                        <a:latin typeface="+mn-lt"/>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21,742</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19,807</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-9</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8943">
                <a:tc>
                  <a:txBody>
                    <a:bodyPr/>
                    <a:lstStyle/>
                    <a:p>
                      <a:pPr>
                        <a:lnSpc>
                          <a:spcPct val="115000"/>
                        </a:lnSpc>
                        <a:spcAft>
                          <a:spcPts val="0"/>
                        </a:spcAft>
                      </a:pPr>
                      <a:r>
                        <a:rPr lang="es-SV" sz="1100" dirty="0">
                          <a:effectLst/>
                          <a:latin typeface="+mn-lt"/>
                        </a:rPr>
                        <a:t>Vacunas aplicadas</a:t>
                      </a:r>
                      <a:endParaRPr lang="es-SV" sz="1100" dirty="0">
                        <a:effectLst/>
                        <a:latin typeface="+mn-lt"/>
                        <a:ea typeface="Calibri" panose="020F0502020204030204" pitchFamily="34" charset="0"/>
                        <a:cs typeface="Times New Roman" panose="02020603050405020304" pitchFamily="18"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8,264</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8,405</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100" b="0" i="0" u="none" strike="noStrike" dirty="0" smtClean="0">
                          <a:solidFill>
                            <a:srgbClr val="000000"/>
                          </a:solidFill>
                          <a:effectLst/>
                          <a:latin typeface="Calibri"/>
                        </a:rPr>
                        <a:t>2</a:t>
                      </a:r>
                      <a:endParaRPr lang="es-US" sz="11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7" name="2 Marcador de contenido"/>
          <p:cNvGraphicFramePr>
            <a:graphicFrameLocks/>
          </p:cNvGraphicFramePr>
          <p:nvPr>
            <p:extLst>
              <p:ext uri="{D42A27DB-BD31-4B8C-83A1-F6EECF244321}">
                <p14:modId xmlns:p14="http://schemas.microsoft.com/office/powerpoint/2010/main" val="2082076703"/>
              </p:ext>
            </p:extLst>
          </p:nvPr>
        </p:nvGraphicFramePr>
        <p:xfrm>
          <a:off x="754381" y="6500654"/>
          <a:ext cx="5452108" cy="2150252"/>
        </p:xfrm>
        <a:graphic>
          <a:graphicData uri="http://schemas.openxmlformats.org/drawingml/2006/table">
            <a:tbl>
              <a:tblPr firstRow="1" firstCol="1" bandRow="1">
                <a:tableStyleId>{5C22544A-7EE6-4342-B048-85BDC9FD1C3A}</a:tableStyleId>
              </a:tblPr>
              <a:tblGrid>
                <a:gridCol w="583375"/>
                <a:gridCol w="2159824"/>
                <a:gridCol w="834390"/>
                <a:gridCol w="880110"/>
                <a:gridCol w="994409"/>
              </a:tblGrid>
              <a:tr h="265906">
                <a:tc gridSpan="5">
                  <a:txBody>
                    <a:bodyPr/>
                    <a:lstStyle/>
                    <a:p>
                      <a:pPr algn="ctr"/>
                      <a:r>
                        <a:rPr lang="es-SV" sz="1400" b="1" kern="1200" dirty="0" smtClean="0">
                          <a:solidFill>
                            <a:schemeClr val="tx1"/>
                          </a:solidFill>
                          <a:effectLst/>
                          <a:latin typeface="+mn-lt"/>
                          <a:ea typeface="+mn-ea"/>
                          <a:cs typeface="+mn-cs"/>
                        </a:rPr>
                        <a:t>Primeras causas de consulta,</a:t>
                      </a:r>
                      <a:r>
                        <a:rPr lang="es-SV" sz="1400" b="1" kern="1200" baseline="0" dirty="0" smtClean="0">
                          <a:solidFill>
                            <a:schemeClr val="tx1"/>
                          </a:solidFill>
                          <a:effectLst/>
                          <a:latin typeface="+mn-lt"/>
                          <a:ea typeface="+mn-ea"/>
                          <a:cs typeface="+mn-cs"/>
                        </a:rPr>
                        <a:t> </a:t>
                      </a:r>
                      <a:r>
                        <a:rPr lang="es-SV" sz="1400" b="1" kern="1200" dirty="0" smtClean="0">
                          <a:solidFill>
                            <a:schemeClr val="tx1"/>
                          </a:solidFill>
                          <a:effectLst/>
                          <a:latin typeface="+mn-lt"/>
                          <a:ea typeface="+mn-ea"/>
                          <a:cs typeface="+mn-cs"/>
                        </a:rPr>
                        <a:t>FOSALUD 2015</a:t>
                      </a:r>
                      <a:endParaRPr lang="es-SV" sz="1400" b="1" dirty="0">
                        <a:solidFill>
                          <a:schemeClr val="tx1"/>
                        </a:solidFill>
                        <a:effectLst/>
                        <a:latin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lnSpc>
                          <a:spcPct val="115000"/>
                        </a:lnSpc>
                        <a:spcAft>
                          <a:spcPts val="0"/>
                        </a:spcAft>
                      </a:pPr>
                      <a:endParaRPr lang="es-SV" sz="12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lnSpc>
                          <a:spcPct val="115000"/>
                        </a:lnSpc>
                        <a:spcAft>
                          <a:spcPts val="0"/>
                        </a:spcAft>
                      </a:pPr>
                      <a:endParaRPr lang="es-SV" sz="12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lnSpc>
                          <a:spcPct val="115000"/>
                        </a:lnSpc>
                        <a:spcAft>
                          <a:spcPts val="0"/>
                        </a:spcAft>
                      </a:pPr>
                      <a:endParaRPr lang="es-SV" sz="12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lnSpc>
                          <a:spcPct val="115000"/>
                        </a:lnSpc>
                        <a:spcAft>
                          <a:spcPts val="0"/>
                        </a:spcAft>
                      </a:pPr>
                      <a:endParaRPr lang="es-SV" sz="1200" dirty="0">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2162">
                <a:tc>
                  <a:txBody>
                    <a:bodyPr/>
                    <a:lstStyle/>
                    <a:p>
                      <a:pPr algn="ctr"/>
                      <a:r>
                        <a:rPr lang="es-MX" sz="1000" dirty="0" smtClean="0">
                          <a:solidFill>
                            <a:schemeClr val="tx1"/>
                          </a:solidFill>
                          <a:effectLst/>
                          <a:latin typeface="Calibri"/>
                        </a:rPr>
                        <a:t>N°</a:t>
                      </a:r>
                      <a:endParaRPr lang="es-SV" sz="1000" dirty="0">
                        <a:solidFill>
                          <a:schemeClr val="tx1"/>
                        </a:solidFill>
                        <a:effectLst/>
                        <a:latin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685800" rtl="0" eaLnBrk="1" latinLnBrk="0" hangingPunct="1">
                        <a:lnSpc>
                          <a:spcPct val="115000"/>
                        </a:lnSpc>
                        <a:spcAft>
                          <a:spcPts val="0"/>
                        </a:spcAft>
                      </a:pPr>
                      <a:r>
                        <a:rPr lang="es-SV" sz="1200" b="1" kern="1200" dirty="0">
                          <a:solidFill>
                            <a:schemeClr val="tx1"/>
                          </a:solidFill>
                          <a:effectLst/>
                          <a:latin typeface="Calibri"/>
                          <a:ea typeface="Calibri"/>
                          <a:cs typeface="Times New Roman"/>
                        </a:rPr>
                        <a:t>Diagnósticos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685800" rtl="0" eaLnBrk="1" latinLnBrk="0" hangingPunct="1">
                        <a:lnSpc>
                          <a:spcPct val="115000"/>
                        </a:lnSpc>
                        <a:spcAft>
                          <a:spcPts val="0"/>
                        </a:spcAft>
                      </a:pPr>
                      <a:r>
                        <a:rPr lang="es-SV" sz="1200" b="1" kern="1200" dirty="0" smtClean="0">
                          <a:solidFill>
                            <a:schemeClr val="tx1"/>
                          </a:solidFill>
                          <a:effectLst/>
                          <a:latin typeface="Calibri"/>
                          <a:ea typeface="Calibri"/>
                          <a:cs typeface="Times New Roman"/>
                        </a:rPr>
                        <a:t>2015</a:t>
                      </a:r>
                      <a:endParaRPr lang="es-SV" sz="1200" b="1" kern="120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685800" rtl="0" eaLnBrk="1" latinLnBrk="0" hangingPunct="1">
                        <a:lnSpc>
                          <a:spcPct val="115000"/>
                        </a:lnSpc>
                        <a:spcAft>
                          <a:spcPts val="0"/>
                        </a:spcAft>
                      </a:pPr>
                      <a:r>
                        <a:rPr lang="es-SV" sz="1200" b="1" kern="1200" dirty="0" smtClean="0">
                          <a:solidFill>
                            <a:schemeClr val="tx1"/>
                          </a:solidFill>
                          <a:effectLst/>
                          <a:latin typeface="Calibri"/>
                          <a:ea typeface="Calibri"/>
                          <a:cs typeface="Times New Roman"/>
                        </a:rPr>
                        <a:t>2016</a:t>
                      </a:r>
                      <a:endParaRPr lang="es-SV" sz="1200" b="1" kern="120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algn="ctr" defTabSz="685800" rtl="0" eaLnBrk="1" latinLnBrk="0" hangingPunct="1">
                        <a:lnSpc>
                          <a:spcPct val="115000"/>
                        </a:lnSpc>
                        <a:spcAft>
                          <a:spcPts val="0"/>
                        </a:spcAft>
                      </a:pPr>
                      <a:r>
                        <a:rPr lang="es-SV" sz="1200" b="1" kern="1200" dirty="0" smtClean="0">
                          <a:solidFill>
                            <a:schemeClr val="tx1"/>
                          </a:solidFill>
                          <a:effectLst/>
                          <a:latin typeface="Calibri"/>
                          <a:ea typeface="Calibri"/>
                          <a:cs typeface="Times New Roman"/>
                        </a:rPr>
                        <a:t>Variación %</a:t>
                      </a:r>
                      <a:endParaRPr lang="es-SV" sz="1200" b="1" kern="120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r>
              <a:tr h="190500">
                <a:tc>
                  <a:txBody>
                    <a:bodyPr/>
                    <a:lstStyle/>
                    <a:p>
                      <a:pPr algn="ctr">
                        <a:lnSpc>
                          <a:spcPct val="115000"/>
                        </a:lnSpc>
                        <a:spcAft>
                          <a:spcPts val="0"/>
                        </a:spcAft>
                      </a:pPr>
                      <a:r>
                        <a:rPr lang="es-SV" sz="1200" dirty="0">
                          <a:solidFill>
                            <a:schemeClr val="tx1"/>
                          </a:solidFill>
                          <a:effectLst/>
                        </a:rPr>
                        <a:t>1</a:t>
                      </a:r>
                      <a:endParaRPr lang="es-SV" sz="12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s-US" sz="1000" b="0" i="0" u="none" strike="noStrike" smtClean="0">
                          <a:solidFill>
                            <a:srgbClr val="000000"/>
                          </a:solidFill>
                          <a:effectLst/>
                          <a:latin typeface="Arial"/>
                        </a:rPr>
                        <a:t>Infección </a:t>
                      </a:r>
                      <a:r>
                        <a:rPr lang="es-US" sz="1000" b="0" i="0" u="none" strike="noStrike" dirty="0">
                          <a:solidFill>
                            <a:srgbClr val="000000"/>
                          </a:solidFill>
                          <a:effectLst/>
                          <a:latin typeface="Arial"/>
                        </a:rPr>
                        <a:t>respiratoria aguda</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19,070</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15,880</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-16.7</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0975">
                <a:tc>
                  <a:txBody>
                    <a:bodyPr/>
                    <a:lstStyle/>
                    <a:p>
                      <a:pPr algn="ctr">
                        <a:lnSpc>
                          <a:spcPct val="115000"/>
                        </a:lnSpc>
                        <a:spcAft>
                          <a:spcPts val="0"/>
                        </a:spcAft>
                      </a:pPr>
                      <a:r>
                        <a:rPr lang="es-SV" sz="1200" dirty="0">
                          <a:solidFill>
                            <a:schemeClr val="tx1"/>
                          </a:solidFill>
                          <a:effectLst/>
                        </a:rPr>
                        <a:t>2</a:t>
                      </a:r>
                      <a:endParaRPr lang="es-SV" sz="12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s-US" sz="1000" b="0" i="0" u="none" strike="noStrike" dirty="0">
                          <a:solidFill>
                            <a:srgbClr val="000000"/>
                          </a:solidFill>
                          <a:effectLst/>
                          <a:latin typeface="Arial"/>
                        </a:rPr>
                        <a:t>Diarrea y gastroenteritis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2,168</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3,273</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50.9</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0975">
                <a:tc>
                  <a:txBody>
                    <a:bodyPr/>
                    <a:lstStyle/>
                    <a:p>
                      <a:pPr algn="ctr">
                        <a:lnSpc>
                          <a:spcPct val="115000"/>
                        </a:lnSpc>
                        <a:spcAft>
                          <a:spcPts val="0"/>
                        </a:spcAft>
                      </a:pPr>
                      <a:r>
                        <a:rPr lang="es-SV" sz="1200" dirty="0">
                          <a:solidFill>
                            <a:schemeClr val="tx1"/>
                          </a:solidFill>
                          <a:effectLst/>
                        </a:rPr>
                        <a:t>3</a:t>
                      </a:r>
                      <a:endParaRPr lang="es-SV" sz="12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s-US" sz="1000" b="0" i="0" u="none" strike="noStrike" dirty="0">
                          <a:solidFill>
                            <a:srgbClr val="000000"/>
                          </a:solidFill>
                          <a:effectLst/>
                          <a:latin typeface="Arial"/>
                        </a:rPr>
                        <a:t>Heridos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628</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618</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-1.6</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0975">
                <a:tc>
                  <a:txBody>
                    <a:bodyPr/>
                    <a:lstStyle/>
                    <a:p>
                      <a:pPr algn="ctr">
                        <a:lnSpc>
                          <a:spcPct val="115000"/>
                        </a:lnSpc>
                        <a:spcAft>
                          <a:spcPts val="0"/>
                        </a:spcAft>
                      </a:pPr>
                      <a:r>
                        <a:rPr lang="es-SV" sz="1200" dirty="0">
                          <a:solidFill>
                            <a:schemeClr val="tx1"/>
                          </a:solidFill>
                          <a:effectLst/>
                        </a:rPr>
                        <a:t>4</a:t>
                      </a:r>
                      <a:endParaRPr lang="es-SV" sz="12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s-US" sz="1000" b="0" i="0" u="none" strike="noStrike" dirty="0">
                          <a:solidFill>
                            <a:srgbClr val="000000"/>
                          </a:solidFill>
                          <a:effectLst/>
                          <a:latin typeface="Arial"/>
                        </a:rPr>
                        <a:t>Traumatismos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512</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532</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3.9</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0975">
                <a:tc>
                  <a:txBody>
                    <a:bodyPr/>
                    <a:lstStyle/>
                    <a:p>
                      <a:pPr algn="ctr">
                        <a:lnSpc>
                          <a:spcPct val="115000"/>
                        </a:lnSpc>
                        <a:spcAft>
                          <a:spcPts val="0"/>
                        </a:spcAft>
                      </a:pPr>
                      <a:r>
                        <a:rPr lang="es-SV" sz="1200" dirty="0">
                          <a:solidFill>
                            <a:schemeClr val="tx1"/>
                          </a:solidFill>
                          <a:effectLst/>
                        </a:rPr>
                        <a:t>5</a:t>
                      </a:r>
                      <a:endParaRPr lang="es-SV" sz="12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685800" rtl="0" eaLnBrk="1" fontAlgn="ctr" latinLnBrk="0" hangingPunct="1">
                        <a:lnSpc>
                          <a:spcPct val="100000"/>
                        </a:lnSpc>
                        <a:spcBef>
                          <a:spcPts val="0"/>
                        </a:spcBef>
                        <a:spcAft>
                          <a:spcPts val="0"/>
                        </a:spcAft>
                        <a:buClrTx/>
                        <a:buSzTx/>
                        <a:buFontTx/>
                        <a:buNone/>
                        <a:tabLst/>
                        <a:defRPr/>
                      </a:pPr>
                      <a:r>
                        <a:rPr lang="es-US" sz="1000" b="0" i="0" u="none" strike="noStrike" dirty="0" smtClean="0">
                          <a:solidFill>
                            <a:srgbClr val="000000"/>
                          </a:solidFill>
                          <a:effectLst/>
                          <a:latin typeface="Arial"/>
                        </a:rPr>
                        <a:t>Conjuntivitis Bacteriana Aguda</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479</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490</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2.3</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0975">
                <a:tc>
                  <a:txBody>
                    <a:bodyPr/>
                    <a:lstStyle/>
                    <a:p>
                      <a:pPr algn="ctr">
                        <a:lnSpc>
                          <a:spcPct val="115000"/>
                        </a:lnSpc>
                        <a:spcAft>
                          <a:spcPts val="0"/>
                        </a:spcAft>
                      </a:pPr>
                      <a:r>
                        <a:rPr lang="es-SV" sz="1200" dirty="0">
                          <a:solidFill>
                            <a:schemeClr val="tx1"/>
                          </a:solidFill>
                          <a:effectLst/>
                        </a:rPr>
                        <a:t>6</a:t>
                      </a:r>
                      <a:endParaRPr lang="es-SV" sz="12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s-US" sz="1000" b="0" i="0" u="none" strike="noStrike" dirty="0" smtClean="0">
                          <a:solidFill>
                            <a:srgbClr val="000000"/>
                          </a:solidFill>
                          <a:effectLst/>
                          <a:latin typeface="Arial"/>
                        </a:rPr>
                        <a:t>Dermatosis</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495</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388</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-21.6</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0975">
                <a:tc>
                  <a:txBody>
                    <a:bodyPr/>
                    <a:lstStyle/>
                    <a:p>
                      <a:pPr algn="ctr">
                        <a:lnSpc>
                          <a:spcPct val="115000"/>
                        </a:lnSpc>
                        <a:spcAft>
                          <a:spcPts val="0"/>
                        </a:spcAft>
                      </a:pPr>
                      <a:r>
                        <a:rPr lang="es-SV" sz="1200" dirty="0">
                          <a:solidFill>
                            <a:schemeClr val="tx1"/>
                          </a:solidFill>
                          <a:effectLst/>
                        </a:rPr>
                        <a:t>7</a:t>
                      </a:r>
                      <a:endParaRPr lang="es-SV" sz="120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s-US" sz="1000" b="0" i="0" u="none" strike="noStrike" dirty="0" smtClean="0">
                          <a:solidFill>
                            <a:srgbClr val="000000"/>
                          </a:solidFill>
                          <a:effectLst/>
                          <a:latin typeface="Arial"/>
                        </a:rPr>
                        <a:t>Mordedura</a:t>
                      </a:r>
                      <a:r>
                        <a:rPr lang="es-US" sz="1000" b="0" i="0" u="none" strike="noStrike" baseline="0" dirty="0" smtClean="0">
                          <a:solidFill>
                            <a:srgbClr val="000000"/>
                          </a:solidFill>
                          <a:effectLst/>
                          <a:latin typeface="Arial"/>
                        </a:rPr>
                        <a:t> por animal T. de Rabia</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339</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357</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s-US" sz="1000" b="0" i="0" u="none" strike="noStrike" dirty="0" smtClean="0">
                          <a:solidFill>
                            <a:srgbClr val="000000"/>
                          </a:solidFill>
                          <a:effectLst/>
                          <a:latin typeface="Arial"/>
                        </a:rPr>
                        <a:t>5.31</a:t>
                      </a:r>
                      <a:endParaRPr lang="es-US" sz="1000" b="0"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968107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310" y="173774"/>
            <a:ext cx="1135856" cy="650081"/>
          </a:xfrm>
          <a:prstGeom prst="rect">
            <a:avLst/>
          </a:prstGeom>
        </p:spPr>
      </p:pic>
      <p:pic>
        <p:nvPicPr>
          <p:cNvPr id="7" name="Imagen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85850" y="189815"/>
            <a:ext cx="1164431" cy="592931"/>
          </a:xfrm>
          <a:prstGeom prst="rect">
            <a:avLst/>
          </a:prstGeom>
        </p:spPr>
      </p:pic>
      <p:sp>
        <p:nvSpPr>
          <p:cNvPr id="2" name="1 Título"/>
          <p:cNvSpPr>
            <a:spLocks noGrp="1"/>
          </p:cNvSpPr>
          <p:nvPr>
            <p:ph type="title"/>
          </p:nvPr>
        </p:nvSpPr>
        <p:spPr>
          <a:xfrm>
            <a:off x="723752" y="681288"/>
            <a:ext cx="5612130" cy="606904"/>
          </a:xfrm>
        </p:spPr>
        <p:txBody>
          <a:bodyPr>
            <a:normAutofit fontScale="90000"/>
          </a:bodyPr>
          <a:lstStyle/>
          <a:p>
            <a:pPr algn="ctr"/>
            <a:r>
              <a:rPr lang="es-SV" sz="1300" b="1" dirty="0"/>
              <a:t>VERIFICACION DE LISTADO DE EMBARAZADAS CON RIESGO O FPP DURANTE LAS </a:t>
            </a:r>
            <a:r>
              <a:rPr lang="es-SV" sz="1300" b="1" dirty="0" smtClean="0"/>
              <a:t>VACACIONES DE FIN DE AÑO 2016</a:t>
            </a:r>
            <a:r>
              <a:rPr lang="es-SV" sz="1300" dirty="0"/>
              <a:t/>
            </a:r>
            <a:br>
              <a:rPr lang="es-SV" sz="1300" dirty="0"/>
            </a:br>
            <a:r>
              <a:rPr lang="es-SV" sz="1600" b="1" dirty="0" smtClean="0"/>
              <a:t>PRIMER </a:t>
            </a:r>
            <a:r>
              <a:rPr lang="es-SV" sz="1600" b="1" dirty="0"/>
              <a:t>NIVEL DE </a:t>
            </a:r>
            <a:r>
              <a:rPr lang="es-SV" sz="1600" b="1" dirty="0" smtClean="0"/>
              <a:t>ATENCIÓN-FOSALUD</a:t>
            </a:r>
            <a:endParaRPr lang="es-SV" sz="2400" dirty="0"/>
          </a:p>
        </p:txBody>
      </p:sp>
      <p:graphicFrame>
        <p:nvGraphicFramePr>
          <p:cNvPr id="4" name="Tabla 3"/>
          <p:cNvGraphicFramePr>
            <a:graphicFrameLocks noGrp="1"/>
          </p:cNvGraphicFramePr>
          <p:nvPr>
            <p:extLst>
              <p:ext uri="{D42A27DB-BD31-4B8C-83A1-F6EECF244321}">
                <p14:modId xmlns:p14="http://schemas.microsoft.com/office/powerpoint/2010/main" val="1207050217"/>
              </p:ext>
            </p:extLst>
          </p:nvPr>
        </p:nvGraphicFramePr>
        <p:xfrm>
          <a:off x="904798" y="1462088"/>
          <a:ext cx="5278832" cy="7142403"/>
        </p:xfrm>
        <a:graphic>
          <a:graphicData uri="http://schemas.openxmlformats.org/drawingml/2006/table">
            <a:tbl>
              <a:tblPr/>
              <a:tblGrid>
                <a:gridCol w="798272"/>
                <a:gridCol w="3497580"/>
                <a:gridCol w="982980"/>
              </a:tblGrid>
              <a:tr h="43301">
                <a:tc>
                  <a:txBody>
                    <a:bodyPr/>
                    <a:lstStyle/>
                    <a:p>
                      <a:pPr algn="ctr">
                        <a:lnSpc>
                          <a:spcPct val="115000"/>
                        </a:lnSpc>
                        <a:spcAft>
                          <a:spcPts val="0"/>
                        </a:spcAft>
                      </a:pPr>
                      <a:r>
                        <a:rPr lang="es-MX" sz="1100" b="1" kern="50" dirty="0">
                          <a:effectLst/>
                          <a:latin typeface="Calibri" panose="020F0502020204030204" pitchFamily="34" charset="0"/>
                          <a:ea typeface="Droid Sans Fallback"/>
                          <a:cs typeface="Calibri" panose="020F0502020204030204" pitchFamily="34" charset="0"/>
                        </a:rPr>
                        <a:t>Día</a:t>
                      </a:r>
                      <a:endParaRPr lang="es-SV" sz="1100" kern="50" dirty="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MX" sz="1100" b="1" kern="50">
                          <a:effectLst/>
                          <a:latin typeface="Calibri" panose="020F0502020204030204" pitchFamily="34" charset="0"/>
                          <a:ea typeface="Droid Sans Fallback"/>
                          <a:cs typeface="Calibri" panose="020F0502020204030204" pitchFamily="34" charset="0"/>
                        </a:rPr>
                        <a:t>UCSF con listado</a:t>
                      </a:r>
                      <a:endParaRPr lang="es-SV" sz="11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MX" sz="1100" b="1" kern="50" dirty="0">
                          <a:effectLst/>
                          <a:latin typeface="Calibri" panose="020F0502020204030204" pitchFamily="34" charset="0"/>
                          <a:ea typeface="Droid Sans Fallback"/>
                          <a:cs typeface="Calibri" panose="020F0502020204030204" pitchFamily="34" charset="0"/>
                        </a:rPr>
                        <a:t>UCSF sin listado</a:t>
                      </a:r>
                      <a:endParaRPr lang="es-SV" sz="1100" kern="50" dirty="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19610">
                <a:tc>
                  <a:txBody>
                    <a:bodyPr/>
                    <a:lstStyle/>
                    <a:p>
                      <a:pPr algn="ctr">
                        <a:lnSpc>
                          <a:spcPct val="115000"/>
                        </a:lnSpc>
                        <a:spcAft>
                          <a:spcPts val="0"/>
                        </a:spcAft>
                      </a:pPr>
                      <a:r>
                        <a:rPr lang="es-MX" sz="900" b="1" kern="50">
                          <a:effectLst/>
                          <a:latin typeface="Calibri" panose="020F0502020204030204" pitchFamily="34" charset="0"/>
                          <a:ea typeface="Droid Sans Fallback"/>
                          <a:cs typeface="Calibri" panose="020F0502020204030204" pitchFamily="34" charset="0"/>
                        </a:rPr>
                        <a:t>Sábado 24</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0"/>
                        </a:spcAft>
                      </a:pPr>
                      <a:r>
                        <a:rPr lang="es-SV" sz="900" kern="50" dirty="0">
                          <a:effectLst/>
                          <a:latin typeface="Calibri" panose="020F0502020204030204" pitchFamily="34" charset="0"/>
                          <a:ea typeface="Droid Sans Fallback"/>
                          <a:cs typeface="Calibri" panose="020F0502020204030204" pitchFamily="34" charset="0"/>
                        </a:rPr>
                        <a:t>San Fernando, </a:t>
                      </a:r>
                      <a:r>
                        <a:rPr lang="es-MX" sz="900" kern="50" dirty="0">
                          <a:effectLst/>
                          <a:latin typeface="Calibri" panose="020F0502020204030204" pitchFamily="34" charset="0"/>
                          <a:ea typeface="Droid Sans Fallback"/>
                          <a:cs typeface="Calibri" panose="020F0502020204030204" pitchFamily="34" charset="0"/>
                        </a:rPr>
                        <a:t>San Francisco Morazán, Dulce Nombre de María, Periférica San Vicente, </a:t>
                      </a:r>
                      <a:r>
                        <a:rPr lang="es-MX" sz="900" kern="50" dirty="0" err="1">
                          <a:effectLst/>
                          <a:latin typeface="Calibri" panose="020F0502020204030204" pitchFamily="34" charset="0"/>
                          <a:ea typeface="Droid Sans Fallback"/>
                          <a:cs typeface="Calibri" panose="020F0502020204030204" pitchFamily="34" charset="0"/>
                        </a:rPr>
                        <a:t>Apastepeque</a:t>
                      </a:r>
                      <a:r>
                        <a:rPr lang="es-MX" sz="900" kern="50" dirty="0">
                          <a:effectLst/>
                          <a:latin typeface="Calibri" panose="020F0502020204030204" pitchFamily="34" charset="0"/>
                          <a:ea typeface="Droid Sans Fallback"/>
                          <a:cs typeface="Calibri" panose="020F0502020204030204" pitchFamily="34" charset="0"/>
                        </a:rPr>
                        <a:t>, </a:t>
                      </a:r>
                      <a:r>
                        <a:rPr lang="es-MX" sz="900" kern="50" dirty="0" err="1">
                          <a:effectLst/>
                          <a:latin typeface="Calibri" panose="020F0502020204030204" pitchFamily="34" charset="0"/>
                          <a:ea typeface="Droid Sans Fallback"/>
                          <a:cs typeface="Calibri" panose="020F0502020204030204" pitchFamily="34" charset="0"/>
                        </a:rPr>
                        <a:t>Tecoluca</a:t>
                      </a:r>
                      <a:r>
                        <a:rPr lang="es-MX" sz="900" kern="50" dirty="0">
                          <a:effectLst/>
                          <a:latin typeface="Calibri" panose="020F0502020204030204" pitchFamily="34" charset="0"/>
                          <a:ea typeface="Droid Sans Fallback"/>
                          <a:cs typeface="Calibri" panose="020F0502020204030204" pitchFamily="34" charset="0"/>
                        </a:rPr>
                        <a:t>, Santa Clara, Verapaz, </a:t>
                      </a:r>
                      <a:r>
                        <a:rPr lang="es-MX" sz="900" kern="50" dirty="0" err="1">
                          <a:effectLst/>
                          <a:latin typeface="Calibri" panose="020F0502020204030204" pitchFamily="34" charset="0"/>
                          <a:ea typeface="Droid Sans Fallback"/>
                          <a:cs typeface="Calibri" panose="020F0502020204030204" pitchFamily="34" charset="0"/>
                        </a:rPr>
                        <a:t>Perquin</a:t>
                      </a:r>
                      <a:r>
                        <a:rPr lang="es-MX" sz="900" kern="50" dirty="0">
                          <a:effectLst/>
                          <a:latin typeface="Calibri" panose="020F0502020204030204" pitchFamily="34" charset="0"/>
                          <a:ea typeface="Droid Sans Fallback"/>
                          <a:cs typeface="Calibri" panose="020F0502020204030204" pitchFamily="34" charset="0"/>
                        </a:rPr>
                        <a:t>, </a:t>
                      </a:r>
                      <a:r>
                        <a:rPr lang="es-MX" sz="900" kern="50" dirty="0" err="1">
                          <a:effectLst/>
                          <a:latin typeface="Calibri" panose="020F0502020204030204" pitchFamily="34" charset="0"/>
                          <a:ea typeface="Droid Sans Fallback"/>
                          <a:cs typeface="Calibri" panose="020F0502020204030204" pitchFamily="34" charset="0"/>
                        </a:rPr>
                        <a:t>Torola</a:t>
                      </a:r>
                      <a:r>
                        <a:rPr lang="es-MX" sz="900" kern="50" dirty="0">
                          <a:effectLst/>
                          <a:latin typeface="Calibri" panose="020F0502020204030204" pitchFamily="34" charset="0"/>
                          <a:ea typeface="Droid Sans Fallback"/>
                          <a:cs typeface="Calibri" panose="020F0502020204030204" pitchFamily="34" charset="0"/>
                        </a:rPr>
                        <a:t>, </a:t>
                      </a:r>
                      <a:r>
                        <a:rPr lang="es-MX" sz="900" kern="50" dirty="0" err="1">
                          <a:effectLst/>
                          <a:latin typeface="Calibri" panose="020F0502020204030204" pitchFamily="34" charset="0"/>
                          <a:ea typeface="Droid Sans Fallback"/>
                          <a:cs typeface="Calibri" panose="020F0502020204030204" pitchFamily="34" charset="0"/>
                        </a:rPr>
                        <a:t>Joateca</a:t>
                      </a:r>
                      <a:r>
                        <a:rPr lang="es-MX" sz="900" kern="50" dirty="0">
                          <a:effectLst/>
                          <a:latin typeface="Calibri" panose="020F0502020204030204" pitchFamily="34" charset="0"/>
                          <a:ea typeface="Droid Sans Fallback"/>
                          <a:cs typeface="Calibri" panose="020F0502020204030204" pitchFamily="34" charset="0"/>
                        </a:rPr>
                        <a:t>, HEM </a:t>
                      </a:r>
                      <a:r>
                        <a:rPr lang="es-MX" sz="900" kern="50" dirty="0" err="1">
                          <a:effectLst/>
                          <a:latin typeface="Calibri" panose="020F0502020204030204" pitchFamily="34" charset="0"/>
                          <a:ea typeface="Droid Sans Fallback"/>
                          <a:cs typeface="Calibri" panose="020F0502020204030204" pitchFamily="34" charset="0"/>
                        </a:rPr>
                        <a:t>Perquin</a:t>
                      </a:r>
                      <a:r>
                        <a:rPr lang="es-MX" sz="900" kern="50" dirty="0">
                          <a:effectLst/>
                          <a:latin typeface="Calibri" panose="020F0502020204030204" pitchFamily="34" charset="0"/>
                          <a:ea typeface="Droid Sans Fallback"/>
                          <a:cs typeface="Calibri" panose="020F0502020204030204" pitchFamily="34" charset="0"/>
                        </a:rPr>
                        <a:t>, Mejicanos, </a:t>
                      </a:r>
                      <a:r>
                        <a:rPr lang="es-MX" sz="900" kern="50" dirty="0" err="1">
                          <a:effectLst/>
                          <a:latin typeface="Calibri" panose="020F0502020204030204" pitchFamily="34" charset="0"/>
                          <a:ea typeface="Droid Sans Fallback"/>
                          <a:cs typeface="Calibri" panose="020F0502020204030204" pitchFamily="34" charset="0"/>
                        </a:rPr>
                        <a:t>Zacamil</a:t>
                      </a:r>
                      <a:r>
                        <a:rPr lang="es-MX" sz="900" kern="50" dirty="0">
                          <a:effectLst/>
                          <a:latin typeface="Calibri" panose="020F0502020204030204" pitchFamily="34" charset="0"/>
                          <a:ea typeface="Droid Sans Fallback"/>
                          <a:cs typeface="Calibri" panose="020F0502020204030204" pitchFamily="34" charset="0"/>
                        </a:rPr>
                        <a:t>, Unicentro, AltaVista, </a:t>
                      </a:r>
                      <a:r>
                        <a:rPr lang="es-MX" sz="900" kern="50" dirty="0" err="1">
                          <a:effectLst/>
                          <a:latin typeface="Calibri" panose="020F0502020204030204" pitchFamily="34" charset="0"/>
                          <a:ea typeface="Droid Sans Fallback"/>
                          <a:cs typeface="Calibri" panose="020F0502020204030204" pitchFamily="34" charset="0"/>
                        </a:rPr>
                        <a:t>Ilopango</a:t>
                      </a:r>
                      <a:r>
                        <a:rPr lang="es-MX" sz="900" kern="50" dirty="0">
                          <a:effectLst/>
                          <a:latin typeface="Calibri" panose="020F0502020204030204" pitchFamily="34" charset="0"/>
                          <a:ea typeface="Droid Sans Fallback"/>
                          <a:cs typeface="Calibri" panose="020F0502020204030204" pitchFamily="34" charset="0"/>
                        </a:rPr>
                        <a:t>, San Miguelito, Concepción.</a:t>
                      </a:r>
                      <a:endParaRPr lang="es-SV" sz="900" kern="50" dirty="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s-MX" sz="900" kern="50">
                          <a:effectLst/>
                          <a:latin typeface="Calibri" panose="020F0502020204030204" pitchFamily="34" charset="0"/>
                          <a:ea typeface="Droid Sans Fallback"/>
                          <a:cs typeface="Calibri" panose="020F0502020204030204" pitchFamily="34" charset="0"/>
                        </a:rPr>
                        <a:t> </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06212">
                <a:tc>
                  <a:txBody>
                    <a:bodyPr/>
                    <a:lstStyle/>
                    <a:p>
                      <a:pPr algn="ctr">
                        <a:lnSpc>
                          <a:spcPct val="115000"/>
                        </a:lnSpc>
                        <a:spcAft>
                          <a:spcPts val="0"/>
                        </a:spcAft>
                      </a:pPr>
                      <a:r>
                        <a:rPr lang="es-MX" sz="900" b="1" kern="50">
                          <a:effectLst/>
                          <a:latin typeface="Calibri" panose="020F0502020204030204" pitchFamily="34" charset="0"/>
                          <a:ea typeface="Droid Sans Fallback"/>
                          <a:cs typeface="Calibri" panose="020F0502020204030204" pitchFamily="34" charset="0"/>
                        </a:rPr>
                        <a:t>Domingo 25</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0"/>
                        </a:spcAft>
                      </a:pP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Guarjila</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Nombre de Jesús, Nueva trinidad, HEM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Guarjila</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Nuevo Edén de San Juan, Ciudad Dolores, HEM San Gerardo, Concepción Batres, El Transito, San Jorge, El Espino, Llano los Patos, El Tamarindo,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Conchagua</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San Alejo, HEM La Unión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Chirilagua</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HEM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Chirilagua</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a:t>
                      </a:r>
                      <a:endParaRPr lang="es-SV" sz="900" kern="50" dirty="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s-MX" sz="900" kern="50">
                          <a:effectLst/>
                          <a:latin typeface="Calibri" panose="020F0502020204030204" pitchFamily="34" charset="0"/>
                          <a:ea typeface="Droid Sans Fallback"/>
                          <a:cs typeface="Calibri" panose="020F0502020204030204" pitchFamily="34" charset="0"/>
                        </a:rPr>
                        <a:t> </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76309">
                <a:tc>
                  <a:txBody>
                    <a:bodyPr/>
                    <a:lstStyle/>
                    <a:p>
                      <a:pPr algn="ctr">
                        <a:lnSpc>
                          <a:spcPct val="115000"/>
                        </a:lnSpc>
                        <a:spcAft>
                          <a:spcPts val="0"/>
                        </a:spcAft>
                      </a:pPr>
                      <a:r>
                        <a:rPr lang="es-MX" sz="900" b="1" kern="50">
                          <a:effectLst/>
                          <a:latin typeface="Calibri" panose="020F0502020204030204" pitchFamily="34" charset="0"/>
                          <a:ea typeface="Droid Sans Fallback"/>
                          <a:cs typeface="Calibri" panose="020F0502020204030204" pitchFamily="34" charset="0"/>
                        </a:rPr>
                        <a:t>Lunes 26</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0"/>
                        </a:spcAft>
                      </a:pPr>
                      <a:r>
                        <a:rPr lang="es-MX" sz="900" kern="50" dirty="0" err="1">
                          <a:effectLst/>
                          <a:latin typeface="Calibri" panose="020F0502020204030204" pitchFamily="34" charset="0"/>
                          <a:ea typeface="Droid Sans Fallback"/>
                          <a:cs typeface="Calibri" panose="020F0502020204030204" pitchFamily="34" charset="0"/>
                        </a:rPr>
                        <a:t>Sonzacate</a:t>
                      </a:r>
                      <a:r>
                        <a:rPr lang="es-MX" sz="900" kern="50" dirty="0">
                          <a:effectLst/>
                          <a:latin typeface="Calibri" panose="020F0502020204030204" pitchFamily="34" charset="0"/>
                          <a:ea typeface="Droid Sans Fallback"/>
                          <a:cs typeface="Calibri" panose="020F0502020204030204" pitchFamily="34" charset="0"/>
                        </a:rPr>
                        <a:t>, Santo Domingo de Guzmán </a:t>
                      </a:r>
                      <a:r>
                        <a:rPr lang="es-MX" sz="900" kern="50" dirty="0" err="1">
                          <a:effectLst/>
                          <a:latin typeface="Calibri" panose="020F0502020204030204" pitchFamily="34" charset="0"/>
                          <a:ea typeface="Droid Sans Fallback"/>
                          <a:cs typeface="Calibri" panose="020F0502020204030204" pitchFamily="34" charset="0"/>
                        </a:rPr>
                        <a:t>Nahuizalco</a:t>
                      </a:r>
                      <a:r>
                        <a:rPr lang="es-MX" sz="900" kern="50" dirty="0">
                          <a:effectLst/>
                          <a:latin typeface="Calibri" panose="020F0502020204030204" pitchFamily="34" charset="0"/>
                          <a:ea typeface="Droid Sans Fallback"/>
                          <a:cs typeface="Calibri" panose="020F0502020204030204" pitchFamily="34" charset="0"/>
                        </a:rPr>
                        <a:t>, </a:t>
                      </a:r>
                      <a:r>
                        <a:rPr lang="es-MX" sz="900" kern="50" dirty="0" err="1">
                          <a:effectLst/>
                          <a:latin typeface="Calibri" panose="020F0502020204030204" pitchFamily="34" charset="0"/>
                          <a:ea typeface="Droid Sans Fallback"/>
                          <a:cs typeface="Calibri" panose="020F0502020204030204" pitchFamily="34" charset="0"/>
                        </a:rPr>
                        <a:t>Juayua</a:t>
                      </a:r>
                      <a:r>
                        <a:rPr lang="es-MX" sz="900" kern="50" dirty="0">
                          <a:effectLst/>
                          <a:latin typeface="Calibri" panose="020F0502020204030204" pitchFamily="34" charset="0"/>
                          <a:ea typeface="Droid Sans Fallback"/>
                          <a:cs typeface="Calibri" panose="020F0502020204030204" pitchFamily="34" charset="0"/>
                        </a:rPr>
                        <a:t>; Isla de Méndez ,Corral de Mulas, Nuevo Amanecer;  Ciudad Barrios, San Antonio del Mosco, Carolina; </a:t>
                      </a:r>
                      <a:r>
                        <a:rPr lang="es-MX" sz="900" kern="50" dirty="0" err="1">
                          <a:effectLst/>
                          <a:latin typeface="Calibri" panose="020F0502020204030204" pitchFamily="34" charset="0"/>
                          <a:ea typeface="Droid Sans Fallback"/>
                          <a:cs typeface="Calibri" panose="020F0502020204030204" pitchFamily="34" charset="0"/>
                        </a:rPr>
                        <a:t>Lislique</a:t>
                      </a:r>
                      <a:r>
                        <a:rPr lang="es-MX" sz="900" kern="50" dirty="0">
                          <a:effectLst/>
                          <a:latin typeface="Calibri" panose="020F0502020204030204" pitchFamily="34" charset="0"/>
                          <a:ea typeface="Droid Sans Fallback"/>
                          <a:cs typeface="Calibri" panose="020F0502020204030204" pitchFamily="34" charset="0"/>
                        </a:rPr>
                        <a:t>, </a:t>
                      </a:r>
                      <a:r>
                        <a:rPr lang="es-MX" sz="900" kern="50" dirty="0" err="1">
                          <a:effectLst/>
                          <a:latin typeface="Calibri" panose="020F0502020204030204" pitchFamily="34" charset="0"/>
                          <a:ea typeface="Droid Sans Fallback"/>
                          <a:cs typeface="Calibri" panose="020F0502020204030204" pitchFamily="34" charset="0"/>
                        </a:rPr>
                        <a:t>Anamoros</a:t>
                      </a:r>
                      <a:r>
                        <a:rPr lang="es-MX" sz="900" kern="50" dirty="0">
                          <a:effectLst/>
                          <a:latin typeface="Calibri" panose="020F0502020204030204" pitchFamily="34" charset="0"/>
                          <a:ea typeface="Droid Sans Fallback"/>
                          <a:cs typeface="Calibri" panose="020F0502020204030204" pitchFamily="34" charset="0"/>
                        </a:rPr>
                        <a:t>, </a:t>
                      </a:r>
                      <a:r>
                        <a:rPr lang="es-MX" sz="900" kern="50" dirty="0" err="1">
                          <a:effectLst/>
                          <a:latin typeface="Calibri" panose="020F0502020204030204" pitchFamily="34" charset="0"/>
                          <a:ea typeface="Droid Sans Fallback"/>
                          <a:cs typeface="Calibri" panose="020F0502020204030204" pitchFamily="34" charset="0"/>
                        </a:rPr>
                        <a:t>Monteca</a:t>
                      </a:r>
                      <a:r>
                        <a:rPr lang="es-MX" sz="900" kern="50" dirty="0">
                          <a:effectLst/>
                          <a:latin typeface="Calibri" panose="020F0502020204030204" pitchFamily="34" charset="0"/>
                          <a:ea typeface="Droid Sans Fallback"/>
                          <a:cs typeface="Calibri" panose="020F0502020204030204" pitchFamily="34" charset="0"/>
                        </a:rPr>
                        <a:t> , Santa Rosa de Lima </a:t>
                      </a:r>
                      <a:endParaRPr lang="es-SV" sz="900" kern="50" dirty="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s-MX" sz="900" kern="50">
                          <a:effectLst/>
                          <a:latin typeface="Calibri" panose="020F0502020204030204" pitchFamily="34" charset="0"/>
                          <a:ea typeface="Droid Sans Fallback"/>
                          <a:cs typeface="Calibri" panose="020F0502020204030204" pitchFamily="34" charset="0"/>
                        </a:rPr>
                        <a:t> </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19610">
                <a:tc>
                  <a:txBody>
                    <a:bodyPr/>
                    <a:lstStyle/>
                    <a:p>
                      <a:pPr algn="ctr">
                        <a:lnSpc>
                          <a:spcPct val="115000"/>
                        </a:lnSpc>
                        <a:spcAft>
                          <a:spcPts val="0"/>
                        </a:spcAft>
                      </a:pPr>
                      <a:r>
                        <a:rPr lang="es-MX" sz="900" b="1" kern="50">
                          <a:effectLst/>
                          <a:latin typeface="Calibri" panose="020F0502020204030204" pitchFamily="34" charset="0"/>
                          <a:ea typeface="Droid Sans Fallback"/>
                          <a:cs typeface="Calibri" panose="020F0502020204030204" pitchFamily="34" charset="0"/>
                        </a:rPr>
                        <a:t>Martes 27</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0"/>
                        </a:spcAft>
                      </a:pPr>
                      <a:r>
                        <a:rPr lang="es-MX" sz="900" kern="50" dirty="0" err="1">
                          <a:effectLst/>
                          <a:latin typeface="Calibri" panose="020F0502020204030204" pitchFamily="34" charset="0"/>
                          <a:ea typeface="Droid Sans Fallback"/>
                          <a:cs typeface="Calibri" panose="020F0502020204030204" pitchFamily="34" charset="0"/>
                        </a:rPr>
                        <a:t>Arcatao</a:t>
                      </a:r>
                      <a:r>
                        <a:rPr lang="es-MX" sz="900" kern="50" dirty="0">
                          <a:effectLst/>
                          <a:latin typeface="Calibri" panose="020F0502020204030204" pitchFamily="34" charset="0"/>
                          <a:ea typeface="Droid Sans Fallback"/>
                          <a:cs typeface="Calibri" panose="020F0502020204030204" pitchFamily="34" charset="0"/>
                        </a:rPr>
                        <a:t>, San Antonio los Ranchos, San isidro Labrador, Nueva Granada, </a:t>
                      </a:r>
                      <a:r>
                        <a:rPr lang="es-MX" sz="900" kern="50" dirty="0" err="1">
                          <a:effectLst/>
                          <a:latin typeface="Calibri" panose="020F0502020204030204" pitchFamily="34" charset="0"/>
                          <a:ea typeface="Droid Sans Fallback"/>
                          <a:cs typeface="Calibri" panose="020F0502020204030204" pitchFamily="34" charset="0"/>
                        </a:rPr>
                        <a:t>Estanzuelas</a:t>
                      </a:r>
                      <a:r>
                        <a:rPr lang="es-MX" sz="900" kern="50" dirty="0">
                          <a:effectLst/>
                          <a:latin typeface="Calibri" panose="020F0502020204030204" pitchFamily="34" charset="0"/>
                          <a:ea typeface="Droid Sans Fallback"/>
                          <a:cs typeface="Calibri" panose="020F0502020204030204" pitchFamily="34" charset="0"/>
                        </a:rPr>
                        <a:t>, Berlín, </a:t>
                      </a:r>
                      <a:r>
                        <a:rPr lang="es-MX" sz="900" kern="50" dirty="0" err="1">
                          <a:effectLst/>
                          <a:latin typeface="Calibri" panose="020F0502020204030204" pitchFamily="34" charset="0"/>
                          <a:ea typeface="Droid Sans Fallback"/>
                          <a:cs typeface="Calibri" panose="020F0502020204030204" pitchFamily="34" charset="0"/>
                        </a:rPr>
                        <a:t>Jayaque</a:t>
                      </a:r>
                      <a:r>
                        <a:rPr lang="es-MX" sz="900" kern="50" dirty="0">
                          <a:effectLst/>
                          <a:latin typeface="Calibri" panose="020F0502020204030204" pitchFamily="34" charset="0"/>
                          <a:ea typeface="Droid Sans Fallback"/>
                          <a:cs typeface="Calibri" panose="020F0502020204030204" pitchFamily="34" charset="0"/>
                        </a:rPr>
                        <a:t>, Lourdes, Armenia, </a:t>
                      </a:r>
                      <a:r>
                        <a:rPr lang="es-MX" sz="900" kern="50" dirty="0" err="1">
                          <a:effectLst/>
                          <a:latin typeface="Calibri" panose="020F0502020204030204" pitchFamily="34" charset="0"/>
                          <a:ea typeface="Droid Sans Fallback"/>
                          <a:cs typeface="Calibri" panose="020F0502020204030204" pitchFamily="34" charset="0"/>
                        </a:rPr>
                        <a:t>Izalco</a:t>
                      </a:r>
                      <a:r>
                        <a:rPr lang="es-MX" sz="900" kern="50" dirty="0">
                          <a:effectLst/>
                          <a:latin typeface="Calibri" panose="020F0502020204030204" pitchFamily="34" charset="0"/>
                          <a:ea typeface="Droid Sans Fallback"/>
                          <a:cs typeface="Calibri" panose="020F0502020204030204" pitchFamily="34" charset="0"/>
                        </a:rPr>
                        <a:t>, HEM </a:t>
                      </a:r>
                      <a:r>
                        <a:rPr lang="es-MX" sz="900" kern="50" dirty="0" err="1">
                          <a:effectLst/>
                          <a:latin typeface="Calibri" panose="020F0502020204030204" pitchFamily="34" charset="0"/>
                          <a:ea typeface="Droid Sans Fallback"/>
                          <a:cs typeface="Calibri" panose="020F0502020204030204" pitchFamily="34" charset="0"/>
                        </a:rPr>
                        <a:t>Izalco</a:t>
                      </a:r>
                      <a:r>
                        <a:rPr lang="es-MX" sz="900" kern="50" dirty="0">
                          <a:effectLst/>
                          <a:latin typeface="Calibri" panose="020F0502020204030204" pitchFamily="34" charset="0"/>
                          <a:ea typeface="Droid Sans Fallback"/>
                          <a:cs typeface="Calibri" panose="020F0502020204030204" pitchFamily="34" charset="0"/>
                        </a:rPr>
                        <a:t>. Santa Rosa de Lima, Corinto, </a:t>
                      </a:r>
                      <a:r>
                        <a:rPr lang="es-MX" sz="900" kern="50" dirty="0" err="1">
                          <a:effectLst/>
                          <a:latin typeface="Calibri" panose="020F0502020204030204" pitchFamily="34" charset="0"/>
                          <a:ea typeface="Droid Sans Fallback"/>
                          <a:cs typeface="Calibri" panose="020F0502020204030204" pitchFamily="34" charset="0"/>
                        </a:rPr>
                        <a:t>Cacaopera</a:t>
                      </a:r>
                      <a:r>
                        <a:rPr lang="es-MX" sz="900" kern="50" dirty="0">
                          <a:effectLst/>
                          <a:latin typeface="Calibri" panose="020F0502020204030204" pitchFamily="34" charset="0"/>
                          <a:ea typeface="Droid Sans Fallback"/>
                          <a:cs typeface="Calibri" panose="020F0502020204030204" pitchFamily="34" charset="0"/>
                        </a:rPr>
                        <a:t>,  </a:t>
                      </a:r>
                      <a:r>
                        <a:rPr lang="es-MX" sz="900" kern="50" dirty="0" err="1">
                          <a:effectLst/>
                          <a:latin typeface="Calibri" panose="020F0502020204030204" pitchFamily="34" charset="0"/>
                          <a:ea typeface="Droid Sans Fallback"/>
                          <a:cs typeface="Calibri" panose="020F0502020204030204" pitchFamily="34" charset="0"/>
                        </a:rPr>
                        <a:t>Gualococti</a:t>
                      </a:r>
                      <a:r>
                        <a:rPr lang="es-MX" sz="900" kern="50" dirty="0">
                          <a:effectLst/>
                          <a:latin typeface="Calibri" panose="020F0502020204030204" pitchFamily="34" charset="0"/>
                          <a:ea typeface="Droid Sans Fallback"/>
                          <a:cs typeface="Calibri" panose="020F0502020204030204" pitchFamily="34" charset="0"/>
                        </a:rPr>
                        <a:t>, HEM </a:t>
                      </a:r>
                      <a:r>
                        <a:rPr lang="es-MX" sz="900" kern="50" dirty="0" err="1">
                          <a:effectLst/>
                          <a:latin typeface="Calibri" panose="020F0502020204030204" pitchFamily="34" charset="0"/>
                          <a:ea typeface="Droid Sans Fallback"/>
                          <a:cs typeface="Calibri" panose="020F0502020204030204" pitchFamily="34" charset="0"/>
                        </a:rPr>
                        <a:t>Anamorós</a:t>
                      </a:r>
                      <a:r>
                        <a:rPr lang="es-MX" sz="900" kern="50" dirty="0">
                          <a:effectLst/>
                          <a:latin typeface="Calibri" panose="020F0502020204030204" pitchFamily="34" charset="0"/>
                          <a:ea typeface="Droid Sans Fallback"/>
                          <a:cs typeface="Calibri" panose="020F0502020204030204" pitchFamily="34" charset="0"/>
                        </a:rPr>
                        <a:t>, OSI </a:t>
                      </a:r>
                      <a:r>
                        <a:rPr lang="es-MX" sz="900" kern="50" dirty="0" err="1">
                          <a:effectLst/>
                          <a:latin typeface="Calibri" panose="020F0502020204030204" pitchFamily="34" charset="0"/>
                          <a:ea typeface="Droid Sans Fallback"/>
                          <a:cs typeface="Calibri" panose="020F0502020204030204" pitchFamily="34" charset="0"/>
                        </a:rPr>
                        <a:t>Amatillo</a:t>
                      </a:r>
                      <a:r>
                        <a:rPr lang="es-MX" sz="900" kern="50" dirty="0">
                          <a:effectLst/>
                          <a:latin typeface="Calibri" panose="020F0502020204030204" pitchFamily="34" charset="0"/>
                          <a:ea typeface="Droid Sans Fallback"/>
                          <a:cs typeface="Calibri" panose="020F0502020204030204" pitchFamily="34" charset="0"/>
                        </a:rPr>
                        <a:t>.</a:t>
                      </a:r>
                      <a:endParaRPr lang="es-SV" sz="900" kern="50" dirty="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s-MX" sz="900" kern="50">
                          <a:effectLst/>
                          <a:latin typeface="Calibri" panose="020F0502020204030204" pitchFamily="34" charset="0"/>
                          <a:ea typeface="Droid Sans Fallback"/>
                          <a:cs typeface="Calibri" panose="020F0502020204030204" pitchFamily="34" charset="0"/>
                        </a:rPr>
                        <a:t> </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76309">
                <a:tc>
                  <a:txBody>
                    <a:bodyPr/>
                    <a:lstStyle/>
                    <a:p>
                      <a:pPr algn="ctr">
                        <a:lnSpc>
                          <a:spcPct val="115000"/>
                        </a:lnSpc>
                        <a:spcAft>
                          <a:spcPts val="0"/>
                        </a:spcAft>
                      </a:pPr>
                      <a:r>
                        <a:rPr lang="es-MX" sz="900" b="1" kern="50">
                          <a:effectLst/>
                          <a:latin typeface="Calibri" panose="020F0502020204030204" pitchFamily="34" charset="0"/>
                          <a:ea typeface="Droid Sans Fallback"/>
                          <a:cs typeface="Calibri" panose="020F0502020204030204" pitchFamily="34" charset="0"/>
                        </a:rPr>
                        <a:t>Miércoles 28</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0"/>
                        </a:spcAft>
                      </a:pPr>
                      <a:r>
                        <a:rPr lang="es-SV" sz="900" kern="50" dirty="0">
                          <a:effectLst/>
                          <a:latin typeface="Calibri" panose="020F0502020204030204" pitchFamily="34" charset="0"/>
                          <a:ea typeface="Droid Sans Fallback"/>
                          <a:cs typeface="Calibri" panose="020F0502020204030204" pitchFamily="34" charset="0"/>
                        </a:rPr>
                        <a:t>HEM Sonsonate,  Sonsonate,  </a:t>
                      </a:r>
                      <a:r>
                        <a:rPr lang="es-SV" sz="900" kern="50" dirty="0" err="1">
                          <a:effectLst/>
                          <a:latin typeface="Calibri" panose="020F0502020204030204" pitchFamily="34" charset="0"/>
                          <a:ea typeface="Droid Sans Fallback"/>
                          <a:cs typeface="Calibri" panose="020F0502020204030204" pitchFamily="34" charset="0"/>
                        </a:rPr>
                        <a:t>Caluco</a:t>
                      </a:r>
                      <a:r>
                        <a:rPr lang="es-SV" sz="900" kern="50" dirty="0">
                          <a:effectLst/>
                          <a:latin typeface="Calibri" panose="020F0502020204030204" pitchFamily="34" charset="0"/>
                          <a:ea typeface="Droid Sans Fallback"/>
                          <a:cs typeface="Calibri" panose="020F0502020204030204" pitchFamily="34" charset="0"/>
                        </a:rPr>
                        <a:t>, </a:t>
                      </a:r>
                      <a:r>
                        <a:rPr lang="es-SV" sz="900" kern="50" dirty="0" err="1">
                          <a:effectLst/>
                          <a:latin typeface="Calibri" panose="020F0502020204030204" pitchFamily="34" charset="0"/>
                          <a:ea typeface="Droid Sans Fallback"/>
                          <a:cs typeface="Calibri" panose="020F0502020204030204" pitchFamily="34" charset="0"/>
                        </a:rPr>
                        <a:t>Cuscatancingo</a:t>
                      </a:r>
                      <a:r>
                        <a:rPr lang="es-SV" sz="900" kern="50" dirty="0">
                          <a:effectLst/>
                          <a:latin typeface="Calibri" panose="020F0502020204030204" pitchFamily="34" charset="0"/>
                          <a:ea typeface="Droid Sans Fallback"/>
                          <a:cs typeface="Calibri" panose="020F0502020204030204" pitchFamily="34" charset="0"/>
                        </a:rPr>
                        <a:t>, </a:t>
                      </a:r>
                      <a:r>
                        <a:rPr lang="es-SV" sz="900" kern="50" dirty="0" err="1">
                          <a:effectLst/>
                          <a:latin typeface="Calibri" panose="020F0502020204030204" pitchFamily="34" charset="0"/>
                          <a:ea typeface="Droid Sans Fallback"/>
                          <a:cs typeface="Calibri" panose="020F0502020204030204" pitchFamily="34" charset="0"/>
                        </a:rPr>
                        <a:t>Panchimalco</a:t>
                      </a:r>
                      <a:r>
                        <a:rPr lang="es-SV" sz="900" kern="50" dirty="0">
                          <a:effectLst/>
                          <a:latin typeface="Calibri" panose="020F0502020204030204" pitchFamily="34" charset="0"/>
                          <a:ea typeface="Droid Sans Fallback"/>
                          <a:cs typeface="Calibri" panose="020F0502020204030204" pitchFamily="34" charset="0"/>
                        </a:rPr>
                        <a:t>, Barrios, San Marcos, HEM Los Planes de </a:t>
                      </a:r>
                      <a:r>
                        <a:rPr lang="es-SV" sz="900" kern="50" dirty="0" err="1">
                          <a:effectLst/>
                          <a:latin typeface="Calibri" panose="020F0502020204030204" pitchFamily="34" charset="0"/>
                          <a:ea typeface="Droid Sans Fallback"/>
                          <a:cs typeface="Calibri" panose="020F0502020204030204" pitchFamily="34" charset="0"/>
                        </a:rPr>
                        <a:t>Renderos</a:t>
                      </a:r>
                      <a:r>
                        <a:rPr lang="es-SV" sz="900" kern="50" dirty="0">
                          <a:effectLst/>
                          <a:latin typeface="Calibri" panose="020F0502020204030204" pitchFamily="34" charset="0"/>
                          <a:ea typeface="Droid Sans Fallback"/>
                          <a:cs typeface="Calibri" panose="020F0502020204030204" pitchFamily="34" charset="0"/>
                        </a:rPr>
                        <a:t>, San Jacinto. La Presita, El </a:t>
                      </a:r>
                      <a:r>
                        <a:rPr lang="es-SV" sz="900" kern="50" dirty="0" err="1">
                          <a:effectLst/>
                          <a:latin typeface="Calibri" panose="020F0502020204030204" pitchFamily="34" charset="0"/>
                          <a:ea typeface="Droid Sans Fallback"/>
                          <a:cs typeface="Calibri" panose="020F0502020204030204" pitchFamily="34" charset="0"/>
                        </a:rPr>
                        <a:t>Zamorán</a:t>
                      </a:r>
                      <a:r>
                        <a:rPr lang="es-SV" sz="900" kern="50" dirty="0">
                          <a:effectLst/>
                          <a:latin typeface="Calibri" panose="020F0502020204030204" pitchFamily="34" charset="0"/>
                          <a:ea typeface="Droid Sans Fallback"/>
                          <a:cs typeface="Calibri" panose="020F0502020204030204" pitchFamily="34" charset="0"/>
                        </a:rPr>
                        <a:t>, Milagro de la Paz, Anexa San miguel, </a:t>
                      </a:r>
                      <a:r>
                        <a:rPr lang="es-SV" sz="900" kern="50" dirty="0" err="1">
                          <a:effectLst/>
                          <a:latin typeface="Calibri" panose="020F0502020204030204" pitchFamily="34" charset="0"/>
                          <a:ea typeface="Droid Sans Fallback"/>
                          <a:cs typeface="Calibri" panose="020F0502020204030204" pitchFamily="34" charset="0"/>
                        </a:rPr>
                        <a:t>Acajutla</a:t>
                      </a:r>
                      <a:r>
                        <a:rPr lang="es-SV" sz="900" kern="50" dirty="0">
                          <a:effectLst/>
                          <a:latin typeface="Calibri" panose="020F0502020204030204" pitchFamily="34" charset="0"/>
                          <a:ea typeface="Droid Sans Fallback"/>
                          <a:cs typeface="Calibri" panose="020F0502020204030204" pitchFamily="34" charset="0"/>
                        </a:rPr>
                        <a:t>, </a:t>
                      </a:r>
                      <a:r>
                        <a:rPr lang="es-SV" sz="900" kern="50" dirty="0" err="1">
                          <a:effectLst/>
                          <a:latin typeface="Calibri" panose="020F0502020204030204" pitchFamily="34" charset="0"/>
                          <a:ea typeface="Droid Sans Fallback"/>
                          <a:cs typeface="Calibri" panose="020F0502020204030204" pitchFamily="34" charset="0"/>
                        </a:rPr>
                        <a:t>Jujutla</a:t>
                      </a:r>
                      <a:r>
                        <a:rPr lang="es-SV" sz="900" kern="50" dirty="0">
                          <a:effectLst/>
                          <a:latin typeface="Calibri" panose="020F0502020204030204" pitchFamily="34" charset="0"/>
                          <a:ea typeface="Droid Sans Fallback"/>
                          <a:cs typeface="Calibri" panose="020F0502020204030204" pitchFamily="34" charset="0"/>
                        </a:rPr>
                        <a:t> y </a:t>
                      </a:r>
                      <a:r>
                        <a:rPr lang="es-SV" sz="900" kern="50" dirty="0" err="1">
                          <a:effectLst/>
                          <a:latin typeface="Calibri" panose="020F0502020204030204" pitchFamily="34" charset="0"/>
                          <a:ea typeface="Droid Sans Fallback"/>
                          <a:cs typeface="Calibri" panose="020F0502020204030204" pitchFamily="34" charset="0"/>
                        </a:rPr>
                        <a:t>Guaymango</a:t>
                      </a:r>
                      <a:endParaRPr lang="es-SV" sz="900" kern="50" dirty="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s-SV" sz="900" kern="50">
                          <a:effectLst/>
                          <a:latin typeface="Calibri" panose="020F0502020204030204" pitchFamily="34" charset="0"/>
                          <a:ea typeface="Droid Sans Fallback"/>
                          <a:cs typeface="Calibri" panose="020F0502020204030204" pitchFamily="34" charset="0"/>
                        </a:rPr>
                        <a:t> </a:t>
                      </a: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03106">
                <a:tc>
                  <a:txBody>
                    <a:bodyPr/>
                    <a:lstStyle/>
                    <a:p>
                      <a:pPr algn="ctr">
                        <a:lnSpc>
                          <a:spcPct val="115000"/>
                        </a:lnSpc>
                        <a:spcAft>
                          <a:spcPts val="0"/>
                        </a:spcAft>
                      </a:pPr>
                      <a:r>
                        <a:rPr lang="es-MX" sz="900" b="1" kern="50">
                          <a:effectLst/>
                          <a:latin typeface="Calibri" panose="020F0502020204030204" pitchFamily="34" charset="0"/>
                          <a:ea typeface="Droid Sans Fallback"/>
                          <a:cs typeface="Calibri" panose="020F0502020204030204" pitchFamily="34" charset="0"/>
                        </a:rPr>
                        <a:t>Jueves 29</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0"/>
                        </a:spcAft>
                      </a:pPr>
                      <a:r>
                        <a:rPr lang="es-SV" sz="900" kern="50">
                          <a:effectLst/>
                          <a:latin typeface="Arial Narrow" panose="020B0606020202030204" pitchFamily="34" charset="0"/>
                          <a:ea typeface="Times New Roman" panose="02020603050405020304" pitchFamily="18" charset="0"/>
                          <a:cs typeface="Times New Roman" panose="02020603050405020304" pitchFamily="18" charset="0"/>
                        </a:rPr>
                        <a:t>Chapeltique, Moncagua, Lolotique. Osicala, San Simón, San Isidro, San Francisco Gotera San José Cancasque, El Dorado, El Paraiso, Azacualpa, Potonico</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s-MX" sz="900" kern="50">
                          <a:effectLst/>
                          <a:latin typeface="Calibri" panose="020F0502020204030204" pitchFamily="34" charset="0"/>
                          <a:ea typeface="Droid Sans Fallback"/>
                          <a:cs typeface="Calibri" panose="020F0502020204030204" pitchFamily="34" charset="0"/>
                        </a:rPr>
                        <a:t> </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125822">
                <a:tc>
                  <a:txBody>
                    <a:bodyPr/>
                    <a:lstStyle/>
                    <a:p>
                      <a:pPr algn="ctr">
                        <a:lnSpc>
                          <a:spcPct val="115000"/>
                        </a:lnSpc>
                        <a:spcAft>
                          <a:spcPts val="0"/>
                        </a:spcAft>
                      </a:pPr>
                      <a:r>
                        <a:rPr lang="es-MX" sz="900" b="1" kern="50">
                          <a:effectLst/>
                          <a:latin typeface="Calibri" panose="020F0502020204030204" pitchFamily="34" charset="0"/>
                          <a:ea typeface="Droid Sans Fallback"/>
                          <a:cs typeface="Calibri" panose="020F0502020204030204" pitchFamily="34" charset="0"/>
                        </a:rPr>
                        <a:t>Viernes 30</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0"/>
                        </a:spcAft>
                      </a:pP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Chinameca,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Jucuapa</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Sesori</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Sensembra</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Guatajiagua</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La Laguna, Ojos de Agua, Las vueltas, Concepción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Quezaltepeque</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Anexa Chalatenango,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Chalchuapa</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Atiquizaya</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Ahuachapán, Tacuba, OSI Chinamas, Candelaria de La Frontera, Santiago de La Frontera, Santa Lucía, OSI San Cristóbal.  Ciudad Arce, Sitio del Niño, El Congo San Agustín, San Francisco Javier, Puerto El Triunfo, HEM Puerto El Triunfo. Cara Sucia, HEM Cara Sucia, OSI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Hachadura</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Barra de Santiago,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Jicalapa</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Puerto La Libertad, Aguilar Rivas, Díaz del Pinal, HEM Puerto de La Libertad.</a:t>
                      </a:r>
                      <a:endParaRPr lang="es-SV" sz="900" kern="50" dirty="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s-MX" sz="900" kern="50">
                          <a:effectLst/>
                          <a:latin typeface="Calibri" panose="020F0502020204030204" pitchFamily="34" charset="0"/>
                          <a:ea typeface="Droid Sans Fallback"/>
                          <a:cs typeface="Calibri" panose="020F0502020204030204" pitchFamily="34" charset="0"/>
                        </a:rPr>
                        <a:t> </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66017">
                <a:tc>
                  <a:txBody>
                    <a:bodyPr/>
                    <a:lstStyle/>
                    <a:p>
                      <a:pPr algn="ctr">
                        <a:lnSpc>
                          <a:spcPct val="115000"/>
                        </a:lnSpc>
                        <a:spcAft>
                          <a:spcPts val="0"/>
                        </a:spcAft>
                      </a:pPr>
                      <a:r>
                        <a:rPr lang="es-MX" sz="900" b="1" kern="50">
                          <a:effectLst/>
                          <a:latin typeface="Calibri" panose="020F0502020204030204" pitchFamily="34" charset="0"/>
                          <a:ea typeface="Droid Sans Fallback"/>
                          <a:cs typeface="Calibri" panose="020F0502020204030204" pitchFamily="34" charset="0"/>
                        </a:rPr>
                        <a:t>Sábado 31</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0"/>
                        </a:spcAft>
                      </a:pP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Sensuntepeque, HEM Sensuntepeque, Santa Cruz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Michapa</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Quezaltepeque</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San Juan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Opico</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HEM El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Botoncillal</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Periférica Zacatecoluca, El zapote, HEM Herradura, San Nicolás Lempa, La Cruz, Santa Elena, Periférica de Cojutepeque, San Pedro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Perulapán</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San Esteban Catarina,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Metapán</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Masahuat</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Santa Bárbara, Tomás Pineda, OSI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Anguiatú</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Aguilares</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Tonacatepeque</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Apopa,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Popotlán</a:t>
                      </a:r>
                      <a:r>
                        <a:rPr lang="es-SV" sz="900" kern="50" dirty="0">
                          <a:effectLst/>
                          <a:latin typeface="Calibri" panose="020F0502020204030204" pitchFamily="34" charset="0"/>
                          <a:ea typeface="Times New Roman" panose="02020603050405020304" pitchFamily="18" charset="0"/>
                          <a:cs typeface="Times New Roman" panose="02020603050405020304" pitchFamily="18" charset="0"/>
                        </a:rPr>
                        <a:t>, Guazapa, </a:t>
                      </a:r>
                      <a:r>
                        <a:rPr lang="es-SV" sz="900" kern="50" dirty="0" err="1">
                          <a:effectLst/>
                          <a:latin typeface="Calibri" panose="020F0502020204030204" pitchFamily="34" charset="0"/>
                          <a:ea typeface="Times New Roman" panose="02020603050405020304" pitchFamily="18" charset="0"/>
                          <a:cs typeface="Times New Roman" panose="02020603050405020304" pitchFamily="18" charset="0"/>
                        </a:rPr>
                        <a:t>Milingo</a:t>
                      </a:r>
                      <a:endParaRPr lang="es-SV" sz="900" kern="50" dirty="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SV" sz="900" kern="50">
                          <a:effectLst/>
                          <a:latin typeface="Calibri" panose="020F0502020204030204" pitchFamily="34" charset="0"/>
                          <a:ea typeface="Times New Roman" panose="02020603050405020304" pitchFamily="18" charset="0"/>
                          <a:cs typeface="Times New Roman" panose="02020603050405020304" pitchFamily="18" charset="0"/>
                        </a:rPr>
                        <a:t>El Molino</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89708">
                <a:tc>
                  <a:txBody>
                    <a:bodyPr/>
                    <a:lstStyle/>
                    <a:p>
                      <a:pPr algn="ctr">
                        <a:lnSpc>
                          <a:spcPct val="115000"/>
                        </a:lnSpc>
                        <a:spcAft>
                          <a:spcPts val="0"/>
                        </a:spcAft>
                      </a:pPr>
                      <a:r>
                        <a:rPr lang="es-MX" sz="900" b="1" kern="50">
                          <a:effectLst/>
                          <a:latin typeface="Calibri" panose="020F0502020204030204" pitchFamily="34" charset="0"/>
                          <a:ea typeface="Droid Sans Fallback"/>
                          <a:cs typeface="Calibri" panose="020F0502020204030204" pitchFamily="34" charset="0"/>
                        </a:rPr>
                        <a:t>Domingo 1</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0"/>
                        </a:spcAft>
                      </a:pPr>
                      <a:r>
                        <a:rPr lang="es-MX" sz="900" kern="50" dirty="0">
                          <a:effectLst/>
                          <a:latin typeface="Calibri" panose="020F0502020204030204" pitchFamily="34" charset="0"/>
                          <a:ea typeface="Droid Sans Fallback"/>
                          <a:cs typeface="Calibri" panose="020F0502020204030204" pitchFamily="34" charset="0"/>
                        </a:rPr>
                        <a:t>La Palma, </a:t>
                      </a:r>
                      <a:r>
                        <a:rPr lang="es-MX" sz="900" kern="50" dirty="0" err="1">
                          <a:effectLst/>
                          <a:latin typeface="Calibri" panose="020F0502020204030204" pitchFamily="34" charset="0"/>
                          <a:ea typeface="Droid Sans Fallback"/>
                          <a:cs typeface="Calibri" panose="020F0502020204030204" pitchFamily="34" charset="0"/>
                        </a:rPr>
                        <a:t>Tejutla</a:t>
                      </a:r>
                      <a:r>
                        <a:rPr lang="es-MX" sz="900" kern="50" dirty="0">
                          <a:effectLst/>
                          <a:latin typeface="Calibri" panose="020F0502020204030204" pitchFamily="34" charset="0"/>
                          <a:ea typeface="Droid Sans Fallback"/>
                          <a:cs typeface="Calibri" panose="020F0502020204030204" pitchFamily="34" charset="0"/>
                        </a:rPr>
                        <a:t>, Agua Caliente, Nueva Concepción, OSI El </a:t>
                      </a:r>
                      <a:r>
                        <a:rPr lang="es-MX" sz="900" kern="50" dirty="0" err="1">
                          <a:effectLst/>
                          <a:latin typeface="Calibri" panose="020F0502020204030204" pitchFamily="34" charset="0"/>
                          <a:ea typeface="Droid Sans Fallback"/>
                          <a:cs typeface="Calibri" panose="020F0502020204030204" pitchFamily="34" charset="0"/>
                        </a:rPr>
                        <a:t>Poy</a:t>
                      </a:r>
                      <a:r>
                        <a:rPr lang="es-MX" sz="900" kern="50" dirty="0">
                          <a:effectLst/>
                          <a:latin typeface="Calibri" panose="020F0502020204030204" pitchFamily="34" charset="0"/>
                          <a:ea typeface="Droid Sans Fallback"/>
                          <a:cs typeface="Calibri" panose="020F0502020204030204" pitchFamily="34" charset="0"/>
                        </a:rPr>
                        <a:t>, HEM La Palma, San Julián, </a:t>
                      </a:r>
                      <a:r>
                        <a:rPr lang="es-MX" sz="900" kern="50" dirty="0" err="1">
                          <a:effectLst/>
                          <a:latin typeface="Calibri" panose="020F0502020204030204" pitchFamily="34" charset="0"/>
                          <a:ea typeface="Droid Sans Fallback"/>
                          <a:cs typeface="Calibri" panose="020F0502020204030204" pitchFamily="34" charset="0"/>
                        </a:rPr>
                        <a:t>Cuisnahuat</a:t>
                      </a:r>
                      <a:r>
                        <a:rPr lang="es-MX" sz="900" kern="50" dirty="0">
                          <a:effectLst/>
                          <a:latin typeface="Calibri" panose="020F0502020204030204" pitchFamily="34" charset="0"/>
                          <a:ea typeface="Droid Sans Fallback"/>
                          <a:cs typeface="Calibri" panose="020F0502020204030204" pitchFamily="34" charset="0"/>
                        </a:rPr>
                        <a:t>, Santa Isabel </a:t>
                      </a:r>
                      <a:r>
                        <a:rPr lang="es-MX" sz="900" kern="50" dirty="0" err="1">
                          <a:effectLst/>
                          <a:latin typeface="Calibri" panose="020F0502020204030204" pitchFamily="34" charset="0"/>
                          <a:ea typeface="Droid Sans Fallback"/>
                          <a:cs typeface="Calibri" panose="020F0502020204030204" pitchFamily="34" charset="0"/>
                        </a:rPr>
                        <a:t>Ishuatán</a:t>
                      </a:r>
                      <a:r>
                        <a:rPr lang="es-MX" sz="900" kern="50" dirty="0">
                          <a:effectLst/>
                          <a:latin typeface="Calibri" panose="020F0502020204030204" pitchFamily="34" charset="0"/>
                          <a:ea typeface="Droid Sans Fallback"/>
                          <a:cs typeface="Calibri" panose="020F0502020204030204" pitchFamily="34" charset="0"/>
                        </a:rPr>
                        <a:t>, </a:t>
                      </a:r>
                      <a:r>
                        <a:rPr lang="es-MX" sz="900" kern="50" dirty="0" err="1">
                          <a:effectLst/>
                          <a:latin typeface="Calibri" panose="020F0502020204030204" pitchFamily="34" charset="0"/>
                          <a:ea typeface="Droid Sans Fallback"/>
                          <a:cs typeface="Calibri" panose="020F0502020204030204" pitchFamily="34" charset="0"/>
                        </a:rPr>
                        <a:t>Suchitoto</a:t>
                      </a:r>
                      <a:r>
                        <a:rPr lang="es-MX" sz="900" kern="50" dirty="0">
                          <a:effectLst/>
                          <a:latin typeface="Calibri" panose="020F0502020204030204" pitchFamily="34" charset="0"/>
                          <a:ea typeface="Droid Sans Fallback"/>
                          <a:cs typeface="Calibri" panose="020F0502020204030204" pitchFamily="34" charset="0"/>
                        </a:rPr>
                        <a:t>, HEM </a:t>
                      </a:r>
                      <a:r>
                        <a:rPr lang="es-MX" sz="900" kern="50" dirty="0" err="1">
                          <a:effectLst/>
                          <a:latin typeface="Calibri" panose="020F0502020204030204" pitchFamily="34" charset="0"/>
                          <a:ea typeface="Droid Sans Fallback"/>
                          <a:cs typeface="Calibri" panose="020F0502020204030204" pitchFamily="34" charset="0"/>
                        </a:rPr>
                        <a:t>Suchitoto</a:t>
                      </a:r>
                      <a:r>
                        <a:rPr lang="es-MX" sz="900" kern="50" dirty="0">
                          <a:effectLst/>
                          <a:latin typeface="Calibri" panose="020F0502020204030204" pitchFamily="34" charset="0"/>
                          <a:ea typeface="Droid Sans Fallback"/>
                          <a:cs typeface="Calibri" panose="020F0502020204030204" pitchFamily="34" charset="0"/>
                        </a:rPr>
                        <a:t>, Cinquera, Jutiapa, </a:t>
                      </a:r>
                      <a:r>
                        <a:rPr lang="es-MX" sz="900" kern="50" dirty="0" err="1">
                          <a:effectLst/>
                          <a:latin typeface="Calibri" panose="020F0502020204030204" pitchFamily="34" charset="0"/>
                          <a:ea typeface="Droid Sans Fallback"/>
                          <a:cs typeface="Calibri" panose="020F0502020204030204" pitchFamily="34" charset="0"/>
                        </a:rPr>
                        <a:t>Ilobasco</a:t>
                      </a:r>
                      <a:endParaRPr lang="es-SV" sz="900" kern="50" dirty="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MX" sz="900" kern="50">
                          <a:effectLst/>
                          <a:latin typeface="Calibri" panose="020F0502020204030204" pitchFamily="34" charset="0"/>
                          <a:ea typeface="Droid Sans Fallback"/>
                          <a:cs typeface="Calibri" panose="020F0502020204030204" pitchFamily="34" charset="0"/>
                        </a:rPr>
                        <a:t> </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76309">
                <a:tc>
                  <a:txBody>
                    <a:bodyPr/>
                    <a:lstStyle/>
                    <a:p>
                      <a:pPr algn="ctr">
                        <a:lnSpc>
                          <a:spcPct val="115000"/>
                        </a:lnSpc>
                        <a:spcAft>
                          <a:spcPts val="0"/>
                        </a:spcAft>
                      </a:pPr>
                      <a:r>
                        <a:rPr lang="es-MX" sz="900" b="1" kern="50">
                          <a:effectLst/>
                          <a:latin typeface="Calibri" panose="020F0502020204030204" pitchFamily="34" charset="0"/>
                          <a:ea typeface="Droid Sans Fallback"/>
                          <a:cs typeface="Calibri" panose="020F0502020204030204" pitchFamily="34" charset="0"/>
                        </a:rPr>
                        <a:t>Lunes 2</a:t>
                      </a: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0"/>
                        </a:spcAft>
                      </a:pPr>
                      <a:r>
                        <a:rPr lang="es-MX" sz="900" kern="50" dirty="0">
                          <a:effectLst/>
                          <a:latin typeface="Calibri" panose="020F0502020204030204" pitchFamily="34" charset="0"/>
                          <a:ea typeface="Droid Sans Fallback"/>
                          <a:cs typeface="Calibri" panose="020F0502020204030204" pitchFamily="34" charset="0"/>
                        </a:rPr>
                        <a:t>San Emigdio, Candelaria Cuscatlán, Santa Cruz </a:t>
                      </a:r>
                      <a:r>
                        <a:rPr lang="es-MX" sz="900" kern="50" dirty="0" err="1">
                          <a:effectLst/>
                          <a:latin typeface="Calibri" panose="020F0502020204030204" pitchFamily="34" charset="0"/>
                          <a:ea typeface="Droid Sans Fallback"/>
                          <a:cs typeface="Calibri" panose="020F0502020204030204" pitchFamily="34" charset="0"/>
                        </a:rPr>
                        <a:t>Michapa</a:t>
                      </a:r>
                      <a:r>
                        <a:rPr lang="es-MX" sz="900" kern="50" dirty="0">
                          <a:effectLst/>
                          <a:latin typeface="Calibri" panose="020F0502020204030204" pitchFamily="34" charset="0"/>
                          <a:ea typeface="Droid Sans Fallback"/>
                          <a:cs typeface="Calibri" panose="020F0502020204030204" pitchFamily="34" charset="0"/>
                        </a:rPr>
                        <a:t>, San Rafael Cedros, San Sebastián, </a:t>
                      </a:r>
                      <a:r>
                        <a:rPr lang="es-MX" sz="900" kern="50" dirty="0" err="1">
                          <a:effectLst/>
                          <a:latin typeface="Calibri" panose="020F0502020204030204" pitchFamily="34" charset="0"/>
                          <a:ea typeface="Droid Sans Fallback"/>
                          <a:cs typeface="Calibri" panose="020F0502020204030204" pitchFamily="34" charset="0"/>
                        </a:rPr>
                        <a:t>Olocuilta</a:t>
                      </a:r>
                      <a:r>
                        <a:rPr lang="es-MX" sz="900" kern="50" dirty="0">
                          <a:effectLst/>
                          <a:latin typeface="Calibri" panose="020F0502020204030204" pitchFamily="34" charset="0"/>
                          <a:ea typeface="Droid Sans Fallback"/>
                          <a:cs typeface="Calibri" panose="020F0502020204030204" pitchFamily="34" charset="0"/>
                        </a:rPr>
                        <a:t>, San Luis Talpa, San Juan </a:t>
                      </a:r>
                      <a:r>
                        <a:rPr lang="es-MX" sz="900" kern="50" dirty="0" err="1">
                          <a:effectLst/>
                          <a:latin typeface="Calibri" panose="020F0502020204030204" pitchFamily="34" charset="0"/>
                          <a:ea typeface="Droid Sans Fallback"/>
                          <a:cs typeface="Calibri" panose="020F0502020204030204" pitchFamily="34" charset="0"/>
                        </a:rPr>
                        <a:t>Nonualco</a:t>
                      </a:r>
                      <a:r>
                        <a:rPr lang="es-MX" sz="900" kern="50" dirty="0">
                          <a:effectLst/>
                          <a:latin typeface="Calibri" panose="020F0502020204030204" pitchFamily="34" charset="0"/>
                          <a:ea typeface="Droid Sans Fallback"/>
                          <a:cs typeface="Calibri" panose="020F0502020204030204" pitchFamily="34" charset="0"/>
                        </a:rPr>
                        <a:t>, HEM San Juan </a:t>
                      </a:r>
                      <a:r>
                        <a:rPr lang="es-MX" sz="900" kern="50" dirty="0" err="1">
                          <a:effectLst/>
                          <a:latin typeface="Calibri" panose="020F0502020204030204" pitchFamily="34" charset="0"/>
                          <a:ea typeface="Droid Sans Fallback"/>
                          <a:cs typeface="Calibri" panose="020F0502020204030204" pitchFamily="34" charset="0"/>
                        </a:rPr>
                        <a:t>Nonualco</a:t>
                      </a:r>
                      <a:r>
                        <a:rPr lang="es-MX" sz="900" kern="50" dirty="0">
                          <a:effectLst/>
                          <a:latin typeface="Calibri" panose="020F0502020204030204" pitchFamily="34" charset="0"/>
                          <a:ea typeface="Droid Sans Fallback"/>
                          <a:cs typeface="Calibri" panose="020F0502020204030204" pitchFamily="34" charset="0"/>
                        </a:rPr>
                        <a:t>, El Palmar, San Rafael, </a:t>
                      </a:r>
                      <a:r>
                        <a:rPr lang="es-MX" sz="900" kern="50" dirty="0" err="1">
                          <a:effectLst/>
                          <a:latin typeface="Calibri" panose="020F0502020204030204" pitchFamily="34" charset="0"/>
                          <a:ea typeface="Droid Sans Fallback"/>
                          <a:cs typeface="Calibri" panose="020F0502020204030204" pitchFamily="34" charset="0"/>
                        </a:rPr>
                        <a:t>Coatepeque</a:t>
                      </a:r>
                      <a:r>
                        <a:rPr lang="es-MX" sz="900" kern="50" dirty="0">
                          <a:effectLst/>
                          <a:latin typeface="Calibri" panose="020F0502020204030204" pitchFamily="34" charset="0"/>
                          <a:ea typeface="Droid Sans Fallback"/>
                          <a:cs typeface="Calibri" panose="020F0502020204030204" pitchFamily="34" charset="0"/>
                        </a:rPr>
                        <a:t>, HEM </a:t>
                      </a:r>
                      <a:r>
                        <a:rPr lang="es-MX" sz="900" kern="50" dirty="0" err="1">
                          <a:effectLst/>
                          <a:latin typeface="Calibri" panose="020F0502020204030204" pitchFamily="34" charset="0"/>
                          <a:ea typeface="Droid Sans Fallback"/>
                          <a:cs typeface="Calibri" panose="020F0502020204030204" pitchFamily="34" charset="0"/>
                        </a:rPr>
                        <a:t>Coatepeque</a:t>
                      </a:r>
                      <a:endParaRPr lang="es-SV" sz="900" kern="50" dirty="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MX" sz="900" kern="50" dirty="0">
                          <a:effectLst/>
                          <a:latin typeface="Calibri" panose="020F0502020204030204" pitchFamily="34" charset="0"/>
                          <a:ea typeface="Droid Sans Fallback"/>
                          <a:cs typeface="Calibri" panose="020F0502020204030204" pitchFamily="34" charset="0"/>
                        </a:rPr>
                        <a:t> </a:t>
                      </a:r>
                      <a:endParaRPr lang="es-SV" sz="900" kern="50" dirty="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76309">
                <a:tc>
                  <a:txBody>
                    <a:bodyPr/>
                    <a:lstStyle/>
                    <a:p>
                      <a:pPr algn="ctr">
                        <a:lnSpc>
                          <a:spcPct val="115000"/>
                        </a:lnSpc>
                        <a:spcAft>
                          <a:spcPts val="0"/>
                        </a:spcAft>
                      </a:pPr>
                      <a:endParaRPr lang="es-SV" sz="900" kern="5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15000"/>
                        </a:lnSpc>
                        <a:spcAft>
                          <a:spcPts val="0"/>
                        </a:spcAft>
                      </a:pPr>
                      <a:r>
                        <a:rPr lang="es-MX" sz="1000" b="1" kern="50" dirty="0" smtClean="0">
                          <a:effectLst/>
                          <a:latin typeface="Calibri" panose="020F0502020204030204" pitchFamily="34" charset="0"/>
                          <a:ea typeface="Droid Sans Fallback"/>
                          <a:cs typeface="Calibri" panose="020F0502020204030204" pitchFamily="34" charset="0"/>
                        </a:rPr>
                        <a:t>159</a:t>
                      </a:r>
                      <a:r>
                        <a:rPr lang="es-MX" sz="1000" b="1" kern="50" baseline="0" dirty="0" smtClean="0">
                          <a:effectLst/>
                          <a:latin typeface="Calibri" panose="020F0502020204030204" pitchFamily="34" charset="0"/>
                          <a:ea typeface="Droid Sans Fallback"/>
                          <a:cs typeface="Calibri" panose="020F0502020204030204" pitchFamily="34" charset="0"/>
                        </a:rPr>
                        <a:t> UCSF CON LISTADO (99%)</a:t>
                      </a:r>
                      <a:endParaRPr lang="es-SV" sz="1000" b="1" kern="50" dirty="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MX" sz="1000" b="1" kern="50" dirty="0" smtClean="0">
                          <a:effectLst/>
                          <a:latin typeface="Calibri" panose="020F0502020204030204" pitchFamily="34" charset="0"/>
                          <a:ea typeface="Droid Sans Fallback"/>
                          <a:cs typeface="Calibri" panose="020F0502020204030204" pitchFamily="34" charset="0"/>
                        </a:rPr>
                        <a:t>1</a:t>
                      </a:r>
                      <a:r>
                        <a:rPr lang="es-MX" sz="1000" b="1" kern="50" baseline="0" dirty="0" smtClean="0">
                          <a:effectLst/>
                          <a:latin typeface="Calibri" panose="020F0502020204030204" pitchFamily="34" charset="0"/>
                          <a:ea typeface="Droid Sans Fallback"/>
                          <a:cs typeface="Calibri" panose="020F0502020204030204" pitchFamily="34" charset="0"/>
                        </a:rPr>
                        <a:t> UCSF SIN LISTADO (1%)</a:t>
                      </a:r>
                      <a:endParaRPr lang="es-SV" sz="1000" b="1" kern="50" dirty="0">
                        <a:effectLst/>
                        <a:latin typeface="Calibri" panose="020F0502020204030204" pitchFamily="34" charset="0"/>
                        <a:ea typeface="Droid Sans Fallback"/>
                        <a:cs typeface="Calibri" panose="020F0502020204030204" pitchFamily="34" charset="0"/>
                      </a:endParaRPr>
                    </a:p>
                  </a:txBody>
                  <a:tcPr marL="19698" marR="1882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249434329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2188</TotalTime>
  <Words>1475</Words>
  <Application>Microsoft Office PowerPoint</Application>
  <PresentationFormat>Carta (216 x 279 mm)</PresentationFormat>
  <Paragraphs>414</Paragraphs>
  <Slides>4</Slides>
  <Notes>2</Notes>
  <HiddenSlides>0</HiddenSlides>
  <MMClips>0</MMClips>
  <ScaleCrop>false</ScaleCrop>
  <HeadingPairs>
    <vt:vector size="6" baseType="variant">
      <vt:variant>
        <vt:lpstr>Fuentes usadas</vt:lpstr>
      </vt:variant>
      <vt:variant>
        <vt:i4>7</vt:i4>
      </vt:variant>
      <vt:variant>
        <vt:lpstr>Tema</vt:lpstr>
      </vt:variant>
      <vt:variant>
        <vt:i4>2</vt:i4>
      </vt:variant>
      <vt:variant>
        <vt:lpstr>Títulos de diapositiva</vt:lpstr>
      </vt:variant>
      <vt:variant>
        <vt:i4>4</vt:i4>
      </vt:variant>
    </vt:vector>
  </HeadingPairs>
  <TitlesOfParts>
    <vt:vector size="13" baseType="lpstr">
      <vt:lpstr>Aharoni</vt:lpstr>
      <vt:lpstr>Arial</vt:lpstr>
      <vt:lpstr>Arial Narrow</vt:lpstr>
      <vt:lpstr>Calibri</vt:lpstr>
      <vt:lpstr>Calibri Light</vt:lpstr>
      <vt:lpstr>Droid Sans Fallback</vt:lpstr>
      <vt:lpstr>Times New Roman</vt:lpstr>
      <vt:lpstr>Tema de Office</vt:lpstr>
      <vt:lpstr>1_Tema de Office</vt:lpstr>
      <vt:lpstr>RESUMEN EJECUTIVO PLAN “BELEN 2016” FOSALUD</vt:lpstr>
      <vt:lpstr>REPORTE DE QUEMADOS POR PRODUCTO PIROTÉCNICO 2014 - 2015</vt:lpstr>
      <vt:lpstr>PRODUCCIÓN DE SERVICIOS FOSALUD “BELEN 2016”</vt:lpstr>
      <vt:lpstr>VERIFICACION DE LISTADO DE EMBARAZADAS CON RIESGO O FPP DURANTE LAS VACACIONES DE FIN DE AÑO 2016 PRIMER NIVEL DE ATENCIÓN-FOSALUD</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REPORTES INDIVIDUALES DE PACIENTES QUEMADOS</dc:title>
  <dc:creator>Celso Castro</dc:creator>
  <cp:lastModifiedBy>Juan A.  C</cp:lastModifiedBy>
  <cp:revision>213</cp:revision>
  <cp:lastPrinted>2015-12-24T23:04:05Z</cp:lastPrinted>
  <dcterms:created xsi:type="dcterms:W3CDTF">2015-12-02T17:28:54Z</dcterms:created>
  <dcterms:modified xsi:type="dcterms:W3CDTF">2017-01-04T19:37:59Z</dcterms:modified>
</cp:coreProperties>
</file>