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6"/>
  </p:notesMasterIdLst>
  <p:sldIdLst>
    <p:sldId id="299" r:id="rId2"/>
    <p:sldId id="301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</p:sldIdLst>
  <p:sldSz cx="12192000" cy="6858000"/>
  <p:notesSz cx="7010400" cy="9223375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299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559" autoAdjust="0"/>
    <p:restoredTop sz="94660"/>
  </p:normalViewPr>
  <p:slideViewPr>
    <p:cSldViewPr snapToGrid="0">
      <p:cViewPr varScale="1">
        <p:scale>
          <a:sx n="72" d="100"/>
          <a:sy n="72" d="100"/>
        </p:scale>
        <p:origin x="67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84DA4D-9239-49AB-9908-D3EDA69343E5}" type="datetimeFigureOut">
              <a:rPr lang="es-SV" smtClean="0"/>
              <a:t>10/6/2022</a:t>
            </a:fld>
            <a:endParaRPr lang="es-SV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38188" y="1152525"/>
            <a:ext cx="5534025" cy="3113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SV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675" y="4438650"/>
            <a:ext cx="5607050" cy="36322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761413"/>
            <a:ext cx="3038475" cy="4619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338" y="8761413"/>
            <a:ext cx="3038475" cy="4619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CE75E3-1B3E-40F0-B1EE-F6141DACA441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149791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10/6/2022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268747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10/6/2022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852002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10/6/2022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3384289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10/6/2022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013282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10/6/2022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738350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10/6/2022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341731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10/6/2022</a:t>
            </a:fld>
            <a:endParaRPr lang="es-SV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2462781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10/6/2022</a:t>
            </a:fld>
            <a:endParaRPr lang="es-SV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872382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10/6/2022</a:t>
            </a:fld>
            <a:endParaRPr lang="es-SV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736655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10/6/2022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345426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10/6/2022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036144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C636B2-F3C9-4E50-B7C0-BEA039A92185}" type="datetimeFigureOut">
              <a:rPr lang="es-SV" smtClean="0"/>
              <a:t>10/6/2022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970389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903111" y="2122311"/>
            <a:ext cx="1049866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40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ORGANIGRAMA DEL FONDO DE PROTECCIÓN DE LISIADOS Y DISCAPACITADOS A CONSECUENCIA DEL CONFLICTO ARMADO (FOPROLYD)</a:t>
            </a:r>
          </a:p>
        </p:txBody>
      </p:sp>
      <p:pic>
        <p:nvPicPr>
          <p:cNvPr id="3" name="Imagen 2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9052" y="378762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CuadroTexto 3"/>
          <p:cNvSpPr txBox="1"/>
          <p:nvPr/>
        </p:nvSpPr>
        <p:spPr>
          <a:xfrm>
            <a:off x="1" y="6626578"/>
            <a:ext cx="12192000" cy="36933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447430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Unidad de Acceso a la Información Pública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Garantizar el derecho de toda persona al acceso a la información pública institucional, siguiendo los lineamientos de la Ley de Acceso a la Información Pública, a fin de contribuir con la transparencia de las actuaciones de FOPROLYD.</a:t>
            </a:r>
          </a:p>
          <a:p>
            <a:pPr marL="0" indent="0" algn="just">
              <a:buNone/>
            </a:pPr>
            <a:endParaRPr lang="es-SV" sz="1800" dirty="0"/>
          </a:p>
          <a:p>
            <a:r>
              <a:rPr lang="es-SV" sz="1800" dirty="0"/>
              <a:t>Mujeres 2</a:t>
            </a:r>
          </a:p>
          <a:p>
            <a:r>
              <a:rPr lang="es-SV" sz="1800" dirty="0"/>
              <a:t>Total empleadas 2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487025" y="4978401"/>
            <a:ext cx="504825" cy="86995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9364516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Unidad de Gestión Documental y Archivo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Dirigir  el archivo  principal  de  la  institución,  así  como  sus  archivos secundarios,  periféricos,  de  gestión y demás relacionados  con la administración de los documentos de la institución, para su adecuada organización, conservación y administración.</a:t>
            </a:r>
          </a:p>
          <a:p>
            <a:pPr marL="0" indent="0" algn="just">
              <a:buNone/>
            </a:pPr>
            <a:endParaRPr lang="es-SV" sz="1800" dirty="0"/>
          </a:p>
          <a:p>
            <a:r>
              <a:rPr lang="es-SV" sz="1800" dirty="0"/>
              <a:t>Hombres 3</a:t>
            </a:r>
          </a:p>
          <a:p>
            <a:r>
              <a:rPr lang="es-SV" sz="1800" dirty="0"/>
              <a:t>Total empleados 3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487026" y="4981575"/>
            <a:ext cx="609600" cy="97155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6108822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Sub- Gerencia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Apoyar a la Gerencia General en el análisis de aspectos financieros, administrativos y operativos, presentando los informes y recomendaciones pertinentes, dar seguimiento y ejercer control de las funciones y actividades que le hayan sido delegadas por Gerencia  General.</a:t>
            </a:r>
          </a:p>
          <a:p>
            <a:pPr marL="0" indent="0" algn="just">
              <a:buNone/>
            </a:pPr>
            <a:endParaRPr lang="es-SV" sz="1800" dirty="0"/>
          </a:p>
          <a:p>
            <a:r>
              <a:rPr lang="es-SV" sz="1800" dirty="0"/>
              <a:t>Hombres 1</a:t>
            </a:r>
          </a:p>
          <a:p>
            <a:r>
              <a:rPr lang="es-SV" sz="1800" dirty="0"/>
              <a:t>Total empleados 1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493536" y="4905375"/>
            <a:ext cx="545939" cy="96202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7490428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Regional Chalatenango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Facilitar el acceso a los servicios y atención a las y los solicitantes o beneficiarios en zonas estratégicas del país, generando servicios ágiles e integrales, basados en trato personalizado, mediante procesos de mejora continua que permitan la satisfacción del usuario.</a:t>
            </a:r>
          </a:p>
          <a:p>
            <a:pPr marL="0" indent="0" algn="just">
              <a:buNone/>
            </a:pPr>
            <a:endParaRPr lang="es-SV" sz="1800" dirty="0"/>
          </a:p>
          <a:p>
            <a:r>
              <a:rPr lang="es-SV" sz="1800" dirty="0"/>
              <a:t>Mujeres 3</a:t>
            </a:r>
          </a:p>
          <a:p>
            <a:r>
              <a:rPr lang="es-SV" sz="1800" dirty="0"/>
              <a:t>Hombres 3</a:t>
            </a:r>
          </a:p>
          <a:p>
            <a:r>
              <a:rPr lang="es-SV" sz="1800" dirty="0"/>
              <a:t>Total empleados 6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455436" y="4791076"/>
            <a:ext cx="517364" cy="9906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7905318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Regional San Miguel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Facilitar el acceso a los servicios y atención a las y los solicitantes o beneficiarios en zonas estratégicas del país, generando servicios ágiles e integrales, basados en trato personalizado, mediante procesos de mejora continua que permitan la satisfacción del usuario.</a:t>
            </a:r>
          </a:p>
          <a:p>
            <a:pPr marL="0" indent="0">
              <a:buNone/>
            </a:pPr>
            <a:endParaRPr lang="es-SV" sz="1800" dirty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/>
              <a:t>Mujeres 2</a:t>
            </a:r>
          </a:p>
          <a:p>
            <a:r>
              <a:rPr lang="es-SV" sz="1800" dirty="0"/>
              <a:t>Hombres 5</a:t>
            </a:r>
          </a:p>
          <a:p>
            <a:r>
              <a:rPr lang="es-SV" sz="1800" dirty="0"/>
              <a:t>Total empleados 7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1" y="4752977"/>
            <a:ext cx="450689" cy="84772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0640614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Departamento de Créditos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Contribuir al establecimiento de condiciones para la incorporación de la vida productiva de las y los beneficiarios, mediante la adecuada administración efectiva del Fondo Rotativo para el otorgamiento de créditos para vivienda, tierra y producción.</a:t>
            </a:r>
          </a:p>
          <a:p>
            <a:pPr marL="0" indent="0" algn="just">
              <a:buNone/>
            </a:pPr>
            <a:endParaRPr lang="es-SV" sz="1800" dirty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/>
              <a:t>Mujeres 3</a:t>
            </a:r>
          </a:p>
          <a:p>
            <a:r>
              <a:rPr lang="es-SV" sz="1800" dirty="0"/>
              <a:t>Hombres 1</a:t>
            </a:r>
          </a:p>
          <a:p>
            <a:r>
              <a:rPr lang="es-SV" sz="1800" dirty="0"/>
              <a:t>Total empleados 4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401301" y="4876800"/>
            <a:ext cx="495300" cy="9906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7117949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Unidad Financiera Institucional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Planificar, organizar, coordinar, ejecutar y controlar las actividades financieras de FOPROLYD, para la adecuada protección, custodia y control de los valores financieros institucionales. Administrar el Fondo Circulante de Monto Fijo de Prestaciones y gestionar ante los Ministerios de Trabajo y Previsión Social y de Hacienda, la obtención oportuna de los recursos financieros, asegurando su uso racional en cumplimiento a los compromisos establecidos en la normativa legal vigente.</a:t>
            </a:r>
          </a:p>
          <a:p>
            <a:pPr marL="0" indent="0" algn="just">
              <a:buNone/>
            </a:pPr>
            <a:endParaRPr lang="es-SV" sz="1800" dirty="0"/>
          </a:p>
          <a:p>
            <a:r>
              <a:rPr lang="es-SV" sz="1800" dirty="0"/>
              <a:t>Mujeres 1</a:t>
            </a:r>
          </a:p>
          <a:p>
            <a:r>
              <a:rPr lang="es-SV" sz="1800" dirty="0"/>
              <a:t>Total empleadas 1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1" y="4953000"/>
            <a:ext cx="545939" cy="100012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5147616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Departamento de Presupuesto Institucional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Elaborar en forma oportuna, en coordinación con las unidades organizacionales, el Presupuesto Anual por áreas de gestión, consolidándolo de acuerdo a las normas y lineamientos emitidos por la Dirección General de Presupuesto del Ministerio de Hacienda y las políticas o lineamientos de FOPROLYD, así mismo efectuar control sobre su ejecución y liquidación al final de cada ejercicio fiscal.</a:t>
            </a:r>
          </a:p>
          <a:p>
            <a:pPr marL="0" indent="0" algn="just">
              <a:buNone/>
            </a:pPr>
            <a:endParaRPr lang="es-SV" sz="1800" dirty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/>
              <a:t>Mujeres 2</a:t>
            </a:r>
          </a:p>
          <a:p>
            <a:r>
              <a:rPr lang="es-SV" sz="1800" dirty="0"/>
              <a:t>Total empleadas 2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1" y="4772025"/>
            <a:ext cx="564989" cy="9906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276276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Departamento de Tesorería Institucional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Custodiar, controlar y mantener la liquidez necesaria para cumplir oportunamente con los compromisos y obligaciones financieras de FOPROLYD, a través de una programación financiera y controles adecuados, conforme a las disposiciones legales vigentes.</a:t>
            </a:r>
          </a:p>
          <a:p>
            <a:pPr marL="0" indent="0" algn="just">
              <a:buNone/>
            </a:pPr>
            <a:endParaRPr lang="es-SV" sz="1800" dirty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/>
              <a:t>Mujeres 3</a:t>
            </a:r>
          </a:p>
          <a:p>
            <a:r>
              <a:rPr lang="es-SV" sz="1800" dirty="0"/>
              <a:t>Hombres 4</a:t>
            </a:r>
          </a:p>
          <a:p>
            <a:r>
              <a:rPr lang="es-SV" sz="1800" dirty="0"/>
              <a:t>Total empleados 7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50686" y="4848226"/>
            <a:ext cx="545939" cy="9525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0379009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Departamento de Contabilidad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Generar información financiera oportuna y confiable para la toma de decisiones de las distintas instancias jerárquicas, por medio del registro sistemático y cronológico de los hechos económicos, cuantificables en términos monetarios, bajo principios y normas de contabilidad gubernamental y otras leyes y reglamentos aplicables; así como elaborar los Estados Financieros y demás informes necesarios.</a:t>
            </a:r>
          </a:p>
          <a:p>
            <a:pPr marL="0" indent="0" algn="just">
              <a:buNone/>
            </a:pPr>
            <a:endParaRPr lang="es-SV" sz="1800" dirty="0"/>
          </a:p>
          <a:p>
            <a:r>
              <a:rPr lang="es-SV" sz="1800" dirty="0"/>
              <a:t>Mujeres 2</a:t>
            </a:r>
          </a:p>
          <a:p>
            <a:r>
              <a:rPr lang="es-SV" sz="1800" dirty="0"/>
              <a:t>Hombres 3</a:t>
            </a:r>
          </a:p>
          <a:p>
            <a:r>
              <a:rPr lang="es-SV" sz="1800" dirty="0"/>
              <a:t>Total empleados 5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746457" y="4905376"/>
            <a:ext cx="435893" cy="9144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293848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Marcador de contenido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4800" y="733778"/>
            <a:ext cx="11377187" cy="5886334"/>
          </a:xfrm>
          <a:prstGeom prst="rect">
            <a:avLst/>
          </a:prstGeom>
        </p:spPr>
      </p:pic>
      <p:pic>
        <p:nvPicPr>
          <p:cNvPr id="7" name="Imagen 6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6575" y="235127"/>
            <a:ext cx="985412" cy="762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2004560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Unidad de Adquisiciones y Contrataciones Institucionales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Planificar, organizar y ejecutar los planes relacionados a la adquisición y contratación de obras, bienes o servicios de FOPROLYD, considerando para ello los criterios de oportunidad, calidad y precio que más convenga a los intereses de la Institución, conforme a la normativa legal vigente.</a:t>
            </a:r>
          </a:p>
          <a:p>
            <a:pPr marL="0" indent="0" algn="just">
              <a:buNone/>
            </a:pPr>
            <a:endParaRPr lang="es-SV" sz="1800" dirty="0"/>
          </a:p>
          <a:p>
            <a:r>
              <a:rPr lang="es-SV" sz="1800" dirty="0"/>
              <a:t>Mujeres 4</a:t>
            </a:r>
          </a:p>
          <a:p>
            <a:r>
              <a:rPr lang="es-SV" sz="1800" dirty="0"/>
              <a:t>Hombres 1</a:t>
            </a:r>
          </a:p>
          <a:p>
            <a:r>
              <a:rPr lang="es-SV" sz="1800" dirty="0"/>
              <a:t>Total empleados 5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651207" y="4886326"/>
            <a:ext cx="540668" cy="93345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92819622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Unidad de Prestaciones y Rehabilitación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Planificar, dirigir y velar porque se cumpla con la atención efectiva a la población beneficiaria, así como el otorgamiento de las prestaciones económicas, en salud y especies.</a:t>
            </a:r>
          </a:p>
          <a:p>
            <a:pPr marL="0" indent="0" algn="just">
              <a:buNone/>
            </a:pPr>
            <a:endParaRPr lang="es-SV" sz="1800" dirty="0"/>
          </a:p>
          <a:p>
            <a:r>
              <a:rPr lang="es-SV" sz="1800" dirty="0"/>
              <a:t>Mujeres 1</a:t>
            </a:r>
          </a:p>
          <a:p>
            <a:r>
              <a:rPr lang="es-SV" sz="1800" dirty="0"/>
              <a:t>Hombres 1</a:t>
            </a:r>
          </a:p>
          <a:p>
            <a:r>
              <a:rPr lang="es-SV" sz="1800" dirty="0"/>
              <a:t>Total empleadas 2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1" y="4943475"/>
            <a:ext cx="561975" cy="101917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11737635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Departamento de Atención y Orientación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Brindar a las y los beneficiarios y solicitantes, la orientación necesaria para responder a sus trámites requeridos, proveyendo información oportuna, eficiente y personalizada a través de cada una de las Unidades organizativas relacionadas con la atención al público.</a:t>
            </a:r>
          </a:p>
          <a:p>
            <a:pPr marL="0" indent="0" algn="just">
              <a:buNone/>
            </a:pPr>
            <a:endParaRPr lang="es-SV" sz="1800" dirty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/>
              <a:t>Mujeres 6</a:t>
            </a:r>
          </a:p>
          <a:p>
            <a:r>
              <a:rPr lang="es-SV" sz="1800" dirty="0"/>
              <a:t>Hombres 1</a:t>
            </a:r>
          </a:p>
          <a:p>
            <a:r>
              <a:rPr lang="es-SV" sz="1800" dirty="0"/>
              <a:t>Total empleados 7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698832" y="4886325"/>
            <a:ext cx="542925" cy="103822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24656225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Departamento de Pensiones y Beneficios </a:t>
            </a:r>
            <a:b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Económicos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 y coordinar la entrega de Prestaciones Económicas y dar seguimiento al uso adecuado de las mismas en apoyo al proceso de rehabilitación social y productiva de las y los beneficiarios.</a:t>
            </a:r>
          </a:p>
          <a:p>
            <a:pPr marL="0" indent="0" algn="just">
              <a:buNone/>
            </a:pPr>
            <a:endParaRPr lang="es-SV" sz="1800" dirty="0"/>
          </a:p>
          <a:p>
            <a:r>
              <a:rPr lang="es-SV" sz="1800" dirty="0"/>
              <a:t>Mujeres 8</a:t>
            </a:r>
          </a:p>
          <a:p>
            <a:r>
              <a:rPr lang="es-SV" sz="1800" dirty="0"/>
              <a:t>Hombres 2</a:t>
            </a:r>
          </a:p>
          <a:p>
            <a:r>
              <a:rPr lang="es-SV" sz="1800" dirty="0"/>
              <a:t>Total empleados 10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1304" y="141695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691304" y="4943475"/>
            <a:ext cx="523875" cy="101917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85887408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Laboratorio de Prótesis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Elaborar, reparar y proveer prótesis, ortesis y calzado ortopédico a la población beneficiaria, a través de un servicio oportuno y de calidad  en apoyo a su rehabilitación, para mejorar su desempeño en el campo laboral e incorporación a la vida social y productiva.</a:t>
            </a:r>
          </a:p>
          <a:p>
            <a:pPr marL="0" indent="0" algn="just">
              <a:buNone/>
            </a:pPr>
            <a:endParaRPr lang="es-SV" sz="1800" dirty="0"/>
          </a:p>
          <a:p>
            <a:r>
              <a:rPr lang="es-SV" sz="1800" dirty="0"/>
              <a:t>Mujeres 5</a:t>
            </a:r>
          </a:p>
          <a:p>
            <a:r>
              <a:rPr lang="es-SV" sz="1800" dirty="0"/>
              <a:t>Hombres 4</a:t>
            </a:r>
          </a:p>
          <a:p>
            <a:r>
              <a:rPr lang="es-SV" sz="1800" dirty="0"/>
              <a:t>Total empleados 9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1" y="5067300"/>
            <a:ext cx="504825" cy="97155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26873584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Departamento de Seguimiento y Control en Salud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Planificar, coordinar y canalizar la entrega oportuna de los servicios en Salud y Especies a las y los beneficiarios con discapacidad, para alcanzar su rehabilitación física que permita su incorporación a la vida social y productiva.</a:t>
            </a:r>
          </a:p>
          <a:p>
            <a:pPr marL="0" indent="0" algn="just">
              <a:buNone/>
            </a:pPr>
            <a:endParaRPr lang="es-SV" sz="1800" dirty="0"/>
          </a:p>
          <a:p>
            <a:r>
              <a:rPr lang="es-SV" sz="1800" dirty="0"/>
              <a:t>Mujeres 11</a:t>
            </a:r>
          </a:p>
          <a:p>
            <a:r>
              <a:rPr lang="es-SV" sz="1800" dirty="0"/>
              <a:t>Hombres 9</a:t>
            </a:r>
          </a:p>
          <a:p>
            <a:r>
              <a:rPr lang="es-SV" sz="1800" dirty="0"/>
              <a:t>Total empleados 20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660733" y="4905375"/>
            <a:ext cx="578768" cy="100012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70608974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Salud Mental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Planificar, coordinar y ejecutar las actividades administrativas y operativas del Programa de Salud Mental, efectuando los correspondientes registros, controles y datos estadísticos de la población beneficiaria.</a:t>
            </a:r>
          </a:p>
          <a:p>
            <a:pPr marL="0" indent="0" algn="just">
              <a:buNone/>
            </a:pPr>
            <a:endParaRPr lang="es-SV" sz="1800" dirty="0"/>
          </a:p>
          <a:p>
            <a:r>
              <a:rPr lang="es-SV" sz="1800" dirty="0"/>
              <a:t>Mujeres 8</a:t>
            </a:r>
          </a:p>
          <a:p>
            <a:r>
              <a:rPr lang="es-SV" sz="1800" dirty="0"/>
              <a:t>Hombres 4</a:t>
            </a:r>
          </a:p>
          <a:p>
            <a:r>
              <a:rPr lang="es-SV" sz="1800" dirty="0"/>
              <a:t>Total empleados 12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641683" y="4743450"/>
            <a:ext cx="502568" cy="8763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33872524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Unidad de Informática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Dar soporte técnico y apoyo logístico a las unidades organizativas de FOPROLYD, mediante la  automatización de los sistemas de información existentes, disponiendo de la Plataforma de Tecnologías de Información y Comunicación en un ambiente actualizado,  que permita la operatividad eficaz y eficiente de las unidades usuarias del servicio, que a su vez generen información fiable y oportuna que facilite la toma de decisiones de los mandos ejecutivos de FOPROLYD.</a:t>
            </a:r>
          </a:p>
          <a:p>
            <a:pPr marL="0" indent="0" algn="just">
              <a:buNone/>
            </a:pPr>
            <a:endParaRPr lang="es-SV" sz="1800" dirty="0"/>
          </a:p>
          <a:p>
            <a:r>
              <a:rPr lang="es-SV" sz="1800" dirty="0"/>
              <a:t>Hombres 5</a:t>
            </a:r>
          </a:p>
          <a:p>
            <a:r>
              <a:rPr lang="es-SV" sz="1800" dirty="0"/>
              <a:t>Mujer 1</a:t>
            </a:r>
          </a:p>
          <a:p>
            <a:r>
              <a:rPr lang="es-SV" sz="1800" dirty="0"/>
              <a:t>Total empleados 6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439401" y="4838700"/>
            <a:ext cx="552450" cy="96202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91671850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Unidad Administrativa Institucional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Planificar, organizar, dirigir, coordinar y controlar las actividades de los Departamentos de Recursos Humanos y Servicios Generales, a efecto que se cumpla con la oportuna provisión de los recursos humanos, materiales y técnicos, así como los servicios logísticos de conformidad a los objetivos y políticas institucionales y normativas aplicables.</a:t>
            </a:r>
          </a:p>
          <a:p>
            <a:pPr marL="0" indent="0" algn="just">
              <a:buNone/>
            </a:pPr>
            <a:endParaRPr lang="es-SV" sz="1800" dirty="0"/>
          </a:p>
          <a:p>
            <a:r>
              <a:rPr lang="es-SV" sz="1800" dirty="0"/>
              <a:t>Mujeres 2</a:t>
            </a:r>
          </a:p>
          <a:p>
            <a:r>
              <a:rPr lang="es-SV" sz="1800" dirty="0"/>
              <a:t>Hombre 2</a:t>
            </a:r>
          </a:p>
          <a:p>
            <a:r>
              <a:rPr lang="es-SV" sz="1800" dirty="0"/>
              <a:t>Total empleadas 4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91043" y="4829175"/>
            <a:ext cx="524632" cy="98107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45019617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Departamento de Administración del Talento Humanos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Dotar a FOPROLYD de los recursos humanos idóneos; administrar adecuadamente los mismos en aras de contribuir a su desarrollo integral en un adecuado clima organizacional que permitan alcanzar los objetivos institucionales.</a:t>
            </a:r>
          </a:p>
          <a:p>
            <a:pPr marL="0" indent="0" algn="just">
              <a:buNone/>
            </a:pPr>
            <a:endParaRPr lang="es-SV" sz="1800" dirty="0"/>
          </a:p>
          <a:p>
            <a:r>
              <a:rPr lang="es-SV" sz="1800" dirty="0"/>
              <a:t>Mujeres 6</a:t>
            </a:r>
          </a:p>
          <a:p>
            <a:r>
              <a:rPr lang="es-SV" sz="1800" dirty="0"/>
              <a:t>Total empleadas: 6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689307" y="5029200"/>
            <a:ext cx="502568" cy="88582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2305089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7889" y="308652"/>
            <a:ext cx="10515600" cy="605719"/>
          </a:xfrm>
        </p:spPr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Junta Directiva  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47889" y="1211733"/>
            <a:ext cx="10515600" cy="5762978"/>
          </a:xfrm>
        </p:spPr>
        <p:txBody>
          <a:bodyPr>
            <a:normAutofit fontScale="25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s-SV" sz="5200" dirty="0"/>
              <a:t>Es la responsable de velar por el cumplimiento de la Ley de Beneficio para la Protección de los Lisiados y discapacitados a Consecuencia del Conflicto Armado y su Reglamento. La dirección y administración del Fondo estará a cargo de una Junta Directiva, un Gerente General, un Comité de Gestión Financiera y una Comisión Técnica Evaluadora.</a:t>
            </a:r>
          </a:p>
          <a:p>
            <a:pPr marL="0" indent="0">
              <a:buNone/>
            </a:pPr>
            <a:r>
              <a:rPr lang="es-SV" sz="5200" dirty="0"/>
              <a:t>La Dirección del fondo será ejercida por una Junta Directiva cuyos miembros durarán en sus funciones dos años, pudiendo ser reelegidos. Su gestión iniciará el día primero de abril y finalizará el 31 de marzo, ambas fechas de cada periodo. </a:t>
            </a:r>
          </a:p>
          <a:p>
            <a:pPr marL="0" indent="0">
              <a:buNone/>
            </a:pPr>
            <a:r>
              <a:rPr lang="es-SV" sz="5200" dirty="0"/>
              <a:t>La Junta Directiva estará integrada de la siguiente manera:  </a:t>
            </a:r>
          </a:p>
          <a:p>
            <a:r>
              <a:rPr lang="es-SV" sz="5200" dirty="0"/>
              <a:t>a) El Presidente de la Junta Directiva que será nombrado por el Presidente de la República, quien tendrá voto de calidad en caso de empate; </a:t>
            </a:r>
          </a:p>
          <a:p>
            <a:r>
              <a:rPr lang="es-SV" sz="5200" dirty="0"/>
              <a:t>b) Un representante permanente del Instituto Salvadoreño de Rehabilitación de Inválidos;</a:t>
            </a:r>
          </a:p>
          <a:p>
            <a:r>
              <a:rPr lang="es-SV" sz="5200" dirty="0"/>
              <a:t>c) Un representante permanente del Ministerio de Salud Pública y Asistencia Social; </a:t>
            </a:r>
          </a:p>
          <a:p>
            <a:r>
              <a:rPr lang="es-SV" sz="5200" dirty="0"/>
              <a:t>d) Un representante del Ministerio de Trabajo y Previsión Social; </a:t>
            </a:r>
          </a:p>
          <a:p>
            <a:r>
              <a:rPr lang="es-SV" sz="5200" dirty="0"/>
              <a:t>e) Dos representantes de las Asociaciones de Lisiados y Discapacitados que hayan servido en la Fuerza Armada de El Salvador, electos conforme a sus estatutos;  </a:t>
            </a:r>
          </a:p>
          <a:p>
            <a:r>
              <a:rPr lang="es-SV" sz="5200" dirty="0"/>
              <a:t>f) Un representante permanente del Instituto de Previsión Social de la Fuerza Armada; y,  </a:t>
            </a:r>
          </a:p>
          <a:p>
            <a:r>
              <a:rPr lang="es-SV" sz="5200" dirty="0"/>
              <a:t>g) Dos representantes de las Asociaciones de Lisiados y Discapacitados que hayan servido en el FMLN, electos conforme a sus estatutos. </a:t>
            </a:r>
          </a:p>
          <a:p>
            <a:pPr marL="0" lvl="0" indent="0" algn="just">
              <a:buNone/>
            </a:pPr>
            <a:endParaRPr lang="es-SV" sz="5200" dirty="0">
              <a:solidFill>
                <a:prstClr val="black"/>
              </a:solidFill>
            </a:endParaRPr>
          </a:p>
          <a:p>
            <a:pPr lvl="0"/>
            <a:r>
              <a:rPr lang="es-SV" sz="4800">
                <a:solidFill>
                  <a:prstClr val="black"/>
                </a:solidFill>
              </a:rPr>
              <a:t>Mujeres </a:t>
            </a:r>
            <a:r>
              <a:rPr lang="es-SV" sz="4800" dirty="0">
                <a:solidFill>
                  <a:prstClr val="black"/>
                </a:solidFill>
              </a:rPr>
              <a:t>8</a:t>
            </a:r>
          </a:p>
          <a:p>
            <a:pPr lvl="0"/>
            <a:r>
              <a:rPr lang="es-SV" sz="4800" dirty="0">
                <a:solidFill>
                  <a:prstClr val="black"/>
                </a:solidFill>
              </a:rPr>
              <a:t>Hombres 9</a:t>
            </a:r>
          </a:p>
          <a:p>
            <a:pPr lvl="0"/>
            <a:r>
              <a:rPr lang="es-SV" sz="4800" dirty="0">
                <a:solidFill>
                  <a:prstClr val="black"/>
                </a:solidFill>
              </a:rPr>
              <a:t>Total funcionarios  17</a:t>
            </a:r>
          </a:p>
          <a:p>
            <a:pPr marL="0" indent="0">
              <a:buNone/>
            </a:pPr>
            <a:r>
              <a:rPr lang="es-SV" dirty="0"/>
              <a:t>    </a:t>
            </a:r>
          </a:p>
        </p:txBody>
      </p:sp>
      <p:pic>
        <p:nvPicPr>
          <p:cNvPr id="7" name="Imagen 6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1304" y="11289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168280" y="4743450"/>
            <a:ext cx="623545" cy="103822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428977844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Departamento de Servicios Generales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Administrar la prestación eficiente y oportuna de los servicios de seguridad, transporte y mantenimiento de bienes muebles e inmuebles, así como de los productos de Almacén de la Institución.</a:t>
            </a:r>
          </a:p>
          <a:p>
            <a:pPr marL="0" indent="0" algn="just">
              <a:buNone/>
            </a:pPr>
            <a:endParaRPr lang="es-SV" sz="1800" dirty="0"/>
          </a:p>
          <a:p>
            <a:r>
              <a:rPr lang="es-SV" sz="1800" dirty="0"/>
              <a:t>Mujeres 3</a:t>
            </a:r>
          </a:p>
          <a:p>
            <a:r>
              <a:rPr lang="es-SV" sz="1800" dirty="0"/>
              <a:t>Hombres 2</a:t>
            </a:r>
          </a:p>
          <a:p>
            <a:r>
              <a:rPr lang="es-SV" sz="1800" dirty="0"/>
              <a:t>Total empleados 5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1" y="5014913"/>
            <a:ext cx="483518" cy="890587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91941448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Mantenimiento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Desarrollar y ejecutar planes de trabajo para la realización de reparaciones menores en las áreas eléctricas, hidráulicas, civiles, mecánicas y  supervisar a las empresas particulares que dan servicios de mantenimiento a FOPROLYD en dichas áreas, así como supervisar las tareas relacionadas con la conservación, limpieza y mantenimiento de las instalaciones del Edificio Multifuncional y de las diferentes oficinas de FOPROLYD en San Salvador.</a:t>
            </a:r>
          </a:p>
          <a:p>
            <a:pPr marL="0" indent="0" algn="just">
              <a:buNone/>
            </a:pPr>
            <a:endParaRPr lang="es-SV" sz="1800" dirty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/>
              <a:t>Mujeres 5</a:t>
            </a:r>
          </a:p>
          <a:p>
            <a:r>
              <a:rPr lang="es-SV" sz="1800" dirty="0"/>
              <a:t>Hombres 5</a:t>
            </a:r>
          </a:p>
          <a:p>
            <a:r>
              <a:rPr lang="es-SV" sz="1800" dirty="0"/>
              <a:t>Total empleados 10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780366" y="5081588"/>
            <a:ext cx="506759" cy="985837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06530509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Oficina de Almacén y Activo Fijo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Efectuar el registro, codificación y control de las existencias en almacén de materiales, suministro de bienes muebles y control de inmuebles, así como efectuar los procesos para el registro de las variaciones por compras, donaciones, descargos o ventas de bienes entre otros.</a:t>
            </a:r>
          </a:p>
          <a:p>
            <a:pPr marL="0" indent="0" algn="just">
              <a:buNone/>
            </a:pPr>
            <a:endParaRPr lang="es-SV" sz="1800" dirty="0"/>
          </a:p>
          <a:p>
            <a:r>
              <a:rPr lang="es-SV" sz="1800" dirty="0"/>
              <a:t>Hombres 3</a:t>
            </a:r>
          </a:p>
          <a:p>
            <a:r>
              <a:rPr lang="es-SV" sz="1800" dirty="0"/>
              <a:t>Total empleados 3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1" y="5048249"/>
            <a:ext cx="517364" cy="971551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72732071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Oficina de Transporte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Administrar la flota vehicular de FOPROLYD y  sistemas inherentes, y proveer los servicios de transporte a las y los beneficiarios para su evaluación y atención médica; al personal de la Institución en apoyo a las actividades administrativas y logísticas, así como para la ejecución de los proyectos y programas ejecutados por la institución.</a:t>
            </a:r>
          </a:p>
          <a:p>
            <a:pPr marL="0" indent="0" algn="just">
              <a:buNone/>
            </a:pPr>
            <a:endParaRPr lang="es-SV" sz="1800" dirty="0"/>
          </a:p>
          <a:p>
            <a:r>
              <a:rPr lang="es-SV" sz="1800" dirty="0"/>
              <a:t>Hombres 25</a:t>
            </a:r>
          </a:p>
          <a:p>
            <a:r>
              <a:rPr lang="es-SV" sz="1800" dirty="0"/>
              <a:t>Total empleados 25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1" y="5283200"/>
            <a:ext cx="545939" cy="10287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68595065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Oficina de Seguridad Institucional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Prestar de forma eficiente, eficaz y oportuna los servicios de seguridad en las instalaciones de FOPROLYD, para la adecuada protección de sus usuarios y la correcta salvaguarda de los bienes e instalaciones institucionales.</a:t>
            </a:r>
          </a:p>
          <a:p>
            <a:pPr marL="0" indent="0" algn="just">
              <a:buNone/>
            </a:pPr>
            <a:endParaRPr lang="es-SV" sz="1800" dirty="0"/>
          </a:p>
          <a:p>
            <a:r>
              <a:rPr lang="es-SV" sz="1800" dirty="0"/>
              <a:t>Hombres 22</a:t>
            </a:r>
          </a:p>
          <a:p>
            <a:r>
              <a:rPr lang="es-SV" sz="1800" dirty="0"/>
              <a:t>Total empleados: 22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1" y="4705350"/>
            <a:ext cx="545939" cy="98107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60365008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Unidad de Reinserción Social y Productiva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Planificar, coordinar y ejecutar  las estrategias que permiten la Reinserción Social y Productiva de las y los beneficiarios de FOPROLYD, conforme a los objetivos, políticas y normas institucionales.</a:t>
            </a:r>
          </a:p>
          <a:p>
            <a:pPr marL="0" indent="0" algn="just">
              <a:buNone/>
            </a:pPr>
            <a:endParaRPr lang="es-SV" sz="1800" dirty="0"/>
          </a:p>
          <a:p>
            <a:pPr marL="0" indent="0">
              <a:buNone/>
            </a:pPr>
            <a:r>
              <a:rPr lang="es-SV" sz="1800" dirty="0"/>
              <a:t>Hombres 1</a:t>
            </a:r>
          </a:p>
          <a:p>
            <a:r>
              <a:rPr lang="es-SV" sz="1800" dirty="0"/>
              <a:t>Mujer 1</a:t>
            </a:r>
          </a:p>
          <a:p>
            <a:pPr marL="0" indent="0">
              <a:buNone/>
            </a:pPr>
            <a:endParaRPr lang="es-SV" sz="1800" dirty="0"/>
          </a:p>
          <a:p>
            <a:r>
              <a:rPr lang="es-SV" sz="1800" dirty="0"/>
              <a:t>Total empleados 2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1" y="5224463"/>
            <a:ext cx="512093" cy="9525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4797826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Zona 1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Administrar y operativizar las actividades administrativas y de campo del Programa de Apoyo a la Reinserción Laboral y Productiva de las y los beneficiarios de FOPROLYD,  así como de sus procedimientos relacionados.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/>
              <a:t>Mujeres 2</a:t>
            </a:r>
          </a:p>
          <a:p>
            <a:r>
              <a:rPr lang="es-SV" sz="1800" dirty="0"/>
              <a:t>Hombres 3</a:t>
            </a:r>
          </a:p>
          <a:p>
            <a:r>
              <a:rPr lang="es-SV" sz="1800" dirty="0"/>
              <a:t>Total empleados 5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801350" y="5543550"/>
            <a:ext cx="552450" cy="92392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0740479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Zona 2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Administrar y operativizar las actividades administrativas y de campo del Programa de Apoyo a la Reinserción Laboral y Productiva de las y los beneficiarios de FOPROLYD,  así como de sus procedimientos relacionados.</a:t>
            </a:r>
          </a:p>
          <a:p>
            <a:pPr marL="0" indent="0" algn="just">
              <a:buNone/>
            </a:pPr>
            <a:endParaRPr lang="es-SV" sz="1800" dirty="0"/>
          </a:p>
          <a:p>
            <a:r>
              <a:rPr lang="es-SV" sz="1800" dirty="0"/>
              <a:t>Mujeres 4</a:t>
            </a:r>
          </a:p>
          <a:p>
            <a:r>
              <a:rPr lang="es-SV" sz="1800" dirty="0"/>
              <a:t>Hombres 1</a:t>
            </a:r>
          </a:p>
          <a:p>
            <a:r>
              <a:rPr lang="es-SV" sz="1800" dirty="0"/>
              <a:t>Total empleados 5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1" y="5295900"/>
            <a:ext cx="622139" cy="10160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43411322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Zona 3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Administrar y operativizar las actividades administrativas y de campo del Programa de Apoyo a la Reinserción Laboral y Productiva de las y los beneficiarios de FOPROLYD,  así como de sus procedimientos relacionados..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/>
              <a:t>Mujeres 4</a:t>
            </a:r>
          </a:p>
          <a:p>
            <a:r>
              <a:rPr lang="es-SV" sz="1800" dirty="0"/>
              <a:t>Hombres 1</a:t>
            </a:r>
          </a:p>
          <a:p>
            <a:r>
              <a:rPr lang="es-SV" sz="1800" dirty="0"/>
              <a:t>Total empleadas 5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641682" y="5334000"/>
            <a:ext cx="626393" cy="9779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29752182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Zona 4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Administrar y operativizar las actividades administrativas y de campo del Programa de Apoyo a la Reinserción Laboral y Productiva de las y los beneficiarios de FOPROLYD,  así como de sus procedimientos relacionados.</a:t>
            </a:r>
          </a:p>
          <a:p>
            <a:pPr marL="0" indent="0" algn="just">
              <a:buNone/>
            </a:pPr>
            <a:endParaRPr lang="es-SV" sz="1800" dirty="0"/>
          </a:p>
          <a:p>
            <a:r>
              <a:rPr lang="es-SV" sz="1800" dirty="0"/>
              <a:t>Mujeres 2</a:t>
            </a:r>
          </a:p>
          <a:p>
            <a:r>
              <a:rPr lang="es-SV" sz="1800" dirty="0"/>
              <a:t>Hombres 3</a:t>
            </a:r>
          </a:p>
          <a:p>
            <a:r>
              <a:rPr lang="es-SV" sz="1800" dirty="0"/>
              <a:t>Total empleados 5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484012" y="5092700"/>
            <a:ext cx="584038" cy="97472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8865933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71845"/>
          </a:xfrm>
        </p:spPr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Comisión Técnica Evaluadora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Establecer técnicamente con el apoyo de los especialistas adscritos a FOPROLYD, el grado de discapacidad y la situación socioeconómica de los solicitantes y población beneficiaria; de igual manera supervisar periódicamente el estado de salud de las y los beneficiarios en aras de su Reinserción Social y Productiva.</a:t>
            </a:r>
            <a:br>
              <a:rPr lang="es-SV" sz="1800" dirty="0"/>
            </a:br>
            <a:endParaRPr lang="es-SV" sz="1800" dirty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/>
              <a:t>Mujeres 3</a:t>
            </a:r>
          </a:p>
          <a:p>
            <a:r>
              <a:rPr lang="es-SV" sz="1800" dirty="0"/>
              <a:t>Hombres 6</a:t>
            </a:r>
          </a:p>
          <a:p>
            <a:r>
              <a:rPr lang="es-SV" sz="1800" dirty="0"/>
              <a:t>Total empleados  9</a:t>
            </a:r>
          </a:p>
        </p:txBody>
      </p:sp>
      <p:pic>
        <p:nvPicPr>
          <p:cNvPr id="6" name="Imagen 5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153651" y="4638675"/>
            <a:ext cx="590550" cy="101917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71731863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Zona 5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Administrar y operativizar las actividades administrativas y de campo del Programa de Apoyo a la Reinserción Laboral y Productiva de las y los beneficiarios de FOPROLYD,  así como de sus procedimientos relacionados.</a:t>
            </a:r>
          </a:p>
          <a:p>
            <a:pPr marL="0" indent="0" algn="just">
              <a:buNone/>
            </a:pPr>
            <a:endParaRPr lang="es-SV" sz="1800" dirty="0"/>
          </a:p>
          <a:p>
            <a:r>
              <a:rPr lang="es-SV" sz="1800" dirty="0"/>
              <a:t>Mujeres 4</a:t>
            </a:r>
          </a:p>
          <a:p>
            <a:r>
              <a:rPr lang="es-SV" sz="1800" dirty="0"/>
              <a:t>Hombres 1</a:t>
            </a:r>
          </a:p>
          <a:p>
            <a:r>
              <a:rPr lang="es-SV" sz="1800" dirty="0"/>
              <a:t>Total empleados 5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487025" y="5238750"/>
            <a:ext cx="504825" cy="938213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0555182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Unidad Jurídica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Planificar, coordinar, dirigir y asesorar toda la actividad jurídica de la Institución para la toma de decisiones de acuerdo al marco legal establecido y la legislación común aplicable.</a:t>
            </a:r>
          </a:p>
          <a:p>
            <a:pPr marL="0" indent="0" algn="just">
              <a:buNone/>
            </a:pPr>
            <a:endParaRPr lang="es-SV" sz="1800" dirty="0"/>
          </a:p>
          <a:p>
            <a:r>
              <a:rPr lang="es-SV" sz="1800" dirty="0"/>
              <a:t>Mujeres 4</a:t>
            </a:r>
          </a:p>
          <a:p>
            <a:r>
              <a:rPr lang="es-SV" sz="1800" dirty="0"/>
              <a:t>Hombres 2</a:t>
            </a:r>
          </a:p>
          <a:p>
            <a:r>
              <a:rPr lang="es-SV" sz="1800" dirty="0"/>
              <a:t>Total empleados: 8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658475" y="5153026"/>
            <a:ext cx="523875" cy="92392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81867207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Unidad de Planificación y Desarrollo Institucional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Planificar, coordinar, organizar y monitorear el Plan Estratégico Institucional; así como brindar apoyo en la formulación, seguimiento y evaluación de planes, programas y proyectos institucionales con el fin de su divulgación consolidada y sintetizada para la toma de decisiones oportunas y eficientes que aseguren el cumplimiento de las metas formuladas en los mismos.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/>
              <a:t>Mujeres 1</a:t>
            </a:r>
          </a:p>
          <a:p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334626" y="4987924"/>
            <a:ext cx="619124" cy="1041401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31346249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Oficina de Proyectos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Formular y gestionar proyectos institucionales a través de organizaciones cooperantes y/o países donantes con el fin de captar recursos materiales, financieros y capacitaciones entre otros, que ayuden a mejorar el accionar de FOPROLYD y la atención a sus beneficiarios.</a:t>
            </a:r>
          </a:p>
          <a:p>
            <a:pPr marL="0" indent="0" algn="just">
              <a:buNone/>
            </a:pPr>
            <a:endParaRPr lang="es-SV" sz="1800" dirty="0"/>
          </a:p>
          <a:p>
            <a:r>
              <a:rPr lang="es-SV" sz="1800" dirty="0"/>
              <a:t>Mujeres: 1</a:t>
            </a:r>
          </a:p>
          <a:p>
            <a:r>
              <a:rPr lang="es-SV" sz="1800" dirty="0"/>
              <a:t>Total empleados: 1</a:t>
            </a:r>
          </a:p>
          <a:p>
            <a:endParaRPr lang="es-SV" sz="1800" dirty="0"/>
          </a:p>
          <a:p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Flecha arriba 6">
            <a:hlinkClick r:id="rId3" action="ppaction://hlinksldjump"/>
          </p:cNvPr>
          <p:cNvSpPr/>
          <p:nvPr/>
        </p:nvSpPr>
        <p:spPr>
          <a:xfrm>
            <a:off x="10448926" y="5264151"/>
            <a:ext cx="457199" cy="8128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84631464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Oficina de Desarrollo Organizacional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Brindar apoyo a las diferentes Unidades de Gestión en el diseño, consolidación, comunicación y actualización de sus procesos para garantizar la satisfacción de nuestros beneficiarios. </a:t>
            </a:r>
          </a:p>
          <a:p>
            <a:pPr algn="just"/>
            <a:endParaRPr lang="es-SV" sz="1800" dirty="0"/>
          </a:p>
          <a:p>
            <a:r>
              <a:rPr lang="es-SV" sz="1800" dirty="0"/>
              <a:t>Hombres 1</a:t>
            </a:r>
          </a:p>
          <a:p>
            <a:r>
              <a:rPr lang="es-SV" sz="1800" dirty="0"/>
              <a:t>Total empleados 1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2" y="5334002"/>
            <a:ext cx="507838" cy="842961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979699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Auditoria Interna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Evaluar de forma permanente el grado de cumplimiento de las leyes, reglamentos y normas de control interno en las unidades administrativas, financieras y operativas de FOPROLYD; determinar el grado de eficiencia y de confiabilidad de los registros contables y la razonabilidad de los  Estados Financieros, y apoyar a la Administración Superior emitiendo las recomendaciones pertinentes para la mejora continua en la prestación oportuna de los servicios y el uso óptimo de los recursos. </a:t>
            </a:r>
          </a:p>
          <a:p>
            <a:pPr marL="0" indent="0" algn="just">
              <a:buNone/>
            </a:pPr>
            <a:endParaRPr lang="es-SV" sz="1800" dirty="0"/>
          </a:p>
          <a:p>
            <a:r>
              <a:rPr lang="es-SV" sz="1800" dirty="0"/>
              <a:t>Mujeres 4</a:t>
            </a:r>
          </a:p>
          <a:p>
            <a:r>
              <a:rPr lang="es-SV" sz="1800" dirty="0"/>
              <a:t>Total empleados 4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388761" y="4714874"/>
            <a:ext cx="638175" cy="105727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3691076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Gerencia General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Dirigir y administrar a FOPROLYD, de acuerdo a las disposiciones vigentes y aplicables para la ejecución de planes, programas  y proyectos orientados a la rehabilitación de sus beneficiarios, con el propósito de brindar a estos oportunamente los diferentes servicios, que de acuerdo a la Ley deben proporcionárseles.</a:t>
            </a:r>
          </a:p>
          <a:p>
            <a:pPr marL="0" indent="0" algn="just">
              <a:buNone/>
            </a:pPr>
            <a:endParaRPr lang="es-SV" sz="1800" dirty="0"/>
          </a:p>
          <a:p>
            <a:r>
              <a:rPr lang="es-SV" sz="1800" dirty="0"/>
              <a:t>Mujeres 3</a:t>
            </a:r>
          </a:p>
          <a:p>
            <a:r>
              <a:rPr lang="es-SV" sz="1800" dirty="0"/>
              <a:t>Hombres 0</a:t>
            </a:r>
          </a:p>
          <a:p>
            <a:r>
              <a:rPr lang="es-SV" sz="1800" dirty="0"/>
              <a:t>Total empleados 3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264936" y="4733925"/>
            <a:ext cx="628650" cy="98107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0098573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sz="3600" b="1" dirty="0"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Unidad de Género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Planificar, organizar y dirigir  las actividades inherentes, de acuerdo a sus competencias y mandatos institucionales; liderar el proceso de formulación de la Política Institucional de Igualdad y No Discriminación y su respectivo plan de acción.</a:t>
            </a:r>
          </a:p>
          <a:p>
            <a:pPr marL="0" indent="0" algn="just">
              <a:buNone/>
            </a:pPr>
            <a:endParaRPr lang="es-SV" sz="1800" dirty="0"/>
          </a:p>
          <a:p>
            <a:pPr marL="0" indent="0">
              <a:buNone/>
            </a:pPr>
            <a:r>
              <a:rPr lang="es-SV" sz="1800" b="1" dirty="0"/>
              <a:t> </a:t>
            </a:r>
          </a:p>
          <a:p>
            <a:r>
              <a:rPr lang="es-SV" sz="1800" dirty="0"/>
              <a:t>Mujeres 1</a:t>
            </a:r>
          </a:p>
          <a:p>
            <a:r>
              <a:rPr lang="es-SV" sz="1800" dirty="0"/>
              <a:t>Total empleadas 1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439400" y="4876800"/>
            <a:ext cx="590550" cy="9906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40448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sz="3600" b="1" dirty="0"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Oficina de Comunicaciones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Contribuir al fortalecimiento de la imagen institucional en congruencia con el Plan Estratégico Quinquenal, a través de la efectiva divulgación de las actividades, logros, avances y trabajo realizado por FOPROLYD hacia los empleados y beneficiarios.</a:t>
            </a:r>
          </a:p>
          <a:p>
            <a:pPr marL="0" indent="0" algn="just">
              <a:buNone/>
            </a:pPr>
            <a:r>
              <a:rPr lang="es-SV" sz="1800" dirty="0"/>
              <a:t> </a:t>
            </a:r>
            <a:endParaRPr lang="es-SV" sz="1800" b="1" dirty="0"/>
          </a:p>
          <a:p>
            <a:r>
              <a:rPr lang="es-SV" sz="1800" dirty="0"/>
              <a:t>Mujeres 1</a:t>
            </a:r>
          </a:p>
          <a:p>
            <a:r>
              <a:rPr lang="es-SV" sz="1800" dirty="0"/>
              <a:t>Hombres 0</a:t>
            </a:r>
          </a:p>
          <a:p>
            <a:r>
              <a:rPr lang="es-SV" sz="1800" dirty="0"/>
              <a:t>Total empleados 1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410825" y="4895850"/>
            <a:ext cx="609600" cy="100012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2031400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Comisión Especial de Apelación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ES" sz="1800" dirty="0"/>
              <a:t>Analizar, evaluar y dictaminar sobre circunstancias de lesiones y determinación de grados de discapacidad de solicitantes y/o beneficiarios, a efecto de recomendar a la Junta Directiva para su resolución pertinente, los recursos de apelación admitidos por la Comisión Técnica Evaluadora</a:t>
            </a:r>
            <a:r>
              <a:rPr lang="es-SV" sz="1800" dirty="0"/>
              <a:t>.</a:t>
            </a:r>
          </a:p>
          <a:p>
            <a:pPr marL="0" indent="0">
              <a:buNone/>
            </a:pPr>
            <a:endParaRPr lang="es-SV" sz="1800" dirty="0"/>
          </a:p>
          <a:p>
            <a:endParaRPr lang="es-SV" sz="1800" b="1" dirty="0"/>
          </a:p>
          <a:p>
            <a:r>
              <a:rPr lang="es-SV" sz="1800" dirty="0"/>
              <a:t>Mujeres 3</a:t>
            </a:r>
          </a:p>
          <a:p>
            <a:r>
              <a:rPr lang="es-SV" sz="1800" dirty="0"/>
              <a:t>Total empleadas 3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1" y="4924426"/>
            <a:ext cx="545939" cy="9144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72079815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TM10001115[[fn=Paquete]]</Template>
  <TotalTime>3413</TotalTime>
  <Words>2516</Words>
  <Application>Microsoft Office PowerPoint</Application>
  <PresentationFormat>Panorámica</PresentationFormat>
  <Paragraphs>256</Paragraphs>
  <Slides>44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44</vt:i4>
      </vt:variant>
    </vt:vector>
  </HeadingPairs>
  <TitlesOfParts>
    <vt:vector size="48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Junta Directiva   </vt:lpstr>
      <vt:lpstr>Comisión Técnica Evaluadora</vt:lpstr>
      <vt:lpstr>Auditoria Interna</vt:lpstr>
      <vt:lpstr>Gerencia General</vt:lpstr>
      <vt:lpstr>Unidad de Género</vt:lpstr>
      <vt:lpstr>Oficina de Comunicaciones</vt:lpstr>
      <vt:lpstr>Comisión Especial de Apelación</vt:lpstr>
      <vt:lpstr>Unidad de Acceso a la Información Pública</vt:lpstr>
      <vt:lpstr>Unidad de Gestión Documental y Archivo</vt:lpstr>
      <vt:lpstr>Sub- Gerencia</vt:lpstr>
      <vt:lpstr>Regional Chalatenango</vt:lpstr>
      <vt:lpstr>Regional San Miguel</vt:lpstr>
      <vt:lpstr>Departamento de Créditos</vt:lpstr>
      <vt:lpstr>Unidad Financiera Institucional</vt:lpstr>
      <vt:lpstr>Departamento de Presupuesto Institucional</vt:lpstr>
      <vt:lpstr>Departamento de Tesorería Institucional</vt:lpstr>
      <vt:lpstr>Departamento de Contabilidad</vt:lpstr>
      <vt:lpstr>Unidad de Adquisiciones y Contrataciones Institucionales</vt:lpstr>
      <vt:lpstr>Unidad de Prestaciones y Rehabilitación</vt:lpstr>
      <vt:lpstr>Departamento de Atención y Orientación</vt:lpstr>
      <vt:lpstr>Departamento de Pensiones y Beneficios  Económicos</vt:lpstr>
      <vt:lpstr>Laboratorio de Prótesis</vt:lpstr>
      <vt:lpstr>Departamento de Seguimiento y Control en Salud</vt:lpstr>
      <vt:lpstr>Salud Mental</vt:lpstr>
      <vt:lpstr>Unidad de Informática</vt:lpstr>
      <vt:lpstr>Unidad Administrativa Institucional</vt:lpstr>
      <vt:lpstr>Departamento de Administración del Talento Humanos</vt:lpstr>
      <vt:lpstr>Departamento de Servicios Generales</vt:lpstr>
      <vt:lpstr>Mantenimiento</vt:lpstr>
      <vt:lpstr>Oficina de Almacén y Activo Fijo</vt:lpstr>
      <vt:lpstr>Oficina de Transporte</vt:lpstr>
      <vt:lpstr>Oficina de Seguridad Institucional</vt:lpstr>
      <vt:lpstr>Unidad de Reinserción Social y Productiva</vt:lpstr>
      <vt:lpstr>Zona 1</vt:lpstr>
      <vt:lpstr>Zona 2</vt:lpstr>
      <vt:lpstr>Zona 3</vt:lpstr>
      <vt:lpstr>Zona 4</vt:lpstr>
      <vt:lpstr>Zona 5</vt:lpstr>
      <vt:lpstr>Unidad Jurídica</vt:lpstr>
      <vt:lpstr>Unidad de Planificación y Desarrollo Institucional</vt:lpstr>
      <vt:lpstr>Oficina de Proyectos</vt:lpstr>
      <vt:lpstr>Oficina de Desarrollo Organizacional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ORGANIGRAMA INSTITUCIONAL FOPROLYD</dc:title>
  <dc:creator>Miguel A. Aquino</dc:creator>
  <cp:lastModifiedBy>Evelyn Magdalena Caceres Morales</cp:lastModifiedBy>
  <cp:revision>397</cp:revision>
  <cp:lastPrinted>2017-08-30T20:44:38Z</cp:lastPrinted>
  <dcterms:created xsi:type="dcterms:W3CDTF">2017-08-29T16:46:27Z</dcterms:created>
  <dcterms:modified xsi:type="dcterms:W3CDTF">2022-06-10T16:03:33Z</dcterms:modified>
</cp:coreProperties>
</file>