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99" r:id="rId2"/>
    <p:sldId id="30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12192000" cy="6858000"/>
  <p:notesSz cx="7010400" cy="9223375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9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/>
  </p:normalViewPr>
  <p:slideViewPr>
    <p:cSldViewPr snapToGrid="0">
      <p:cViewPr>
        <p:scale>
          <a:sx n="100" d="100"/>
          <a:sy n="100" d="100"/>
        </p:scale>
        <p:origin x="96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4DA4D-9239-49AB-9908-D3EDA69343E5}" type="datetimeFigureOut">
              <a:rPr lang="es-SV" smtClean="0"/>
              <a:t>20/07/2020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40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38650"/>
            <a:ext cx="5607050" cy="3632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E75E3-1B3E-40F0-B1EE-F6141DACA44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4979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20/07/2020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4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20/07/2020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200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20/07/2020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42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20/07/2020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1328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20/07/2020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3835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20/07/2020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4173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20/07/2020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4627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20/07/2020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7238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20/07/2020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665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20/07/2020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4542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20/07/2020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614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636B2-F3C9-4E50-B7C0-BEA039A92185}" type="datetimeFigureOut">
              <a:rPr lang="es-SV" smtClean="0"/>
              <a:t>20/07/2020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7038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1.xml"/><Relationship Id="rId13" Type="http://schemas.openxmlformats.org/officeDocument/2006/relationships/slide" Target="slide29.xml"/><Relationship Id="rId18" Type="http://schemas.openxmlformats.org/officeDocument/2006/relationships/slide" Target="slide43.xml"/><Relationship Id="rId3" Type="http://schemas.openxmlformats.org/officeDocument/2006/relationships/slide" Target="slide12.xml"/><Relationship Id="rId21" Type="http://schemas.openxmlformats.org/officeDocument/2006/relationships/slide" Target="slide37.xml"/><Relationship Id="rId7" Type="http://schemas.openxmlformats.org/officeDocument/2006/relationships/slide" Target="slide28.xml"/><Relationship Id="rId12" Type="http://schemas.openxmlformats.org/officeDocument/2006/relationships/slide" Target="slide30.xml"/><Relationship Id="rId17" Type="http://schemas.openxmlformats.org/officeDocument/2006/relationships/slide" Target="slide18.xml"/><Relationship Id="rId25" Type="http://schemas.openxmlformats.org/officeDocument/2006/relationships/image" Target="../media/image1.png"/><Relationship Id="rId2" Type="http://schemas.openxmlformats.org/officeDocument/2006/relationships/slide" Target="slide6.xml"/><Relationship Id="rId16" Type="http://schemas.openxmlformats.org/officeDocument/2006/relationships/slide" Target="slide19.xml"/><Relationship Id="rId20" Type="http://schemas.openxmlformats.org/officeDocument/2006/relationships/slide" Target="slide39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1.xml"/><Relationship Id="rId11" Type="http://schemas.openxmlformats.org/officeDocument/2006/relationships/slide" Target="slide31.xml"/><Relationship Id="rId24" Type="http://schemas.openxmlformats.org/officeDocument/2006/relationships/slide" Target="slide9.xml"/><Relationship Id="rId5" Type="http://schemas.openxmlformats.org/officeDocument/2006/relationships/slide" Target="slide22.xml"/><Relationship Id="rId15" Type="http://schemas.openxmlformats.org/officeDocument/2006/relationships/slide" Target="slide14.xml"/><Relationship Id="rId23" Type="http://schemas.openxmlformats.org/officeDocument/2006/relationships/slide" Target="slide33.xml"/><Relationship Id="rId10" Type="http://schemas.openxmlformats.org/officeDocument/2006/relationships/slide" Target="slide26.xml"/><Relationship Id="rId19" Type="http://schemas.openxmlformats.org/officeDocument/2006/relationships/slide" Target="slide40.xml"/><Relationship Id="rId4" Type="http://schemas.openxmlformats.org/officeDocument/2006/relationships/slide" Target="slide4.xml"/><Relationship Id="rId9" Type="http://schemas.openxmlformats.org/officeDocument/2006/relationships/slide" Target="slide23.xml"/><Relationship Id="rId14" Type="http://schemas.openxmlformats.org/officeDocument/2006/relationships/slide" Target="slide15.xml"/><Relationship Id="rId22" Type="http://schemas.openxmlformats.org/officeDocument/2006/relationships/slide" Target="slide3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03111" y="2122311"/>
            <a:ext cx="104986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ORGANIGRAMA DEL FONDO DE PROTECCIÓN DE LISIADOS Y DISCAPACITADOS A CONSECUENCIA DEL CONFLICTO ARMADO (FOPROLYD)</a:t>
            </a:r>
            <a:endParaRPr lang="es-SV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Imagen 2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052" y="378762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1" y="6626578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474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Acceso a la Información Pública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Garantizar el derecho de toda persona al acceso a la información pública institucional, siguiendo los lineamientos de la Ley de Acceso a la Información Pública, a fin de contribuir con la transparencia de las actuaciones de FOPROLYD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Karen Aracely Aguillón de Alfaro.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Total empleadas </a:t>
            </a:r>
            <a:r>
              <a:rPr lang="es-SV" sz="1800" dirty="0"/>
              <a:t>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645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Gestión Documental y Archivo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Dirigir  el archivo  principal  de  la  institución,  así  como  sus  archivos secundarios,  periféricos,  de  gestión y demás relacionados  con la administración de los documentos de la institución, para su adecuada organización, conservación y administración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</a:t>
            </a:r>
            <a:r>
              <a:rPr lang="es-SV" sz="1800" b="1" dirty="0" smtClean="0"/>
              <a:t>Sra. </a:t>
            </a:r>
            <a:r>
              <a:rPr lang="es-SV" sz="1800" b="1" dirty="0" smtClean="0"/>
              <a:t>Claudia Gil, Jefa Interina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088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Sub- Gerencia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Apoyar a la Gerencia General en el análisis de aspectos financieros, administrativos y operativos, presentando los informes y recomendaciones pertinentes, dar seguimiento y ejercer control de las funciones y actividades que le hayan sido delegadas por Gerencia  General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Herbert Ramírez.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904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Chalatenango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 smtClean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Dr. Alex Enrique </a:t>
            </a:r>
            <a:r>
              <a:rPr lang="es-SV" sz="1800" b="1" dirty="0" err="1" smtClean="0"/>
              <a:t>Doradea</a:t>
            </a:r>
            <a:r>
              <a:rPr lang="es-SV" sz="1800" b="1" dirty="0" smtClean="0"/>
              <a:t> Silva.</a:t>
            </a:r>
          </a:p>
          <a:p>
            <a:pPr marL="0" indent="0">
              <a:buNone/>
            </a:pPr>
            <a:endParaRPr lang="es-SV" sz="1800" b="1" dirty="0" smtClean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053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San Miguel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  <a:endParaRPr lang="es-SV" sz="1800" dirty="0" smtClean="0"/>
          </a:p>
          <a:p>
            <a:pPr marL="0" indent="0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Vacante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Hombres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Total empleados </a:t>
            </a:r>
            <a:r>
              <a:rPr lang="es-SV" sz="1800" dirty="0"/>
              <a:t>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406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Créditos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establecimiento de condiciones para la incorporación de la vida productiva de las y los beneficiarios, mediante la adecuada administración efectiva del Fondo Rotativo para el otorgamiento de créditos para vivienda, tierra y producción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</a:t>
            </a:r>
            <a:r>
              <a:rPr lang="es-SV" sz="1800" b="1" dirty="0" smtClean="0"/>
              <a:t>Lic. David Antonio Flores Meza, Jefe Interino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179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Financiera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coordinar, ejecutar y controlar las actividades financieras de FOPROLYD, para la adecuada protección, custodia y control de los valores financieros institucionales. Administrar el Fondo Circulante de Monto Fijo de Prestaciones y gestionar ante los Ministerios de Trabajo y Previsión Social y de Hacienda, la obtención oportuna de los recursos financieros, asegurando su uso racional en cumplimiento a los compromisos establecidos en la normativa legal vigente.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Nohemí Estévez.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empleadas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476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Presupuesto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 en forma oportuna, en coordinación con las unidades organizacionales, el Presupuesto Anual por áreas de gestión, consolidándolo de acuerdo a las normas y lineamientos emitidos por la Dirección General de Presupuesto del Ministerio de Hacienda y las políticas o lineamientos de FOPROLYD, así mismo efectuar control sobre su ejecución y liquidación al final de cada ejercicio fiscal.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Bárbara de Vilanova.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Total empleadas 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62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Tesorería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Custodiar, controlar y mantener la liquidez necesaria para cumplir oportunamente con los compromisos y obligaciones financieras de FOPROLYD, a través de una programación financiera y controles adecuados, conforme a las disposiciones legales vigentes.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Sr. Marco Aponte.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6</a:t>
            </a:r>
          </a:p>
          <a:p>
            <a:r>
              <a:rPr lang="es-SV" sz="1800" dirty="0" smtClean="0"/>
              <a:t>Total empleados 9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790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Contabilidad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Generar información financiera oportuna y confiable para la toma de decisiones de las distintas instancias jerárquicas, por medio del registro sistemático y cronológico de los hechos económicos, cuantificables en términos monetarios, bajo principios y normas de contabilidad gubernamental y otras leyes y reglamentos aplicables; así como elaborar los Estados Financieros y demás informes necesarios.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Isidro Fernández.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938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84251" y="141668"/>
            <a:ext cx="8667332" cy="367518"/>
          </a:xfrm>
        </p:spPr>
        <p:txBody>
          <a:bodyPr>
            <a:normAutofit/>
          </a:bodyPr>
          <a:lstStyle/>
          <a:p>
            <a:r>
              <a:rPr lang="es-SV" sz="2000" b="1" dirty="0" smtClean="0">
                <a:latin typeface="+mn-lt"/>
              </a:rPr>
              <a:t>ORGANIGRAMA INSTITUCIONAL FOPROLYD 2019</a:t>
            </a:r>
            <a:endParaRPr lang="es-SV" sz="2000" b="1" dirty="0">
              <a:latin typeface="+mn-l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916905" y="628897"/>
            <a:ext cx="1562043" cy="300990"/>
          </a:xfrm>
          <a:prstGeom prst="rect">
            <a:avLst/>
          </a:prstGeom>
          <a:solidFill>
            <a:schemeClr val="accent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1100" dirty="0" smtClean="0">
                <a:solidFill>
                  <a:srgbClr val="0070C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JUNTA </a:t>
            </a:r>
            <a:r>
              <a:rPr lang="es-SV" sz="1100" u="sng" dirty="0" smtClean="0">
                <a:solidFill>
                  <a:srgbClr val="0070C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s-SV" sz="1100" u="sng" dirty="0" smtClean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IRECTIVA</a:t>
            </a:r>
            <a:endParaRPr lang="es-SV" sz="1100" u="sng" dirty="0">
              <a:solidFill>
                <a:srgbClr val="0070C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>
            <a:hlinkClick r:id="rId2" action="ppaction://hlinksldjump"/>
          </p:cNvPr>
          <p:cNvSpPr/>
          <p:nvPr/>
        </p:nvSpPr>
        <p:spPr>
          <a:xfrm>
            <a:off x="5043838" y="1688567"/>
            <a:ext cx="1325880" cy="28130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Gerencia General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ángulo 5">
            <a:hlinkClick r:id="rId3" action="ppaction://hlinksldjump"/>
          </p:cNvPr>
          <p:cNvSpPr/>
          <p:nvPr/>
        </p:nvSpPr>
        <p:spPr>
          <a:xfrm>
            <a:off x="5064923" y="3153796"/>
            <a:ext cx="1325879" cy="29083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 Gerencia </a:t>
            </a:r>
            <a:endParaRPr lang="es-SV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hlinkClick r:id="rId4" action="ppaction://hlinksldjump"/>
          </p:cNvPr>
          <p:cNvSpPr/>
          <p:nvPr/>
        </p:nvSpPr>
        <p:spPr>
          <a:xfrm>
            <a:off x="4236824" y="1030229"/>
            <a:ext cx="887519" cy="264796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Comisión Técnica Evaluadora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6219519" y="1001362"/>
            <a:ext cx="903390" cy="242112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Comité de Gestión Financiera</a:t>
            </a:r>
          </a:p>
        </p:txBody>
      </p:sp>
      <p:sp>
        <p:nvSpPr>
          <p:cNvPr id="9" name="Rectángulo 8">
            <a:hlinkClick r:id="rId5" action="ppaction://hlinksldjump"/>
          </p:cNvPr>
          <p:cNvSpPr/>
          <p:nvPr/>
        </p:nvSpPr>
        <p:spPr>
          <a:xfrm>
            <a:off x="3894681" y="4225623"/>
            <a:ext cx="666615" cy="35242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Atención y Orientación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113013" y="3654270"/>
            <a:ext cx="793750" cy="370840"/>
          </a:xfrm>
          <a:prstGeom prst="rect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Financiera </a:t>
            </a: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2945575" y="3655885"/>
            <a:ext cx="797560" cy="37147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Adquisiciones Contrataciones Institucionales</a:t>
            </a:r>
          </a:p>
        </p:txBody>
      </p:sp>
      <p:sp>
        <p:nvSpPr>
          <p:cNvPr id="12" name="Rectángulo 11">
            <a:hlinkClick r:id="rId6" action="ppaction://hlinksldjump"/>
          </p:cNvPr>
          <p:cNvSpPr/>
          <p:nvPr/>
        </p:nvSpPr>
        <p:spPr>
          <a:xfrm>
            <a:off x="3812681" y="3644903"/>
            <a:ext cx="797021" cy="37147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 y </a:t>
            </a: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Rehabilitación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4637618" y="3661689"/>
            <a:ext cx="783590" cy="38163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Informática</a:t>
            </a:r>
          </a:p>
        </p:txBody>
      </p:sp>
      <p:sp>
        <p:nvSpPr>
          <p:cNvPr id="14" name="Rectángulo 13">
            <a:hlinkClick r:id="rId7" action="ppaction://hlinksldjump"/>
          </p:cNvPr>
          <p:cNvSpPr/>
          <p:nvPr/>
        </p:nvSpPr>
        <p:spPr>
          <a:xfrm>
            <a:off x="6826335" y="3642211"/>
            <a:ext cx="808355" cy="40132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Administrativo Institucional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7665170" y="3645727"/>
            <a:ext cx="818515" cy="39179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Reinserción Social Y Productiva</a:t>
            </a:r>
          </a:p>
        </p:txBody>
      </p:sp>
      <p:sp>
        <p:nvSpPr>
          <p:cNvPr id="16" name="Rectángulo 15">
            <a:hlinkClick r:id="rId8" action="ppaction://hlinksldjump"/>
          </p:cNvPr>
          <p:cNvSpPr/>
          <p:nvPr/>
        </p:nvSpPr>
        <p:spPr>
          <a:xfrm>
            <a:off x="8514165" y="3645727"/>
            <a:ext cx="758190" cy="389354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Jurídico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9311167" y="3640944"/>
            <a:ext cx="798830" cy="394137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Planificación y Desarrollo Institucional 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ángulo 17">
            <a:hlinkClick r:id="rId9" action="ppaction://hlinksldjump"/>
          </p:cNvPr>
          <p:cNvSpPr/>
          <p:nvPr/>
        </p:nvSpPr>
        <p:spPr>
          <a:xfrm>
            <a:off x="3876883" y="4735599"/>
            <a:ext cx="702085" cy="37147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Pensiones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Beneficios</a:t>
            </a:r>
            <a:r>
              <a:rPr lang="es-SV" sz="7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Económicos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ángulo 18">
            <a:hlinkClick r:id="rId10" action="ppaction://hlinksldjump"/>
          </p:cNvPr>
          <p:cNvSpPr/>
          <p:nvPr/>
        </p:nvSpPr>
        <p:spPr>
          <a:xfrm>
            <a:off x="3894681" y="6386746"/>
            <a:ext cx="715021" cy="27114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Salud mental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3894681" y="5809806"/>
            <a:ext cx="715021" cy="37147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Seguimiento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Control </a:t>
            </a: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                            n Salud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3894681" y="5300896"/>
            <a:ext cx="684287" cy="35242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Laboratorio de Protesis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6547253" y="6376586"/>
            <a:ext cx="652780" cy="271146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Almacén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Activo </a:t>
            </a: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Fijo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ectángulo 22">
            <a:hlinkClick r:id="rId11" action="ppaction://hlinksldjump"/>
          </p:cNvPr>
          <p:cNvSpPr/>
          <p:nvPr/>
        </p:nvSpPr>
        <p:spPr>
          <a:xfrm>
            <a:off x="5664611" y="6376586"/>
            <a:ext cx="839622" cy="281306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Mantenimiento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tángulo 23">
            <a:hlinkClick r:id="rId12" action="ppaction://hlinksldjump"/>
          </p:cNvPr>
          <p:cNvSpPr/>
          <p:nvPr/>
        </p:nvSpPr>
        <p:spPr>
          <a:xfrm>
            <a:off x="7167283" y="4778635"/>
            <a:ext cx="766175" cy="33147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Servicios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tángulo 24">
            <a:hlinkClick r:id="rId13" action="ppaction://hlinksldjump"/>
          </p:cNvPr>
          <p:cNvSpPr/>
          <p:nvPr/>
        </p:nvSpPr>
        <p:spPr>
          <a:xfrm>
            <a:off x="7170823" y="4267116"/>
            <a:ext cx="762635" cy="33147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Administración del Talento Humanos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tángulo 25">
            <a:hlinkClick r:id="rId14" action="ppaction://hlinksldjump"/>
          </p:cNvPr>
          <p:cNvSpPr/>
          <p:nvPr/>
        </p:nvSpPr>
        <p:spPr>
          <a:xfrm>
            <a:off x="6171230" y="4238427"/>
            <a:ext cx="652780" cy="356784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Créditos</a:t>
            </a:r>
            <a:endParaRPr lang="es-SV" sz="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7" name="Rectángulo 26">
            <a:hlinkClick r:id="rId15" action="ppaction://hlinksldjump"/>
          </p:cNvPr>
          <p:cNvSpPr/>
          <p:nvPr/>
        </p:nvSpPr>
        <p:spPr>
          <a:xfrm>
            <a:off x="5387251" y="4245562"/>
            <a:ext cx="683260" cy="34163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 </a:t>
            </a: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Miguel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tángulo 27"/>
          <p:cNvSpPr/>
          <p:nvPr/>
        </p:nvSpPr>
        <p:spPr>
          <a:xfrm>
            <a:off x="4635634" y="4243635"/>
            <a:ext cx="702983" cy="343557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Chalatenango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tángulo 28">
            <a:hlinkClick r:id="rId16" action="ppaction://hlinksldjump"/>
          </p:cNvPr>
          <p:cNvSpPr/>
          <p:nvPr/>
        </p:nvSpPr>
        <p:spPr>
          <a:xfrm>
            <a:off x="2442072" y="5302869"/>
            <a:ext cx="677950" cy="36131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Contabilidad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tángulo 29">
            <a:hlinkClick r:id="rId17" action="ppaction://hlinksldjump"/>
          </p:cNvPr>
          <p:cNvSpPr/>
          <p:nvPr/>
        </p:nvSpPr>
        <p:spPr>
          <a:xfrm>
            <a:off x="2431261" y="4813193"/>
            <a:ext cx="692785" cy="34163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Tesorería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tángulo 30"/>
          <p:cNvSpPr/>
          <p:nvPr/>
        </p:nvSpPr>
        <p:spPr>
          <a:xfrm>
            <a:off x="2421012" y="4256956"/>
            <a:ext cx="712470" cy="34163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Presupuesto 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31"/>
          <p:cNvSpPr/>
          <p:nvPr/>
        </p:nvSpPr>
        <p:spPr>
          <a:xfrm>
            <a:off x="9897687" y="6356901"/>
            <a:ext cx="785639" cy="30099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Desarrollo Organizacional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ctángulo 32">
            <a:hlinkClick r:id="rId18" action="ppaction://hlinksldjump"/>
          </p:cNvPr>
          <p:cNvSpPr/>
          <p:nvPr/>
        </p:nvSpPr>
        <p:spPr>
          <a:xfrm>
            <a:off x="8939028" y="6367061"/>
            <a:ext cx="744278" cy="29083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Proyectos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Rectángulo 33">
            <a:hlinkClick r:id="rId19" action="ppaction://hlinksldjump"/>
          </p:cNvPr>
          <p:cNvSpPr/>
          <p:nvPr/>
        </p:nvSpPr>
        <p:spPr>
          <a:xfrm>
            <a:off x="8306203" y="5477649"/>
            <a:ext cx="512445" cy="22098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ctángulo 34">
            <a:hlinkClick r:id="rId20" action="ppaction://hlinksldjump"/>
          </p:cNvPr>
          <p:cNvSpPr/>
          <p:nvPr/>
        </p:nvSpPr>
        <p:spPr>
          <a:xfrm>
            <a:off x="8305568" y="5201201"/>
            <a:ext cx="512445" cy="23050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Zona 4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Zona 5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35"/>
          <p:cNvSpPr/>
          <p:nvPr/>
        </p:nvSpPr>
        <p:spPr>
          <a:xfrm>
            <a:off x="8296043" y="4900211"/>
            <a:ext cx="501650" cy="20066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Zona 3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Rectángulo 36">
            <a:hlinkClick r:id="rId21" action="ppaction://hlinksldjump"/>
          </p:cNvPr>
          <p:cNvSpPr/>
          <p:nvPr/>
        </p:nvSpPr>
        <p:spPr>
          <a:xfrm>
            <a:off x="8284651" y="4582688"/>
            <a:ext cx="501650" cy="23050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7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Zona 2</a:t>
            </a:r>
            <a:endParaRPr lang="es-SV" sz="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Rectángulo 37">
            <a:hlinkClick r:id="rId22" action="ppaction://hlinksldjump"/>
          </p:cNvPr>
          <p:cNvSpPr/>
          <p:nvPr/>
        </p:nvSpPr>
        <p:spPr>
          <a:xfrm>
            <a:off x="8296043" y="4284219"/>
            <a:ext cx="501650" cy="23050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SV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Zona 1</a:t>
            </a:r>
            <a:endParaRPr lang="es-SV" sz="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Rectángulo 38"/>
          <p:cNvSpPr/>
          <p:nvPr/>
        </p:nvSpPr>
        <p:spPr>
          <a:xfrm>
            <a:off x="7965170" y="6376585"/>
            <a:ext cx="689301" cy="266725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ángulo 39">
            <a:hlinkClick r:id="rId23" action="ppaction://hlinksldjump"/>
          </p:cNvPr>
          <p:cNvSpPr/>
          <p:nvPr/>
        </p:nvSpPr>
        <p:spPr>
          <a:xfrm>
            <a:off x="7230513" y="6376586"/>
            <a:ext cx="702945" cy="27178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Transporte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Rectángulo 40"/>
          <p:cNvSpPr/>
          <p:nvPr/>
        </p:nvSpPr>
        <p:spPr>
          <a:xfrm>
            <a:off x="6227541" y="2754900"/>
            <a:ext cx="913410" cy="37084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65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 Documental </a:t>
            </a:r>
            <a:r>
              <a:rPr lang="es-SV" sz="6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r>
              <a:rPr lang="es-SV" sz="6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SV" sz="6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Rectángulo 41"/>
          <p:cNvSpPr/>
          <p:nvPr/>
        </p:nvSpPr>
        <p:spPr>
          <a:xfrm>
            <a:off x="6229610" y="2009907"/>
            <a:ext cx="899481" cy="33147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Acceso </a:t>
            </a: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la Información Pública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Rectángulo 45"/>
          <p:cNvSpPr/>
          <p:nvPr/>
        </p:nvSpPr>
        <p:spPr>
          <a:xfrm>
            <a:off x="4246178" y="1350250"/>
            <a:ext cx="892599" cy="289770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Auditoria Interna</a:t>
            </a:r>
          </a:p>
        </p:txBody>
      </p:sp>
      <p:sp>
        <p:nvSpPr>
          <p:cNvPr id="47" name="Rectángulo 46"/>
          <p:cNvSpPr/>
          <p:nvPr/>
        </p:nvSpPr>
        <p:spPr>
          <a:xfrm>
            <a:off x="6215681" y="1323202"/>
            <a:ext cx="886813" cy="278193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Auditoria Externa</a:t>
            </a:r>
          </a:p>
        </p:txBody>
      </p:sp>
      <p:sp>
        <p:nvSpPr>
          <p:cNvPr id="48" name="Rectangle 45"/>
          <p:cNvSpPr>
            <a:spLocks noChangeArrowheads="1"/>
          </p:cNvSpPr>
          <p:nvPr/>
        </p:nvSpPr>
        <p:spPr bwMode="auto">
          <a:xfrm>
            <a:off x="2777247" y="475986"/>
            <a:ext cx="1062077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SV"/>
          </a:p>
        </p:txBody>
      </p:sp>
      <p:cxnSp>
        <p:nvCxnSpPr>
          <p:cNvPr id="53" name="Conector recto 52"/>
          <p:cNvCxnSpPr>
            <a:stCxn id="4" idx="2"/>
            <a:endCxn id="5" idx="0"/>
          </p:cNvCxnSpPr>
          <p:nvPr/>
        </p:nvCxnSpPr>
        <p:spPr>
          <a:xfrm>
            <a:off x="5697927" y="929887"/>
            <a:ext cx="8851" cy="75868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ector recto 137"/>
          <p:cNvCxnSpPr/>
          <p:nvPr/>
        </p:nvCxnSpPr>
        <p:spPr>
          <a:xfrm>
            <a:off x="2219720" y="4025110"/>
            <a:ext cx="12461" cy="14475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ector recto 143"/>
          <p:cNvCxnSpPr>
            <a:stCxn id="31" idx="1"/>
          </p:cNvCxnSpPr>
          <p:nvPr/>
        </p:nvCxnSpPr>
        <p:spPr>
          <a:xfrm flipH="1">
            <a:off x="2219720" y="4427771"/>
            <a:ext cx="2012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ector recto 149"/>
          <p:cNvCxnSpPr/>
          <p:nvPr/>
        </p:nvCxnSpPr>
        <p:spPr>
          <a:xfrm flipH="1">
            <a:off x="3819652" y="3978753"/>
            <a:ext cx="21361" cy="20167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Conector recto 195"/>
          <p:cNvCxnSpPr>
            <a:stCxn id="15" idx="2"/>
          </p:cNvCxnSpPr>
          <p:nvPr/>
        </p:nvCxnSpPr>
        <p:spPr>
          <a:xfrm flipH="1">
            <a:off x="8074427" y="4037522"/>
            <a:ext cx="1" cy="16062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onector recto 197"/>
          <p:cNvCxnSpPr/>
          <p:nvPr/>
        </p:nvCxnSpPr>
        <p:spPr>
          <a:xfrm>
            <a:off x="8074427" y="5643796"/>
            <a:ext cx="2216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onector recto 199"/>
          <p:cNvCxnSpPr>
            <a:endCxn id="35" idx="1"/>
          </p:cNvCxnSpPr>
          <p:nvPr/>
        </p:nvCxnSpPr>
        <p:spPr>
          <a:xfrm>
            <a:off x="8074427" y="5316453"/>
            <a:ext cx="231141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ector recto 207"/>
          <p:cNvCxnSpPr/>
          <p:nvPr/>
        </p:nvCxnSpPr>
        <p:spPr>
          <a:xfrm flipH="1">
            <a:off x="6960932" y="4051768"/>
            <a:ext cx="21744" cy="8734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Conector recto 215"/>
          <p:cNvCxnSpPr>
            <a:endCxn id="25" idx="1"/>
          </p:cNvCxnSpPr>
          <p:nvPr/>
        </p:nvCxnSpPr>
        <p:spPr>
          <a:xfrm>
            <a:off x="6960932" y="4427771"/>
            <a:ext cx="209891" cy="5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Conector recto 219"/>
          <p:cNvCxnSpPr>
            <a:stCxn id="24" idx="2"/>
            <a:endCxn id="40" idx="0"/>
          </p:cNvCxnSpPr>
          <p:nvPr/>
        </p:nvCxnSpPr>
        <p:spPr>
          <a:xfrm>
            <a:off x="7550371" y="5110105"/>
            <a:ext cx="31615" cy="1266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Conector recto 229"/>
          <p:cNvCxnSpPr>
            <a:stCxn id="17" idx="2"/>
          </p:cNvCxnSpPr>
          <p:nvPr/>
        </p:nvCxnSpPr>
        <p:spPr>
          <a:xfrm>
            <a:off x="9710582" y="4035081"/>
            <a:ext cx="0" cy="214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Conector recto 231"/>
          <p:cNvCxnSpPr/>
          <p:nvPr/>
        </p:nvCxnSpPr>
        <p:spPr>
          <a:xfrm>
            <a:off x="9272355" y="6181281"/>
            <a:ext cx="8376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Conector recto 233"/>
          <p:cNvCxnSpPr>
            <a:endCxn id="33" idx="0"/>
          </p:cNvCxnSpPr>
          <p:nvPr/>
        </p:nvCxnSpPr>
        <p:spPr>
          <a:xfrm>
            <a:off x="9307443" y="6191441"/>
            <a:ext cx="3724" cy="1756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Conector recto 235"/>
          <p:cNvCxnSpPr/>
          <p:nvPr/>
        </p:nvCxnSpPr>
        <p:spPr>
          <a:xfrm>
            <a:off x="10109997" y="6181281"/>
            <a:ext cx="0" cy="1756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ector recto 249"/>
          <p:cNvCxnSpPr/>
          <p:nvPr/>
        </p:nvCxnSpPr>
        <p:spPr>
          <a:xfrm>
            <a:off x="7532273" y="6191123"/>
            <a:ext cx="8023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Conector recto 253"/>
          <p:cNvCxnSpPr/>
          <p:nvPr/>
        </p:nvCxnSpPr>
        <p:spPr>
          <a:xfrm flipH="1">
            <a:off x="6084422" y="6191123"/>
            <a:ext cx="1473241" cy="197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Conector recto 255"/>
          <p:cNvCxnSpPr>
            <a:endCxn id="23" idx="0"/>
          </p:cNvCxnSpPr>
          <p:nvPr/>
        </p:nvCxnSpPr>
        <p:spPr>
          <a:xfrm>
            <a:off x="6084422" y="6200965"/>
            <a:ext cx="0" cy="1756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Conector recto 259"/>
          <p:cNvCxnSpPr>
            <a:endCxn id="22" idx="0"/>
          </p:cNvCxnSpPr>
          <p:nvPr/>
        </p:nvCxnSpPr>
        <p:spPr>
          <a:xfrm>
            <a:off x="6873643" y="6181281"/>
            <a:ext cx="0" cy="1953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Conector recto 271"/>
          <p:cNvCxnSpPr>
            <a:endCxn id="36" idx="1"/>
          </p:cNvCxnSpPr>
          <p:nvPr/>
        </p:nvCxnSpPr>
        <p:spPr>
          <a:xfrm flipV="1">
            <a:off x="8074427" y="5000541"/>
            <a:ext cx="221616" cy="89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Conector recto 275"/>
          <p:cNvCxnSpPr>
            <a:endCxn id="38" idx="1"/>
          </p:cNvCxnSpPr>
          <p:nvPr/>
        </p:nvCxnSpPr>
        <p:spPr>
          <a:xfrm>
            <a:off x="8074427" y="4399471"/>
            <a:ext cx="22161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Conector recto 277"/>
          <p:cNvCxnSpPr>
            <a:endCxn id="37" idx="1"/>
          </p:cNvCxnSpPr>
          <p:nvPr/>
        </p:nvCxnSpPr>
        <p:spPr>
          <a:xfrm>
            <a:off x="8063035" y="4697940"/>
            <a:ext cx="22161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Conector recto 309"/>
          <p:cNvCxnSpPr/>
          <p:nvPr/>
        </p:nvCxnSpPr>
        <p:spPr>
          <a:xfrm>
            <a:off x="2113013" y="349241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Conector recto 336"/>
          <p:cNvCxnSpPr/>
          <p:nvPr/>
        </p:nvCxnSpPr>
        <p:spPr>
          <a:xfrm flipV="1">
            <a:off x="2558183" y="3521553"/>
            <a:ext cx="7152399" cy="1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Conector recto 347"/>
          <p:cNvCxnSpPr/>
          <p:nvPr/>
        </p:nvCxnSpPr>
        <p:spPr>
          <a:xfrm>
            <a:off x="2558183" y="3531316"/>
            <a:ext cx="0" cy="139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Conector recto 369"/>
          <p:cNvCxnSpPr/>
          <p:nvPr/>
        </p:nvCxnSpPr>
        <p:spPr>
          <a:xfrm flipV="1">
            <a:off x="4871862" y="4113694"/>
            <a:ext cx="1632371" cy="105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Conector recto 374"/>
          <p:cNvCxnSpPr/>
          <p:nvPr/>
        </p:nvCxnSpPr>
        <p:spPr>
          <a:xfrm>
            <a:off x="4871862" y="4124243"/>
            <a:ext cx="0" cy="1225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CuadroTexto 400"/>
          <p:cNvSpPr txBox="1"/>
          <p:nvPr/>
        </p:nvSpPr>
        <p:spPr>
          <a:xfrm>
            <a:off x="5706778" y="1043180"/>
            <a:ext cx="5089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900" dirty="0" smtClean="0"/>
              <a:t>- - - - -  </a:t>
            </a:r>
            <a:endParaRPr lang="es-SV" sz="900" dirty="0"/>
          </a:p>
        </p:txBody>
      </p:sp>
      <p:sp>
        <p:nvSpPr>
          <p:cNvPr id="402" name="CuadroTexto 401"/>
          <p:cNvSpPr txBox="1"/>
          <p:nvPr/>
        </p:nvSpPr>
        <p:spPr>
          <a:xfrm>
            <a:off x="5697927" y="1380716"/>
            <a:ext cx="5177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900" dirty="0" smtClean="0"/>
              <a:t>- - - - - </a:t>
            </a:r>
            <a:endParaRPr lang="es-SV" sz="900" dirty="0"/>
          </a:p>
        </p:txBody>
      </p:sp>
      <p:cxnSp>
        <p:nvCxnSpPr>
          <p:cNvPr id="420" name="Conector recto 419"/>
          <p:cNvCxnSpPr>
            <a:endCxn id="11" idx="0"/>
          </p:cNvCxnSpPr>
          <p:nvPr/>
        </p:nvCxnSpPr>
        <p:spPr>
          <a:xfrm>
            <a:off x="3338191" y="3540047"/>
            <a:ext cx="6164" cy="1158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Conector recto 425"/>
          <p:cNvCxnSpPr>
            <a:endCxn id="13" idx="0"/>
          </p:cNvCxnSpPr>
          <p:nvPr/>
        </p:nvCxnSpPr>
        <p:spPr>
          <a:xfrm>
            <a:off x="5029413" y="3522426"/>
            <a:ext cx="0" cy="139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Conector recto 429"/>
          <p:cNvCxnSpPr>
            <a:endCxn id="15" idx="0"/>
          </p:cNvCxnSpPr>
          <p:nvPr/>
        </p:nvCxnSpPr>
        <p:spPr>
          <a:xfrm>
            <a:off x="8072779" y="3521552"/>
            <a:ext cx="1649" cy="124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Rectángulo 435"/>
          <p:cNvSpPr/>
          <p:nvPr/>
        </p:nvSpPr>
        <p:spPr>
          <a:xfrm>
            <a:off x="4249777" y="2413094"/>
            <a:ext cx="883920" cy="294367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Comunicaciones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7" name="Rectángulo 436"/>
          <p:cNvSpPr/>
          <p:nvPr/>
        </p:nvSpPr>
        <p:spPr>
          <a:xfrm>
            <a:off x="4236653" y="2014204"/>
            <a:ext cx="877578" cy="322027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r>
              <a:rPr lang="es-SV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8" name="Rectángulo 437">
            <a:hlinkClick r:id="rId24" action="ppaction://hlinksldjump"/>
          </p:cNvPr>
          <p:cNvSpPr/>
          <p:nvPr/>
        </p:nvSpPr>
        <p:spPr>
          <a:xfrm>
            <a:off x="4249777" y="2767840"/>
            <a:ext cx="883920" cy="290218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Comisión </a:t>
            </a:r>
            <a:r>
              <a:rPr lang="es-SV" sz="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Especial  de Apelaciones</a:t>
            </a:r>
            <a:endParaRPr lang="es-SV" sz="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rId24" action="ppaction://hlinksldjump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rId24" action="ppaction://hlinksldjump"/>
            </a:endParaRPr>
          </a:p>
        </p:txBody>
      </p:sp>
      <p:cxnSp>
        <p:nvCxnSpPr>
          <p:cNvPr id="460" name="Conector recto 459"/>
          <p:cNvCxnSpPr>
            <a:stCxn id="5" idx="2"/>
            <a:endCxn id="6" idx="0"/>
          </p:cNvCxnSpPr>
          <p:nvPr/>
        </p:nvCxnSpPr>
        <p:spPr>
          <a:xfrm>
            <a:off x="5706778" y="1969872"/>
            <a:ext cx="21085" cy="11839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8" name="Conector recto 497"/>
          <p:cNvCxnSpPr>
            <a:stCxn id="46" idx="3"/>
            <a:endCxn id="402" idx="1"/>
          </p:cNvCxnSpPr>
          <p:nvPr/>
        </p:nvCxnSpPr>
        <p:spPr>
          <a:xfrm>
            <a:off x="5138777" y="1495135"/>
            <a:ext cx="559150" cy="9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4" name="Conector recto 503"/>
          <p:cNvCxnSpPr>
            <a:stCxn id="6" idx="2"/>
            <a:endCxn id="27" idx="0"/>
          </p:cNvCxnSpPr>
          <p:nvPr/>
        </p:nvCxnSpPr>
        <p:spPr>
          <a:xfrm>
            <a:off x="5727863" y="3444626"/>
            <a:ext cx="1018" cy="800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4" name="Conector recto 523"/>
          <p:cNvCxnSpPr>
            <a:stCxn id="437" idx="3"/>
          </p:cNvCxnSpPr>
          <p:nvPr/>
        </p:nvCxnSpPr>
        <p:spPr>
          <a:xfrm flipV="1">
            <a:off x="5114231" y="2175217"/>
            <a:ext cx="594389" cy="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" name="Conector recto 525"/>
          <p:cNvCxnSpPr>
            <a:stCxn id="436" idx="3"/>
          </p:cNvCxnSpPr>
          <p:nvPr/>
        </p:nvCxnSpPr>
        <p:spPr>
          <a:xfrm flipV="1">
            <a:off x="5133697" y="2560277"/>
            <a:ext cx="59438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8" name="Conector recto 527"/>
          <p:cNvCxnSpPr>
            <a:stCxn id="438" idx="3"/>
          </p:cNvCxnSpPr>
          <p:nvPr/>
        </p:nvCxnSpPr>
        <p:spPr>
          <a:xfrm>
            <a:off x="5133697" y="2912949"/>
            <a:ext cx="589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0" name="Conector recto 529"/>
          <p:cNvCxnSpPr/>
          <p:nvPr/>
        </p:nvCxnSpPr>
        <p:spPr>
          <a:xfrm flipH="1">
            <a:off x="5727863" y="2907771"/>
            <a:ext cx="487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Conector recto 551"/>
          <p:cNvCxnSpPr>
            <a:endCxn id="26" idx="0"/>
          </p:cNvCxnSpPr>
          <p:nvPr/>
        </p:nvCxnSpPr>
        <p:spPr>
          <a:xfrm>
            <a:off x="6497620" y="4095165"/>
            <a:ext cx="0" cy="1432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6" name="Conector recto 555"/>
          <p:cNvCxnSpPr>
            <a:endCxn id="14" idx="0"/>
          </p:cNvCxnSpPr>
          <p:nvPr/>
        </p:nvCxnSpPr>
        <p:spPr>
          <a:xfrm>
            <a:off x="7225433" y="3531316"/>
            <a:ext cx="5080" cy="1108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8" name="Conector recto 557"/>
          <p:cNvCxnSpPr>
            <a:endCxn id="16" idx="0"/>
          </p:cNvCxnSpPr>
          <p:nvPr/>
        </p:nvCxnSpPr>
        <p:spPr>
          <a:xfrm>
            <a:off x="8893260" y="3540122"/>
            <a:ext cx="0" cy="1056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4" name="Conector recto 563"/>
          <p:cNvCxnSpPr>
            <a:endCxn id="17" idx="0"/>
          </p:cNvCxnSpPr>
          <p:nvPr/>
        </p:nvCxnSpPr>
        <p:spPr>
          <a:xfrm>
            <a:off x="9710582" y="3521553"/>
            <a:ext cx="0" cy="1193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5" name="Conector recto 574"/>
          <p:cNvCxnSpPr>
            <a:stCxn id="12" idx="0"/>
          </p:cNvCxnSpPr>
          <p:nvPr/>
        </p:nvCxnSpPr>
        <p:spPr>
          <a:xfrm flipH="1" flipV="1">
            <a:off x="4211191" y="3529139"/>
            <a:ext cx="1" cy="1157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2" name="Conector recto 591"/>
          <p:cNvCxnSpPr>
            <a:stCxn id="9" idx="1"/>
            <a:endCxn id="9" idx="1"/>
          </p:cNvCxnSpPr>
          <p:nvPr/>
        </p:nvCxnSpPr>
        <p:spPr>
          <a:xfrm>
            <a:off x="3894681" y="44018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5" name="Conector recto 594"/>
          <p:cNvCxnSpPr>
            <a:stCxn id="24" idx="1"/>
          </p:cNvCxnSpPr>
          <p:nvPr/>
        </p:nvCxnSpPr>
        <p:spPr>
          <a:xfrm flipH="1">
            <a:off x="6960932" y="4944370"/>
            <a:ext cx="20635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" name="Conector recto 615"/>
          <p:cNvCxnSpPr>
            <a:stCxn id="19" idx="0"/>
            <a:endCxn id="20" idx="2"/>
          </p:cNvCxnSpPr>
          <p:nvPr/>
        </p:nvCxnSpPr>
        <p:spPr>
          <a:xfrm flipV="1">
            <a:off x="4252192" y="6181281"/>
            <a:ext cx="0" cy="2054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4" name="Conector recto 623"/>
          <p:cNvCxnSpPr>
            <a:endCxn id="9" idx="1"/>
          </p:cNvCxnSpPr>
          <p:nvPr/>
        </p:nvCxnSpPr>
        <p:spPr>
          <a:xfrm>
            <a:off x="3821876" y="4399471"/>
            <a:ext cx="72805" cy="23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6" name="Conector recto 625"/>
          <p:cNvCxnSpPr>
            <a:endCxn id="18" idx="1"/>
          </p:cNvCxnSpPr>
          <p:nvPr/>
        </p:nvCxnSpPr>
        <p:spPr>
          <a:xfrm>
            <a:off x="3821876" y="4921336"/>
            <a:ext cx="55007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8" name="Conector recto 627"/>
          <p:cNvCxnSpPr>
            <a:endCxn id="21" idx="1"/>
          </p:cNvCxnSpPr>
          <p:nvPr/>
        </p:nvCxnSpPr>
        <p:spPr>
          <a:xfrm>
            <a:off x="3821876" y="5472663"/>
            <a:ext cx="72805" cy="44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3" name="Conector recto 632"/>
          <p:cNvCxnSpPr>
            <a:endCxn id="20" idx="1"/>
          </p:cNvCxnSpPr>
          <p:nvPr/>
        </p:nvCxnSpPr>
        <p:spPr>
          <a:xfrm>
            <a:off x="3821876" y="5995543"/>
            <a:ext cx="72805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0" name="Conector recto 639"/>
          <p:cNvCxnSpPr>
            <a:endCxn id="39" idx="0"/>
          </p:cNvCxnSpPr>
          <p:nvPr/>
        </p:nvCxnSpPr>
        <p:spPr>
          <a:xfrm>
            <a:off x="8305568" y="6181281"/>
            <a:ext cx="4253" cy="1953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6" name="Conector recto 665"/>
          <p:cNvCxnSpPr>
            <a:stCxn id="30" idx="1"/>
          </p:cNvCxnSpPr>
          <p:nvPr/>
        </p:nvCxnSpPr>
        <p:spPr>
          <a:xfrm flipH="1" flipV="1">
            <a:off x="2229580" y="4978928"/>
            <a:ext cx="201681" cy="5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8" name="Conector recto 707"/>
          <p:cNvCxnSpPr>
            <a:endCxn id="29" idx="1"/>
          </p:cNvCxnSpPr>
          <p:nvPr/>
        </p:nvCxnSpPr>
        <p:spPr>
          <a:xfrm>
            <a:off x="2232181" y="5472663"/>
            <a:ext cx="209891" cy="108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" name="Conector recto 716"/>
          <p:cNvCxnSpPr>
            <a:endCxn id="42" idx="1"/>
          </p:cNvCxnSpPr>
          <p:nvPr/>
        </p:nvCxnSpPr>
        <p:spPr>
          <a:xfrm>
            <a:off x="5730559" y="2175217"/>
            <a:ext cx="499051" cy="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4" name="Conector recto 743"/>
          <p:cNvCxnSpPr>
            <a:stCxn id="401" idx="1"/>
            <a:endCxn id="7" idx="3"/>
          </p:cNvCxnSpPr>
          <p:nvPr/>
        </p:nvCxnSpPr>
        <p:spPr>
          <a:xfrm flipH="1">
            <a:off x="5124343" y="1158596"/>
            <a:ext cx="582435" cy="4031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" name="Imagen 103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5" name="Conector recto 104"/>
          <p:cNvCxnSpPr/>
          <p:nvPr/>
        </p:nvCxnSpPr>
        <p:spPr>
          <a:xfrm flipH="1">
            <a:off x="5722984" y="2560277"/>
            <a:ext cx="487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ángulo 105"/>
          <p:cNvSpPr/>
          <p:nvPr/>
        </p:nvSpPr>
        <p:spPr>
          <a:xfrm>
            <a:off x="6228718" y="2373624"/>
            <a:ext cx="877578" cy="322027"/>
          </a:xfrm>
          <a:prstGeom prst="rect">
            <a:avLst/>
          </a:prstGeom>
          <a:solidFill>
            <a:srgbClr val="5B9BD5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SV" sz="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SV" sz="7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Ambiental</a:t>
            </a:r>
            <a:r>
              <a:rPr lang="es-SV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SV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SV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17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Adquisiciones y Contrataciones Institucionales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ejecutar los planes relacionados a la adquisición y contratación de obras, bienes o servicios de FOPROLYD, considerando para ello los criterios de oportunidad, calidad y precio que más convenga a los intereses de la Institución, conforme a la normativa legal vigente.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Carmen Velasco de Oliva.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819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Prestaciones y Rehabilitación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dirigir y velar porque se cumpla con la atención efectiva a la población beneficiaria, así como el otorgamiento de las prestaciones económicas, en salud y especies.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</a:t>
            </a:r>
            <a:r>
              <a:rPr lang="es-SV" sz="1800" b="1" dirty="0" smtClean="0"/>
              <a:t>Dr. </a:t>
            </a:r>
            <a:r>
              <a:rPr lang="es-SV" sz="1800" b="1" dirty="0" smtClean="0"/>
              <a:t>Mauro </a:t>
            </a:r>
            <a:r>
              <a:rPr lang="es-SV" sz="1800" b="1" dirty="0"/>
              <a:t>Iglesias</a:t>
            </a:r>
            <a:r>
              <a:rPr lang="es-SV" sz="1800" b="1" dirty="0" smtClean="0"/>
              <a:t>. Jefe Interino</a:t>
            </a:r>
            <a:endParaRPr lang="es-SV" sz="1800" b="1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empleadas </a:t>
            </a:r>
            <a:r>
              <a:rPr lang="es-SV" sz="1800" dirty="0"/>
              <a:t>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737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Atención y Orientación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 las y los beneficiarios y solicitantes, la orientación necesaria para responder a sus trámites requeridos, proveyendo información oportuna, eficiente y personalizada a través de cada una de las Unidades organizativas relacionadas con la atención al público.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Margarita Chávez de Ángel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656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Pensiones y Beneficios </a:t>
            </a:r>
            <a:b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Económicos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 y coordinar la entrega de Prestaciones Económicas y dar seguimiento al uso adecuado de las mismas en apoyo al proceso de rehabilitación social y productiva de las y los </a:t>
            </a:r>
            <a:r>
              <a:rPr lang="es-SV" sz="1800" dirty="0" smtClean="0"/>
              <a:t>beneficiarios.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Edgar Crisóstomo.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9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11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41695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5887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Laboratorio de Prótesis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Elaborar, reparar y proveer prótesis, ortesis y calzado ortopédico a la población beneficiaria, a través de un servicio oportuno y de calidad  en apoyo a su rehabilitación, para mejorar su desempeño en el campo laboral e incorporación a la vida social y productiva.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</a:t>
            </a:r>
            <a:r>
              <a:rPr lang="es-SV" sz="1800" b="1" dirty="0" smtClean="0"/>
              <a:t>Licda. Silvia </a:t>
            </a:r>
            <a:r>
              <a:rPr lang="es-SV" sz="1800" b="1" dirty="0"/>
              <a:t>Guadalupe Ramírez </a:t>
            </a:r>
            <a:r>
              <a:rPr lang="es-SV" sz="1800" b="1" dirty="0" smtClean="0"/>
              <a:t>Roque, Jefa Interina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5</a:t>
            </a:r>
          </a:p>
          <a:p>
            <a:r>
              <a:rPr lang="es-SV" sz="1800" dirty="0" smtClean="0"/>
              <a:t>Hombres 5</a:t>
            </a:r>
          </a:p>
          <a:p>
            <a:r>
              <a:rPr lang="es-SV" sz="1800" dirty="0" smtClean="0"/>
              <a:t>Total empleados 10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873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Seguimiento y Control en Salud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canalizar la entrega oportuna de los servicios en Salud y Especies a las y los beneficiarios con discapacidad, para alcanzar su rehabilitación física que permita su incorporación a la vida social y productiva.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</a:t>
            </a:r>
            <a:r>
              <a:rPr lang="es-SV" sz="1800" b="1" dirty="0" smtClean="0"/>
              <a:t>: Dr. Mauro </a:t>
            </a:r>
            <a:r>
              <a:rPr lang="es-SV" sz="1800" b="1" dirty="0" smtClean="0"/>
              <a:t>Iglesias.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12</a:t>
            </a:r>
          </a:p>
          <a:p>
            <a:r>
              <a:rPr lang="es-SV" sz="1800" dirty="0" smtClean="0"/>
              <a:t>Hombres 9</a:t>
            </a:r>
          </a:p>
          <a:p>
            <a:r>
              <a:rPr lang="es-SV" sz="1800" dirty="0" smtClean="0"/>
              <a:t>Total empleados 21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608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Salud Mental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las actividades administrativas y operativas del Programa de Salud Mental, efectuando los correspondientes registros, controles y datos estadísticos de la población beneficiaria.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Alejandro González.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8</a:t>
            </a:r>
            <a:endParaRPr lang="es-SV" sz="1800" dirty="0" smtClean="0"/>
          </a:p>
          <a:p>
            <a:r>
              <a:rPr lang="es-SV" sz="1800" dirty="0" smtClean="0"/>
              <a:t>Hombres 4</a:t>
            </a:r>
          </a:p>
          <a:p>
            <a:r>
              <a:rPr lang="es-SV" sz="1800" dirty="0" smtClean="0"/>
              <a:t>Total empleados 12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872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Informática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Dar soporte técnico y apoyo logístico a las unidades organizativas de FOPROLYD, mediante la  automatización de los sistemas de información existentes, disponiendo de la Plataforma de Tecnologías de Información y Comunicación en un ambiente actualizado,  que permita la operatividad eficaz y eficiente de las unidades usuarias del servicio, que a su vez generen información fiable y oportuna que facilite la toma de decisiones de los mandos ejecutivos de FOPROLYD.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</a:t>
            </a:r>
            <a:r>
              <a:rPr lang="es-SV" sz="1800" b="1" dirty="0" smtClean="0"/>
              <a:t>Lic. Marvin Alexis Peña </a:t>
            </a:r>
            <a:r>
              <a:rPr lang="es-SV" sz="1800" b="1" dirty="0" err="1" smtClean="0"/>
              <a:t>Pleitez</a:t>
            </a:r>
            <a:r>
              <a:rPr lang="es-SV" sz="1800" b="1" dirty="0" smtClean="0"/>
              <a:t>, Jefe Interino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671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Administrativa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dirigir, coordinar y controlar las actividades de los Departamentos de Recursos Humanos y Servicios Generales, a efecto que se cumpla con la oportuna provisión de los recursos humanos, materiales y técnicos, así como los servicios logísticos de conformidad a los objetivos y políticas institucionales y normativas aplicables.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</a:t>
            </a:r>
            <a:r>
              <a:rPr lang="es-SV" sz="1800" b="1" dirty="0"/>
              <a:t>Eberhardo </a:t>
            </a:r>
            <a:r>
              <a:rPr lang="es-SV" sz="1800" b="1" dirty="0" smtClean="0"/>
              <a:t>Argueta.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Hombre 1</a:t>
            </a:r>
          </a:p>
          <a:p>
            <a:r>
              <a:rPr lang="es-SV" sz="1800" dirty="0" smtClean="0"/>
              <a:t>Total empleadas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019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Administración del Talento Humanos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Dotar a FOPROLYD de los recursos humanos idóneos; administrar adecuadamente los mismos en aras de contribuir a su desarrollo integral en un adecuado clima organizacional que permitan alcanzar los objetivos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Jennifer </a:t>
            </a:r>
            <a:r>
              <a:rPr lang="es-SV" sz="1800" b="1" dirty="0" err="1" smtClean="0"/>
              <a:t>Yanmileth</a:t>
            </a:r>
            <a:r>
              <a:rPr lang="es-SV" sz="1800" b="1" dirty="0" smtClean="0"/>
              <a:t> Aguilera Natividad.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4</a:t>
            </a:r>
            <a:endParaRPr lang="es-SV" sz="1800" dirty="0" smtClean="0"/>
          </a:p>
          <a:p>
            <a:r>
              <a:rPr lang="es-SV" sz="1800" dirty="0" smtClean="0"/>
              <a:t>Total empleadas: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050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889" y="308652"/>
            <a:ext cx="10515600" cy="605719"/>
          </a:xfrm>
        </p:spPr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Junta Directiva   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7889" y="1211733"/>
            <a:ext cx="10515600" cy="576297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SV" sz="5200" dirty="0" smtClean="0"/>
              <a:t>Es la responsable de velar por el cumplimiento de la Ley de Beneficio para la Protección de los Lisiados y discapacitados a Consecuencia del Conflicto Armado y su Reglamento. La dirección y administración del Fondo estará a cargo de una Junta Directiva, un Gerente General, un Comité de Gestión Financiera y una Comisión Técnica Evaluadora.</a:t>
            </a:r>
          </a:p>
          <a:p>
            <a:pPr marL="0" indent="0">
              <a:buNone/>
            </a:pPr>
            <a:r>
              <a:rPr lang="es-SV" sz="5200" dirty="0" smtClean="0"/>
              <a:t>La Dirección del fondo será ejercida por una Junta Directiva cuyos miembros durarán en sus funciones dos años, pudiendo ser reelegidos. Su gestión iniciará el día primero de abril y finalizará el 31 de marzo, ambas fechas de cada periodo. </a:t>
            </a:r>
          </a:p>
          <a:p>
            <a:pPr marL="0" indent="0">
              <a:buNone/>
            </a:pPr>
            <a:r>
              <a:rPr lang="es-SV" sz="5200" dirty="0" smtClean="0"/>
              <a:t>La Junta Directiva estará integrada de la siguiente manera:  </a:t>
            </a:r>
          </a:p>
          <a:p>
            <a:r>
              <a:rPr lang="es-SV" sz="5200" dirty="0" smtClean="0"/>
              <a:t>a) El Presidente de la Junta Directiva que será nombrado por el Presidente de la República, quien tendrá voto de calidad en caso de empate; </a:t>
            </a:r>
          </a:p>
          <a:p>
            <a:r>
              <a:rPr lang="es-SV" sz="5200" dirty="0" smtClean="0"/>
              <a:t>b) Un representante permanente del Instituto Salvadoreño de Rehabilitación de Inválidos;</a:t>
            </a:r>
          </a:p>
          <a:p>
            <a:r>
              <a:rPr lang="es-SV" sz="5200" dirty="0" smtClean="0"/>
              <a:t>c) Un representante permanente del Ministerio de Salud Pública y Asistencia Social; </a:t>
            </a:r>
          </a:p>
          <a:p>
            <a:r>
              <a:rPr lang="es-SV" sz="5200" dirty="0" smtClean="0"/>
              <a:t>d) Un representante del Ministerio de Trabajo y Previsión Social; </a:t>
            </a:r>
          </a:p>
          <a:p>
            <a:r>
              <a:rPr lang="es-SV" sz="5200" dirty="0" smtClean="0"/>
              <a:t>e) Dos representantes de las Asociaciones de Lisiados y Discapacitados que hayan servido en la Fuerza Armada de El Salvador, electos conforme a sus estatutos;  </a:t>
            </a:r>
          </a:p>
          <a:p>
            <a:r>
              <a:rPr lang="es-SV" sz="5200" dirty="0" smtClean="0"/>
              <a:t>f) Un representante permanente del Instituto de Previsión Social de la Fuerza Armada; y,  </a:t>
            </a:r>
          </a:p>
          <a:p>
            <a:r>
              <a:rPr lang="es-SV" sz="5200" dirty="0" smtClean="0"/>
              <a:t>g) Dos representantes de las Asociaciones de Lisiados y Discapacitados que hayan servido en el FMLN, electos conforme a sus estatutos. </a:t>
            </a:r>
            <a:endParaRPr lang="es-SV" sz="5200" dirty="0"/>
          </a:p>
          <a:p>
            <a:pPr marL="0" lvl="0" indent="0" algn="just">
              <a:buNone/>
            </a:pPr>
            <a:endParaRPr lang="es-SV" sz="5200" dirty="0">
              <a:solidFill>
                <a:prstClr val="black"/>
              </a:solidFill>
            </a:endParaRPr>
          </a:p>
          <a:p>
            <a:pPr lvl="0"/>
            <a:r>
              <a:rPr lang="es-SV" sz="4800" b="1" dirty="0">
                <a:solidFill>
                  <a:prstClr val="black"/>
                </a:solidFill>
              </a:rPr>
              <a:t>Nombre </a:t>
            </a:r>
            <a:r>
              <a:rPr lang="es-SV" sz="4800" b="1" dirty="0" smtClean="0">
                <a:solidFill>
                  <a:prstClr val="black"/>
                </a:solidFill>
              </a:rPr>
              <a:t>del funcionario: Dr. Víctor Manuel Funes</a:t>
            </a:r>
            <a:endParaRPr lang="es-SV" sz="4800" b="1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Mujeres </a:t>
            </a:r>
            <a:r>
              <a:rPr lang="es-SV" sz="4800" dirty="0" smtClean="0">
                <a:solidFill>
                  <a:prstClr val="black"/>
                </a:solidFill>
              </a:rPr>
              <a:t>5 </a:t>
            </a:r>
            <a:endParaRPr lang="es-SV" sz="4800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Hombres </a:t>
            </a:r>
            <a:r>
              <a:rPr lang="es-SV" sz="4800" dirty="0" smtClean="0">
                <a:solidFill>
                  <a:prstClr val="black"/>
                </a:solidFill>
              </a:rPr>
              <a:t>10</a:t>
            </a:r>
            <a:endParaRPr lang="es-SV" sz="4800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Total </a:t>
            </a:r>
            <a:r>
              <a:rPr lang="es-SV" sz="4800" dirty="0" smtClean="0">
                <a:solidFill>
                  <a:prstClr val="black"/>
                </a:solidFill>
              </a:rPr>
              <a:t>funcionarios  15</a:t>
            </a:r>
            <a:endParaRPr lang="es-SV" sz="48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s-SV" dirty="0" smtClean="0"/>
              <a:t>    </a:t>
            </a:r>
            <a:endParaRPr lang="es-SV" dirty="0"/>
          </a:p>
        </p:txBody>
      </p:sp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1289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977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Servicios Generales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prestación eficiente y oportuna de los servicios de seguridad, transporte y mantenimiento de bienes muebles e inmuebles, así como de los productos de Almacén de la Institución.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</a:t>
            </a:r>
            <a:r>
              <a:rPr lang="es-SV" sz="1800" b="1" dirty="0" smtClean="0"/>
              <a:t>Sr. Reynaldo Augusto Pineda Garc</a:t>
            </a:r>
            <a:r>
              <a:rPr lang="es-SV" sz="1800" b="1" dirty="0" smtClean="0"/>
              <a:t>í</a:t>
            </a:r>
            <a:r>
              <a:rPr lang="es-SV" sz="1800" b="1" dirty="0" smtClean="0"/>
              <a:t>a, Jef</a:t>
            </a:r>
            <a:r>
              <a:rPr lang="es-SV" sz="1800" b="1" dirty="0" smtClean="0"/>
              <a:t>e Interino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1941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Mantenimiento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Desarrollar y ejecutar planes de trabajo para la realización de reparaciones menores en las áreas eléctricas, hidráulicas, civiles, mecánicas y  supervisar a las empresas particulares que dan servicios de mantenimiento a FOPROLYD en dichas áreas, así como supervisar las tareas relacionadas con la conservación, limpieza y mantenimiento de las instalaciones del Edificio Multifuncional y de las diferentes oficinas de FOPROLYD en San Salvador..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Sr. </a:t>
            </a:r>
            <a:r>
              <a:rPr lang="es-SV" sz="1800" b="1" dirty="0"/>
              <a:t>Reynaldo Augusto Pineda García.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Hombres 6</a:t>
            </a:r>
          </a:p>
          <a:p>
            <a:r>
              <a:rPr lang="es-SV" sz="1800" dirty="0" smtClean="0"/>
              <a:t>Total empleados 11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530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Almacén y Activo Fijo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Efectuar el registro, codificación y control de las existencias en almacén de materiales, suministro de bienes muebles y control de inmuebles, así como efectuar los procesos para el registro de las variaciones por compras, donaciones, descargos o ventas de bienes entre otros.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Sr. Rafael Carranza.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732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Transporte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flota vehicular de FOPROLYD y  sistemas inherentes, y proveer los servicios de transporte a las y los beneficiarios para su evaluación y atención médica; al personal de la Institución en apoyo a las actividades administrativas y logísticas, así como para la ejecución de los proyectos y programas ejecutados por la institución.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Sr. Julio Sensente.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25</a:t>
            </a:r>
          </a:p>
          <a:p>
            <a:r>
              <a:rPr lang="es-SV" sz="1800" dirty="0" smtClean="0"/>
              <a:t>Total empleados 25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595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Seguridad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Prestar de forma eficiente, eficaz y oportuna los servicios de seguridad en las instalaciones de FOPROLYD, para la adecuada protección de sus usuarios y la correcta salvaguarda de los bienes e instalaciones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</a:t>
            </a:r>
            <a:r>
              <a:rPr lang="es-SV" sz="1800" b="1" dirty="0"/>
              <a:t>Licda. </a:t>
            </a:r>
            <a:r>
              <a:rPr lang="es-SV" sz="1800" b="1" dirty="0" err="1"/>
              <a:t>Kriscia</a:t>
            </a:r>
            <a:r>
              <a:rPr lang="es-SV" sz="1800" b="1" dirty="0"/>
              <a:t> Rivas.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20</a:t>
            </a:r>
          </a:p>
          <a:p>
            <a:r>
              <a:rPr lang="es-SV" sz="1800" dirty="0" smtClean="0"/>
              <a:t>Mujer:1</a:t>
            </a:r>
          </a:p>
          <a:p>
            <a:r>
              <a:rPr lang="es-SV" sz="1800" dirty="0" smtClean="0"/>
              <a:t>Total empleados: 21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365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Reinserción Social y Productiva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 las estrategias que permiten la Reinserción Social y Productiva de las y los beneficiarios de FOPROLYD, conforme a los objetivos, políticas y normas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</a:t>
            </a:r>
            <a:r>
              <a:rPr lang="es-SV" sz="1800" b="1" dirty="0" smtClean="0"/>
              <a:t>Licda. </a:t>
            </a:r>
            <a:r>
              <a:rPr lang="es-SV" sz="1800" b="1" dirty="0" err="1" smtClean="0"/>
              <a:t>Yancy</a:t>
            </a:r>
            <a:r>
              <a:rPr lang="es-SV" sz="1800" b="1" dirty="0" smtClean="0"/>
              <a:t> </a:t>
            </a:r>
            <a:r>
              <a:rPr lang="es-SV" sz="1800" b="1" dirty="0" err="1" smtClean="0"/>
              <a:t>Mairene</a:t>
            </a:r>
            <a:r>
              <a:rPr lang="es-SV" sz="1800" b="1" dirty="0" smtClean="0"/>
              <a:t> Urrutia Cortez, Jefa Interina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97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1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Nicolás Marroquín.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4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40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2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</a:t>
            </a:r>
            <a:r>
              <a:rPr lang="es-SV" sz="1800" b="1" dirty="0" err="1" smtClean="0"/>
              <a:t>Yancy</a:t>
            </a:r>
            <a:r>
              <a:rPr lang="es-SV" sz="1800" b="1" dirty="0" smtClean="0"/>
              <a:t> </a:t>
            </a:r>
            <a:r>
              <a:rPr lang="es-SV" sz="1800" b="1" dirty="0" err="1" smtClean="0"/>
              <a:t>Mairene</a:t>
            </a:r>
            <a:r>
              <a:rPr lang="es-SV" sz="1800" b="1" dirty="0" smtClean="0"/>
              <a:t> Urrutia Cortez.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411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3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Aída </a:t>
            </a:r>
            <a:r>
              <a:rPr lang="es-SV" sz="1800" b="1" dirty="0"/>
              <a:t>U</a:t>
            </a:r>
            <a:r>
              <a:rPr lang="es-SV" sz="1800" b="1" dirty="0" smtClean="0"/>
              <a:t>rbina.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5</a:t>
            </a:r>
          </a:p>
          <a:p>
            <a:r>
              <a:rPr lang="es-SV" sz="1800" dirty="0" smtClean="0"/>
              <a:t>Hombres 0</a:t>
            </a:r>
          </a:p>
          <a:p>
            <a:r>
              <a:rPr lang="es-SV" sz="1800" dirty="0" smtClean="0"/>
              <a:t>Total empleadas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752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4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Lic. Juan Nolasco.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65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845"/>
          </a:xfrm>
        </p:spPr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Técnica Evaluadora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Establecer técnicamente con el apoyo de los especialistas adscritos a FOPROLYD, el grado de discapacidad y la situación socioeconómica de los solicitantes y población beneficiaria; de igual manera supervisar periódicamente el estado de salud de las y los beneficiarios en aras de su Reinserción Social y Productiva.</a:t>
            </a:r>
            <a:br>
              <a:rPr lang="es-SV" sz="1800" dirty="0"/>
            </a:br>
            <a:endParaRPr lang="es-SV" sz="1800" dirty="0" smtClean="0"/>
          </a:p>
          <a:p>
            <a:r>
              <a:rPr lang="es-SV" sz="1800" b="1" dirty="0" smtClean="0"/>
              <a:t>Nombre de la funcionaria: Dra. Silvia Nora González de Rivera.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4</a:t>
            </a:r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 </a:t>
            </a:r>
            <a:r>
              <a:rPr lang="es-SV" sz="1800" dirty="0"/>
              <a:t>7</a:t>
            </a:r>
          </a:p>
        </p:txBody>
      </p:sp>
      <p:pic>
        <p:nvPicPr>
          <p:cNvPr id="6" name="Imagen 5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731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5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Susana Vargas.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55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Jurídica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dirigir y asesorar toda la actividad jurídica de la Institución para la toma de decisiones de acuerdo al marco legal establecido y la legislación común aplicable.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</a:t>
            </a:r>
            <a:r>
              <a:rPr lang="es-SV" sz="1800" b="1" dirty="0" smtClean="0"/>
              <a:t>funcionario: Lic. Ambrosio </a:t>
            </a:r>
            <a:r>
              <a:rPr lang="es-SV" sz="1800" b="1" dirty="0" err="1" smtClean="0"/>
              <a:t>Arróliga</a:t>
            </a:r>
            <a:r>
              <a:rPr lang="es-SV" sz="1800" b="1" dirty="0" smtClean="0"/>
              <a:t> </a:t>
            </a:r>
            <a:r>
              <a:rPr lang="es-SV" sz="1800" b="1" dirty="0" smtClean="0"/>
              <a:t>Cubas.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6</a:t>
            </a:r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empleados: </a:t>
            </a:r>
            <a:r>
              <a:rPr lang="es-SV" sz="1800" dirty="0"/>
              <a:t>8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867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Planificación y Desarrollo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organizar y monitorear el Plan Estratégico Institucional; así como brindar apoyo en la formulación, seguimiento y evaluación de planes, programas y proyectos institucionales con el fin de su divulgación consolidada y sintetizada para la toma de decisiones oportunas y eficientes que aseguren el cumplimiento de las metas formuladas en los mismos.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</a:t>
            </a:r>
            <a:r>
              <a:rPr lang="es-SV" sz="1800" b="1" dirty="0" smtClean="0"/>
              <a:t>Ing. Mirna </a:t>
            </a:r>
            <a:r>
              <a:rPr lang="es-SV" sz="1800" b="1" dirty="0" smtClean="0"/>
              <a:t>Nieto.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empleadas </a:t>
            </a:r>
            <a:r>
              <a:rPr lang="es-SV" sz="1800" dirty="0"/>
              <a:t>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346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Proyectos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Formular y gestionar proyectos institucionales a través de organizaciones cooperantes y/o países donantes con el fin de captar recursos materiales, financieros y capacitaciones entre otros, que ayuden a mejorar el accionar de FOPROLYD y la atención a sus beneficiarios.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Vacante.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smtClean="0"/>
              <a:t>Total empleados: </a:t>
            </a:r>
            <a:r>
              <a:rPr lang="es-SV" sz="1800" dirty="0" smtClean="0"/>
              <a:t>0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631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Desarrollo Organizacional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apoyo a las diferentes Unidades de Gestión en el diseño, consolidación, comunicación y actualización de sus procesos para garantizar la satisfacción de nuestros beneficiarios.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</a:t>
            </a:r>
            <a:r>
              <a:rPr lang="es-SV" sz="1800" b="1" dirty="0" smtClean="0"/>
              <a:t>Ing. Renato </a:t>
            </a:r>
            <a:r>
              <a:rPr lang="es-SV" sz="1800" b="1" dirty="0" smtClean="0"/>
              <a:t>Mayorga.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empleados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96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Auditoria Interna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Evaluar de forma permanente el grado de cumplimiento de las leyes, reglamentos y normas de control interno en las unidades administrativas, financieras y operativas de FOPROLYD; determinar el grado de eficiencia y de confiabilidad de los registros contables y la razonabilidad de los  Estados Financieros, y apoyar a la Administración Superior emitiendo las recomendaciones pertinentes para la mejora continua en la prestación oportuna de los servicios y el uso óptimo de los recursos. 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</a:t>
            </a:r>
            <a:r>
              <a:rPr lang="es-SV" sz="1800" b="1" dirty="0" smtClean="0"/>
              <a:t>Licda. Iris </a:t>
            </a:r>
            <a:r>
              <a:rPr lang="es-SV" sz="1800" b="1" dirty="0" err="1" smtClean="0"/>
              <a:t>Nathaly</a:t>
            </a:r>
            <a:r>
              <a:rPr lang="es-SV" sz="1800" b="1" dirty="0" smtClean="0"/>
              <a:t> Melgar Mercado.  Jefa Interina</a:t>
            </a: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910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Gerencia General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 smtClean="0"/>
              <a:t>Dirigir y administrar a FOPROLYD, de acuerdo a las disposiciones vigentes y aplicables para la ejecución de planes, programas  y proyectos orientados a la rehabilitación de sus beneficiarios, con el propósito de brindar a estos oportunamente los diferentes servicios, que de acuerdo a la Ley deben proporcionárseles.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del funcionario: Dr. </a:t>
            </a:r>
            <a:r>
              <a:rPr lang="es-SV" sz="1800" b="1" dirty="0"/>
              <a:t>Elder </a:t>
            </a:r>
            <a:r>
              <a:rPr lang="es-SV" sz="1800" b="1" dirty="0" smtClean="0"/>
              <a:t>Flores.</a:t>
            </a:r>
          </a:p>
          <a:p>
            <a:pPr marL="0" indent="0">
              <a:buNone/>
            </a:pPr>
            <a:endParaRPr lang="es-SV" sz="1800" b="1" dirty="0" smtClean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985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Unidad de Género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dirigir  las actividades inherentes, de acuerdo a sus competencias y mandatos institucionales; liderar el proceso de formulación de la Política Institucional de Igualdad y No Discriminación y su respectivo plan de </a:t>
            </a:r>
            <a:r>
              <a:rPr lang="es-SV" sz="1800" dirty="0" smtClean="0"/>
              <a:t>acción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Belbia Mendoza. </a:t>
            </a: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Total empleadas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04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Oficina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fortalecimiento de la imagen institucional en congruencia con el Plan Estratégico Quinquenal, a través de la efectiva divulgación de las actividades, logros, avances y trabajo realizado por FOPROLYD hacia los empleados y </a:t>
            </a:r>
            <a:r>
              <a:rPr lang="es-SV" sz="1800" dirty="0" smtClean="0"/>
              <a:t>beneficiarios.</a:t>
            </a:r>
          </a:p>
          <a:p>
            <a:pPr marL="0" indent="0" algn="just">
              <a:buNone/>
            </a:pPr>
            <a:r>
              <a:rPr lang="es-SV" sz="1800" dirty="0" smtClean="0"/>
              <a:t> </a:t>
            </a:r>
          </a:p>
          <a:p>
            <a:r>
              <a:rPr lang="es-SV" sz="1800" b="1" dirty="0" smtClean="0"/>
              <a:t>Nombre de la funcionaria: Licda. Lucia Benavides.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</a:t>
            </a:r>
            <a:r>
              <a:rPr lang="es-SV" sz="1800" dirty="0"/>
              <a:t>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314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Especial de Apelación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/>
              <a:t>Analizar, evaluar y dictaminar sobre circunstancias de lesiones y determinación de grados de discapacidad de solicitantes y/o beneficiarios, a efecto de recomendar a la Junta Directiva para su resolución pertinente, los recursos de apelación admitidos por la Comisión Técnica </a:t>
            </a:r>
            <a:r>
              <a:rPr lang="es-ES" sz="1800" dirty="0" smtClean="0"/>
              <a:t>Evaluadora</a:t>
            </a:r>
            <a:r>
              <a:rPr lang="es-SV" sz="1800" dirty="0" smtClean="0"/>
              <a:t>.</a:t>
            </a:r>
          </a:p>
          <a:p>
            <a:pPr marL="0" indent="0">
              <a:buNone/>
            </a:pPr>
            <a:endParaRPr lang="es-SV" sz="1800" dirty="0" smtClean="0"/>
          </a:p>
          <a:p>
            <a:r>
              <a:rPr lang="es-SV" sz="1800" b="1" dirty="0" smtClean="0"/>
              <a:t>Nombre de la funcionaria: Licda. Gloria Núñez.</a:t>
            </a:r>
          </a:p>
          <a:p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Total empleadas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079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2928</TotalTime>
  <Words>3046</Words>
  <Application>Microsoft Office PowerPoint</Application>
  <PresentationFormat>Panorámica</PresentationFormat>
  <Paragraphs>431</Paragraphs>
  <Slides>44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9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ORGANIGRAMA INSTITUCIONAL FOPROLYD 2019</vt:lpstr>
      <vt:lpstr>Junta Directiva   </vt:lpstr>
      <vt:lpstr>Comisión Técnica Evaluadora</vt:lpstr>
      <vt:lpstr>Auditoria Interna</vt:lpstr>
      <vt:lpstr>Gerencia General</vt:lpstr>
      <vt:lpstr>Unidad de Género</vt:lpstr>
      <vt:lpstr>Oficina de Comunicaciones</vt:lpstr>
      <vt:lpstr>Comisión Especial de Apelación</vt:lpstr>
      <vt:lpstr>Unidad de Acceso a la Información Pública</vt:lpstr>
      <vt:lpstr>Unidad de Gestión Documental y Archivo</vt:lpstr>
      <vt:lpstr>Sub- Gerencia</vt:lpstr>
      <vt:lpstr>Regional Chalatenango</vt:lpstr>
      <vt:lpstr>Regional San Miguel</vt:lpstr>
      <vt:lpstr>Departamento de Créditos</vt:lpstr>
      <vt:lpstr>Unidad Financiera Institucional</vt:lpstr>
      <vt:lpstr>Departamento de Presupuesto Institucional</vt:lpstr>
      <vt:lpstr>Departamento de Tesorería Institucional</vt:lpstr>
      <vt:lpstr>Departamento de Contabilidad</vt:lpstr>
      <vt:lpstr>Unidad de Adquisiciones y Contrataciones Institucionales</vt:lpstr>
      <vt:lpstr>Unidad de Prestaciones y Rehabilitación</vt:lpstr>
      <vt:lpstr>Departamento de Atención y Orientación</vt:lpstr>
      <vt:lpstr>Departamento de Pensiones y Beneficios  Económicos</vt:lpstr>
      <vt:lpstr>Laboratorio de Prótesis</vt:lpstr>
      <vt:lpstr>Departamento de Seguimiento y Control en Salud</vt:lpstr>
      <vt:lpstr>Salud Mental</vt:lpstr>
      <vt:lpstr>Unidad de Informática</vt:lpstr>
      <vt:lpstr>Unidad Administrativa Institucional</vt:lpstr>
      <vt:lpstr>Departamento de Administración del Talento Humanos</vt:lpstr>
      <vt:lpstr>Departamento de Servicios Generales</vt:lpstr>
      <vt:lpstr>Mantenimiento</vt:lpstr>
      <vt:lpstr>Oficina de Almacén y Activo Fijo</vt:lpstr>
      <vt:lpstr>Oficina de Transporte</vt:lpstr>
      <vt:lpstr>Oficina de Seguridad Institucional</vt:lpstr>
      <vt:lpstr>Unidad de Reinserción Social y Productiva</vt:lpstr>
      <vt:lpstr>Zona 1</vt:lpstr>
      <vt:lpstr>Zona 2</vt:lpstr>
      <vt:lpstr>Zona 3</vt:lpstr>
      <vt:lpstr>Zona 4</vt:lpstr>
      <vt:lpstr>Zona 5</vt:lpstr>
      <vt:lpstr>Unidad Jurídica</vt:lpstr>
      <vt:lpstr>Unidad de Planificación y Desarrollo Institucional</vt:lpstr>
      <vt:lpstr>Oficina de Proyectos</vt:lpstr>
      <vt:lpstr>Oficina de Desarrollo Organizacional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INSTITUCIONAL FOPROLYD</dc:title>
  <dc:creator>Miguel A. Aquino</dc:creator>
  <cp:lastModifiedBy>HP</cp:lastModifiedBy>
  <cp:revision>337</cp:revision>
  <cp:lastPrinted>2017-08-30T20:44:38Z</cp:lastPrinted>
  <dcterms:created xsi:type="dcterms:W3CDTF">2017-08-29T16:46:27Z</dcterms:created>
  <dcterms:modified xsi:type="dcterms:W3CDTF">2020-07-20T21:08:53Z</dcterms:modified>
</cp:coreProperties>
</file>