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29/10/2019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1.xml"/><Relationship Id="rId13" Type="http://schemas.openxmlformats.org/officeDocument/2006/relationships/slide" Target="slide29.xml"/><Relationship Id="rId18" Type="http://schemas.openxmlformats.org/officeDocument/2006/relationships/slide" Target="slide43.xml"/><Relationship Id="rId3" Type="http://schemas.openxmlformats.org/officeDocument/2006/relationships/slide" Target="slide12.xml"/><Relationship Id="rId21" Type="http://schemas.openxmlformats.org/officeDocument/2006/relationships/slide" Target="slide37.xml"/><Relationship Id="rId7" Type="http://schemas.openxmlformats.org/officeDocument/2006/relationships/slide" Target="slide28.xml"/><Relationship Id="rId12" Type="http://schemas.openxmlformats.org/officeDocument/2006/relationships/slide" Target="slide30.xml"/><Relationship Id="rId17" Type="http://schemas.openxmlformats.org/officeDocument/2006/relationships/slide" Target="slide18.xml"/><Relationship Id="rId25" Type="http://schemas.openxmlformats.org/officeDocument/2006/relationships/image" Target="../media/image1.png"/><Relationship Id="rId2" Type="http://schemas.openxmlformats.org/officeDocument/2006/relationships/slide" Target="slide6.xml"/><Relationship Id="rId16" Type="http://schemas.openxmlformats.org/officeDocument/2006/relationships/slide" Target="slide19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1.xml"/><Relationship Id="rId11" Type="http://schemas.openxmlformats.org/officeDocument/2006/relationships/slide" Target="slide31.xml"/><Relationship Id="rId24" Type="http://schemas.openxmlformats.org/officeDocument/2006/relationships/slide" Target="slide9.xml"/><Relationship Id="rId5" Type="http://schemas.openxmlformats.org/officeDocument/2006/relationships/slide" Target="slide22.xml"/><Relationship Id="rId15" Type="http://schemas.openxmlformats.org/officeDocument/2006/relationships/slide" Target="slide14.xml"/><Relationship Id="rId23" Type="http://schemas.openxmlformats.org/officeDocument/2006/relationships/slide" Target="slide33.xml"/><Relationship Id="rId10" Type="http://schemas.openxmlformats.org/officeDocument/2006/relationships/slide" Target="slide26.xml"/><Relationship Id="rId19" Type="http://schemas.openxmlformats.org/officeDocument/2006/relationships/slide" Target="slide40.xml"/><Relationship Id="rId4" Type="http://schemas.openxmlformats.org/officeDocument/2006/relationships/slide" Target="slide4.xml"/><Relationship Id="rId9" Type="http://schemas.openxmlformats.org/officeDocument/2006/relationships/slide" Target="slide23.xml"/><Relationship Id="rId14" Type="http://schemas.openxmlformats.org/officeDocument/2006/relationships/slide" Target="slide15.xml"/><Relationship Id="rId22" Type="http://schemas.openxmlformats.org/officeDocument/2006/relationships/slide" Target="slide3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  <a:endParaRPr lang="es-SV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Miguel Aquino.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 el archivo  principal  de  la  institución,  así  como  sus  archivos secundarios,  periféricos,  de  gestión y demás relacionados  con la administración de los documentos de la institución, para su adecuada organización, conservación y administración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Técnico. Jonathan Figueroa.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</a:t>
            </a:r>
            <a:r>
              <a:rPr lang="es-SV" sz="1800" b="1" dirty="0" smtClean="0"/>
              <a:t>Herbert Ramírez</a:t>
            </a:r>
            <a:r>
              <a:rPr lang="es-SV" sz="1800" b="1" dirty="0" smtClean="0"/>
              <a:t>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Margarita Chávez.</a:t>
            </a:r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4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2</a:t>
            </a:r>
            <a:endParaRPr lang="es-SV" sz="1800" dirty="0" smtClean="0"/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  <a:endParaRPr lang="es-SV" sz="1800" dirty="0" smtClean="0"/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Carlos Rodríguez.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0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/>
              <a:t>6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/>
              <a:t>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establecimiento de condiciones para la incorporación de la vida productiva de las y los beneficiarios, mediante la adecuada administración efectiva del Fondo Rotativo para el otorgamiento de créditos para vivienda, tierra y producción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Leonel Hernández.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Nohemí Estévez.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Bárbara de Vilanova.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 smtClean="0"/>
              <a:t>Sr. </a:t>
            </a:r>
            <a:r>
              <a:rPr lang="es-SV" sz="1800" b="1" dirty="0" smtClean="0"/>
              <a:t>Marco Aponte.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6</a:t>
            </a:r>
            <a:endParaRPr lang="es-SV" sz="1800" dirty="0" smtClean="0"/>
          </a:p>
          <a:p>
            <a:r>
              <a:rPr lang="es-SV" sz="1800" dirty="0" smtClean="0"/>
              <a:t>Total empleados 9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Isidro Fernández.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84251" y="141668"/>
            <a:ext cx="8667332" cy="367518"/>
          </a:xfrm>
        </p:spPr>
        <p:txBody>
          <a:bodyPr>
            <a:normAutofit/>
          </a:bodyPr>
          <a:lstStyle/>
          <a:p>
            <a:r>
              <a:rPr lang="es-SV" sz="2000" b="1" dirty="0" smtClean="0">
                <a:latin typeface="+mn-lt"/>
              </a:rPr>
              <a:t>ORGANIGRAMA INSTITUCIONAL FOPROLYD 2019</a:t>
            </a:r>
            <a:endParaRPr lang="es-SV" sz="2000" b="1" dirty="0">
              <a:latin typeface="+mn-l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916905" y="628897"/>
            <a:ext cx="1562043" cy="300990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1100" dirty="0" smtClean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JUNTA </a:t>
            </a:r>
            <a:r>
              <a:rPr lang="es-SV" sz="1100" u="sng" dirty="0" smtClean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s-SV" sz="1100" u="sng" dirty="0" smtClean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IRECTIVA</a:t>
            </a:r>
            <a:endParaRPr lang="es-SV" sz="1100" u="sng" dirty="0">
              <a:solidFill>
                <a:srgbClr val="0070C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>
            <a:hlinkClick r:id="rId2" action="ppaction://hlinksldjump"/>
          </p:cNvPr>
          <p:cNvSpPr/>
          <p:nvPr/>
        </p:nvSpPr>
        <p:spPr>
          <a:xfrm>
            <a:off x="5043838" y="1688567"/>
            <a:ext cx="1325880" cy="28130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Gerencia General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>
            <a:hlinkClick r:id="rId3" action="ppaction://hlinksldjump"/>
          </p:cNvPr>
          <p:cNvSpPr/>
          <p:nvPr/>
        </p:nvSpPr>
        <p:spPr>
          <a:xfrm>
            <a:off x="5064923" y="3153796"/>
            <a:ext cx="1325879" cy="29083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 Gerencia </a:t>
            </a:r>
            <a:endParaRPr lang="es-SV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hlinkClick r:id="rId4" action="ppaction://hlinksldjump"/>
          </p:cNvPr>
          <p:cNvSpPr/>
          <p:nvPr/>
        </p:nvSpPr>
        <p:spPr>
          <a:xfrm>
            <a:off x="4236824" y="1030229"/>
            <a:ext cx="887519" cy="264796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Comisión Técnica Evaluadora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219519" y="1001362"/>
            <a:ext cx="903390" cy="242112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Comité de Gestión Financiera</a:t>
            </a:r>
          </a:p>
        </p:txBody>
      </p:sp>
      <p:sp>
        <p:nvSpPr>
          <p:cNvPr id="9" name="Rectángulo 8">
            <a:hlinkClick r:id="rId5" action="ppaction://hlinksldjump"/>
          </p:cNvPr>
          <p:cNvSpPr/>
          <p:nvPr/>
        </p:nvSpPr>
        <p:spPr>
          <a:xfrm>
            <a:off x="3894681" y="4225623"/>
            <a:ext cx="666615" cy="35242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Atención y Orientación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113013" y="3654270"/>
            <a:ext cx="793750" cy="370840"/>
          </a:xfrm>
          <a:prstGeom prst="rect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Financiera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2945575" y="3655885"/>
            <a:ext cx="797560" cy="37147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Adquisiciones Contrataciones Institucionales</a:t>
            </a:r>
          </a:p>
        </p:txBody>
      </p:sp>
      <p:sp>
        <p:nvSpPr>
          <p:cNvPr id="12" name="Rectángulo 11">
            <a:hlinkClick r:id="rId6" action="ppaction://hlinksldjump"/>
          </p:cNvPr>
          <p:cNvSpPr/>
          <p:nvPr/>
        </p:nvSpPr>
        <p:spPr>
          <a:xfrm>
            <a:off x="3812681" y="3644903"/>
            <a:ext cx="797021" cy="37147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 y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Rehabilitación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4637618" y="3661689"/>
            <a:ext cx="783590" cy="38163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Informática</a:t>
            </a:r>
          </a:p>
        </p:txBody>
      </p:sp>
      <p:sp>
        <p:nvSpPr>
          <p:cNvPr id="14" name="Rectángulo 13">
            <a:hlinkClick r:id="rId7" action="ppaction://hlinksldjump"/>
          </p:cNvPr>
          <p:cNvSpPr/>
          <p:nvPr/>
        </p:nvSpPr>
        <p:spPr>
          <a:xfrm>
            <a:off x="6826335" y="3642211"/>
            <a:ext cx="808355" cy="40132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Administrativo Institucional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7665170" y="3645727"/>
            <a:ext cx="818515" cy="39179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Reinserción Social Y Productiva</a:t>
            </a:r>
          </a:p>
        </p:txBody>
      </p:sp>
      <p:sp>
        <p:nvSpPr>
          <p:cNvPr id="16" name="Rectángulo 15">
            <a:hlinkClick r:id="rId8" action="ppaction://hlinksldjump"/>
          </p:cNvPr>
          <p:cNvSpPr/>
          <p:nvPr/>
        </p:nvSpPr>
        <p:spPr>
          <a:xfrm>
            <a:off x="8514165" y="3645727"/>
            <a:ext cx="758190" cy="389354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Jurídico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9311167" y="3640944"/>
            <a:ext cx="798830" cy="394137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Planificación y Desarrollo Institucional 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ángulo 17">
            <a:hlinkClick r:id="rId9" action="ppaction://hlinksldjump"/>
          </p:cNvPr>
          <p:cNvSpPr/>
          <p:nvPr/>
        </p:nvSpPr>
        <p:spPr>
          <a:xfrm>
            <a:off x="3876883" y="4735599"/>
            <a:ext cx="702085" cy="37147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Pensiones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Beneficios</a:t>
            </a:r>
            <a:r>
              <a:rPr lang="es-SV" sz="7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Económicos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ángulo 18">
            <a:hlinkClick r:id="rId10" action="ppaction://hlinksldjump"/>
          </p:cNvPr>
          <p:cNvSpPr/>
          <p:nvPr/>
        </p:nvSpPr>
        <p:spPr>
          <a:xfrm>
            <a:off x="3894681" y="6386746"/>
            <a:ext cx="715021" cy="27114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Salud mental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3894681" y="5809806"/>
            <a:ext cx="715021" cy="37147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Control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                            n Salud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3894681" y="5300896"/>
            <a:ext cx="684287" cy="35242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Laboratorio de Protesis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6547253" y="6376586"/>
            <a:ext cx="652780" cy="271146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Almacén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Activo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Fijo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ángulo 22">
            <a:hlinkClick r:id="rId11" action="ppaction://hlinksldjump"/>
          </p:cNvPr>
          <p:cNvSpPr/>
          <p:nvPr/>
        </p:nvSpPr>
        <p:spPr>
          <a:xfrm>
            <a:off x="5664611" y="6376586"/>
            <a:ext cx="839622" cy="281306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Mantenimiento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tángulo 23">
            <a:hlinkClick r:id="rId12" action="ppaction://hlinksldjump"/>
          </p:cNvPr>
          <p:cNvSpPr/>
          <p:nvPr/>
        </p:nvSpPr>
        <p:spPr>
          <a:xfrm>
            <a:off x="7167283" y="4778635"/>
            <a:ext cx="766175" cy="33147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Servicios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tángulo 24">
            <a:hlinkClick r:id="rId13" action="ppaction://hlinksldjump"/>
          </p:cNvPr>
          <p:cNvSpPr/>
          <p:nvPr/>
        </p:nvSpPr>
        <p:spPr>
          <a:xfrm>
            <a:off x="7170823" y="4267116"/>
            <a:ext cx="762635" cy="33147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Administración del Talento Humanos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ángulo 25">
            <a:hlinkClick r:id="rId14" action="ppaction://hlinksldjump"/>
          </p:cNvPr>
          <p:cNvSpPr/>
          <p:nvPr/>
        </p:nvSpPr>
        <p:spPr>
          <a:xfrm>
            <a:off x="6171230" y="4238427"/>
            <a:ext cx="652780" cy="356784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Créditos</a:t>
            </a:r>
            <a:endParaRPr lang="es-SV" sz="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7" name="Rectángulo 26">
            <a:hlinkClick r:id="rId15" action="ppaction://hlinksldjump"/>
          </p:cNvPr>
          <p:cNvSpPr/>
          <p:nvPr/>
        </p:nvSpPr>
        <p:spPr>
          <a:xfrm>
            <a:off x="5387251" y="4245562"/>
            <a:ext cx="683260" cy="34163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Miguel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4635634" y="4243635"/>
            <a:ext cx="702983" cy="343557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Chalatenango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ángulo 28">
            <a:hlinkClick r:id="rId16" action="ppaction://hlinksldjump"/>
          </p:cNvPr>
          <p:cNvSpPr/>
          <p:nvPr/>
        </p:nvSpPr>
        <p:spPr>
          <a:xfrm>
            <a:off x="2442072" y="5302869"/>
            <a:ext cx="677950" cy="36131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Contabilidad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ángulo 29">
            <a:hlinkClick r:id="rId17" action="ppaction://hlinksldjump"/>
          </p:cNvPr>
          <p:cNvSpPr/>
          <p:nvPr/>
        </p:nvSpPr>
        <p:spPr>
          <a:xfrm>
            <a:off x="2431261" y="4813193"/>
            <a:ext cx="692785" cy="34163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Tesorería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2421012" y="4256956"/>
            <a:ext cx="712470" cy="34163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Presupuesto 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9897687" y="6356901"/>
            <a:ext cx="785639" cy="30099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Organizacional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ángulo 32">
            <a:hlinkClick r:id="rId18" action="ppaction://hlinksldjump"/>
          </p:cNvPr>
          <p:cNvSpPr/>
          <p:nvPr/>
        </p:nvSpPr>
        <p:spPr>
          <a:xfrm>
            <a:off x="8939028" y="6367061"/>
            <a:ext cx="744278" cy="29083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Proyectos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ctángulo 33">
            <a:hlinkClick r:id="rId19" action="ppaction://hlinksldjump"/>
          </p:cNvPr>
          <p:cNvSpPr/>
          <p:nvPr/>
        </p:nvSpPr>
        <p:spPr>
          <a:xfrm>
            <a:off x="8306203" y="5477649"/>
            <a:ext cx="512445" cy="22098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ángulo 34">
            <a:hlinkClick r:id="rId20" action="ppaction://hlinksldjump"/>
          </p:cNvPr>
          <p:cNvSpPr/>
          <p:nvPr/>
        </p:nvSpPr>
        <p:spPr>
          <a:xfrm>
            <a:off x="8305568" y="5201201"/>
            <a:ext cx="512445" cy="23050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Zona 4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Zona 5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35"/>
          <p:cNvSpPr/>
          <p:nvPr/>
        </p:nvSpPr>
        <p:spPr>
          <a:xfrm>
            <a:off x="8296043" y="4900211"/>
            <a:ext cx="501650" cy="20066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Zona 3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Rectángulo 36">
            <a:hlinkClick r:id="rId21" action="ppaction://hlinksldjump"/>
          </p:cNvPr>
          <p:cNvSpPr/>
          <p:nvPr/>
        </p:nvSpPr>
        <p:spPr>
          <a:xfrm>
            <a:off x="8284651" y="4582688"/>
            <a:ext cx="501650" cy="23050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7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Zona 2</a:t>
            </a:r>
            <a:endParaRPr lang="es-SV" sz="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ctángulo 37">
            <a:hlinkClick r:id="rId22" action="ppaction://hlinksldjump"/>
          </p:cNvPr>
          <p:cNvSpPr/>
          <p:nvPr/>
        </p:nvSpPr>
        <p:spPr>
          <a:xfrm>
            <a:off x="8296043" y="4284219"/>
            <a:ext cx="501650" cy="23050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Zona 1</a:t>
            </a:r>
            <a:endParaRPr lang="es-SV" sz="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Rectángulo 38"/>
          <p:cNvSpPr/>
          <p:nvPr/>
        </p:nvSpPr>
        <p:spPr>
          <a:xfrm>
            <a:off x="7965170" y="6376585"/>
            <a:ext cx="689301" cy="26672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39">
            <a:hlinkClick r:id="rId23" action="ppaction://hlinksldjump"/>
          </p:cNvPr>
          <p:cNvSpPr/>
          <p:nvPr/>
        </p:nvSpPr>
        <p:spPr>
          <a:xfrm>
            <a:off x="7230513" y="6376586"/>
            <a:ext cx="702945" cy="27178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Transporte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Rectángulo 40"/>
          <p:cNvSpPr/>
          <p:nvPr/>
        </p:nvSpPr>
        <p:spPr>
          <a:xfrm>
            <a:off x="6227541" y="2754900"/>
            <a:ext cx="913410" cy="37084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65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 Documental </a:t>
            </a:r>
            <a:r>
              <a:rPr lang="es-SV" sz="6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r>
              <a:rPr lang="es-SV" sz="6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SV" sz="6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ctángulo 41"/>
          <p:cNvSpPr/>
          <p:nvPr/>
        </p:nvSpPr>
        <p:spPr>
          <a:xfrm>
            <a:off x="6229610" y="2009907"/>
            <a:ext cx="899481" cy="33147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Acceso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la Información Pública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Rectángulo 45"/>
          <p:cNvSpPr/>
          <p:nvPr/>
        </p:nvSpPr>
        <p:spPr>
          <a:xfrm>
            <a:off x="4246178" y="1350250"/>
            <a:ext cx="892599" cy="28977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Auditoria Interna</a:t>
            </a:r>
          </a:p>
        </p:txBody>
      </p:sp>
      <p:sp>
        <p:nvSpPr>
          <p:cNvPr id="47" name="Rectángulo 46"/>
          <p:cNvSpPr/>
          <p:nvPr/>
        </p:nvSpPr>
        <p:spPr>
          <a:xfrm>
            <a:off x="6215681" y="1323202"/>
            <a:ext cx="886813" cy="278193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Auditoria Externa</a:t>
            </a:r>
          </a:p>
        </p:txBody>
      </p: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2777247" y="475986"/>
            <a:ext cx="1062077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  <p:cxnSp>
        <p:nvCxnSpPr>
          <p:cNvPr id="53" name="Conector recto 52"/>
          <p:cNvCxnSpPr>
            <a:stCxn id="4" idx="2"/>
            <a:endCxn id="5" idx="0"/>
          </p:cNvCxnSpPr>
          <p:nvPr/>
        </p:nvCxnSpPr>
        <p:spPr>
          <a:xfrm>
            <a:off x="5697927" y="929887"/>
            <a:ext cx="8851" cy="75868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ector recto 137"/>
          <p:cNvCxnSpPr/>
          <p:nvPr/>
        </p:nvCxnSpPr>
        <p:spPr>
          <a:xfrm>
            <a:off x="2219720" y="4025110"/>
            <a:ext cx="12461" cy="14475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cto 143"/>
          <p:cNvCxnSpPr>
            <a:stCxn id="31" idx="1"/>
          </p:cNvCxnSpPr>
          <p:nvPr/>
        </p:nvCxnSpPr>
        <p:spPr>
          <a:xfrm flipH="1">
            <a:off x="2219720" y="4427771"/>
            <a:ext cx="2012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ector recto 149"/>
          <p:cNvCxnSpPr/>
          <p:nvPr/>
        </p:nvCxnSpPr>
        <p:spPr>
          <a:xfrm flipH="1">
            <a:off x="3819652" y="3978753"/>
            <a:ext cx="21361" cy="20167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onector recto 195"/>
          <p:cNvCxnSpPr>
            <a:stCxn id="15" idx="2"/>
          </p:cNvCxnSpPr>
          <p:nvPr/>
        </p:nvCxnSpPr>
        <p:spPr>
          <a:xfrm flipH="1">
            <a:off x="8074427" y="4037522"/>
            <a:ext cx="1" cy="16062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ector recto 197"/>
          <p:cNvCxnSpPr/>
          <p:nvPr/>
        </p:nvCxnSpPr>
        <p:spPr>
          <a:xfrm>
            <a:off x="8074427" y="5643796"/>
            <a:ext cx="2216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ector recto 199"/>
          <p:cNvCxnSpPr>
            <a:endCxn id="35" idx="1"/>
          </p:cNvCxnSpPr>
          <p:nvPr/>
        </p:nvCxnSpPr>
        <p:spPr>
          <a:xfrm>
            <a:off x="8074427" y="5316453"/>
            <a:ext cx="231141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ector recto 207"/>
          <p:cNvCxnSpPr/>
          <p:nvPr/>
        </p:nvCxnSpPr>
        <p:spPr>
          <a:xfrm flipH="1">
            <a:off x="6960932" y="4051768"/>
            <a:ext cx="21744" cy="8734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ector recto 215"/>
          <p:cNvCxnSpPr>
            <a:endCxn id="25" idx="1"/>
          </p:cNvCxnSpPr>
          <p:nvPr/>
        </p:nvCxnSpPr>
        <p:spPr>
          <a:xfrm>
            <a:off x="6960932" y="4427771"/>
            <a:ext cx="209891" cy="5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Conector recto 219"/>
          <p:cNvCxnSpPr>
            <a:stCxn id="24" idx="2"/>
            <a:endCxn id="40" idx="0"/>
          </p:cNvCxnSpPr>
          <p:nvPr/>
        </p:nvCxnSpPr>
        <p:spPr>
          <a:xfrm>
            <a:off x="7550371" y="5110105"/>
            <a:ext cx="31615" cy="1266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Conector recto 229"/>
          <p:cNvCxnSpPr>
            <a:stCxn id="17" idx="2"/>
          </p:cNvCxnSpPr>
          <p:nvPr/>
        </p:nvCxnSpPr>
        <p:spPr>
          <a:xfrm>
            <a:off x="9710582" y="4035081"/>
            <a:ext cx="0" cy="214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Conector recto 231"/>
          <p:cNvCxnSpPr/>
          <p:nvPr/>
        </p:nvCxnSpPr>
        <p:spPr>
          <a:xfrm>
            <a:off x="9272355" y="6181281"/>
            <a:ext cx="8376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Conector recto 233"/>
          <p:cNvCxnSpPr>
            <a:endCxn id="33" idx="0"/>
          </p:cNvCxnSpPr>
          <p:nvPr/>
        </p:nvCxnSpPr>
        <p:spPr>
          <a:xfrm>
            <a:off x="9307443" y="6191441"/>
            <a:ext cx="3724" cy="1756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Conector recto 235"/>
          <p:cNvCxnSpPr/>
          <p:nvPr/>
        </p:nvCxnSpPr>
        <p:spPr>
          <a:xfrm>
            <a:off x="10109997" y="6181281"/>
            <a:ext cx="0" cy="1756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>
            <a:off x="7532273" y="6191123"/>
            <a:ext cx="8023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Conector recto 253"/>
          <p:cNvCxnSpPr/>
          <p:nvPr/>
        </p:nvCxnSpPr>
        <p:spPr>
          <a:xfrm flipH="1">
            <a:off x="6084422" y="6191123"/>
            <a:ext cx="1473241" cy="197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Conector recto 255"/>
          <p:cNvCxnSpPr>
            <a:endCxn id="23" idx="0"/>
          </p:cNvCxnSpPr>
          <p:nvPr/>
        </p:nvCxnSpPr>
        <p:spPr>
          <a:xfrm>
            <a:off x="6084422" y="6200965"/>
            <a:ext cx="0" cy="175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Conector recto 259"/>
          <p:cNvCxnSpPr>
            <a:endCxn id="22" idx="0"/>
          </p:cNvCxnSpPr>
          <p:nvPr/>
        </p:nvCxnSpPr>
        <p:spPr>
          <a:xfrm>
            <a:off x="6873643" y="6181281"/>
            <a:ext cx="0" cy="1953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Conector recto 271"/>
          <p:cNvCxnSpPr>
            <a:endCxn id="36" idx="1"/>
          </p:cNvCxnSpPr>
          <p:nvPr/>
        </p:nvCxnSpPr>
        <p:spPr>
          <a:xfrm flipV="1">
            <a:off x="8074427" y="5000541"/>
            <a:ext cx="221616" cy="89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Conector recto 275"/>
          <p:cNvCxnSpPr>
            <a:endCxn id="38" idx="1"/>
          </p:cNvCxnSpPr>
          <p:nvPr/>
        </p:nvCxnSpPr>
        <p:spPr>
          <a:xfrm>
            <a:off x="8074427" y="4399471"/>
            <a:ext cx="22161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277"/>
          <p:cNvCxnSpPr>
            <a:endCxn id="37" idx="1"/>
          </p:cNvCxnSpPr>
          <p:nvPr/>
        </p:nvCxnSpPr>
        <p:spPr>
          <a:xfrm>
            <a:off x="8063035" y="4697940"/>
            <a:ext cx="22161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Conector recto 309"/>
          <p:cNvCxnSpPr/>
          <p:nvPr/>
        </p:nvCxnSpPr>
        <p:spPr>
          <a:xfrm>
            <a:off x="2113013" y="349241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Conector recto 336"/>
          <p:cNvCxnSpPr/>
          <p:nvPr/>
        </p:nvCxnSpPr>
        <p:spPr>
          <a:xfrm flipV="1">
            <a:off x="2558183" y="3521553"/>
            <a:ext cx="7152399" cy="1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Conector recto 347"/>
          <p:cNvCxnSpPr/>
          <p:nvPr/>
        </p:nvCxnSpPr>
        <p:spPr>
          <a:xfrm>
            <a:off x="2558183" y="3531316"/>
            <a:ext cx="0" cy="13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Conector recto 369"/>
          <p:cNvCxnSpPr/>
          <p:nvPr/>
        </p:nvCxnSpPr>
        <p:spPr>
          <a:xfrm flipV="1">
            <a:off x="4871862" y="4113694"/>
            <a:ext cx="1632371" cy="10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Conector recto 374"/>
          <p:cNvCxnSpPr/>
          <p:nvPr/>
        </p:nvCxnSpPr>
        <p:spPr>
          <a:xfrm>
            <a:off x="4871862" y="4124243"/>
            <a:ext cx="0" cy="1225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CuadroTexto 400"/>
          <p:cNvSpPr txBox="1"/>
          <p:nvPr/>
        </p:nvSpPr>
        <p:spPr>
          <a:xfrm>
            <a:off x="5706778" y="1043180"/>
            <a:ext cx="5089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900" dirty="0" smtClean="0"/>
              <a:t>- - - - -  </a:t>
            </a:r>
            <a:endParaRPr lang="es-SV" sz="900" dirty="0"/>
          </a:p>
        </p:txBody>
      </p:sp>
      <p:sp>
        <p:nvSpPr>
          <p:cNvPr id="402" name="CuadroTexto 401"/>
          <p:cNvSpPr txBox="1"/>
          <p:nvPr/>
        </p:nvSpPr>
        <p:spPr>
          <a:xfrm>
            <a:off x="5697927" y="1380716"/>
            <a:ext cx="5177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900" dirty="0" smtClean="0"/>
              <a:t>- - - - - </a:t>
            </a:r>
            <a:endParaRPr lang="es-SV" sz="900" dirty="0"/>
          </a:p>
        </p:txBody>
      </p:sp>
      <p:cxnSp>
        <p:nvCxnSpPr>
          <p:cNvPr id="420" name="Conector recto 419"/>
          <p:cNvCxnSpPr>
            <a:endCxn id="11" idx="0"/>
          </p:cNvCxnSpPr>
          <p:nvPr/>
        </p:nvCxnSpPr>
        <p:spPr>
          <a:xfrm>
            <a:off x="3338191" y="3540047"/>
            <a:ext cx="6164" cy="1158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Conector recto 425"/>
          <p:cNvCxnSpPr>
            <a:endCxn id="13" idx="0"/>
          </p:cNvCxnSpPr>
          <p:nvPr/>
        </p:nvCxnSpPr>
        <p:spPr>
          <a:xfrm>
            <a:off x="5029413" y="3522426"/>
            <a:ext cx="0" cy="13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Conector recto 429"/>
          <p:cNvCxnSpPr>
            <a:endCxn id="15" idx="0"/>
          </p:cNvCxnSpPr>
          <p:nvPr/>
        </p:nvCxnSpPr>
        <p:spPr>
          <a:xfrm>
            <a:off x="8072779" y="3521552"/>
            <a:ext cx="1649" cy="124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Rectángulo 435"/>
          <p:cNvSpPr/>
          <p:nvPr/>
        </p:nvSpPr>
        <p:spPr>
          <a:xfrm>
            <a:off x="4249777" y="2413094"/>
            <a:ext cx="883920" cy="294367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Comunicaciones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7" name="Rectángulo 436"/>
          <p:cNvSpPr/>
          <p:nvPr/>
        </p:nvSpPr>
        <p:spPr>
          <a:xfrm>
            <a:off x="4236653" y="2014204"/>
            <a:ext cx="877578" cy="322027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8" name="Rectángulo 437">
            <a:hlinkClick r:id="rId24" action="ppaction://hlinksldjump"/>
          </p:cNvPr>
          <p:cNvSpPr/>
          <p:nvPr/>
        </p:nvSpPr>
        <p:spPr>
          <a:xfrm>
            <a:off x="4249777" y="2767840"/>
            <a:ext cx="883920" cy="290218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Comisión </a:t>
            </a:r>
            <a:r>
              <a:rPr lang="es-SV" sz="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Especial  de Apelaciones</a:t>
            </a:r>
            <a:endParaRPr lang="es-SV" sz="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24" action="ppaction://hlinksldjump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24" action="ppaction://hlinksldjump"/>
            </a:endParaRPr>
          </a:p>
        </p:txBody>
      </p:sp>
      <p:cxnSp>
        <p:nvCxnSpPr>
          <p:cNvPr id="460" name="Conector recto 459"/>
          <p:cNvCxnSpPr>
            <a:stCxn id="5" idx="2"/>
            <a:endCxn id="6" idx="0"/>
          </p:cNvCxnSpPr>
          <p:nvPr/>
        </p:nvCxnSpPr>
        <p:spPr>
          <a:xfrm>
            <a:off x="5706778" y="1969872"/>
            <a:ext cx="21085" cy="11839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8" name="Conector recto 497"/>
          <p:cNvCxnSpPr>
            <a:stCxn id="46" idx="3"/>
            <a:endCxn id="402" idx="1"/>
          </p:cNvCxnSpPr>
          <p:nvPr/>
        </p:nvCxnSpPr>
        <p:spPr>
          <a:xfrm>
            <a:off x="5138777" y="1495135"/>
            <a:ext cx="559150" cy="9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Conector recto 503"/>
          <p:cNvCxnSpPr>
            <a:stCxn id="6" idx="2"/>
            <a:endCxn id="27" idx="0"/>
          </p:cNvCxnSpPr>
          <p:nvPr/>
        </p:nvCxnSpPr>
        <p:spPr>
          <a:xfrm>
            <a:off x="5727863" y="3444626"/>
            <a:ext cx="1018" cy="800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" name="Conector recto 523"/>
          <p:cNvCxnSpPr>
            <a:stCxn id="437" idx="3"/>
          </p:cNvCxnSpPr>
          <p:nvPr/>
        </p:nvCxnSpPr>
        <p:spPr>
          <a:xfrm flipV="1">
            <a:off x="5114231" y="2175217"/>
            <a:ext cx="594389" cy="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Conector recto 525"/>
          <p:cNvCxnSpPr>
            <a:stCxn id="436" idx="3"/>
          </p:cNvCxnSpPr>
          <p:nvPr/>
        </p:nvCxnSpPr>
        <p:spPr>
          <a:xfrm flipV="1">
            <a:off x="5133697" y="2560277"/>
            <a:ext cx="59438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8" name="Conector recto 527"/>
          <p:cNvCxnSpPr>
            <a:stCxn id="438" idx="3"/>
          </p:cNvCxnSpPr>
          <p:nvPr/>
        </p:nvCxnSpPr>
        <p:spPr>
          <a:xfrm>
            <a:off x="5133697" y="2912949"/>
            <a:ext cx="589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Conector recto 529"/>
          <p:cNvCxnSpPr/>
          <p:nvPr/>
        </p:nvCxnSpPr>
        <p:spPr>
          <a:xfrm flipH="1">
            <a:off x="5727863" y="2907771"/>
            <a:ext cx="487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Conector recto 551"/>
          <p:cNvCxnSpPr>
            <a:endCxn id="26" idx="0"/>
          </p:cNvCxnSpPr>
          <p:nvPr/>
        </p:nvCxnSpPr>
        <p:spPr>
          <a:xfrm>
            <a:off x="6497620" y="4095165"/>
            <a:ext cx="0" cy="1432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6" name="Conector recto 555"/>
          <p:cNvCxnSpPr>
            <a:endCxn id="14" idx="0"/>
          </p:cNvCxnSpPr>
          <p:nvPr/>
        </p:nvCxnSpPr>
        <p:spPr>
          <a:xfrm>
            <a:off x="7225433" y="3531316"/>
            <a:ext cx="5080" cy="1108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8" name="Conector recto 557"/>
          <p:cNvCxnSpPr>
            <a:endCxn id="16" idx="0"/>
          </p:cNvCxnSpPr>
          <p:nvPr/>
        </p:nvCxnSpPr>
        <p:spPr>
          <a:xfrm>
            <a:off x="8893260" y="3540122"/>
            <a:ext cx="0" cy="1056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4" name="Conector recto 563"/>
          <p:cNvCxnSpPr>
            <a:endCxn id="17" idx="0"/>
          </p:cNvCxnSpPr>
          <p:nvPr/>
        </p:nvCxnSpPr>
        <p:spPr>
          <a:xfrm>
            <a:off x="9710582" y="3521553"/>
            <a:ext cx="0" cy="119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5" name="Conector recto 574"/>
          <p:cNvCxnSpPr>
            <a:stCxn id="12" idx="0"/>
          </p:cNvCxnSpPr>
          <p:nvPr/>
        </p:nvCxnSpPr>
        <p:spPr>
          <a:xfrm flipH="1" flipV="1">
            <a:off x="4211191" y="3529139"/>
            <a:ext cx="1" cy="1157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2" name="Conector recto 591"/>
          <p:cNvCxnSpPr>
            <a:stCxn id="9" idx="1"/>
            <a:endCxn id="9" idx="1"/>
          </p:cNvCxnSpPr>
          <p:nvPr/>
        </p:nvCxnSpPr>
        <p:spPr>
          <a:xfrm>
            <a:off x="3894681" y="44018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5" name="Conector recto 594"/>
          <p:cNvCxnSpPr>
            <a:stCxn id="24" idx="1"/>
          </p:cNvCxnSpPr>
          <p:nvPr/>
        </p:nvCxnSpPr>
        <p:spPr>
          <a:xfrm flipH="1">
            <a:off x="6960932" y="4944370"/>
            <a:ext cx="20635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" name="Conector recto 615"/>
          <p:cNvCxnSpPr>
            <a:stCxn id="19" idx="0"/>
            <a:endCxn id="20" idx="2"/>
          </p:cNvCxnSpPr>
          <p:nvPr/>
        </p:nvCxnSpPr>
        <p:spPr>
          <a:xfrm flipV="1">
            <a:off x="4252192" y="6181281"/>
            <a:ext cx="0" cy="2054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4" name="Conector recto 623"/>
          <p:cNvCxnSpPr>
            <a:endCxn id="9" idx="1"/>
          </p:cNvCxnSpPr>
          <p:nvPr/>
        </p:nvCxnSpPr>
        <p:spPr>
          <a:xfrm>
            <a:off x="3821876" y="4399471"/>
            <a:ext cx="72805" cy="23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6" name="Conector recto 625"/>
          <p:cNvCxnSpPr>
            <a:endCxn id="18" idx="1"/>
          </p:cNvCxnSpPr>
          <p:nvPr/>
        </p:nvCxnSpPr>
        <p:spPr>
          <a:xfrm>
            <a:off x="3821876" y="4921336"/>
            <a:ext cx="5500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8" name="Conector recto 627"/>
          <p:cNvCxnSpPr>
            <a:endCxn id="21" idx="1"/>
          </p:cNvCxnSpPr>
          <p:nvPr/>
        </p:nvCxnSpPr>
        <p:spPr>
          <a:xfrm>
            <a:off x="3821876" y="5472663"/>
            <a:ext cx="72805" cy="44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3" name="Conector recto 632"/>
          <p:cNvCxnSpPr>
            <a:endCxn id="20" idx="1"/>
          </p:cNvCxnSpPr>
          <p:nvPr/>
        </p:nvCxnSpPr>
        <p:spPr>
          <a:xfrm>
            <a:off x="3821876" y="5995543"/>
            <a:ext cx="72805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0" name="Conector recto 639"/>
          <p:cNvCxnSpPr>
            <a:endCxn id="39" idx="0"/>
          </p:cNvCxnSpPr>
          <p:nvPr/>
        </p:nvCxnSpPr>
        <p:spPr>
          <a:xfrm>
            <a:off x="8305568" y="6181281"/>
            <a:ext cx="4253" cy="1953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Conector recto 665"/>
          <p:cNvCxnSpPr>
            <a:stCxn id="30" idx="1"/>
          </p:cNvCxnSpPr>
          <p:nvPr/>
        </p:nvCxnSpPr>
        <p:spPr>
          <a:xfrm flipH="1" flipV="1">
            <a:off x="2229580" y="4978928"/>
            <a:ext cx="201681" cy="5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8" name="Conector recto 707"/>
          <p:cNvCxnSpPr>
            <a:endCxn id="29" idx="1"/>
          </p:cNvCxnSpPr>
          <p:nvPr/>
        </p:nvCxnSpPr>
        <p:spPr>
          <a:xfrm>
            <a:off x="2232181" y="5472663"/>
            <a:ext cx="209891" cy="108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" name="Conector recto 716"/>
          <p:cNvCxnSpPr>
            <a:endCxn id="42" idx="1"/>
          </p:cNvCxnSpPr>
          <p:nvPr/>
        </p:nvCxnSpPr>
        <p:spPr>
          <a:xfrm>
            <a:off x="5730559" y="2175217"/>
            <a:ext cx="499051" cy="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4" name="Conector recto 743"/>
          <p:cNvCxnSpPr>
            <a:stCxn id="401" idx="1"/>
            <a:endCxn id="7" idx="3"/>
          </p:cNvCxnSpPr>
          <p:nvPr/>
        </p:nvCxnSpPr>
        <p:spPr>
          <a:xfrm flipH="1">
            <a:off x="5124343" y="1158596"/>
            <a:ext cx="582435" cy="403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" name="Imagen 103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5" name="Conector recto 104"/>
          <p:cNvCxnSpPr/>
          <p:nvPr/>
        </p:nvCxnSpPr>
        <p:spPr>
          <a:xfrm flipH="1">
            <a:off x="5722984" y="2560277"/>
            <a:ext cx="487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ángulo 105"/>
          <p:cNvSpPr/>
          <p:nvPr/>
        </p:nvSpPr>
        <p:spPr>
          <a:xfrm>
            <a:off x="6228718" y="2373624"/>
            <a:ext cx="877578" cy="322027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Ambiental</a:t>
            </a: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7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Karen Aguillón.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la atención efectiva a la población beneficiaria, así como el otorgamiento de las prestaciones económicas, en salud y especies.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Dra. Ingrid de Palacios.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Total empleadas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Alex Doradea.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rehabilitación social y productiva de las y los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Edgar Crisóstomo.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8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10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reparar y proveer prótesis, ortesis y calzado ortopédico a la población beneficiaria, a través de un servicio oportuno y de calidad  en apoyo a su rehabilitación, para mejorar su desempeño en el campo laboral e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Técnico. Amílcar García.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5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6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11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y los beneficiarios con discapacidad, para alcanzar su rehabilitación física que permita su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</a:t>
            </a:r>
            <a:r>
              <a:rPr lang="es-SV" sz="1800" b="1" dirty="0" smtClean="0"/>
              <a:t>del funcionario: </a:t>
            </a:r>
            <a:r>
              <a:rPr lang="es-SV" sz="1800" b="1" dirty="0" smtClean="0"/>
              <a:t>Dr. Mauro Iglesias.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13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9</a:t>
            </a:r>
            <a:endParaRPr lang="es-SV" sz="1800" dirty="0" smtClean="0"/>
          </a:p>
          <a:p>
            <a:r>
              <a:rPr lang="es-SV" sz="1800" dirty="0" smtClean="0"/>
              <a:t>Total empleados 22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Gloria Santos.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8</a:t>
            </a:r>
            <a:endParaRPr lang="es-SV" sz="1800" dirty="0" smtClean="0"/>
          </a:p>
          <a:p>
            <a:r>
              <a:rPr lang="es-SV" sz="1800" dirty="0" smtClean="0"/>
              <a:t>Hombres 4</a:t>
            </a:r>
          </a:p>
          <a:p>
            <a:r>
              <a:rPr lang="es-SV" sz="1800" dirty="0" smtClean="0"/>
              <a:t>Total empleados 12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Dar soporte técnico y apoyo logístico a las unidades organizativas de FOPROLYD, mediante la  automatización de los sistemas de información existentes, disponiendo de la Plataforma de Tecnologías de Información y Comunicación en un ambiente actualizado,  que permita la operatividad eficaz y eficiente de las unidades usuarias del servicio, que a su vez generen información fiable y oportuna que facilite la toma de decisiones de los mandos ejecutivos de FOPROLYD.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Ing. Ulises Montoya.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6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</a:t>
            </a:r>
            <a:r>
              <a:rPr lang="es-SV" sz="1800" b="1" dirty="0" smtClean="0"/>
              <a:t>del funcionario: Lic. </a:t>
            </a:r>
            <a:r>
              <a:rPr lang="es-SV" sz="1800" b="1" dirty="0"/>
              <a:t>Eberhardo </a:t>
            </a:r>
            <a:r>
              <a:rPr lang="es-SV" sz="1800" b="1" dirty="0" smtClean="0"/>
              <a:t>Argueta.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3</a:t>
            </a:r>
          </a:p>
          <a:p>
            <a:r>
              <a:rPr lang="es-SV" sz="1800" dirty="0" smtClean="0"/>
              <a:t>Hombre 1</a:t>
            </a:r>
            <a:endParaRPr lang="es-SV" sz="1800" dirty="0" smtClean="0"/>
          </a:p>
          <a:p>
            <a:r>
              <a:rPr lang="es-SV" sz="1800" dirty="0" smtClean="0"/>
              <a:t>Total empleadas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</a:t>
            </a:r>
            <a:r>
              <a:rPr lang="es-SV" sz="1800" b="1" dirty="0" smtClean="0"/>
              <a:t>del funcionario: Sr. </a:t>
            </a:r>
            <a:r>
              <a:rPr lang="es-SV" sz="1800" b="1" dirty="0"/>
              <a:t>Héctor </a:t>
            </a:r>
            <a:r>
              <a:rPr lang="es-SV" sz="1800" b="1" dirty="0" smtClean="0"/>
              <a:t>Clavel.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 smtClean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 smtClean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 smtClean="0"/>
              <a:t>La Junta Directiva estará integrada de la siguiente manera:  </a:t>
            </a:r>
          </a:p>
          <a:p>
            <a:r>
              <a:rPr lang="es-SV" sz="5200" dirty="0" smtClean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 smtClean="0"/>
              <a:t>b) Un representante permanente del Instituto Salvadoreño de Rehabilitación de Inválidos;</a:t>
            </a:r>
          </a:p>
          <a:p>
            <a:r>
              <a:rPr lang="es-SV" sz="5200" dirty="0" smtClean="0"/>
              <a:t>c) Un representante permanente del Ministerio de Salud Pública y Asistencia Social; </a:t>
            </a:r>
          </a:p>
          <a:p>
            <a:r>
              <a:rPr lang="es-SV" sz="5200" dirty="0" smtClean="0"/>
              <a:t>d) Un representante del Ministerio de Trabajo y Previsión Social; </a:t>
            </a:r>
          </a:p>
          <a:p>
            <a:r>
              <a:rPr lang="es-SV" sz="5200" dirty="0" smtClean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 smtClean="0"/>
              <a:t>f) Un representante permanente del Instituto de Previsión Social de la Fuerza Armada; y,  </a:t>
            </a:r>
          </a:p>
          <a:p>
            <a:r>
              <a:rPr lang="es-SV" sz="5200" dirty="0" smtClean="0"/>
              <a:t>g) Dos representantes de las Asociaciones de Lisiados y Discapacitados que hayan servido en el FMLN, electos conforme a sus estatutos. </a:t>
            </a:r>
            <a:endParaRPr lang="es-SV" sz="5200" dirty="0"/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lvl="0"/>
            <a:r>
              <a:rPr lang="es-SV" sz="4800" b="1" dirty="0">
                <a:solidFill>
                  <a:prstClr val="black"/>
                </a:solidFill>
              </a:rPr>
              <a:t>Nombre </a:t>
            </a:r>
            <a:r>
              <a:rPr lang="es-SV" sz="4800" b="1" dirty="0" smtClean="0">
                <a:solidFill>
                  <a:prstClr val="black"/>
                </a:solidFill>
              </a:rPr>
              <a:t>del funcionario: Dr. </a:t>
            </a:r>
            <a:r>
              <a:rPr lang="es-ES_tradnl" sz="4800" b="1" dirty="0">
                <a:solidFill>
                  <a:prstClr val="black"/>
                </a:solidFill>
              </a:rPr>
              <a:t>Víctor Manuel Funes Ramírez </a:t>
            </a:r>
            <a:endParaRPr lang="es-SV" sz="4800" b="1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Mujeres </a:t>
            </a:r>
            <a:r>
              <a:rPr lang="es-SV" sz="4800" dirty="0" smtClean="0">
                <a:solidFill>
                  <a:prstClr val="black"/>
                </a:solidFill>
              </a:rPr>
              <a:t>5 </a:t>
            </a:r>
            <a:endParaRPr lang="es-SV" sz="48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</a:t>
            </a:r>
            <a:r>
              <a:rPr lang="es-SV" sz="4800" dirty="0" smtClean="0">
                <a:solidFill>
                  <a:prstClr val="black"/>
                </a:solidFill>
              </a:rPr>
              <a:t>10</a:t>
            </a:r>
            <a:endParaRPr lang="es-SV" sz="48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</a:t>
            </a:r>
            <a:r>
              <a:rPr lang="es-SV" sz="4800" dirty="0" smtClean="0">
                <a:solidFill>
                  <a:prstClr val="black"/>
                </a:solidFill>
              </a:rPr>
              <a:t>funcionarios  </a:t>
            </a:r>
            <a:r>
              <a:rPr lang="es-SV" sz="4800" dirty="0" smtClean="0">
                <a:solidFill>
                  <a:prstClr val="black"/>
                </a:solidFill>
              </a:rPr>
              <a:t>15</a:t>
            </a:r>
            <a:endParaRPr lang="es-SV" sz="48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s-SV" dirty="0" smtClean="0"/>
              <a:t>    </a:t>
            </a:r>
            <a:endParaRPr lang="es-SV" dirty="0"/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Ing. Jaime Martínez.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Reynaldo Pineda.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10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Rafael Carranza.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Julio Sensente.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25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25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</a:t>
            </a:r>
            <a:r>
              <a:rPr lang="es-SV" sz="1800" b="1" dirty="0" smtClean="0"/>
              <a:t>de la funcionaria: Licda. Kriscia Rivas.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 1</a:t>
            </a:r>
          </a:p>
          <a:p>
            <a:r>
              <a:rPr lang="es-SV" sz="1800" dirty="0" smtClean="0"/>
              <a:t>Hombres 21</a:t>
            </a:r>
            <a:endParaRPr lang="es-SV" sz="1800" dirty="0" smtClean="0"/>
          </a:p>
          <a:p>
            <a:r>
              <a:rPr lang="es-SV" sz="1800" dirty="0" smtClean="0"/>
              <a:t>Total </a:t>
            </a:r>
            <a:r>
              <a:rPr lang="es-SV" sz="1800" dirty="0" smtClean="0"/>
              <a:t>empleados 22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 las estrategias que permiten la Reinserción Social y Productiva de las y los beneficiarios de FOPROLYD, conforme a los objetivos, políticas y normas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Angélica Ruano.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1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Nicolás Marroquín.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Yancy Urrutia.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Aída </a:t>
            </a:r>
            <a:r>
              <a:rPr lang="es-SV" sz="1800" b="1" dirty="0"/>
              <a:t>U</a:t>
            </a:r>
            <a:r>
              <a:rPr lang="es-SV" sz="1800" b="1" dirty="0" smtClean="0"/>
              <a:t>rbina.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5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0</a:t>
            </a:r>
            <a:endParaRPr lang="es-SV" sz="1800" dirty="0" smtClean="0"/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Juan Nolasco.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dirty="0" smtClean="0"/>
          </a:p>
          <a:p>
            <a:r>
              <a:rPr lang="es-SV" sz="1800" b="1" dirty="0" smtClean="0"/>
              <a:t>Nombre de la funcionaria: Dra. </a:t>
            </a:r>
            <a:r>
              <a:rPr lang="es-SV" sz="1800" b="1" dirty="0" err="1" smtClean="0"/>
              <a:t>Heysi</a:t>
            </a:r>
            <a:r>
              <a:rPr lang="es-SV" sz="1800" b="1" dirty="0" smtClean="0"/>
              <a:t> Martínez.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7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4</a:t>
            </a:r>
            <a:endParaRPr lang="es-SV" sz="1800" dirty="0" smtClean="0"/>
          </a:p>
          <a:p>
            <a:r>
              <a:rPr lang="es-SV" sz="1800" dirty="0" smtClean="0"/>
              <a:t>Total empleados  </a:t>
            </a:r>
            <a:r>
              <a:rPr lang="es-SV" sz="1800" dirty="0" smtClean="0"/>
              <a:t>11</a:t>
            </a:r>
            <a:endParaRPr lang="es-SV" sz="1800" dirty="0"/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Susana Vargas.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4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1</a:t>
            </a:r>
            <a:endParaRPr lang="es-SV" sz="1800" dirty="0" smtClean="0"/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 smtClean="0"/>
              <a:t>Vacante.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7</a:t>
            </a:r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1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8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Ing. Mirna Nieto.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</a:t>
            </a:r>
            <a:r>
              <a:rPr lang="es-SV" sz="1800" dirty="0"/>
              <a:t>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Héctor </a:t>
            </a:r>
            <a:r>
              <a:rPr lang="es-SV" sz="1800" b="1" dirty="0" smtClean="0"/>
              <a:t>Sosa.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apoyo a las diferentes Unidades de Gestión en el diseño, consolidación, comunicación y actualización de sus procesos para garantizar la satisfacción de nuestros beneficiarios.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Ing. Renato Mayorga.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Carmen Alfaro.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4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</a:t>
            </a:r>
            <a:r>
              <a:rPr lang="es-SV" sz="1800" b="1" dirty="0"/>
              <a:t>Elder </a:t>
            </a:r>
            <a:r>
              <a:rPr lang="es-SV" sz="1800" b="1" dirty="0" smtClean="0"/>
              <a:t>Flores.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 las actividades inherentes, de acuerdo a sus competencias y mandatos institucionales; liderar el proceso de formulación de la Política Institucional de Igualdad y No Discriminación y su respectivo plan de </a:t>
            </a:r>
            <a:r>
              <a:rPr lang="es-SV" sz="1800" dirty="0" smtClean="0"/>
              <a:t>acción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Belbia </a:t>
            </a:r>
            <a:r>
              <a:rPr lang="es-SV" sz="1800" b="1" dirty="0" smtClean="0"/>
              <a:t>Mendoza.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r>
              <a:rPr lang="es-SV" sz="1800" dirty="0" smtClean="0"/>
              <a:t> </a:t>
            </a:r>
          </a:p>
          <a:p>
            <a:r>
              <a:rPr lang="es-SV" sz="1800" b="1" dirty="0" smtClean="0"/>
              <a:t>Nombre de la funcionaria: Licda. Lucia Benavides.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</a:t>
            </a:r>
            <a:r>
              <a:rPr lang="es-ES" sz="1800" dirty="0" smtClean="0"/>
              <a:t>Evaluadora</a:t>
            </a:r>
            <a:r>
              <a:rPr lang="es-SV" sz="1800" dirty="0" smtClean="0"/>
              <a:t>.</a:t>
            </a:r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Gloria </a:t>
            </a:r>
            <a:r>
              <a:rPr lang="es-SV" sz="1800" b="1" dirty="0" smtClean="0"/>
              <a:t>Núñez.</a:t>
            </a:r>
            <a:endParaRPr lang="es-SV" sz="1800" b="1" dirty="0" smtClean="0"/>
          </a:p>
          <a:p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Total empleadas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2484</TotalTime>
  <Words>3012</Words>
  <Application>Microsoft Office PowerPoint</Application>
  <PresentationFormat>Panorámica</PresentationFormat>
  <Paragraphs>436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ORGANIGRAMA INSTITUCIONAL FOPROLYD 2019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EDNA BETZABEL ALVAREZ GARCIA</cp:lastModifiedBy>
  <cp:revision>255</cp:revision>
  <cp:lastPrinted>2017-08-30T20:44:38Z</cp:lastPrinted>
  <dcterms:created xsi:type="dcterms:W3CDTF">2017-08-29T16:46:27Z</dcterms:created>
  <dcterms:modified xsi:type="dcterms:W3CDTF">2019-10-29T19:27:07Z</dcterms:modified>
</cp:coreProperties>
</file>