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3"/>
  </p:notesMasterIdLst>
  <p:sldIdLst>
    <p:sldId id="264" r:id="rId2"/>
  </p:sldIdLst>
  <p:sldSz cx="9144000" cy="6858000" type="screen4x3"/>
  <p:notesSz cx="6797675" cy="9928225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092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r">
              <a:defRPr sz="1200"/>
            </a:lvl1pPr>
          </a:lstStyle>
          <a:p>
            <a:fld id="{D879256F-6342-4C70-89A5-7E498BC588FA}" type="datetimeFigureOut">
              <a:rPr lang="es-SV" smtClean="0"/>
              <a:t>20/11/2014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57" tIns="46378" rIns="92757" bIns="46378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2757" tIns="46378" rIns="92757" bIns="4637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0090"/>
            <a:ext cx="2945659" cy="496412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30090"/>
            <a:ext cx="2945659" cy="496412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r">
              <a:defRPr sz="1200"/>
            </a:lvl1pPr>
          </a:lstStyle>
          <a:p>
            <a:fld id="{A04A652D-B1B7-4C4E-9742-00B8ED90886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34523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4523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24557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8356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6506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3689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0418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31075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9023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66794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24880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27241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4028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0379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52074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4239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09832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56168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D900E7C-87AF-4F8C-A012-A85AF398A86F}" type="datetimeFigureOut">
              <a:rPr lang="es-SV" smtClean="0"/>
              <a:pPr/>
              <a:t>20/11/2014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40C8804-7A6E-4EF5-A33D-24D8919D882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939034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87 Conector recto"/>
          <p:cNvCxnSpPr/>
          <p:nvPr/>
        </p:nvCxnSpPr>
        <p:spPr>
          <a:xfrm flipH="1">
            <a:off x="8100392" y="3313803"/>
            <a:ext cx="10344" cy="71909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algn="ctr"/>
            <a:r>
              <a:rPr lang="es-SV" sz="1600" b="1" dirty="0" smtClean="0">
                <a:solidFill>
                  <a:schemeClr val="bg1"/>
                </a:solidFill>
              </a:rPr>
              <a:t>FONDO PARA LA ATENCIÓN A LAS VÍCTIMAS DE ACCIDENTES DE TRÁNSITO </a:t>
            </a:r>
            <a:br>
              <a:rPr lang="es-SV" sz="1600" b="1" dirty="0" smtClean="0">
                <a:solidFill>
                  <a:schemeClr val="bg1"/>
                </a:solidFill>
              </a:rPr>
            </a:br>
            <a:r>
              <a:rPr lang="es-SV" sz="1600" b="1" dirty="0" smtClean="0">
                <a:solidFill>
                  <a:schemeClr val="bg1"/>
                </a:solidFill>
              </a:rPr>
              <a:t>ORGANIGRAMA </a:t>
            </a:r>
            <a:r>
              <a:rPr lang="es-SV" sz="1600" b="1" dirty="0" smtClean="0">
                <a:solidFill>
                  <a:schemeClr val="bg1"/>
                </a:solidFill>
              </a:rPr>
              <a:t>INSTITUCIONAL. </a:t>
            </a:r>
            <a:r>
              <a:rPr lang="es-SV" sz="1600" b="1" dirty="0" smtClean="0">
                <a:solidFill>
                  <a:schemeClr val="bg1"/>
                </a:solidFill>
              </a:rPr>
              <a:t>(septiembre-2014)</a:t>
            </a:r>
            <a:endParaRPr lang="es-SV" sz="1600" b="1" dirty="0">
              <a:solidFill>
                <a:schemeClr val="bg1"/>
              </a:solidFill>
            </a:endParaRPr>
          </a:p>
        </p:txBody>
      </p:sp>
      <p:grpSp>
        <p:nvGrpSpPr>
          <p:cNvPr id="4" name="5 Grupo"/>
          <p:cNvGrpSpPr/>
          <p:nvPr/>
        </p:nvGrpSpPr>
        <p:grpSpPr>
          <a:xfrm>
            <a:off x="251520" y="908720"/>
            <a:ext cx="8435280" cy="4680520"/>
            <a:chOff x="269751" y="764704"/>
            <a:chExt cx="8435280" cy="4680520"/>
          </a:xfrm>
        </p:grpSpPr>
        <p:sp>
          <p:nvSpPr>
            <p:cNvPr id="7" name="AutoShape 43"/>
            <p:cNvSpPr>
              <a:spLocks noChangeShapeType="1"/>
            </p:cNvSpPr>
            <p:nvPr/>
          </p:nvSpPr>
          <p:spPr bwMode="auto">
            <a:xfrm>
              <a:off x="4590231" y="3946521"/>
              <a:ext cx="0" cy="20255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>
                <a:latin typeface="Candara" pitchFamily="34" charset="0"/>
              </a:endParaRPr>
            </a:p>
          </p:txBody>
        </p:sp>
        <p:sp>
          <p:nvSpPr>
            <p:cNvPr id="8" name="AutoShape 25"/>
            <p:cNvSpPr>
              <a:spLocks noChangeArrowheads="1"/>
            </p:cNvSpPr>
            <p:nvPr/>
          </p:nvSpPr>
          <p:spPr bwMode="auto">
            <a:xfrm>
              <a:off x="2970151" y="4077112"/>
              <a:ext cx="900000" cy="36000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D6E3BC"/>
                </a:gs>
              </a:gsLst>
              <a:lin ang="5400000" scaled="1"/>
            </a:gradFill>
            <a:ln w="12700">
              <a:solidFill>
                <a:srgbClr val="C2D69B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rgbClr val="4E6128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MX" sz="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ndara" pitchFamily="34" charset="0"/>
                  <a:ea typeface="Calibri" pitchFamily="34" charset="0"/>
                  <a:cs typeface="Times New Roman" pitchFamily="18" charset="0"/>
                </a:rPr>
                <a:t>PRESUPUESTO</a:t>
              </a:r>
              <a:endPara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cs typeface="Arial" pitchFamily="34" charset="0"/>
              </a:endParaRPr>
            </a:p>
          </p:txBody>
        </p:sp>
        <p:cxnSp>
          <p:nvCxnSpPr>
            <p:cNvPr id="11" name="77 Conector recto"/>
            <p:cNvCxnSpPr/>
            <p:nvPr/>
          </p:nvCxnSpPr>
          <p:spPr>
            <a:xfrm flipH="1">
              <a:off x="4601117" y="2564904"/>
              <a:ext cx="1339034" cy="162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87 Conector recto"/>
            <p:cNvCxnSpPr>
              <a:endCxn id="23" idx="2"/>
            </p:cNvCxnSpPr>
            <p:nvPr/>
          </p:nvCxnSpPr>
          <p:spPr>
            <a:xfrm>
              <a:off x="917823" y="3198607"/>
              <a:ext cx="0" cy="74791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100 Conector recto"/>
            <p:cNvCxnSpPr>
              <a:stCxn id="42" idx="2"/>
            </p:cNvCxnSpPr>
            <p:nvPr/>
          </p:nvCxnSpPr>
          <p:spPr>
            <a:xfrm flipV="1">
              <a:off x="8128967" y="3857832"/>
              <a:ext cx="0" cy="79530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107 Conector recto"/>
            <p:cNvCxnSpPr/>
            <p:nvPr/>
          </p:nvCxnSpPr>
          <p:spPr>
            <a:xfrm>
              <a:off x="4590231" y="3169787"/>
              <a:ext cx="0" cy="2768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4 Grupo"/>
            <p:cNvGrpSpPr/>
            <p:nvPr/>
          </p:nvGrpSpPr>
          <p:grpSpPr>
            <a:xfrm>
              <a:off x="269751" y="764704"/>
              <a:ext cx="8435280" cy="4680520"/>
              <a:chOff x="269751" y="764704"/>
              <a:chExt cx="8435280" cy="4680520"/>
            </a:xfrm>
          </p:grpSpPr>
          <p:cxnSp>
            <p:nvCxnSpPr>
              <p:cNvPr id="18" name="105 Conector recto"/>
              <p:cNvCxnSpPr>
                <a:stCxn id="22" idx="2"/>
              </p:cNvCxnSpPr>
              <p:nvPr/>
            </p:nvCxnSpPr>
            <p:spPr>
              <a:xfrm>
                <a:off x="4590506" y="1188811"/>
                <a:ext cx="174" cy="1980976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AutoShape 5"/>
              <p:cNvSpPr>
                <a:spLocks noChangeArrowheads="1"/>
              </p:cNvSpPr>
              <p:nvPr/>
            </p:nvSpPr>
            <p:spPr bwMode="auto">
              <a:xfrm>
                <a:off x="3842494" y="764704"/>
                <a:ext cx="1496023" cy="424107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D6E3BC"/>
                  </a:gs>
                </a:gsLst>
                <a:lin ang="5400000" scaled="1"/>
              </a:gradFill>
              <a:ln w="12700">
                <a:solidFill>
                  <a:srgbClr val="C2D69B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rgbClr val="4E6128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MX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ea typeface="Calibri" pitchFamily="34" charset="0"/>
                    <a:cs typeface="Times New Roman" pitchFamily="18" charset="0"/>
                  </a:rPr>
                  <a:t>CONSEJO DIRECTIVO</a:t>
                </a:r>
                <a:endParaRPr kumimoji="0" lang="es-MX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</p:txBody>
          </p:sp>
          <p:sp>
            <p:nvSpPr>
              <p:cNvPr id="23" name="AutoShape 36"/>
              <p:cNvSpPr>
                <a:spLocks noChangeArrowheads="1"/>
              </p:cNvSpPr>
              <p:nvPr/>
            </p:nvSpPr>
            <p:spPr bwMode="auto">
              <a:xfrm>
                <a:off x="269751" y="3429000"/>
                <a:ext cx="1296144" cy="51752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D6E3BC"/>
                  </a:gs>
                </a:gsLst>
                <a:lin ang="5400000" scaled="1"/>
              </a:gradFill>
              <a:ln w="12700">
                <a:solidFill>
                  <a:srgbClr val="C2D69B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rgbClr val="4E6128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MX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cs typeface="Times New Roman" pitchFamily="18" charset="0"/>
                  </a:rPr>
                  <a:t>COMISION</a:t>
                </a:r>
                <a:r>
                  <a:rPr kumimoji="0" lang="es-MX" sz="800" b="1" i="0" u="none" strike="noStrike" cap="none" normalizeH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cs typeface="Times New Roman" pitchFamily="18" charset="0"/>
                  </a:rPr>
                  <a:t> </a:t>
                </a:r>
                <a:endParaRPr kumimoji="0" lang="es-MX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MX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ea typeface="Calibri" pitchFamily="34" charset="0"/>
                    <a:cs typeface="Times New Roman" pitchFamily="18" charset="0"/>
                  </a:rPr>
                  <a:t> TÉCNICA DE EVALUACIÓN </a:t>
                </a:r>
                <a:endParaRPr kumimoji="0" lang="es-MX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</p:txBody>
          </p:sp>
          <p:sp>
            <p:nvSpPr>
              <p:cNvPr id="27" name="AutoShape 22"/>
              <p:cNvSpPr>
                <a:spLocks noChangeArrowheads="1"/>
              </p:cNvSpPr>
              <p:nvPr/>
            </p:nvSpPr>
            <p:spPr bwMode="auto">
              <a:xfrm>
                <a:off x="2970151" y="4581168"/>
                <a:ext cx="900000" cy="36000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D6E3BC"/>
                  </a:gs>
                </a:gsLst>
                <a:lin ang="5400000" scaled="1"/>
              </a:gradFill>
              <a:ln w="12700">
                <a:solidFill>
                  <a:srgbClr val="C2D69B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rgbClr val="4E6128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MX" sz="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ndara" pitchFamily="34" charset="0"/>
                  <a:ea typeface="Calibri" pitchFamily="34" charset="0"/>
                  <a:cs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MX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ea typeface="Calibri" pitchFamily="34" charset="0"/>
                    <a:cs typeface="Times New Roman" pitchFamily="18" charset="0"/>
                  </a:rPr>
                  <a:t>CONTABILIDAD</a:t>
                </a:r>
                <a:endParaRPr kumimoji="0" lang="es-MX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</p:txBody>
          </p:sp>
          <p:sp>
            <p:nvSpPr>
              <p:cNvPr id="29" name="AutoShape 20"/>
              <p:cNvSpPr>
                <a:spLocks noChangeArrowheads="1"/>
              </p:cNvSpPr>
              <p:nvPr/>
            </p:nvSpPr>
            <p:spPr bwMode="auto">
              <a:xfrm>
                <a:off x="2970151" y="5085224"/>
                <a:ext cx="900000" cy="36000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D6E3BC"/>
                  </a:gs>
                </a:gsLst>
                <a:lin ang="5400000" scaled="1"/>
              </a:gradFill>
              <a:ln w="12700">
                <a:solidFill>
                  <a:srgbClr val="C2D69B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rgbClr val="4E6128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MX" sz="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ndara" pitchFamily="34" charset="0"/>
                  <a:ea typeface="Calibri" pitchFamily="34" charset="0"/>
                  <a:cs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MX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ea typeface="Calibri" pitchFamily="34" charset="0"/>
                    <a:cs typeface="Times New Roman" pitchFamily="18" charset="0"/>
                  </a:rPr>
                  <a:t>TESORERÍA </a:t>
                </a:r>
                <a:endParaRPr kumimoji="0" lang="es-MX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</p:txBody>
          </p:sp>
          <p:sp>
            <p:nvSpPr>
              <p:cNvPr id="31" name="AutoShape 8"/>
              <p:cNvSpPr>
                <a:spLocks noChangeShapeType="1"/>
              </p:cNvSpPr>
              <p:nvPr/>
            </p:nvSpPr>
            <p:spPr bwMode="auto">
              <a:xfrm flipH="1">
                <a:off x="3889432" y="4221088"/>
                <a:ext cx="701261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>
                  <a:latin typeface="Candara" pitchFamily="34" charset="0"/>
                </a:endParaRPr>
              </a:p>
            </p:txBody>
          </p:sp>
          <p:sp>
            <p:nvSpPr>
              <p:cNvPr id="32" name="AutoShape 33"/>
              <p:cNvSpPr>
                <a:spLocks noChangeArrowheads="1"/>
              </p:cNvSpPr>
              <p:nvPr/>
            </p:nvSpPr>
            <p:spPr bwMode="auto">
              <a:xfrm>
                <a:off x="5940152" y="1684559"/>
                <a:ext cx="1386382" cy="48424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D6E3BC"/>
                  </a:gs>
                </a:gsLst>
                <a:lin ang="5400000" scaled="1"/>
              </a:gradFill>
              <a:ln w="12700">
                <a:solidFill>
                  <a:srgbClr val="C2D69B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rgbClr val="4E6128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MX" sz="800" b="1" dirty="0" smtClean="0">
                    <a:solidFill>
                      <a:srgbClr val="000000"/>
                    </a:solidFill>
                    <a:latin typeface="Candara" pitchFamily="34" charset="0"/>
                    <a:cs typeface="Times New Roman" pitchFamily="18" charset="0"/>
                  </a:rPr>
                  <a:t>GERENCIA DE</a:t>
                </a:r>
                <a:endParaRPr kumimoji="0" lang="es-MX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MX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ea typeface="Calibri" pitchFamily="34" charset="0"/>
                    <a:cs typeface="Times New Roman" pitchFamily="18" charset="0"/>
                  </a:rPr>
                  <a:t> ADQUISICIONES Y CONTRATACIONES </a:t>
                </a:r>
                <a:endParaRPr kumimoji="0" lang="es-MX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</p:txBody>
          </p:sp>
          <p:sp>
            <p:nvSpPr>
              <p:cNvPr id="33" name="AutoShape 33"/>
              <p:cNvSpPr>
                <a:spLocks noChangeArrowheads="1"/>
              </p:cNvSpPr>
              <p:nvPr/>
            </p:nvSpPr>
            <p:spPr bwMode="auto">
              <a:xfrm>
                <a:off x="2069951" y="1684559"/>
                <a:ext cx="1277913" cy="48424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D6E3BC"/>
                  </a:gs>
                </a:gsLst>
                <a:lin ang="5400000" scaled="1"/>
              </a:gradFill>
              <a:ln w="12700">
                <a:solidFill>
                  <a:srgbClr val="C2D69B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rgbClr val="4E6128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MX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cs typeface="Times New Roman" pitchFamily="18" charset="0"/>
                  </a:rPr>
                  <a:t>SECRETARÍA</a:t>
                </a:r>
                <a:r>
                  <a:rPr kumimoji="0" lang="es-MX" sz="800" b="1" i="0" u="none" strike="noStrike" cap="none" normalizeH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cs typeface="Times New Roman" pitchFamily="18" charset="0"/>
                  </a:rPr>
                  <a:t> DEL     </a:t>
                </a:r>
                <a:r>
                  <a:rPr lang="es-MX" sz="800" b="1" dirty="0" smtClean="0">
                    <a:solidFill>
                      <a:srgbClr val="000000"/>
                    </a:solidFill>
                    <a:latin typeface="Candara" pitchFamily="34" charset="0"/>
                    <a:cs typeface="Times New Roman" pitchFamily="18" charset="0"/>
                  </a:rPr>
                  <a:t>CONSEJO DIRECTIVO</a:t>
                </a:r>
                <a:endParaRPr kumimoji="0" lang="es-MX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</p:txBody>
          </p:sp>
          <p:sp>
            <p:nvSpPr>
              <p:cNvPr id="34" name="AutoShape 33"/>
              <p:cNvSpPr>
                <a:spLocks noChangeArrowheads="1"/>
              </p:cNvSpPr>
              <p:nvPr/>
            </p:nvSpPr>
            <p:spPr bwMode="auto">
              <a:xfrm>
                <a:off x="5940151" y="2392069"/>
                <a:ext cx="1386383" cy="460867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D6E3BC"/>
                  </a:gs>
                </a:gsLst>
                <a:lin ang="5400000" scaled="1"/>
              </a:gradFill>
              <a:ln w="12700">
                <a:solidFill>
                  <a:srgbClr val="C2D69B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rgbClr val="4E6128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MX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ea typeface="Calibri" pitchFamily="34" charset="0"/>
                    <a:cs typeface="Times New Roman" pitchFamily="18" charset="0"/>
                  </a:rPr>
                  <a:t>UNIDAD DE </a:t>
                </a:r>
                <a:endParaRPr kumimoji="0" lang="es-MX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MX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ea typeface="Calibri" pitchFamily="34" charset="0"/>
                    <a:cs typeface="Times New Roman" pitchFamily="18" charset="0"/>
                  </a:rPr>
                  <a:t> ACCESO</a:t>
                </a:r>
                <a:r>
                  <a:rPr kumimoji="0" lang="es-MX" sz="800" b="1" i="0" u="none" strike="noStrike" cap="none" normalizeH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ea typeface="Calibri" pitchFamily="34" charset="0"/>
                    <a:cs typeface="Times New Roman" pitchFamily="18" charset="0"/>
                  </a:rPr>
                  <a:t> A LA INFORMACIÓN PÚBLICA</a:t>
                </a:r>
                <a:endParaRPr kumimoji="0" lang="es-MX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</p:txBody>
          </p:sp>
          <p:cxnSp>
            <p:nvCxnSpPr>
              <p:cNvPr id="35" name="75 Conector recto"/>
              <p:cNvCxnSpPr/>
              <p:nvPr/>
            </p:nvCxnSpPr>
            <p:spPr>
              <a:xfrm>
                <a:off x="3347864" y="1916832"/>
                <a:ext cx="2592288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85 Conector recto"/>
              <p:cNvCxnSpPr/>
              <p:nvPr/>
            </p:nvCxnSpPr>
            <p:spPr>
              <a:xfrm flipV="1">
                <a:off x="917823" y="3169787"/>
                <a:ext cx="7211144" cy="2882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AutoShape 31"/>
              <p:cNvSpPr>
                <a:spLocks noChangeArrowheads="1"/>
              </p:cNvSpPr>
              <p:nvPr/>
            </p:nvSpPr>
            <p:spPr bwMode="auto">
              <a:xfrm>
                <a:off x="3984957" y="3421875"/>
                <a:ext cx="1253346" cy="54000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D6E3BC"/>
                  </a:gs>
                </a:gsLst>
                <a:lin ang="5400000" scaled="1"/>
              </a:gradFill>
              <a:ln w="12700">
                <a:solidFill>
                  <a:srgbClr val="C2D69B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rgbClr val="4E6128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MX" sz="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ndara" pitchFamily="34" charset="0"/>
                  <a:ea typeface="Calibri" pitchFamily="34" charset="0"/>
                  <a:cs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MX" sz="800" b="1" dirty="0" smtClean="0">
                    <a:solidFill>
                      <a:srgbClr val="000000"/>
                    </a:solidFill>
                    <a:latin typeface="Candara" pitchFamily="34" charset="0"/>
                    <a:cs typeface="Times New Roman" pitchFamily="18" charset="0"/>
                  </a:rPr>
                  <a:t>GERENCIA</a:t>
                </a:r>
                <a:endParaRPr kumimoji="0" lang="es-MX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MX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ea typeface="Calibri" pitchFamily="34" charset="0"/>
                    <a:cs typeface="Times New Roman" pitchFamily="18" charset="0"/>
                  </a:rPr>
                  <a:t>ADMINISTRATIVA FINANCIERA</a:t>
                </a:r>
                <a:endParaRPr kumimoji="0" lang="es-MX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</p:txBody>
          </p:sp>
          <p:sp>
            <p:nvSpPr>
              <p:cNvPr id="38" name="AutoShape 29"/>
              <p:cNvSpPr>
                <a:spLocks noChangeArrowheads="1"/>
              </p:cNvSpPr>
              <p:nvPr/>
            </p:nvSpPr>
            <p:spPr bwMode="auto">
              <a:xfrm>
                <a:off x="5310423" y="4077072"/>
                <a:ext cx="1224024" cy="36004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D6E3BC"/>
                  </a:gs>
                </a:gsLst>
                <a:lin ang="5400000" scaled="1"/>
              </a:gradFill>
              <a:ln w="12700">
                <a:solidFill>
                  <a:srgbClr val="C2D69B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rgbClr val="4E6128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MX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ea typeface="Calibri" pitchFamily="34" charset="0"/>
                    <a:cs typeface="Times New Roman" pitchFamily="18" charset="0"/>
                  </a:rPr>
                  <a:t>RECURSOS HUMANOS</a:t>
                </a:r>
                <a:endParaRPr kumimoji="0" lang="es-MX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</p:txBody>
          </p:sp>
          <p:sp>
            <p:nvSpPr>
              <p:cNvPr id="39" name="AutoShape 28"/>
              <p:cNvSpPr>
                <a:spLocks noChangeArrowheads="1"/>
              </p:cNvSpPr>
              <p:nvPr/>
            </p:nvSpPr>
            <p:spPr bwMode="auto">
              <a:xfrm>
                <a:off x="5310311" y="5085224"/>
                <a:ext cx="1296032" cy="36000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D6E3BC"/>
                  </a:gs>
                </a:gsLst>
                <a:lin ang="5400000" scaled="1"/>
              </a:gradFill>
              <a:ln w="12700">
                <a:solidFill>
                  <a:srgbClr val="C2D69B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rgbClr val="4E6128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MX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ea typeface="Calibri" pitchFamily="34" charset="0"/>
                    <a:cs typeface="Times New Roman" pitchFamily="18" charset="0"/>
                  </a:rPr>
                  <a:t>SERVICIOS GENERALES</a:t>
                </a:r>
                <a:endParaRPr kumimoji="0" lang="es-MX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</p:txBody>
          </p:sp>
          <p:sp>
            <p:nvSpPr>
              <p:cNvPr id="42" name="AutoShape 23"/>
              <p:cNvSpPr>
                <a:spLocks noChangeArrowheads="1"/>
              </p:cNvSpPr>
              <p:nvPr/>
            </p:nvSpPr>
            <p:spPr bwMode="auto">
              <a:xfrm>
                <a:off x="7552903" y="4145861"/>
                <a:ext cx="1152128" cy="507275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D6E3BC"/>
                  </a:gs>
                </a:gsLst>
                <a:lin ang="5400000" scaled="1"/>
              </a:gradFill>
              <a:ln w="12700">
                <a:solidFill>
                  <a:srgbClr val="C2D69B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rgbClr val="4E6128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MX" sz="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ndara" pitchFamily="34" charset="0"/>
                  <a:ea typeface="Calibri" pitchFamily="34" charset="0"/>
                  <a:cs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MX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ea typeface="Calibri" pitchFamily="34" charset="0"/>
                    <a:cs typeface="Times New Roman" pitchFamily="18" charset="0"/>
                  </a:rPr>
                  <a:t>IINFRAESTRUCTURA</a:t>
                </a:r>
                <a:r>
                  <a:rPr kumimoji="0" lang="es-MX" sz="800" b="1" i="0" u="none" strike="noStrike" cap="none" normalizeH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ea typeface="Calibri" pitchFamily="34" charset="0"/>
                    <a:cs typeface="Times New Roman" pitchFamily="18" charset="0"/>
                  </a:rPr>
                  <a:t> DE REDES</a:t>
                </a:r>
                <a:endParaRPr kumimoji="0" lang="es-MX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</p:txBody>
          </p:sp>
          <p:sp>
            <p:nvSpPr>
              <p:cNvPr id="47" name="AutoShape 23"/>
              <p:cNvSpPr>
                <a:spLocks noChangeArrowheads="1"/>
              </p:cNvSpPr>
              <p:nvPr/>
            </p:nvSpPr>
            <p:spPr bwMode="auto">
              <a:xfrm>
                <a:off x="7542559" y="3465064"/>
                <a:ext cx="1152128" cy="54000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D6E3BC"/>
                  </a:gs>
                </a:gsLst>
                <a:lin ang="5400000" scaled="1"/>
              </a:gradFill>
              <a:ln w="12700">
                <a:solidFill>
                  <a:srgbClr val="C2D69B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rgbClr val="4E6128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MX" sz="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ndara" pitchFamily="34" charset="0"/>
                  <a:ea typeface="Calibri" pitchFamily="34" charset="0"/>
                  <a:cs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MX" sz="800" b="1" dirty="0" smtClean="0">
                    <a:solidFill>
                      <a:srgbClr val="000000"/>
                    </a:solidFill>
                    <a:latin typeface="Candara" pitchFamily="34" charset="0"/>
                    <a:cs typeface="Times New Roman" pitchFamily="18" charset="0"/>
                  </a:rPr>
                  <a:t>GERENCIA DE TECNOLOGÍA INFORMÁTICA </a:t>
                </a:r>
                <a:endParaRPr kumimoji="0" lang="es-MX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</p:txBody>
          </p:sp>
          <p:cxnSp>
            <p:nvCxnSpPr>
              <p:cNvPr id="48" name="50 Conector recto"/>
              <p:cNvCxnSpPr/>
              <p:nvPr/>
            </p:nvCxnSpPr>
            <p:spPr>
              <a:xfrm flipH="1">
                <a:off x="3168577" y="2564904"/>
                <a:ext cx="1421654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AutoShape 30"/>
              <p:cNvSpPr>
                <a:spLocks noChangeArrowheads="1"/>
              </p:cNvSpPr>
              <p:nvPr/>
            </p:nvSpPr>
            <p:spPr bwMode="auto">
              <a:xfrm>
                <a:off x="2069951" y="2375024"/>
                <a:ext cx="1308091" cy="47791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D6E3BC"/>
                  </a:gs>
                </a:gsLst>
                <a:lin ang="5400000" scaled="1"/>
              </a:gradFill>
              <a:ln w="12700">
                <a:solidFill>
                  <a:srgbClr val="C2D69B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rgbClr val="4E6128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MX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ndara" pitchFamily="34" charset="0"/>
                    <a:ea typeface="Calibri" pitchFamily="34" charset="0"/>
                    <a:cs typeface="Times New Roman" pitchFamily="18" charset="0"/>
                  </a:rPr>
                  <a:t>UNIDAD DE AUDITORÍA INTERNA</a:t>
                </a:r>
                <a:endParaRPr kumimoji="0" lang="es-MX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</p:txBody>
          </p:sp>
          <p:sp>
            <p:nvSpPr>
              <p:cNvPr id="52" name="AutoShape 5"/>
              <p:cNvSpPr>
                <a:spLocks noChangeArrowheads="1"/>
              </p:cNvSpPr>
              <p:nvPr/>
            </p:nvSpPr>
            <p:spPr bwMode="auto">
              <a:xfrm>
                <a:off x="3851920" y="1340768"/>
                <a:ext cx="1496023" cy="424107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D6E3BC"/>
                  </a:gs>
                </a:gsLst>
                <a:lin ang="5400000" scaled="1"/>
              </a:gradFill>
              <a:ln w="12700">
                <a:solidFill>
                  <a:srgbClr val="C2D69B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rgbClr val="4E6128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MX" sz="800" b="1" dirty="0" smtClean="0">
                    <a:solidFill>
                      <a:srgbClr val="000000"/>
                    </a:solidFill>
                    <a:latin typeface="Candara" pitchFamily="34" charset="0"/>
                    <a:cs typeface="Times New Roman" pitchFamily="18" charset="0"/>
                  </a:rPr>
                  <a:t>PRESIDENCIA</a:t>
                </a:r>
                <a:endParaRPr kumimoji="0" lang="es-MX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ndara" pitchFamily="34" charset="0"/>
                  <a:cs typeface="Arial" pitchFamily="34" charset="0"/>
                </a:endParaRPr>
              </a:p>
            </p:txBody>
          </p:sp>
        </p:grpSp>
      </p:grpSp>
      <p:cxnSp>
        <p:nvCxnSpPr>
          <p:cNvPr id="66" name="105 Conector recto"/>
          <p:cNvCxnSpPr/>
          <p:nvPr/>
        </p:nvCxnSpPr>
        <p:spPr>
          <a:xfrm>
            <a:off x="4572000" y="4112320"/>
            <a:ext cx="18819" cy="126089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AutoShape 8"/>
          <p:cNvSpPr>
            <a:spLocks noChangeShapeType="1"/>
          </p:cNvSpPr>
          <p:nvPr/>
        </p:nvSpPr>
        <p:spPr bwMode="auto">
          <a:xfrm flipH="1">
            <a:off x="4590819" y="4365104"/>
            <a:ext cx="701261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SV">
              <a:latin typeface="Candara" pitchFamily="34" charset="0"/>
            </a:endParaRPr>
          </a:p>
        </p:txBody>
      </p:sp>
      <p:sp>
        <p:nvSpPr>
          <p:cNvPr id="69" name="AutoShape 8"/>
          <p:cNvSpPr>
            <a:spLocks noChangeShapeType="1"/>
          </p:cNvSpPr>
          <p:nvPr/>
        </p:nvSpPr>
        <p:spPr bwMode="auto">
          <a:xfrm flipH="1">
            <a:off x="3870739" y="4869160"/>
            <a:ext cx="701261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SV">
              <a:latin typeface="Candara" pitchFamily="34" charset="0"/>
            </a:endParaRPr>
          </a:p>
        </p:txBody>
      </p:sp>
      <p:sp>
        <p:nvSpPr>
          <p:cNvPr id="70" name="AutoShape 8"/>
          <p:cNvSpPr>
            <a:spLocks noChangeShapeType="1"/>
          </p:cNvSpPr>
          <p:nvPr/>
        </p:nvSpPr>
        <p:spPr bwMode="auto">
          <a:xfrm flipH="1">
            <a:off x="4590819" y="4869160"/>
            <a:ext cx="701261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SV">
              <a:latin typeface="Candara" pitchFamily="34" charset="0"/>
            </a:endParaRPr>
          </a:p>
        </p:txBody>
      </p:sp>
      <p:sp>
        <p:nvSpPr>
          <p:cNvPr id="71" name="AutoShape 8"/>
          <p:cNvSpPr>
            <a:spLocks noChangeShapeType="1"/>
          </p:cNvSpPr>
          <p:nvPr/>
        </p:nvSpPr>
        <p:spPr bwMode="auto">
          <a:xfrm flipH="1">
            <a:off x="3870739" y="5373216"/>
            <a:ext cx="701261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SV">
              <a:latin typeface="Candara" pitchFamily="34" charset="0"/>
            </a:endParaRPr>
          </a:p>
        </p:txBody>
      </p:sp>
      <p:sp>
        <p:nvSpPr>
          <p:cNvPr id="72" name="AutoShape 8"/>
          <p:cNvSpPr>
            <a:spLocks noChangeShapeType="1"/>
          </p:cNvSpPr>
          <p:nvPr/>
        </p:nvSpPr>
        <p:spPr bwMode="auto">
          <a:xfrm flipH="1">
            <a:off x="4590819" y="5373216"/>
            <a:ext cx="701261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SV">
              <a:latin typeface="Candara" pitchFamily="34" charset="0"/>
            </a:endParaRPr>
          </a:p>
        </p:txBody>
      </p:sp>
      <p:sp>
        <p:nvSpPr>
          <p:cNvPr id="83" name="AutoShape 29"/>
          <p:cNvSpPr>
            <a:spLocks noChangeArrowheads="1"/>
          </p:cNvSpPr>
          <p:nvPr/>
        </p:nvSpPr>
        <p:spPr bwMode="auto">
          <a:xfrm>
            <a:off x="5292080" y="4725144"/>
            <a:ext cx="1224024" cy="3600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4E6128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800" dirty="0" smtClean="0">
                <a:latin typeface="Candara" pitchFamily="34" charset="0"/>
                <a:cs typeface="Arial" pitchFamily="34" charset="0"/>
              </a:rPr>
              <a:t>ss</a:t>
            </a:r>
            <a:r>
              <a:rPr lang="es-MX" sz="800" b="1" dirty="0" smtClean="0">
                <a:solidFill>
                  <a:schemeClr val="bg1"/>
                </a:solidFill>
                <a:latin typeface="Candara" pitchFamily="34" charset="0"/>
                <a:cs typeface="Arial" pitchFamily="34" charset="0"/>
              </a:rPr>
              <a:t>ASESORÍA JURÍDICA</a:t>
            </a:r>
            <a:endParaRPr kumimoji="0" lang="es-MX" sz="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ndara" pitchFamily="34" charset="0"/>
              <a:cs typeface="Arial" pitchFamily="34" charset="0"/>
            </a:endParaRPr>
          </a:p>
        </p:txBody>
      </p:sp>
      <p:sp>
        <p:nvSpPr>
          <p:cNvPr id="40" name="AutoShape 5"/>
          <p:cNvSpPr>
            <a:spLocks noChangeArrowheads="1"/>
          </p:cNvSpPr>
          <p:nvPr/>
        </p:nvSpPr>
        <p:spPr bwMode="auto">
          <a:xfrm>
            <a:off x="3868065" y="2788869"/>
            <a:ext cx="1496023" cy="42410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4E6128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800" b="1" dirty="0" smtClean="0">
                <a:solidFill>
                  <a:srgbClr val="000000"/>
                </a:solidFill>
                <a:latin typeface="Candara" pitchFamily="34" charset="0"/>
                <a:cs typeface="Times New Roman" pitchFamily="18" charset="0"/>
              </a:rPr>
              <a:t>DIRECCIÓN EJECUTIVA</a:t>
            </a:r>
            <a:endParaRPr kumimoji="0" 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</p:txBody>
      </p:sp>
      <p:sp>
        <p:nvSpPr>
          <p:cNvPr id="41" name="AutoShape 25"/>
          <p:cNvSpPr>
            <a:spLocks noChangeArrowheads="1"/>
          </p:cNvSpPr>
          <p:nvPr/>
        </p:nvSpPr>
        <p:spPr bwMode="auto">
          <a:xfrm>
            <a:off x="3502020" y="2136383"/>
            <a:ext cx="900000" cy="46129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4E6128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ndar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cs typeface="Arial" pitchFamily="34" charset="0"/>
              </a:rPr>
              <a:t>CONSEJO</a:t>
            </a:r>
            <a:r>
              <a:rPr kumimoji="0" lang="es-MX" sz="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ndara" pitchFamily="34" charset="0"/>
                <a:cs typeface="Arial" pitchFamily="34" charset="0"/>
              </a:rPr>
              <a:t> NACIONAL DE SEGURIDAD VIAL</a:t>
            </a:r>
            <a:endParaRPr kumimoji="0" lang="es-MX" sz="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ndara" pitchFamily="34" charset="0"/>
              <a:cs typeface="Arial" pitchFamily="34" charset="0"/>
            </a:endParaRPr>
          </a:p>
        </p:txBody>
      </p:sp>
      <p:cxnSp>
        <p:nvCxnSpPr>
          <p:cNvPr id="5" name="Conector recto 4"/>
          <p:cNvCxnSpPr/>
          <p:nvPr/>
        </p:nvCxnSpPr>
        <p:spPr>
          <a:xfrm>
            <a:off x="4391134" y="2312817"/>
            <a:ext cx="180866" cy="0"/>
          </a:xfrm>
          <a:prstGeom prst="line">
            <a:avLst/>
          </a:prstGeom>
          <a:ln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344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2224</TotalTime>
  <Words>67</Words>
  <Application>Microsoft Office PowerPoint</Application>
  <PresentationFormat>Presentación en pantalla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Candara</vt:lpstr>
      <vt:lpstr>Century Gothic</vt:lpstr>
      <vt:lpstr>Times New Roman</vt:lpstr>
      <vt:lpstr>Wingdings 3</vt:lpstr>
      <vt:lpstr>Sector</vt:lpstr>
      <vt:lpstr>FONDO PARA LA ATENCIÓN A LAS VÍCTIMAS DE ACCIDENTES DE TRÁNSITO  ORGANIGRAMA INSTITUCIONAL. (septiembre-2014)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Àlvaro Renato Huezo</dc:creator>
  <cp:lastModifiedBy>Heysel Alarcon</cp:lastModifiedBy>
  <cp:revision>293</cp:revision>
  <cp:lastPrinted>2014-09-23T15:30:49Z</cp:lastPrinted>
  <dcterms:created xsi:type="dcterms:W3CDTF">2013-03-08T03:09:27Z</dcterms:created>
  <dcterms:modified xsi:type="dcterms:W3CDTF">2014-11-20T20:13:13Z</dcterms:modified>
</cp:coreProperties>
</file>