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6" r:id="rId4"/>
    <p:sldId id="262" r:id="rId5"/>
    <p:sldId id="263" r:id="rId6"/>
    <p:sldId id="264" r:id="rId7"/>
    <p:sldId id="265" r:id="rId8"/>
    <p:sldId id="287" r:id="rId9"/>
    <p:sldId id="266" r:id="rId10"/>
    <p:sldId id="268" r:id="rId11"/>
    <p:sldId id="267" r:id="rId12"/>
    <p:sldId id="269" r:id="rId13"/>
    <p:sldId id="271" r:id="rId14"/>
    <p:sldId id="284" r:id="rId15"/>
    <p:sldId id="272" r:id="rId16"/>
    <p:sldId id="274" r:id="rId17"/>
    <p:sldId id="270" r:id="rId18"/>
    <p:sldId id="273" r:id="rId19"/>
    <p:sldId id="275" r:id="rId20"/>
    <p:sldId id="276" r:id="rId21"/>
    <p:sldId id="277" r:id="rId22"/>
    <p:sldId id="285" r:id="rId23"/>
    <p:sldId id="278" r:id="rId24"/>
    <p:sldId id="280" r:id="rId25"/>
    <p:sldId id="281" r:id="rId26"/>
    <p:sldId id="279" r:id="rId27"/>
    <p:sldId id="282" r:id="rId28"/>
    <p:sldId id="283" r:id="rId29"/>
    <p:sldId id="259" r:id="rId30"/>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56954A-48FE-4DD1-BC07-F376C5D0E9E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a:extLst>
              <a:ext uri="{FF2B5EF4-FFF2-40B4-BE49-F238E27FC236}">
                <a16:creationId xmlns:a16="http://schemas.microsoft.com/office/drawing/2014/main" id="{D3FE8B85-152E-46E8-9DE0-D49105897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a:extLst>
              <a:ext uri="{FF2B5EF4-FFF2-40B4-BE49-F238E27FC236}">
                <a16:creationId xmlns:a16="http://schemas.microsoft.com/office/drawing/2014/main" id="{61024DC9-F887-437A-9379-11FFF97A1554}"/>
              </a:ext>
            </a:extLst>
          </p:cNvPr>
          <p:cNvSpPr>
            <a:spLocks noGrp="1"/>
          </p:cNvSpPr>
          <p:nvPr>
            <p:ph type="dt" sz="half" idx="10"/>
          </p:nvPr>
        </p:nvSpPr>
        <p:spPr/>
        <p:txBody>
          <a:bodyPr/>
          <a:lstStyle/>
          <a:p>
            <a:fld id="{0C26EEF5-F76D-4DF2-9BA0-486FB80AAE45}" type="datetimeFigureOut">
              <a:rPr lang="es-SV" smtClean="0"/>
              <a:t>26/4/2024</a:t>
            </a:fld>
            <a:endParaRPr lang="es-SV"/>
          </a:p>
        </p:txBody>
      </p:sp>
      <p:sp>
        <p:nvSpPr>
          <p:cNvPr id="5" name="Marcador de pie de página 4">
            <a:extLst>
              <a:ext uri="{FF2B5EF4-FFF2-40B4-BE49-F238E27FC236}">
                <a16:creationId xmlns:a16="http://schemas.microsoft.com/office/drawing/2014/main" id="{FA15CBD5-4626-4844-8FB3-ECF71C00B60D}"/>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BEFDFE27-A612-48D7-BCCB-AB707F05F04B}"/>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2747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A3DD2D-4847-4E35-9B8A-4933F2BE942D}"/>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17B7DF33-4046-47D6-88CD-278FB60B3CC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53EC5112-B77A-4B69-849F-235E02E61FE8}"/>
              </a:ext>
            </a:extLst>
          </p:cNvPr>
          <p:cNvSpPr>
            <a:spLocks noGrp="1"/>
          </p:cNvSpPr>
          <p:nvPr>
            <p:ph type="dt" sz="half" idx="10"/>
          </p:nvPr>
        </p:nvSpPr>
        <p:spPr/>
        <p:txBody>
          <a:bodyPr/>
          <a:lstStyle/>
          <a:p>
            <a:fld id="{0C26EEF5-F76D-4DF2-9BA0-486FB80AAE45}" type="datetimeFigureOut">
              <a:rPr lang="es-SV" smtClean="0"/>
              <a:t>26/4/2024</a:t>
            </a:fld>
            <a:endParaRPr lang="es-SV"/>
          </a:p>
        </p:txBody>
      </p:sp>
      <p:sp>
        <p:nvSpPr>
          <p:cNvPr id="5" name="Marcador de pie de página 4">
            <a:extLst>
              <a:ext uri="{FF2B5EF4-FFF2-40B4-BE49-F238E27FC236}">
                <a16:creationId xmlns:a16="http://schemas.microsoft.com/office/drawing/2014/main" id="{68663207-2803-4C75-9E4A-DDFF6A0DD1F8}"/>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6B9C24D3-C73D-4590-B673-53E7F5A38377}"/>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60665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51DB7BB-ADAC-49F9-8099-1C3DEF0A8C7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F4436AA8-26F0-4D3F-A0C2-08174A7EA2E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37CF45AB-FCA1-460C-8873-31A6CA1DDEAD}"/>
              </a:ext>
            </a:extLst>
          </p:cNvPr>
          <p:cNvSpPr>
            <a:spLocks noGrp="1"/>
          </p:cNvSpPr>
          <p:nvPr>
            <p:ph type="dt" sz="half" idx="10"/>
          </p:nvPr>
        </p:nvSpPr>
        <p:spPr/>
        <p:txBody>
          <a:bodyPr/>
          <a:lstStyle/>
          <a:p>
            <a:fld id="{0C26EEF5-F76D-4DF2-9BA0-486FB80AAE45}" type="datetimeFigureOut">
              <a:rPr lang="es-SV" smtClean="0"/>
              <a:t>26/4/2024</a:t>
            </a:fld>
            <a:endParaRPr lang="es-SV"/>
          </a:p>
        </p:txBody>
      </p:sp>
      <p:sp>
        <p:nvSpPr>
          <p:cNvPr id="5" name="Marcador de pie de página 4">
            <a:extLst>
              <a:ext uri="{FF2B5EF4-FFF2-40B4-BE49-F238E27FC236}">
                <a16:creationId xmlns:a16="http://schemas.microsoft.com/office/drawing/2014/main" id="{478D8F0D-8DA2-4634-8266-07685930E8A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D0D096A5-0AF3-4892-8E0F-57E0215013C2}"/>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60951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A4B562-1ACF-4D84-9D3C-1CB447994188}"/>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CA6C221-F1C6-4343-9C9C-CF1DCD81D3A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750FA0D2-E8B5-4CBD-BA0E-9418488E07D6}"/>
              </a:ext>
            </a:extLst>
          </p:cNvPr>
          <p:cNvSpPr>
            <a:spLocks noGrp="1"/>
          </p:cNvSpPr>
          <p:nvPr>
            <p:ph type="dt" sz="half" idx="10"/>
          </p:nvPr>
        </p:nvSpPr>
        <p:spPr/>
        <p:txBody>
          <a:bodyPr/>
          <a:lstStyle/>
          <a:p>
            <a:fld id="{0C26EEF5-F76D-4DF2-9BA0-486FB80AAE45}" type="datetimeFigureOut">
              <a:rPr lang="es-SV" smtClean="0"/>
              <a:t>26/4/2024</a:t>
            </a:fld>
            <a:endParaRPr lang="es-SV"/>
          </a:p>
        </p:txBody>
      </p:sp>
      <p:sp>
        <p:nvSpPr>
          <p:cNvPr id="5" name="Marcador de pie de página 4">
            <a:extLst>
              <a:ext uri="{FF2B5EF4-FFF2-40B4-BE49-F238E27FC236}">
                <a16:creationId xmlns:a16="http://schemas.microsoft.com/office/drawing/2014/main" id="{8D40F23F-D813-47F9-BA15-E4F78C2B972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86C219F4-25E7-400B-A5C1-0B3831EFE8C9}"/>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169549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05BFB0-12F5-4F99-BE91-FAA00B782ED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5A0677F4-821E-4746-8527-4589A1AE2D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F5911E1-F912-49A8-AA0F-CCDFC7736C8E}"/>
              </a:ext>
            </a:extLst>
          </p:cNvPr>
          <p:cNvSpPr>
            <a:spLocks noGrp="1"/>
          </p:cNvSpPr>
          <p:nvPr>
            <p:ph type="dt" sz="half" idx="10"/>
          </p:nvPr>
        </p:nvSpPr>
        <p:spPr/>
        <p:txBody>
          <a:bodyPr/>
          <a:lstStyle/>
          <a:p>
            <a:fld id="{0C26EEF5-F76D-4DF2-9BA0-486FB80AAE45}" type="datetimeFigureOut">
              <a:rPr lang="es-SV" smtClean="0"/>
              <a:t>26/4/2024</a:t>
            </a:fld>
            <a:endParaRPr lang="es-SV"/>
          </a:p>
        </p:txBody>
      </p:sp>
      <p:sp>
        <p:nvSpPr>
          <p:cNvPr id="5" name="Marcador de pie de página 4">
            <a:extLst>
              <a:ext uri="{FF2B5EF4-FFF2-40B4-BE49-F238E27FC236}">
                <a16:creationId xmlns:a16="http://schemas.microsoft.com/office/drawing/2014/main" id="{0150A31E-0470-44E0-867A-7EC3EB8B2CD0}"/>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29E54AAC-F2DA-4C23-B6D3-16892807618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37592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3ABB77-3531-4FB4-9224-4E481CA70256}"/>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1E1984C5-D690-43AD-BE0B-E7E527FC457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a:extLst>
              <a:ext uri="{FF2B5EF4-FFF2-40B4-BE49-F238E27FC236}">
                <a16:creationId xmlns:a16="http://schemas.microsoft.com/office/drawing/2014/main" id="{C953F69E-7505-4CEF-BB12-C0AFB24DD74C}"/>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a:extLst>
              <a:ext uri="{FF2B5EF4-FFF2-40B4-BE49-F238E27FC236}">
                <a16:creationId xmlns:a16="http://schemas.microsoft.com/office/drawing/2014/main" id="{C6EA5BBA-DD90-48B1-AA14-5E103D38432A}"/>
              </a:ext>
            </a:extLst>
          </p:cNvPr>
          <p:cNvSpPr>
            <a:spLocks noGrp="1"/>
          </p:cNvSpPr>
          <p:nvPr>
            <p:ph type="dt" sz="half" idx="10"/>
          </p:nvPr>
        </p:nvSpPr>
        <p:spPr/>
        <p:txBody>
          <a:bodyPr/>
          <a:lstStyle/>
          <a:p>
            <a:fld id="{0C26EEF5-F76D-4DF2-9BA0-486FB80AAE45}" type="datetimeFigureOut">
              <a:rPr lang="es-SV" smtClean="0"/>
              <a:t>26/4/2024</a:t>
            </a:fld>
            <a:endParaRPr lang="es-SV"/>
          </a:p>
        </p:txBody>
      </p:sp>
      <p:sp>
        <p:nvSpPr>
          <p:cNvPr id="6" name="Marcador de pie de página 5">
            <a:extLst>
              <a:ext uri="{FF2B5EF4-FFF2-40B4-BE49-F238E27FC236}">
                <a16:creationId xmlns:a16="http://schemas.microsoft.com/office/drawing/2014/main" id="{A93904A0-D133-4C60-9652-94BA69932FEC}"/>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A939CCD7-2330-4523-9041-752FE159DCE1}"/>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82230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10F104-4075-4134-8211-CAE83D91E9F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E570D4B9-2BA3-461B-9AFD-250E7F4511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3457A6C-EE3A-4CFF-8844-AC335879D92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a:extLst>
              <a:ext uri="{FF2B5EF4-FFF2-40B4-BE49-F238E27FC236}">
                <a16:creationId xmlns:a16="http://schemas.microsoft.com/office/drawing/2014/main" id="{CF267B3B-8F5E-467E-85BA-0A87DE72F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2039EDE-24BA-4043-BAE9-44CAD44573A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a:extLst>
              <a:ext uri="{FF2B5EF4-FFF2-40B4-BE49-F238E27FC236}">
                <a16:creationId xmlns:a16="http://schemas.microsoft.com/office/drawing/2014/main" id="{9C2BE191-97F6-4700-8F1C-1741AA680AF3}"/>
              </a:ext>
            </a:extLst>
          </p:cNvPr>
          <p:cNvSpPr>
            <a:spLocks noGrp="1"/>
          </p:cNvSpPr>
          <p:nvPr>
            <p:ph type="dt" sz="half" idx="10"/>
          </p:nvPr>
        </p:nvSpPr>
        <p:spPr/>
        <p:txBody>
          <a:bodyPr/>
          <a:lstStyle/>
          <a:p>
            <a:fld id="{0C26EEF5-F76D-4DF2-9BA0-486FB80AAE45}" type="datetimeFigureOut">
              <a:rPr lang="es-SV" smtClean="0"/>
              <a:t>26/4/2024</a:t>
            </a:fld>
            <a:endParaRPr lang="es-SV"/>
          </a:p>
        </p:txBody>
      </p:sp>
      <p:sp>
        <p:nvSpPr>
          <p:cNvPr id="8" name="Marcador de pie de página 7">
            <a:extLst>
              <a:ext uri="{FF2B5EF4-FFF2-40B4-BE49-F238E27FC236}">
                <a16:creationId xmlns:a16="http://schemas.microsoft.com/office/drawing/2014/main" id="{6F70C031-6F14-4F49-9A16-E9C7B587BFD8}"/>
              </a:ext>
            </a:extLst>
          </p:cNvPr>
          <p:cNvSpPr>
            <a:spLocks noGrp="1"/>
          </p:cNvSpPr>
          <p:nvPr>
            <p:ph type="ftr" sz="quarter" idx="11"/>
          </p:nvPr>
        </p:nvSpPr>
        <p:spPr/>
        <p:txBody>
          <a:bodyPr/>
          <a:lstStyle/>
          <a:p>
            <a:endParaRPr lang="es-SV"/>
          </a:p>
        </p:txBody>
      </p:sp>
      <p:sp>
        <p:nvSpPr>
          <p:cNvPr id="9" name="Marcador de número de diapositiva 8">
            <a:extLst>
              <a:ext uri="{FF2B5EF4-FFF2-40B4-BE49-F238E27FC236}">
                <a16:creationId xmlns:a16="http://schemas.microsoft.com/office/drawing/2014/main" id="{6352247B-8C1A-49FB-BE16-F3FF7E81D104}"/>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55488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EA3CBE-683E-4561-824B-35F459048FF0}"/>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fecha 2">
            <a:extLst>
              <a:ext uri="{FF2B5EF4-FFF2-40B4-BE49-F238E27FC236}">
                <a16:creationId xmlns:a16="http://schemas.microsoft.com/office/drawing/2014/main" id="{F3480B94-BDB3-4488-A5F4-B8E57462555C}"/>
              </a:ext>
            </a:extLst>
          </p:cNvPr>
          <p:cNvSpPr>
            <a:spLocks noGrp="1"/>
          </p:cNvSpPr>
          <p:nvPr>
            <p:ph type="dt" sz="half" idx="10"/>
          </p:nvPr>
        </p:nvSpPr>
        <p:spPr/>
        <p:txBody>
          <a:bodyPr/>
          <a:lstStyle/>
          <a:p>
            <a:fld id="{0C26EEF5-F76D-4DF2-9BA0-486FB80AAE45}" type="datetimeFigureOut">
              <a:rPr lang="es-SV" smtClean="0"/>
              <a:t>26/4/2024</a:t>
            </a:fld>
            <a:endParaRPr lang="es-SV"/>
          </a:p>
        </p:txBody>
      </p:sp>
      <p:sp>
        <p:nvSpPr>
          <p:cNvPr id="4" name="Marcador de pie de página 3">
            <a:extLst>
              <a:ext uri="{FF2B5EF4-FFF2-40B4-BE49-F238E27FC236}">
                <a16:creationId xmlns:a16="http://schemas.microsoft.com/office/drawing/2014/main" id="{73511592-0961-44F9-BB03-31C5BE25005A}"/>
              </a:ext>
            </a:extLst>
          </p:cNvPr>
          <p:cNvSpPr>
            <a:spLocks noGrp="1"/>
          </p:cNvSpPr>
          <p:nvPr>
            <p:ph type="ftr" sz="quarter" idx="11"/>
          </p:nvPr>
        </p:nvSpPr>
        <p:spPr/>
        <p:txBody>
          <a:bodyPr/>
          <a:lstStyle/>
          <a:p>
            <a:endParaRPr lang="es-SV"/>
          </a:p>
        </p:txBody>
      </p:sp>
      <p:sp>
        <p:nvSpPr>
          <p:cNvPr id="5" name="Marcador de número de diapositiva 4">
            <a:extLst>
              <a:ext uri="{FF2B5EF4-FFF2-40B4-BE49-F238E27FC236}">
                <a16:creationId xmlns:a16="http://schemas.microsoft.com/office/drawing/2014/main" id="{7F607142-9187-4185-BE1D-F9DCFE68F89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606797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0A7F345-ED50-4A63-823C-F117A7403AB5}"/>
              </a:ext>
            </a:extLst>
          </p:cNvPr>
          <p:cNvSpPr>
            <a:spLocks noGrp="1"/>
          </p:cNvSpPr>
          <p:nvPr>
            <p:ph type="dt" sz="half" idx="10"/>
          </p:nvPr>
        </p:nvSpPr>
        <p:spPr/>
        <p:txBody>
          <a:bodyPr/>
          <a:lstStyle/>
          <a:p>
            <a:fld id="{0C26EEF5-F76D-4DF2-9BA0-486FB80AAE45}" type="datetimeFigureOut">
              <a:rPr lang="es-SV" smtClean="0"/>
              <a:t>26/4/2024</a:t>
            </a:fld>
            <a:endParaRPr lang="es-SV"/>
          </a:p>
        </p:txBody>
      </p:sp>
      <p:sp>
        <p:nvSpPr>
          <p:cNvPr id="3" name="Marcador de pie de página 2">
            <a:extLst>
              <a:ext uri="{FF2B5EF4-FFF2-40B4-BE49-F238E27FC236}">
                <a16:creationId xmlns:a16="http://schemas.microsoft.com/office/drawing/2014/main" id="{A0A74785-DF73-4FE9-9060-CBB24BD6F7BE}"/>
              </a:ext>
            </a:extLst>
          </p:cNvPr>
          <p:cNvSpPr>
            <a:spLocks noGrp="1"/>
          </p:cNvSpPr>
          <p:nvPr>
            <p:ph type="ftr" sz="quarter" idx="11"/>
          </p:nvPr>
        </p:nvSpPr>
        <p:spPr/>
        <p:txBody>
          <a:bodyPr/>
          <a:lstStyle/>
          <a:p>
            <a:endParaRPr lang="es-SV"/>
          </a:p>
        </p:txBody>
      </p:sp>
      <p:sp>
        <p:nvSpPr>
          <p:cNvPr id="4" name="Marcador de número de diapositiva 3">
            <a:extLst>
              <a:ext uri="{FF2B5EF4-FFF2-40B4-BE49-F238E27FC236}">
                <a16:creationId xmlns:a16="http://schemas.microsoft.com/office/drawing/2014/main" id="{3E333CAA-F19E-42DD-A8C6-FCA1022212EF}"/>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75522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8DC612-CB7C-4A16-8F2E-3478DA8F7A9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8611857-8EC3-4F93-8790-C956869AB9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a:extLst>
              <a:ext uri="{FF2B5EF4-FFF2-40B4-BE49-F238E27FC236}">
                <a16:creationId xmlns:a16="http://schemas.microsoft.com/office/drawing/2014/main" id="{808E317C-0A31-4C7B-A0FE-CD990E9CD2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FDA3A30-FDC4-4637-B2F0-6C2DBE594DD3}"/>
              </a:ext>
            </a:extLst>
          </p:cNvPr>
          <p:cNvSpPr>
            <a:spLocks noGrp="1"/>
          </p:cNvSpPr>
          <p:nvPr>
            <p:ph type="dt" sz="half" idx="10"/>
          </p:nvPr>
        </p:nvSpPr>
        <p:spPr/>
        <p:txBody>
          <a:bodyPr/>
          <a:lstStyle/>
          <a:p>
            <a:fld id="{0C26EEF5-F76D-4DF2-9BA0-486FB80AAE45}" type="datetimeFigureOut">
              <a:rPr lang="es-SV" smtClean="0"/>
              <a:t>26/4/2024</a:t>
            </a:fld>
            <a:endParaRPr lang="es-SV"/>
          </a:p>
        </p:txBody>
      </p:sp>
      <p:sp>
        <p:nvSpPr>
          <p:cNvPr id="6" name="Marcador de pie de página 5">
            <a:extLst>
              <a:ext uri="{FF2B5EF4-FFF2-40B4-BE49-F238E27FC236}">
                <a16:creationId xmlns:a16="http://schemas.microsoft.com/office/drawing/2014/main" id="{8D713A21-6632-458B-9F28-C1F64F047A20}"/>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814CA6CE-B459-438D-B6F7-27BE86444C6D}"/>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2615838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950903-1BA7-4BCE-A488-3C10E9EE7D3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a:extLst>
              <a:ext uri="{FF2B5EF4-FFF2-40B4-BE49-F238E27FC236}">
                <a16:creationId xmlns:a16="http://schemas.microsoft.com/office/drawing/2014/main" id="{77397692-D9DE-4595-B66B-7ED3A1651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a:extLst>
              <a:ext uri="{FF2B5EF4-FFF2-40B4-BE49-F238E27FC236}">
                <a16:creationId xmlns:a16="http://schemas.microsoft.com/office/drawing/2014/main" id="{E11B68A1-1853-4CD3-8772-170A1DF159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465C06-8178-4032-AB41-9C904FAB53B7}"/>
              </a:ext>
            </a:extLst>
          </p:cNvPr>
          <p:cNvSpPr>
            <a:spLocks noGrp="1"/>
          </p:cNvSpPr>
          <p:nvPr>
            <p:ph type="dt" sz="half" idx="10"/>
          </p:nvPr>
        </p:nvSpPr>
        <p:spPr/>
        <p:txBody>
          <a:bodyPr/>
          <a:lstStyle/>
          <a:p>
            <a:fld id="{0C26EEF5-F76D-4DF2-9BA0-486FB80AAE45}" type="datetimeFigureOut">
              <a:rPr lang="es-SV" smtClean="0"/>
              <a:t>26/4/2024</a:t>
            </a:fld>
            <a:endParaRPr lang="es-SV"/>
          </a:p>
        </p:txBody>
      </p:sp>
      <p:sp>
        <p:nvSpPr>
          <p:cNvPr id="6" name="Marcador de pie de página 5">
            <a:extLst>
              <a:ext uri="{FF2B5EF4-FFF2-40B4-BE49-F238E27FC236}">
                <a16:creationId xmlns:a16="http://schemas.microsoft.com/office/drawing/2014/main" id="{6C5BC1AB-2FEA-471B-A0BD-7DA8AED1CBA8}"/>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90D5B8E3-958C-4139-BF78-B3383C6F6AD8}"/>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41721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7E5A9E-AFF5-4E35-B38E-F5159D66BE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A746C407-A265-44A6-B2BD-352916504D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181527F1-E411-4A24-BD00-2B46407DEF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6EEF5-F76D-4DF2-9BA0-486FB80AAE45}" type="datetimeFigureOut">
              <a:rPr lang="es-SV" smtClean="0"/>
              <a:t>26/4/2024</a:t>
            </a:fld>
            <a:endParaRPr lang="es-SV"/>
          </a:p>
        </p:txBody>
      </p:sp>
      <p:sp>
        <p:nvSpPr>
          <p:cNvPr id="5" name="Marcador de pie de página 4">
            <a:extLst>
              <a:ext uri="{FF2B5EF4-FFF2-40B4-BE49-F238E27FC236}">
                <a16:creationId xmlns:a16="http://schemas.microsoft.com/office/drawing/2014/main" id="{F5641B9E-334B-4870-B3A4-5D2D146D71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a:extLst>
              <a:ext uri="{FF2B5EF4-FFF2-40B4-BE49-F238E27FC236}">
                <a16:creationId xmlns:a16="http://schemas.microsoft.com/office/drawing/2014/main" id="{93656253-11E6-47D9-9CCE-89D1F1B32B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405EC-7BC2-48C5-9760-70AFEBE588A1}" type="slidenum">
              <a:rPr lang="es-SV" smtClean="0"/>
              <a:t>‹Nº›</a:t>
            </a:fld>
            <a:endParaRPr lang="es-SV"/>
          </a:p>
        </p:txBody>
      </p:sp>
    </p:spTree>
    <p:extLst>
      <p:ext uri="{BB962C8B-B14F-4D97-AF65-F5344CB8AC3E}">
        <p14:creationId xmlns:p14="http://schemas.microsoft.com/office/powerpoint/2010/main" val="395924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3D8405-D91D-4FFD-B353-62A4807E5E8D}"/>
              </a:ext>
            </a:extLst>
          </p:cNvPr>
          <p:cNvSpPr>
            <a:spLocks noGrp="1"/>
          </p:cNvSpPr>
          <p:nvPr>
            <p:ph type="ctrTitle"/>
          </p:nvPr>
        </p:nvSpPr>
        <p:spPr/>
        <p:txBody>
          <a:bodyPr/>
          <a:lstStyle/>
          <a:p>
            <a:endParaRPr lang="es-SV"/>
          </a:p>
        </p:txBody>
      </p:sp>
      <p:sp>
        <p:nvSpPr>
          <p:cNvPr id="3" name="Subtítulo 2">
            <a:extLst>
              <a:ext uri="{FF2B5EF4-FFF2-40B4-BE49-F238E27FC236}">
                <a16:creationId xmlns:a16="http://schemas.microsoft.com/office/drawing/2014/main" id="{B9F5552A-CDC0-4A1C-A6AB-B018A41C24F8}"/>
              </a:ext>
            </a:extLst>
          </p:cNvPr>
          <p:cNvSpPr>
            <a:spLocks noGrp="1"/>
          </p:cNvSpPr>
          <p:nvPr>
            <p:ph type="subTitle" idx="1"/>
          </p:nvPr>
        </p:nvSpPr>
        <p:spPr/>
        <p:txBody>
          <a:bodyPr/>
          <a:lstStyle/>
          <a:p>
            <a:endParaRPr lang="es-SV"/>
          </a:p>
        </p:txBody>
      </p:sp>
      <p:pic>
        <p:nvPicPr>
          <p:cNvPr id="5" name="Imagen 4" descr="Imagen que contiene Interfaz de usuario gráfica, Logotipo&#10;&#10;Descripción generada automáticamente">
            <a:extLst>
              <a:ext uri="{FF2B5EF4-FFF2-40B4-BE49-F238E27FC236}">
                <a16:creationId xmlns:a16="http://schemas.microsoft.com/office/drawing/2014/main" id="{DB89B4C9-B8B2-4F18-9A06-F94197F206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311" y="-101600"/>
            <a:ext cx="12372622" cy="6959600"/>
          </a:xfrm>
          <a:prstGeom prst="rect">
            <a:avLst/>
          </a:prstGeom>
        </p:spPr>
      </p:pic>
    </p:spTree>
    <p:extLst>
      <p:ext uri="{BB962C8B-B14F-4D97-AF65-F5344CB8AC3E}">
        <p14:creationId xmlns:p14="http://schemas.microsoft.com/office/powerpoint/2010/main" val="206458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9"/>
            <a:ext cx="12191999" cy="6857999"/>
          </a:xfrm>
        </p:spPr>
      </p:pic>
      <p:sp>
        <p:nvSpPr>
          <p:cNvPr id="6" name="Título 5"/>
          <p:cNvSpPr>
            <a:spLocks noGrp="1"/>
          </p:cNvSpPr>
          <p:nvPr>
            <p:ph type="title"/>
          </p:nvPr>
        </p:nvSpPr>
        <p:spPr>
          <a:xfrm>
            <a:off x="4881093" y="5359"/>
            <a:ext cx="7310906" cy="8446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just"/>
            <a:r>
              <a:rPr lang="es-ES" sz="3200" b="1" dirty="0">
                <a:ln w="0"/>
                <a:solidFill>
                  <a:schemeClr val="bg1"/>
                </a:solidFill>
                <a:effectLst>
                  <a:outerShdw blurRad="38100" dist="19050" dir="2700000" algn="tl" rotWithShape="0">
                    <a:schemeClr val="dk1">
                      <a:alpha val="40000"/>
                    </a:schemeClr>
                  </a:outerShdw>
                </a:effectLst>
              </a:rPr>
              <a:t>CONSEJO NACIONAL DE SEGURIDAD VIAL</a:t>
            </a:r>
            <a:endParaRPr lang="es-SV" sz="3200" dirty="0"/>
          </a:p>
        </p:txBody>
      </p:sp>
      <p:sp>
        <p:nvSpPr>
          <p:cNvPr id="9" name="CuadroTexto 8"/>
          <p:cNvSpPr txBox="1"/>
          <p:nvPr/>
        </p:nvSpPr>
        <p:spPr>
          <a:xfrm>
            <a:off x="953037" y="917912"/>
            <a:ext cx="10390824" cy="5186035"/>
          </a:xfrm>
          <a:prstGeom prst="rect">
            <a:avLst/>
          </a:prstGeom>
          <a:noFill/>
        </p:spPr>
        <p:txBody>
          <a:bodyPr wrap="square" rtlCol="0">
            <a:spAutoFit/>
          </a:bodyPr>
          <a:lstStyle/>
          <a:p>
            <a:pPr algn="just"/>
            <a:r>
              <a:rPr lang="es-SV" sz="2000" dirty="0"/>
              <a:t>El CONASEVI será presidido por el Viceministro de Transporte o por el funcionario a quien éste delegue, el cual fungirá como Coordinador del mismo. Está integrado por representantes de instituciones públicas y privadas y entidades no Gubernamentales, las cuales realizan acciones coordinadas a fin de lograr la reducción de víctimas de siniestros viales. </a:t>
            </a:r>
          </a:p>
          <a:p>
            <a:pPr algn="just"/>
            <a:r>
              <a:rPr lang="es-SV" sz="2000" dirty="0"/>
              <a:t>Tiene como objetivo fomentar, desarrollar y ejecutar programas y proyectos técnico-científicos en materia de seguridad, educación y prevención vial, a fin de prevenir y disminuir los siniestros de tránsito.</a:t>
            </a:r>
            <a:endParaRPr lang="es-SV" dirty="0"/>
          </a:p>
          <a:p>
            <a:pPr algn="just"/>
            <a:r>
              <a:rPr lang="es-SV" sz="2000" dirty="0"/>
              <a:t>Nombre del responsable: Lic. Nelson Eduardo Reyes Rivas, Coordinador</a:t>
            </a:r>
          </a:p>
          <a:p>
            <a:pPr algn="ctr"/>
            <a:r>
              <a:rPr lang="es-SV" sz="2000" dirty="0"/>
              <a:t>                    </a:t>
            </a:r>
            <a:r>
              <a:rPr lang="es-SV" sz="2000" dirty="0" err="1"/>
              <a:t>Msc</a:t>
            </a:r>
            <a:r>
              <a:rPr lang="es-SV" sz="2000" dirty="0"/>
              <a:t>. María Paola Bardi de Acosta, Coordinadora  Delegada.</a:t>
            </a:r>
          </a:p>
          <a:p>
            <a:pPr algn="ctr"/>
            <a:r>
              <a:rPr lang="es-SV" sz="2000" dirty="0"/>
              <a:t>                                  Licda. Ana Ruth Rivera de Berrios, Coordinadora Técnica Conasevi</a:t>
            </a:r>
            <a:r>
              <a:rPr lang="es-SV" sz="1100" dirty="0"/>
              <a:t>.(nombrada 29/11/2019)</a:t>
            </a:r>
            <a:endParaRPr lang="es-SV" sz="2000" dirty="0"/>
          </a:p>
          <a:p>
            <a:pPr algn="just"/>
            <a:endParaRPr lang="es-SV" sz="2000" b="1" dirty="0"/>
          </a:p>
          <a:p>
            <a:pPr algn="just"/>
            <a:r>
              <a:rPr lang="es-SV" sz="2000" b="1" dirty="0"/>
              <a:t>Personal del CONASEVI</a:t>
            </a:r>
            <a:r>
              <a:rPr lang="es-SV" sz="2000" dirty="0"/>
              <a:t>				</a:t>
            </a:r>
            <a:endParaRPr lang="es-SV" sz="2000" b="1" dirty="0"/>
          </a:p>
          <a:p>
            <a:pPr algn="just"/>
            <a:r>
              <a:rPr lang="es-SV" sz="2000" dirty="0"/>
              <a:t>Mujeres: 4				</a:t>
            </a:r>
          </a:p>
          <a:p>
            <a:pPr algn="just"/>
            <a:r>
              <a:rPr lang="es-SV" sz="2000" dirty="0"/>
              <a:t>Hombres: 3					</a:t>
            </a:r>
          </a:p>
          <a:p>
            <a:pPr algn="just"/>
            <a:r>
              <a:rPr lang="es-SV" sz="2000" dirty="0"/>
              <a:t>Total de empleados: 7</a:t>
            </a:r>
          </a:p>
          <a:p>
            <a:pPr algn="just"/>
            <a:endParaRPr lang="es-SV" sz="2000" dirty="0"/>
          </a:p>
        </p:txBody>
      </p:sp>
    </p:spTree>
    <p:extLst>
      <p:ext uri="{BB962C8B-B14F-4D97-AF65-F5344CB8AC3E}">
        <p14:creationId xmlns:p14="http://schemas.microsoft.com/office/powerpoint/2010/main" val="1412989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023538" y="6350"/>
            <a:ext cx="41684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300" b="1" dirty="0">
                <a:ln w="0"/>
                <a:solidFill>
                  <a:schemeClr val="bg1"/>
                </a:solidFill>
                <a:effectLst>
                  <a:outerShdw blurRad="38100" dist="19050" dir="2700000" algn="tl" rotWithShape="0">
                    <a:schemeClr val="dk1">
                      <a:alpha val="40000"/>
                    </a:schemeClr>
                  </a:outerShdw>
                </a:effectLst>
              </a:rPr>
              <a:t>UNIDAD DE ACCESO A LA INFORMACIÓN</a:t>
            </a:r>
            <a:endParaRPr lang="es-SV" sz="3300" dirty="0"/>
          </a:p>
        </p:txBody>
      </p:sp>
      <p:sp>
        <p:nvSpPr>
          <p:cNvPr id="8" name="CuadroTexto 7"/>
          <p:cNvSpPr txBox="1"/>
          <p:nvPr/>
        </p:nvSpPr>
        <p:spPr>
          <a:xfrm>
            <a:off x="967409" y="1111141"/>
            <a:ext cx="9806607" cy="4031873"/>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dar cumplimiento a las funciones y atribuciones establecidas en la Ley de Acceso a la Información Pública, a fin de contribuir con la transparencia de las actuaciones de la Institución. </a:t>
            </a:r>
            <a:endParaRPr lang="es-MX"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237841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735650" y="6350"/>
            <a:ext cx="545634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DIRECCION EJECUTIVA</a:t>
            </a:r>
            <a:endParaRPr lang="es-SV" dirty="0"/>
          </a:p>
        </p:txBody>
      </p:sp>
      <p:sp>
        <p:nvSpPr>
          <p:cNvPr id="4" name="CuadroTexto 3"/>
          <p:cNvSpPr txBox="1"/>
          <p:nvPr/>
        </p:nvSpPr>
        <p:spPr>
          <a:xfrm>
            <a:off x="901149" y="1240780"/>
            <a:ext cx="10336694" cy="4154984"/>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a:t>
            </a:r>
            <a:r>
              <a:rPr lang="es-SV" sz="2400" dirty="0">
                <a:latin typeface="Bembo Std" panose="02020605060306020A03" pitchFamily="18" charset="0"/>
              </a:rPr>
              <a:t>de la administración del FONAT y de la elaboración y ejecución de los planes, proyectos y programas aprobados por el Consejo Directivo, de las directrices que conforme a sus atribuciones le indique el Presidente del Fondo y Consejo Directivo.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Msc. María Paola Bardi de Acosta</a:t>
            </a:r>
            <a:r>
              <a:rPr lang="es-SV" sz="1500" dirty="0">
                <a:latin typeface="Bembo Std" panose="02020605060306020A03" pitchFamily="18" charset="0"/>
              </a:rPr>
              <a:t>. (Nombrada el  08/08/2019)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45721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b="1" dirty="0">
                <a:ln w="0"/>
                <a:solidFill>
                  <a:schemeClr val="bg1"/>
                </a:solidFill>
                <a:effectLst>
                  <a:outerShdw blurRad="38100" dist="19050" dir="2700000" algn="tl" rotWithShape="0">
                    <a:schemeClr val="dk1">
                      <a:alpha val="40000"/>
                    </a:schemeClr>
                  </a:outerShdw>
                </a:effectLst>
              </a:rPr>
              <a:t>COMISIÓN TÉCNICA DE EVALUACIÓN MEDICA</a:t>
            </a:r>
            <a:endParaRPr lang="es-SV" sz="3200" dirty="0"/>
          </a:p>
        </p:txBody>
      </p:sp>
      <p:sp>
        <p:nvSpPr>
          <p:cNvPr id="4" name="CuadroTexto 3"/>
          <p:cNvSpPr txBox="1"/>
          <p:nvPr/>
        </p:nvSpPr>
        <p:spPr>
          <a:xfrm>
            <a:off x="1192696" y="1117773"/>
            <a:ext cx="9886121" cy="4216539"/>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y verificar la correcta aplicación de los lineamientos operativos y del instrumento de evaluación de discapacidad; a través del cual se determinará el grado de discapacidad temporal o permanente en las víctimas de accidente de tránsito, que les da derecho a una prestación económica. Realiza evaluaciones técnico clínico a los beneficiarios que lo soliciten.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10/02/2020)</a:t>
            </a:r>
          </a:p>
          <a:p>
            <a:pPr algn="just"/>
            <a:r>
              <a:rPr lang="es-SV" sz="2000" dirty="0">
                <a:latin typeface="Bembo Std" panose="02020605060306020A03" pitchFamily="18" charset="0"/>
              </a:rPr>
              <a:t>Mujeres: 2</a:t>
            </a:r>
          </a:p>
          <a:p>
            <a:pPr algn="just"/>
            <a:r>
              <a:rPr lang="es-SV" sz="2000" dirty="0">
                <a:latin typeface="Bembo Std" panose="02020605060306020A03" pitchFamily="18" charset="0"/>
              </a:rPr>
              <a:t>Hombres: 0</a:t>
            </a:r>
          </a:p>
          <a:p>
            <a:pPr algn="just"/>
            <a:r>
              <a:rPr lang="es-SV" sz="2000" dirty="0"/>
              <a:t>Total de empleados: 2</a:t>
            </a:r>
          </a:p>
        </p:txBody>
      </p:sp>
    </p:spTree>
    <p:extLst>
      <p:ext uri="{BB962C8B-B14F-4D97-AF65-F5344CB8AC3E}">
        <p14:creationId xmlns:p14="http://schemas.microsoft.com/office/powerpoint/2010/main" val="2805049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dirty="0"/>
              <a:t>UNIDAD DE REHABILITACION</a:t>
            </a:r>
            <a:endParaRPr lang="es-SV" sz="3200" dirty="0"/>
          </a:p>
        </p:txBody>
      </p:sp>
      <p:sp>
        <p:nvSpPr>
          <p:cNvPr id="4" name="CuadroTexto 3"/>
          <p:cNvSpPr txBox="1"/>
          <p:nvPr/>
        </p:nvSpPr>
        <p:spPr>
          <a:xfrm>
            <a:off x="927652" y="1104521"/>
            <a:ext cx="10336695" cy="4031873"/>
          </a:xfrm>
          <a:prstGeom prst="rect">
            <a:avLst/>
          </a:prstGeom>
          <a:noFill/>
        </p:spPr>
        <p:txBody>
          <a:bodyPr wrap="square" rtlCol="0">
            <a:spAutoFit/>
          </a:bodyPr>
          <a:lstStyle/>
          <a:p>
            <a:pPr algn="l"/>
            <a:endParaRPr lang="es-ES" sz="2400" dirty="0"/>
          </a:p>
          <a:p>
            <a:pPr algn="l"/>
            <a:r>
              <a:rPr lang="es-ES" sz="2400" dirty="0"/>
              <a:t>Unidad encargada de implementar el programa de Rehabilitación , para personas con discapacidad como resultado de siniestros de tránsito, a</a:t>
            </a:r>
            <a:r>
              <a:rPr lang="es-ES" sz="2400" b="0" i="0" u="none" strike="noStrike" baseline="0" dirty="0"/>
              <a:t>rticular esfuerzos con instituciones públicas y privadas, locales e internacionales que velan por los derechos o brinden servicios de apoyo a personas con discapacidad.</a:t>
            </a:r>
          </a:p>
          <a:p>
            <a:pPr algn="l"/>
            <a:endParaRPr lang="es-ES" sz="2400" dirty="0">
              <a:latin typeface="Verdana" panose="020B0604030504040204" pitchFamily="34" charset="0"/>
            </a:endParaRPr>
          </a:p>
          <a:p>
            <a:pPr algn="l"/>
            <a:endParaRPr lang="es-ES" sz="2400" b="0" i="0" u="none" strike="noStrike" baseline="0" dirty="0">
              <a:latin typeface="Verdana" panose="020B0604030504040204" pitchFamily="34" charset="0"/>
            </a:endParaRPr>
          </a:p>
          <a:p>
            <a:pPr algn="l"/>
            <a:r>
              <a:rPr lang="es-SV" sz="2000" dirty="0">
                <a:latin typeface="Bembo Std" panose="02020605060306020A03" pitchFamily="18" charset="0"/>
              </a:rPr>
              <a:t>Nombre del responsable: </a:t>
            </a:r>
            <a:r>
              <a:rPr lang="es-SV" sz="1500" dirty="0">
                <a:latin typeface="Bembo Std" panose="02020605060306020A03" pitchFamily="18" charset="0"/>
              </a:rPr>
              <a:t> (Nombramiento 10/02/2020)</a:t>
            </a:r>
          </a:p>
          <a:p>
            <a:pPr algn="l"/>
            <a:endParaRPr lang="es-SV" sz="8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t>Total de empleados:  2</a:t>
            </a:r>
          </a:p>
        </p:txBody>
      </p:sp>
    </p:spTree>
    <p:extLst>
      <p:ext uri="{BB962C8B-B14F-4D97-AF65-F5344CB8AC3E}">
        <p14:creationId xmlns:p14="http://schemas.microsoft.com/office/powerpoint/2010/main" val="3535806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572776" y="6350"/>
            <a:ext cx="461922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JURÍDICA</a:t>
            </a:r>
            <a:endParaRPr lang="es-SV" dirty="0"/>
          </a:p>
        </p:txBody>
      </p:sp>
      <p:sp>
        <p:nvSpPr>
          <p:cNvPr id="4" name="CuadroTexto 3"/>
          <p:cNvSpPr txBox="1"/>
          <p:nvPr/>
        </p:nvSpPr>
        <p:spPr>
          <a:xfrm>
            <a:off x="1099930" y="925275"/>
            <a:ext cx="9872869"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brindar asistencia técnica jurídica al personal de la institución en aquellos asuntos que lo requieran, así como diligenciar jurídicamente los procesos de solicitudes de beneficiarios y elaborar los proyectos de resoluciones aprobando o denegando la prestación económica de las solicitudes por reclamos a causa de un siniestro de tránsito, interpuestos por las víctimas o beneficiarios, con base en el respeto del principio de legalidad.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25/11/2019)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2</a:t>
            </a:r>
          </a:p>
          <a:p>
            <a:pPr algn="just"/>
            <a:r>
              <a:rPr lang="es-SV" sz="2000" dirty="0">
                <a:latin typeface="Bembo Std" panose="02020605060306020A03" pitchFamily="18" charset="0"/>
              </a:rPr>
              <a:t>Hombres: 6</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8</a:t>
            </a:r>
          </a:p>
        </p:txBody>
      </p:sp>
    </p:spTree>
    <p:extLst>
      <p:ext uri="{BB962C8B-B14F-4D97-AF65-F5344CB8AC3E}">
        <p14:creationId xmlns:p14="http://schemas.microsoft.com/office/powerpoint/2010/main" val="2237300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370490" y="6350"/>
            <a:ext cx="6821510"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COMUNICACIONES</a:t>
            </a:r>
            <a:endParaRPr lang="es-SV" dirty="0"/>
          </a:p>
        </p:txBody>
      </p:sp>
      <p:sp>
        <p:nvSpPr>
          <p:cNvPr id="4" name="CuadroTexto 3"/>
          <p:cNvSpPr txBox="1"/>
          <p:nvPr/>
        </p:nvSpPr>
        <p:spPr>
          <a:xfrm>
            <a:off x="1245704" y="1210613"/>
            <a:ext cx="9289774" cy="4308872"/>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planear, organizar, direccionar y controlar toda la actividad relacionada a la promoción del trabajo institucional a través de los medios de comunicación y redes sociales; con el propósito de posicionar positivamente a la institución en la opinión pública nacional e internacional .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28/09/2020)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356987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864438" y="6350"/>
            <a:ext cx="53275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AMBIENTAL</a:t>
            </a:r>
            <a:endParaRPr lang="es-SV" dirty="0"/>
          </a:p>
        </p:txBody>
      </p:sp>
      <p:sp>
        <p:nvSpPr>
          <p:cNvPr id="4" name="CuadroTexto 3"/>
          <p:cNvSpPr txBox="1"/>
          <p:nvPr/>
        </p:nvSpPr>
        <p:spPr>
          <a:xfrm>
            <a:off x="1424131" y="988030"/>
            <a:ext cx="8763058"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a:t>
            </a:r>
            <a:r>
              <a:rPr lang="es-SV" sz="2400" dirty="0">
                <a:latin typeface="Bembo Std" panose="02020605060306020A03" pitchFamily="18" charset="0"/>
              </a:rPr>
              <a:t>de supervisar, coordinar y dar seguimiento a las políticas, planes, programas, proyectos y acciones ambientales dentro de la institución y para velar por el cumplimiento de las normas ambientales por parte de la misma y asegurar la necesaria coordinación interinstitucional en la gestión ambiental, de acuerdo a las directrices emitidas por el Ministerio de Medio Ambiente y Recursos Naturales.</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28/09/2021)</a:t>
            </a:r>
          </a:p>
          <a:p>
            <a:pPr algn="just"/>
            <a:endParaRPr lang="es-SV" sz="2000" dirty="0">
              <a:latin typeface="Bembo Std" panose="02020605060306020A03" pitchFamily="18" charset="0"/>
            </a:endParaRPr>
          </a:p>
          <a:p>
            <a:r>
              <a:rPr lang="es-SV" sz="2000" dirty="0">
                <a:latin typeface="Bembo Std" panose="02020605060306020A03" pitchFamily="18" charset="0"/>
              </a:rPr>
              <a:t>Integran el comité ad-honorem</a:t>
            </a:r>
          </a:p>
          <a:p>
            <a:r>
              <a:rPr lang="es-SV" sz="2000" dirty="0">
                <a:latin typeface="Bembo Std" panose="02020605060306020A03" pitchFamily="18" charset="0"/>
              </a:rPr>
              <a:t>Mujeres: 1       Hombres:  3</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4</a:t>
            </a:r>
          </a:p>
        </p:txBody>
      </p:sp>
    </p:spTree>
    <p:extLst>
      <p:ext uri="{BB962C8B-B14F-4D97-AF65-F5344CB8AC3E}">
        <p14:creationId xmlns:p14="http://schemas.microsoft.com/office/powerpoint/2010/main" val="3845134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705340" y="6350"/>
            <a:ext cx="648665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rPr>
              <a:t>UNIDAD DE GÉNERO INSTITUCIONAL</a:t>
            </a:r>
            <a:endParaRPr lang="es-SV" sz="3200" dirty="0"/>
          </a:p>
        </p:txBody>
      </p:sp>
      <p:sp>
        <p:nvSpPr>
          <p:cNvPr id="4" name="CuadroTexto 3"/>
          <p:cNvSpPr txBox="1"/>
          <p:nvPr/>
        </p:nvSpPr>
        <p:spPr>
          <a:xfrm>
            <a:off x="1417217" y="1105838"/>
            <a:ext cx="9330295" cy="4001095"/>
          </a:xfrm>
          <a:prstGeom prst="rect">
            <a:avLst/>
          </a:prstGeom>
          <a:noFill/>
        </p:spPr>
        <p:txBody>
          <a:bodyPr wrap="square" rtlCol="0">
            <a:spAutoFit/>
          </a:bodyPr>
          <a:lstStyle/>
          <a:p>
            <a:pPr algn="just"/>
            <a:r>
              <a:rPr lang="es-MX" sz="3200" dirty="0">
                <a:latin typeface="Bembo Std" panose="02020605060306020A03" pitchFamily="18" charset="0"/>
              </a:rPr>
              <a:t>Es la unidad responsable de </a:t>
            </a:r>
            <a:r>
              <a:rPr lang="es-SV" sz="3200" dirty="0">
                <a:latin typeface="Bembo Std" panose="02020605060306020A03" pitchFamily="18" charset="0"/>
              </a:rPr>
              <a:t>la implementación de la Política Institucional de Equidad e Igualdad de Género en el FONAT.</a:t>
            </a:r>
            <a:endParaRPr lang="es-MX" sz="3200" dirty="0">
              <a:latin typeface="Bembo Std" panose="02020605060306020A03" pitchFamily="18" charset="0"/>
            </a:endParaRP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(Ad Honorem)</a:t>
            </a:r>
          </a:p>
          <a:p>
            <a:pPr algn="just"/>
            <a:endParaRPr lang="es-SV" sz="1400" dirty="0">
              <a:latin typeface="Bembo Std" panose="02020605060306020A03" pitchFamily="18" charset="0"/>
            </a:endParaRPr>
          </a:p>
          <a:p>
            <a:r>
              <a:rPr lang="es-SV" sz="2000" dirty="0">
                <a:latin typeface="Bembo Std" panose="02020605060306020A03" pitchFamily="18" charset="0"/>
              </a:rPr>
              <a:t>Integran la comisión ad-honorem </a:t>
            </a:r>
            <a:r>
              <a:rPr lang="es-SV" sz="1500" dirty="0">
                <a:latin typeface="Bembo Std" panose="02020605060306020A03" pitchFamily="18" charset="0"/>
              </a:rPr>
              <a:t>(Nombrados 26/10/2021)</a:t>
            </a:r>
          </a:p>
          <a:p>
            <a:pPr algn="just"/>
            <a:r>
              <a:rPr lang="es-SV" sz="2000" dirty="0">
                <a:latin typeface="Bembo Std" panose="02020605060306020A03" pitchFamily="18" charset="0"/>
              </a:rPr>
              <a:t>Mujeres: 10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11</a:t>
            </a:r>
          </a:p>
        </p:txBody>
      </p:sp>
    </p:spTree>
    <p:extLst>
      <p:ext uri="{BB962C8B-B14F-4D97-AF65-F5344CB8AC3E}">
        <p14:creationId xmlns:p14="http://schemas.microsoft.com/office/powerpoint/2010/main" val="3168957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89430" y="6350"/>
            <a:ext cx="660256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SV" sz="3200" b="1" dirty="0">
                <a:solidFill>
                  <a:schemeClr val="bg1"/>
                </a:solidFill>
              </a:rPr>
              <a:t>UNIDAD DE GESTIÓN DOCUMENTAL Y ARCHIVO</a:t>
            </a:r>
            <a:endParaRPr lang="es-SV" sz="3200" dirty="0"/>
          </a:p>
        </p:txBody>
      </p:sp>
      <p:sp>
        <p:nvSpPr>
          <p:cNvPr id="4" name="CuadroTexto 3"/>
          <p:cNvSpPr txBox="1"/>
          <p:nvPr/>
        </p:nvSpPr>
        <p:spPr>
          <a:xfrm>
            <a:off x="940904" y="927279"/>
            <a:ext cx="10628244" cy="5139869"/>
          </a:xfrm>
          <a:prstGeom prst="rect">
            <a:avLst/>
          </a:prstGeom>
          <a:noFill/>
        </p:spPr>
        <p:txBody>
          <a:bodyPr wrap="square" rtlCol="0">
            <a:spAutoFit/>
          </a:bodyPr>
          <a:lstStyle/>
          <a:p>
            <a:pPr algn="just"/>
            <a:r>
              <a:rPr lang="es-MX" sz="2000" dirty="0">
                <a:latin typeface="Bembo Std" panose="02020605060306020A03" pitchFamily="18" charset="0"/>
              </a:rPr>
              <a:t>Es la unidad responsable del </a:t>
            </a:r>
            <a:r>
              <a:rPr lang="es-SV" sz="2000" dirty="0">
                <a:latin typeface="Bembo Std" panose="02020605060306020A03" pitchFamily="18" charset="0"/>
              </a:rPr>
              <a:t>diseño, implementación y seguimiento a la gestión documental aplicando los lineamientos  técnicos en materia de archivo previstos en la Ley de Acceso a la Información Publica (LAIP)  y emitidos par el instituto de Acceso a la Información Publica (</a:t>
            </a:r>
            <a:r>
              <a:rPr lang="es-SV" sz="2000" dirty="0" err="1">
                <a:latin typeface="Bembo Std" panose="02020605060306020A03" pitchFamily="18" charset="0"/>
              </a:rPr>
              <a:t>LAlP</a:t>
            </a:r>
            <a:r>
              <a:rPr lang="es-SV" sz="2000" dirty="0">
                <a:latin typeface="Bembo Std" panose="02020605060306020A03" pitchFamily="18" charset="0"/>
              </a:rPr>
              <a:t>) a través del Sistema  institucional de Archivos (SIA) que comprende la integración de los Archivos de Gestión, Archivo Central y Archivos Periféricos, coordinando, asesorando, apoyando y supervisando la organización, conservación, administración, protección y control del patrimonio documental institucional con el propósito de fomentar la transparencia y el acceso a la información publica.</a:t>
            </a:r>
          </a:p>
          <a:p>
            <a:pPr algn="just"/>
            <a:br>
              <a:rPr lang="es-SV" sz="2400" dirty="0">
                <a:latin typeface="Bembo Std" panose="02020605060306020A03" pitchFamily="18" charset="0"/>
              </a:rPr>
            </a:br>
            <a:r>
              <a:rPr lang="es-SV" sz="2000" dirty="0">
                <a:latin typeface="Bembo Std" panose="02020605060306020A03" pitchFamily="18" charset="0"/>
              </a:rPr>
              <a:t>Nombre del responsable:  </a:t>
            </a:r>
            <a:r>
              <a:rPr lang="es-SV" sz="1500" dirty="0">
                <a:latin typeface="Bembo Std" panose="02020605060306020A03" pitchFamily="18" charset="0"/>
              </a:rPr>
              <a:t>(Nombramiento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2</a:t>
            </a:r>
          </a:p>
          <a:p>
            <a:pPr algn="just"/>
            <a:endParaRPr lang="es-SV" sz="2400" dirty="0"/>
          </a:p>
        </p:txBody>
      </p:sp>
    </p:spTree>
    <p:extLst>
      <p:ext uri="{BB962C8B-B14F-4D97-AF65-F5344CB8AC3E}">
        <p14:creationId xmlns:p14="http://schemas.microsoft.com/office/powerpoint/2010/main" val="4159134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940157" y="1352282"/>
            <a:ext cx="10503795" cy="3052292"/>
          </a:xfrm>
        </p:spPr>
        <p:txBody>
          <a:bodyPr>
            <a:normAutofit/>
          </a:bodyPr>
          <a:lstStyle/>
          <a:p>
            <a:pPr algn="ctr"/>
            <a:r>
              <a:rPr lang="es-ES" dirty="0">
                <a:ln w="0"/>
                <a:effectLst>
                  <a:outerShdw blurRad="38100" dist="19050" dir="2700000" algn="tl" rotWithShape="0">
                    <a:schemeClr val="dk1">
                      <a:alpha val="40000"/>
                    </a:schemeClr>
                  </a:outerShdw>
                </a:effectLst>
                <a:latin typeface="Bembo Std" panose="02020605060306020A03" pitchFamily="18" charset="0"/>
              </a:rPr>
              <a:t>ESTRUCTURA ORGANICA DEL </a:t>
            </a:r>
            <a:br>
              <a:rPr lang="es-ES" dirty="0">
                <a:ln w="0"/>
                <a:effectLst>
                  <a:outerShdw blurRad="38100" dist="19050" dir="2700000" algn="tl" rotWithShape="0">
                    <a:schemeClr val="dk1">
                      <a:alpha val="40000"/>
                    </a:schemeClr>
                  </a:outerShdw>
                </a:effectLst>
                <a:latin typeface="Bembo Std" panose="02020605060306020A03" pitchFamily="18" charset="0"/>
              </a:rPr>
            </a:br>
            <a:r>
              <a:rPr lang="es-ES" dirty="0">
                <a:ln w="0"/>
                <a:effectLst>
                  <a:outerShdw blurRad="38100" dist="19050" dir="2700000" algn="tl" rotWithShape="0">
                    <a:schemeClr val="dk1">
                      <a:alpha val="40000"/>
                    </a:schemeClr>
                  </a:outerShdw>
                </a:effectLst>
                <a:latin typeface="Bembo Std" panose="02020605060306020A03" pitchFamily="18" charset="0"/>
              </a:rPr>
              <a:t>FONDO PARA LA ATENCION A LAS VÍCTIMAS DE ACCIDENTES DE TRÁNSITO </a:t>
            </a:r>
            <a:br>
              <a:rPr lang="es-ES" dirty="0">
                <a:ln w="0"/>
                <a:effectLst>
                  <a:outerShdw blurRad="38100" dist="19050" dir="2700000" algn="tl" rotWithShape="0">
                    <a:schemeClr val="dk1">
                      <a:alpha val="40000"/>
                    </a:schemeClr>
                  </a:outerShdw>
                </a:effectLst>
                <a:latin typeface="Bembo Std" panose="02020605060306020A03" pitchFamily="18" charset="0"/>
              </a:rPr>
            </a:br>
            <a:endParaRPr lang="es-SV" dirty="0">
              <a:latin typeface="Bembo Std" panose="02020605060306020A03" pitchFamily="18" charset="0"/>
            </a:endParaRPr>
          </a:p>
        </p:txBody>
      </p:sp>
    </p:spTree>
    <p:extLst>
      <p:ext uri="{BB962C8B-B14F-4D97-AF65-F5344CB8AC3E}">
        <p14:creationId xmlns:p14="http://schemas.microsoft.com/office/powerpoint/2010/main" val="100204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143223" y="6350"/>
            <a:ext cx="6048776"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TECNOLOGIA</a:t>
            </a:r>
            <a:endParaRPr lang="es-SV" dirty="0"/>
          </a:p>
        </p:txBody>
      </p:sp>
      <p:sp>
        <p:nvSpPr>
          <p:cNvPr id="4" name="CuadroTexto 3"/>
          <p:cNvSpPr txBox="1"/>
          <p:nvPr/>
        </p:nvSpPr>
        <p:spPr>
          <a:xfrm>
            <a:off x="1033670" y="933055"/>
            <a:ext cx="10455965" cy="4678204"/>
          </a:xfrm>
          <a:prstGeom prst="rect">
            <a:avLst/>
          </a:prstGeom>
          <a:noFill/>
        </p:spPr>
        <p:txBody>
          <a:bodyPr wrap="square" rtlCol="0">
            <a:spAutoFit/>
          </a:bodyPr>
          <a:lstStyle/>
          <a:p>
            <a:pPr algn="just"/>
            <a:r>
              <a:rPr lang="es-MX" sz="2200" dirty="0">
                <a:latin typeface="Bembo Std" panose="02020605060306020A03" pitchFamily="18" charset="0"/>
              </a:rPr>
              <a:t>Es la unidad responsable</a:t>
            </a:r>
            <a:r>
              <a:rPr lang="es-SV" sz="2200" dirty="0">
                <a:latin typeface="Bembo Std" panose="02020605060306020A03" pitchFamily="18" charset="0"/>
              </a:rPr>
              <a:t> de establecer estándares y metodologías en lo relacionado a la tecnología de la información, comunicaciones e infraestructura; tales como redes, sistemas operativos, equipos, bases de datos, desarrollo de sistemas y comunicaciones informáticas, y administración de los recursos y sistemas informáticos. Así mismo, es responsable de organizar, coordinar y ejecutar las actividades relacionadas con el desarrollo, mantenimiento y operación de los Sistemas de Información del FONAT, así como con el mantenimiento y operación de la plataforma de hardware y comunicaciones que los soporta.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11/07/2022)</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2</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488340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ln w="0"/>
                <a:solidFill>
                  <a:schemeClr val="bg1"/>
                </a:solidFill>
                <a:effectLst>
                  <a:outerShdw blurRad="38100" dist="19050" dir="2700000" algn="tl" rotWithShape="0">
                    <a:schemeClr val="dk1">
                      <a:alpha val="40000"/>
                    </a:schemeClr>
                  </a:outerShdw>
                </a:effectLst>
              </a:rPr>
              <a:t>GERENCIA DE ADMINISTRACIÓN Y FINANZAS</a:t>
            </a:r>
            <a:endParaRPr lang="es-SV" sz="2800" dirty="0"/>
          </a:p>
        </p:txBody>
      </p:sp>
      <p:sp>
        <p:nvSpPr>
          <p:cNvPr id="7" name="CuadroTexto 6"/>
          <p:cNvSpPr txBox="1"/>
          <p:nvPr/>
        </p:nvSpPr>
        <p:spPr>
          <a:xfrm>
            <a:off x="755374" y="1036597"/>
            <a:ext cx="10707756" cy="4862870"/>
          </a:xfrm>
          <a:prstGeom prst="rect">
            <a:avLst/>
          </a:prstGeom>
          <a:noFill/>
        </p:spPr>
        <p:txBody>
          <a:bodyPr wrap="square" rtlCol="0">
            <a:spAutoFit/>
          </a:bodyPr>
          <a:lstStyle/>
          <a:p>
            <a:pPr algn="just"/>
            <a:r>
              <a:rPr lang="es-MX" sz="2200" dirty="0">
                <a:latin typeface="Bembo Std" panose="02020605060306020A03" pitchFamily="18" charset="0"/>
              </a:rPr>
              <a:t>Es la unidad responsable de </a:t>
            </a:r>
            <a:r>
              <a:rPr lang="es-SV" sz="2400" dirty="0">
                <a:latin typeface="Bembo Std" panose="02020605060306020A03" pitchFamily="18" charset="0"/>
              </a:rPr>
              <a:t>dirigir, coordinar, integrar y supervisar las actividades de presupuesto, tesorería y contabilidad gubernamental así como todas las actividades de apoyo logístico en materia de Atención al Beneficiario, Planificación y Recursos Humanos, Servicios Generales, Vigilancia, Activo Fijo y suministros, propiciando un servicio oportuno a las diferentes unidades organizativas de la Institución garantizando el normal funcionamiento de las mismas, según legislación vigente aplicable.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02/06/2021)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5</a:t>
            </a:r>
          </a:p>
          <a:p>
            <a:pPr algn="just"/>
            <a:r>
              <a:rPr lang="es-SV" sz="2000" dirty="0">
                <a:latin typeface="Bembo Std" panose="02020605060306020A03" pitchFamily="18" charset="0"/>
              </a:rPr>
              <a:t>Hombres: 2</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7</a:t>
            </a:r>
          </a:p>
        </p:txBody>
      </p:sp>
    </p:spTree>
    <p:extLst>
      <p:ext uri="{BB962C8B-B14F-4D97-AF65-F5344CB8AC3E}">
        <p14:creationId xmlns:p14="http://schemas.microsoft.com/office/powerpoint/2010/main" val="16978393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t>OBSERVATORIO NACIONAL DE SEGURIDAD VIAL ONASEVI</a:t>
            </a:r>
            <a:endParaRPr lang="es-SV" sz="2800" b="1" dirty="0"/>
          </a:p>
        </p:txBody>
      </p:sp>
      <p:sp>
        <p:nvSpPr>
          <p:cNvPr id="7" name="CuadroTexto 6"/>
          <p:cNvSpPr txBox="1"/>
          <p:nvPr/>
        </p:nvSpPr>
        <p:spPr>
          <a:xfrm>
            <a:off x="940904" y="1036597"/>
            <a:ext cx="9886122" cy="4124206"/>
          </a:xfrm>
          <a:prstGeom prst="rect">
            <a:avLst/>
          </a:prstGeom>
          <a:noFill/>
        </p:spPr>
        <p:txBody>
          <a:bodyPr wrap="square" rtlCol="0">
            <a:spAutoFit/>
          </a:bodyPr>
          <a:lstStyle/>
          <a:p>
            <a:pPr algn="just"/>
            <a:r>
              <a:rPr lang="es-ES" sz="2400" dirty="0"/>
              <a:t>Es la unidad responsable de implementar y desarrollar un instrumento de captación de datos estadísticos referenciales que sustenten la formulación y ejecución de políticas, programas, directrices y demás instrumentos necesarios en la evaluación, ejecución e intervención vial, con el propósito de disminuir de la siniestralidad vial en el país. </a:t>
            </a:r>
            <a:r>
              <a:rPr lang="es-SV" sz="2400" dirty="0">
                <a:latin typeface="Bembo Std" panose="02020605060306020A03" pitchFamily="18" charset="0"/>
              </a:rPr>
              <a:t>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9347638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PRESUPUESTO</a:t>
            </a:r>
            <a:endParaRPr lang="es-SV" dirty="0"/>
          </a:p>
        </p:txBody>
      </p:sp>
      <p:sp>
        <p:nvSpPr>
          <p:cNvPr id="7" name="CuadroTexto 6"/>
          <p:cNvSpPr txBox="1"/>
          <p:nvPr/>
        </p:nvSpPr>
        <p:spPr>
          <a:xfrm>
            <a:off x="1359873" y="999057"/>
            <a:ext cx="9639431" cy="4062651"/>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Formulación del Presupuesto Institucional, la administración de los Instrumentos de Ejecución Presupuestaria y el Seguimiento y Evaluación de la Ejecución Presupuestaria. </a:t>
            </a:r>
          </a:p>
          <a:p>
            <a:pPr algn="just"/>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01/03/2016)</a:t>
            </a: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2095649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CONTABILIDAD</a:t>
            </a:r>
            <a:endParaRPr lang="es-SV" dirty="0"/>
          </a:p>
        </p:txBody>
      </p:sp>
      <p:sp>
        <p:nvSpPr>
          <p:cNvPr id="4" name="CuadroTexto 3"/>
          <p:cNvSpPr txBox="1"/>
          <p:nvPr/>
        </p:nvSpPr>
        <p:spPr>
          <a:xfrm>
            <a:off x="940905" y="928836"/>
            <a:ext cx="10098156" cy="4862870"/>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efectuar los registros contables directos o automáticos de los hechos económicos que modifiquen los recursos y obligaciones de la institución, manejar el archivo contable de institucional, realizar los cierres contables mensual y anual y preparar información financiera, en los plazos establecidos en las disposiciones legales y técnicas vigentes. </a:t>
            </a:r>
            <a:r>
              <a:rPr lang="es-MX" sz="2800" dirty="0">
                <a:latin typeface="Bembo Std" panose="02020605060306020A03" pitchFamily="18" charset="0"/>
              </a:rPr>
              <a:t> </a:t>
            </a:r>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01/03/2016)</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18941850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937938" y="6350"/>
            <a:ext cx="3254061"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  TESORERIA</a:t>
            </a:r>
            <a:endParaRPr lang="es-SV" dirty="0"/>
          </a:p>
        </p:txBody>
      </p:sp>
      <p:sp>
        <p:nvSpPr>
          <p:cNvPr id="4" name="CuadroTexto 3"/>
          <p:cNvSpPr txBox="1"/>
          <p:nvPr/>
        </p:nvSpPr>
        <p:spPr>
          <a:xfrm>
            <a:off x="914400" y="957252"/>
            <a:ext cx="9925877" cy="4154984"/>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realizar las actividades relacionadas con los ingresos, custodia y erogación de fondos para el pago de las obligaciones institucionales y coordinar el registro de la información relacionada con los mismos, en los auxiliares de la aplicación informática SAFI. </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Nombre del responsable: </a:t>
            </a:r>
            <a:r>
              <a:rPr lang="es-SV" sz="1500" dirty="0">
                <a:latin typeface="Bembo Std" panose="02020605060306020A03" pitchFamily="18" charset="0"/>
              </a:rPr>
              <a:t>(Nombramiento 16/11/2021)</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Mujeres: 0</a:t>
            </a:r>
          </a:p>
          <a:p>
            <a:pPr algn="just"/>
            <a:r>
              <a:rPr lang="es-SV" sz="2400" dirty="0">
                <a:latin typeface="Bembo Std" panose="02020605060306020A03" pitchFamily="18" charset="0"/>
              </a:rPr>
              <a:t>Hombres: 1</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Total de empleados: 1</a:t>
            </a:r>
          </a:p>
        </p:txBody>
      </p:sp>
    </p:spTree>
    <p:extLst>
      <p:ext uri="{BB962C8B-B14F-4D97-AF65-F5344CB8AC3E}">
        <p14:creationId xmlns:p14="http://schemas.microsoft.com/office/powerpoint/2010/main" val="2545311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7461" y="6350"/>
            <a:ext cx="6334538" cy="10538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600" b="1" dirty="0">
                <a:ln w="0"/>
                <a:solidFill>
                  <a:schemeClr val="bg1"/>
                </a:solidFill>
                <a:effectLst>
                  <a:outerShdw blurRad="38100" dist="19050" dir="2700000" algn="tl" rotWithShape="0">
                    <a:schemeClr val="dk1">
                      <a:alpha val="40000"/>
                    </a:schemeClr>
                  </a:outerShdw>
                </a:effectLst>
              </a:rPr>
              <a:t>Unidad de Activo Fijo, suministro     y transporte</a:t>
            </a:r>
            <a:endParaRPr lang="es-SV" sz="3600" dirty="0"/>
          </a:p>
        </p:txBody>
      </p:sp>
      <p:sp>
        <p:nvSpPr>
          <p:cNvPr id="8" name="CuadroTexto 7"/>
          <p:cNvSpPr txBox="1"/>
          <p:nvPr/>
        </p:nvSpPr>
        <p:spPr>
          <a:xfrm>
            <a:off x="1007165" y="811369"/>
            <a:ext cx="10190921" cy="4955203"/>
          </a:xfrm>
          <a:prstGeom prst="rect">
            <a:avLst/>
          </a:prstGeom>
          <a:noFill/>
        </p:spPr>
        <p:txBody>
          <a:bodyPr wrap="square" rtlCol="0">
            <a:spAutoFit/>
          </a:bodyPr>
          <a:lstStyle/>
          <a:p>
            <a:pPr algn="just"/>
            <a:endParaRPr lang="es-SV" sz="2800" dirty="0">
              <a:latin typeface="Bembo Std" panose="02020605060306020A03" pitchFamily="18" charset="0"/>
            </a:endParaRPr>
          </a:p>
          <a:p>
            <a:pPr algn="just"/>
            <a:r>
              <a:rPr lang="es-SV" sz="2800" dirty="0">
                <a:latin typeface="Bembo Std" panose="02020605060306020A03" pitchFamily="18" charset="0"/>
              </a:rPr>
              <a:t>Coordinar el transporte institucional, administrar y llevar control, auditoria y codificación de forma eficiente el equipo de transporte, mobiliario, maquinaria, equipo y los suministros de combustible, productos alimenticios, papelería, artículos de escritorio, de limpieza, entre otros, para la buena marcha de la institución.</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01/02/2016)</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5</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5</a:t>
            </a:r>
          </a:p>
        </p:txBody>
      </p:sp>
    </p:spTree>
    <p:extLst>
      <p:ext uri="{BB962C8B-B14F-4D97-AF65-F5344CB8AC3E}">
        <p14:creationId xmlns:p14="http://schemas.microsoft.com/office/powerpoint/2010/main" val="1445871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0"/>
            <a:ext cx="12190236" cy="6857008"/>
          </a:xfrm>
        </p:spPr>
      </p:pic>
      <p:sp>
        <p:nvSpPr>
          <p:cNvPr id="6" name="Título 5"/>
          <p:cNvSpPr>
            <a:spLocks noGrp="1"/>
          </p:cNvSpPr>
          <p:nvPr>
            <p:ph type="title"/>
          </p:nvPr>
        </p:nvSpPr>
        <p:spPr>
          <a:xfrm>
            <a:off x="5035639" y="6350"/>
            <a:ext cx="7156360"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effectLst>
                  <a:outerShdw blurRad="38100" dist="19050" dir="2700000" algn="tl" rotWithShape="0">
                    <a:schemeClr val="dk1">
                      <a:alpha val="40000"/>
                    </a:schemeClr>
                  </a:outerShdw>
                </a:effectLst>
              </a:rPr>
              <a:t>PLANIFICACIÓN Y RECURSOS HUMANOS</a:t>
            </a:r>
            <a:endParaRPr lang="es-SV" sz="3200" dirty="0"/>
          </a:p>
        </p:txBody>
      </p:sp>
      <p:sp>
        <p:nvSpPr>
          <p:cNvPr id="7" name="CuadroTexto 6"/>
          <p:cNvSpPr txBox="1"/>
          <p:nvPr/>
        </p:nvSpPr>
        <p:spPr>
          <a:xfrm>
            <a:off x="940904" y="817719"/>
            <a:ext cx="10177670" cy="4955203"/>
          </a:xfrm>
          <a:prstGeom prst="rect">
            <a:avLst/>
          </a:prstGeom>
          <a:noFill/>
        </p:spPr>
        <p:txBody>
          <a:bodyPr wrap="square" rtlCol="0">
            <a:spAutoFit/>
          </a:bodyPr>
          <a:lstStyle/>
          <a:p>
            <a:pPr algn="just"/>
            <a:endParaRPr lang="es-MX" sz="2800" dirty="0"/>
          </a:p>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planificación operativa, organizacional y estratégica de la institución; así como el registro y control del personal, la cancelación de los salarios, prestaciones sociales, descuentos de los empleados, control de las retenciones legales, entre otros. </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18/09/2020)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7393495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9887" y="6350"/>
            <a:ext cx="633211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600" b="1" dirty="0">
                <a:ln w="0"/>
                <a:solidFill>
                  <a:schemeClr val="bg1"/>
                </a:solidFill>
                <a:effectLst>
                  <a:outerShdw blurRad="38100" dist="19050" dir="2700000" algn="tl" rotWithShape="0">
                    <a:schemeClr val="dk1">
                      <a:alpha val="40000"/>
                    </a:schemeClr>
                  </a:outerShdw>
                </a:effectLst>
              </a:rPr>
              <a:t>SERVICIOS GENERALES</a:t>
            </a:r>
            <a:br>
              <a:rPr lang="es-ES" sz="3600" b="1" dirty="0">
                <a:ln w="0"/>
                <a:solidFill>
                  <a:schemeClr val="bg1"/>
                </a:solidFill>
                <a:effectLst>
                  <a:outerShdw blurRad="38100" dist="19050" dir="2700000" algn="tl" rotWithShape="0">
                    <a:schemeClr val="dk1">
                      <a:alpha val="40000"/>
                    </a:schemeClr>
                  </a:outerShdw>
                </a:effectLst>
              </a:rPr>
            </a:br>
            <a:r>
              <a:rPr lang="es-ES" sz="3600" b="1" dirty="0">
                <a:ln w="0"/>
                <a:solidFill>
                  <a:schemeClr val="bg1"/>
                </a:solidFill>
                <a:effectLst>
                  <a:outerShdw blurRad="38100" dist="19050" dir="2700000" algn="tl" rotWithShape="0">
                    <a:schemeClr val="dk1">
                      <a:alpha val="40000"/>
                    </a:schemeClr>
                  </a:outerShdw>
                </a:effectLst>
              </a:rPr>
              <a:t>Y ATENCIÓN AL BENEFICIARIO</a:t>
            </a:r>
            <a:endParaRPr lang="es-SV" sz="3600" dirty="0"/>
          </a:p>
        </p:txBody>
      </p:sp>
      <p:sp>
        <p:nvSpPr>
          <p:cNvPr id="7" name="CuadroTexto 6"/>
          <p:cNvSpPr txBox="1"/>
          <p:nvPr/>
        </p:nvSpPr>
        <p:spPr>
          <a:xfrm>
            <a:off x="1146083" y="811369"/>
            <a:ext cx="9919481" cy="4955203"/>
          </a:xfrm>
          <a:prstGeom prst="rect">
            <a:avLst/>
          </a:prstGeom>
          <a:noFill/>
        </p:spPr>
        <p:txBody>
          <a:bodyPr wrap="square" rtlCol="0">
            <a:spAutoFit/>
          </a:bodyPr>
          <a:lstStyle/>
          <a:p>
            <a:pPr algn="just"/>
            <a:endParaRPr lang="es-MX" sz="2800" dirty="0"/>
          </a:p>
          <a:p>
            <a:pPr algn="just"/>
            <a:r>
              <a:rPr lang="es-MX" sz="2200" dirty="0">
                <a:latin typeface="Bembo Std" panose="02020605060306020A03" pitchFamily="18" charset="0"/>
              </a:rPr>
              <a:t>Es la unidad responsable</a:t>
            </a:r>
            <a:r>
              <a:rPr lang="es-SV" sz="2200" dirty="0">
                <a:latin typeface="Bembo Std" panose="02020605060306020A03" pitchFamily="18" charset="0"/>
              </a:rPr>
              <a:t> de planificar, coordinar y supervisar las funciones de atención al beneficiario, la administración del activo fijo, el transporte y los suministros institucionales; el resguardo de la documentación a través del archivo institucional; así como la limpieza, la vigilancia y el mantenimiento de las instalaciones, a fin de dar un óptimo servicio a los beneficiarios del FONAT.</a:t>
            </a:r>
          </a:p>
          <a:p>
            <a:pPr algn="just"/>
            <a:r>
              <a:rPr lang="es-SV" sz="2200" dirty="0">
                <a:latin typeface="Bembo Std" panose="02020605060306020A03" pitchFamily="18" charset="0"/>
              </a:rPr>
              <a:t> </a:t>
            </a:r>
          </a:p>
          <a:p>
            <a:pPr algn="just"/>
            <a:r>
              <a:rPr lang="es-SV" sz="2200" dirty="0">
                <a:latin typeface="Bembo Std" panose="02020605060306020A03" pitchFamily="18" charset="0"/>
              </a:rPr>
              <a:t>Nombre del responsable:  </a:t>
            </a:r>
            <a:r>
              <a:rPr lang="es-SV" sz="1500" dirty="0">
                <a:latin typeface="Bembo Std" panose="02020605060306020A03" pitchFamily="18" charset="0"/>
              </a:rPr>
              <a:t>(Nombramiento 01/02/2016)</a:t>
            </a:r>
          </a:p>
          <a:p>
            <a:pPr algn="just"/>
            <a:endParaRPr lang="es-SV" sz="2200" dirty="0">
              <a:latin typeface="Bembo Std" panose="02020605060306020A03" pitchFamily="18" charset="0"/>
            </a:endParaRPr>
          </a:p>
          <a:p>
            <a:pPr algn="just"/>
            <a:endParaRPr lang="es-SV" sz="2200" dirty="0">
              <a:latin typeface="Bembo Std" panose="02020605060306020A03" pitchFamily="18" charset="0"/>
            </a:endParaRPr>
          </a:p>
          <a:p>
            <a:pPr algn="just"/>
            <a:r>
              <a:rPr lang="es-SV" sz="2200" dirty="0">
                <a:latin typeface="Bembo Std" panose="02020605060306020A03" pitchFamily="18" charset="0"/>
              </a:rPr>
              <a:t>Mujeres: 3</a:t>
            </a:r>
          </a:p>
          <a:p>
            <a:pPr algn="just"/>
            <a:r>
              <a:rPr lang="es-SV" sz="2200" dirty="0">
                <a:latin typeface="Bembo Std" panose="02020605060306020A03" pitchFamily="18" charset="0"/>
              </a:rPr>
              <a:t>Hombres: 10</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Total de empleados: 13</a:t>
            </a:r>
          </a:p>
        </p:txBody>
      </p:sp>
    </p:spTree>
    <p:extLst>
      <p:ext uri="{BB962C8B-B14F-4D97-AF65-F5344CB8AC3E}">
        <p14:creationId xmlns:p14="http://schemas.microsoft.com/office/powerpoint/2010/main" val="2155692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478BE3-D5A9-4CD4-91E3-3E48A78470C9}"/>
              </a:ext>
            </a:extLst>
          </p:cNvPr>
          <p:cNvSpPr>
            <a:spLocks noGrp="1"/>
          </p:cNvSpPr>
          <p:nvPr>
            <p:ph type="title"/>
          </p:nvPr>
        </p:nvSpPr>
        <p:spPr/>
        <p:txBody>
          <a:bodyPr/>
          <a:lstStyle/>
          <a:p>
            <a:endParaRPr lang="es-SV"/>
          </a:p>
        </p:txBody>
      </p:sp>
      <p:pic>
        <p:nvPicPr>
          <p:cNvPr id="7" name="Marcador de contenido 6" descr="Interfaz de usuario gráfica, Aplicación&#10;&#10;Descripción generada automáticamente">
            <a:extLst>
              <a:ext uri="{FF2B5EF4-FFF2-40B4-BE49-F238E27FC236}">
                <a16:creationId xmlns:a16="http://schemas.microsoft.com/office/drawing/2014/main" id="{578ED541-0A76-47F4-AE3A-80E3D63423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63551"/>
          </a:xfrm>
        </p:spPr>
      </p:pic>
    </p:spTree>
    <p:extLst>
      <p:ext uri="{BB962C8B-B14F-4D97-AF65-F5344CB8AC3E}">
        <p14:creationId xmlns:p14="http://schemas.microsoft.com/office/powerpoint/2010/main" val="97576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esquinas redondeadas 14">
            <a:extLst>
              <a:ext uri="{FF2B5EF4-FFF2-40B4-BE49-F238E27FC236}">
                <a16:creationId xmlns:a16="http://schemas.microsoft.com/office/drawing/2014/main" id="{DF226973-227C-4351-9F82-3A836586BE50}"/>
              </a:ext>
            </a:extLst>
          </p:cNvPr>
          <p:cNvSpPr/>
          <p:nvPr/>
        </p:nvSpPr>
        <p:spPr>
          <a:xfrm>
            <a:off x="1855303" y="622853"/>
            <a:ext cx="2637183" cy="11131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ORGANIGRAMA FONAT VIGENTE</a:t>
            </a:r>
          </a:p>
          <a:p>
            <a:pPr algn="ctr"/>
            <a:r>
              <a:rPr lang="es-ES" b="1" dirty="0"/>
              <a:t>2021</a:t>
            </a:r>
            <a:endParaRPr lang="es-SV" b="1" dirty="0"/>
          </a:p>
        </p:txBody>
      </p:sp>
      <p:sp>
        <p:nvSpPr>
          <p:cNvPr id="16" name="Rectángulo: esquinas redondeadas 15">
            <a:extLst>
              <a:ext uri="{FF2B5EF4-FFF2-40B4-BE49-F238E27FC236}">
                <a16:creationId xmlns:a16="http://schemas.microsoft.com/office/drawing/2014/main" id="{A61AD8F9-E47C-4495-980F-B7A920F44508}"/>
              </a:ext>
            </a:extLst>
          </p:cNvPr>
          <p:cNvSpPr/>
          <p:nvPr/>
        </p:nvSpPr>
        <p:spPr>
          <a:xfrm>
            <a:off x="1755911" y="2690192"/>
            <a:ext cx="2835965" cy="21733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Última modificación aprobada en Sesión Extraordinaria de Consejo Directivo N° 3 de fecha  22/03/2024</a:t>
            </a:r>
            <a:endParaRPr lang="es-SV" b="1" dirty="0"/>
          </a:p>
        </p:txBody>
      </p:sp>
    </p:spTree>
    <p:extLst>
      <p:ext uri="{BB962C8B-B14F-4D97-AF65-F5344CB8AC3E}">
        <p14:creationId xmlns:p14="http://schemas.microsoft.com/office/powerpoint/2010/main" val="409740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8"/>
            <a:ext cx="12191999" cy="6858000"/>
          </a:xfrm>
        </p:spPr>
      </p:pic>
      <p:sp>
        <p:nvSpPr>
          <p:cNvPr id="4" name="Título 3"/>
          <p:cNvSpPr>
            <a:spLocks noGrp="1"/>
          </p:cNvSpPr>
          <p:nvPr>
            <p:ph type="title"/>
          </p:nvPr>
        </p:nvSpPr>
        <p:spPr>
          <a:xfrm>
            <a:off x="824247" y="102695"/>
            <a:ext cx="11367751" cy="4907188"/>
          </a:xfrm>
        </p:spPr>
        <p:txBody>
          <a:bodyPr>
            <a:normAutofit fontScale="90000"/>
          </a:bodyPr>
          <a:lstStyle/>
          <a:p>
            <a:br>
              <a:rPr lang="es-SV" sz="2000" dirty="0"/>
            </a:br>
            <a:br>
              <a:rPr lang="es-SV" sz="2000" dirty="0"/>
            </a:br>
            <a:br>
              <a:rPr lang="es-SV" sz="2000" dirty="0"/>
            </a:br>
            <a:br>
              <a:rPr lang="es-SV" sz="2000" dirty="0"/>
            </a:br>
            <a:br>
              <a:rPr lang="es-SV" sz="2000" dirty="0"/>
            </a:br>
            <a:r>
              <a:rPr lang="es-SV" sz="2000" dirty="0">
                <a:latin typeface="Bembo Std" panose="02020605060306020A03" pitchFamily="18" charset="0"/>
              </a:rPr>
              <a:t>El FONAT, tendrá como ente de administración y dirección general un</a:t>
            </a:r>
            <a:br>
              <a:rPr lang="es-SV" sz="2000" dirty="0">
                <a:latin typeface="Bembo Std" panose="02020605060306020A03" pitchFamily="18" charset="0"/>
              </a:rPr>
            </a:br>
            <a:r>
              <a:rPr lang="es-SV" sz="2000" dirty="0">
                <a:latin typeface="Bembo Std" panose="02020605060306020A03" pitchFamily="18" charset="0"/>
              </a:rPr>
              <a:t>Consejo Directivo, el cual estará integrado por: </a:t>
            </a:r>
            <a:br>
              <a:rPr lang="es-SV" sz="2000" dirty="0">
                <a:latin typeface="Bembo Std" panose="02020605060306020A03" pitchFamily="18" charset="0"/>
              </a:rPr>
            </a:br>
            <a:r>
              <a:rPr lang="es-SV" sz="2000" b="1" dirty="0">
                <a:latin typeface="Bembo Std" panose="02020605060306020A03" pitchFamily="18" charset="0"/>
              </a:rPr>
              <a:t>1) El Viceministro de Transporte  </a:t>
            </a:r>
            <a:r>
              <a:rPr lang="es-SV" sz="2000" dirty="0">
                <a:latin typeface="Bembo Std" panose="02020605060306020A03" pitchFamily="18" charset="0"/>
              </a:rPr>
              <a:t>(Lic. Nelson Eduardo Reyes Rivas)Nombramiento 14/11/2022.</a:t>
            </a:r>
            <a:br>
              <a:rPr lang="es-SV" sz="2000" dirty="0">
                <a:latin typeface="Bembo Std" panose="02020605060306020A03" pitchFamily="18" charset="0"/>
              </a:rPr>
            </a:br>
            <a:r>
              <a:rPr lang="es-SV" sz="2000" b="1" dirty="0">
                <a:latin typeface="Bembo Std" panose="02020605060306020A03" pitchFamily="18" charset="0"/>
              </a:rPr>
              <a:t>2) Un Delegado del Ministerio de Salud  </a:t>
            </a:r>
            <a:r>
              <a:rPr lang="es-SV" sz="2000" dirty="0">
                <a:latin typeface="Bembo Std" panose="02020605060306020A03" pitchFamily="18" charset="0"/>
              </a:rPr>
              <a:t>(Licda. Claudia Cordero de Cisneros) Nombramiento 03/07/2019</a:t>
            </a:r>
            <a:br>
              <a:rPr lang="es-SV" sz="2000" dirty="0">
                <a:latin typeface="Bembo Std" panose="02020605060306020A03" pitchFamily="18" charset="0"/>
              </a:rPr>
            </a:br>
            <a:r>
              <a:rPr lang="es-SV" sz="2000" b="1" dirty="0">
                <a:latin typeface="Bembo Std" panose="02020605060306020A03" pitchFamily="18" charset="0"/>
              </a:rPr>
              <a:t>3) Un Delegada del Banco de Desarrollo de El Salvador </a:t>
            </a:r>
            <a:r>
              <a:rPr lang="es-SV" sz="2000" dirty="0">
                <a:latin typeface="Bembo Std" panose="02020605060306020A03" pitchFamily="18" charset="0"/>
              </a:rPr>
              <a:t>(Licda.  Karla Marcela Quiteño Orellana, Delegada Propietaria)Nombramiento (11/08/2023).</a:t>
            </a:r>
            <a:br>
              <a:rPr lang="es-SV" sz="2000" dirty="0">
                <a:latin typeface="Bembo Std" panose="02020605060306020A03" pitchFamily="18" charset="0"/>
              </a:rPr>
            </a:br>
            <a:r>
              <a:rPr lang="es-SV" sz="2000" b="1" dirty="0">
                <a:latin typeface="Bembo Std" panose="02020605060306020A03" pitchFamily="18" charset="0"/>
              </a:rPr>
              <a:t>4) Un Delegado de la División de Tránsito de la Policía Nacional Civil</a:t>
            </a:r>
            <a:br>
              <a:rPr lang="es-SV" sz="2000" b="1" dirty="0">
                <a:latin typeface="Bembo Std" panose="02020605060306020A03" pitchFamily="18" charset="0"/>
              </a:rPr>
            </a:br>
            <a:r>
              <a:rPr lang="es-SV" sz="2000" dirty="0">
                <a:latin typeface="Bembo Std" panose="02020605060306020A03" pitchFamily="18" charset="0"/>
              </a:rPr>
              <a:t>(Sub-Comisionado Vladimir Antonio Rivas Estrada, Delegado Propietario) Nombramiento (06/06/2023).</a:t>
            </a:r>
            <a:br>
              <a:rPr lang="es-SV" sz="2000" dirty="0">
                <a:latin typeface="Bembo Std" panose="02020605060306020A03" pitchFamily="18" charset="0"/>
              </a:rPr>
            </a:br>
            <a:r>
              <a:rPr lang="es-SV" sz="2000" b="1" dirty="0">
                <a:latin typeface="Bembo Std" panose="02020605060306020A03" pitchFamily="18" charset="0"/>
              </a:rPr>
              <a:t>5) Un Delegado del Ministerio de Educación </a:t>
            </a:r>
            <a:r>
              <a:rPr lang="es-SV" sz="2000" dirty="0">
                <a:latin typeface="Bembo Std" panose="02020605060306020A03" pitchFamily="18" charset="0"/>
              </a:rPr>
              <a:t>(Lic. Luis Balmore Amaya, Delegado Propietario)Nombramiento 03/07/2019.</a:t>
            </a:r>
            <a:br>
              <a:rPr lang="es-SV" sz="2000" dirty="0">
                <a:latin typeface="Bembo Std" panose="02020605060306020A03" pitchFamily="18" charset="0"/>
              </a:rPr>
            </a:br>
            <a:br>
              <a:rPr lang="es-SV" sz="2000" dirty="0">
                <a:latin typeface="Bembo Std" panose="02020605060306020A03" pitchFamily="18" charset="0"/>
              </a:rPr>
            </a:br>
            <a:r>
              <a:rPr lang="es-SV" sz="2000" b="1" dirty="0">
                <a:latin typeface="Bembo Std" panose="02020605060306020A03" pitchFamily="18" charset="0"/>
              </a:rPr>
              <a:t>MIEMBROS SUPLENTES </a:t>
            </a:r>
            <a:br>
              <a:rPr lang="es-SV" sz="2000" dirty="0">
                <a:latin typeface="Bembo Std" panose="02020605060306020A03" pitchFamily="18" charset="0"/>
              </a:rPr>
            </a:br>
            <a:r>
              <a:rPr lang="es-SV" sz="2000" dirty="0">
                <a:latin typeface="Bembo Std" panose="02020605060306020A03" pitchFamily="18" charset="0"/>
              </a:rPr>
              <a:t>Cada Delegado propietario del Consejo Directivo tendrá su respectivo Suplente,</a:t>
            </a:r>
            <a:br>
              <a:rPr lang="es-SV" sz="2000" dirty="0">
                <a:latin typeface="Bembo Std" panose="02020605060306020A03" pitchFamily="18" charset="0"/>
              </a:rPr>
            </a:br>
            <a:r>
              <a:rPr lang="es-SV" sz="2000" dirty="0">
                <a:latin typeface="Bembo Std" panose="02020605060306020A03" pitchFamily="18" charset="0"/>
              </a:rPr>
              <a:t>quien sustituirá a su propietario en caso de ausencia. </a:t>
            </a:r>
            <a:br>
              <a:rPr lang="es-SV" sz="2000" dirty="0">
                <a:latin typeface="Bembo Std" panose="02020605060306020A03" pitchFamily="18" charset="0"/>
              </a:rPr>
            </a:br>
            <a:br>
              <a:rPr lang="es-SV" sz="2000" dirty="0">
                <a:latin typeface="Bembo Std" panose="02020605060306020A03" pitchFamily="18" charset="0"/>
              </a:rPr>
            </a:br>
            <a:r>
              <a:rPr lang="es-SV" sz="2000" b="1" u="sng" dirty="0">
                <a:effectLst>
                  <a:outerShdw blurRad="38100" dist="38100" dir="2700000" algn="tl">
                    <a:srgbClr val="000000">
                      <a:alpha val="43137"/>
                    </a:srgbClr>
                  </a:outerShdw>
                </a:effectLst>
                <a:latin typeface="Bembo Std" panose="02020605060306020A03" pitchFamily="18" charset="0"/>
              </a:rPr>
              <a:t>RESPONSABLE</a:t>
            </a:r>
            <a:br>
              <a:rPr lang="es-SV" sz="2000" b="1" u="sng" dirty="0">
                <a:effectLst>
                  <a:outerShdw blurRad="38100" dist="38100" dir="2700000" algn="tl">
                    <a:srgbClr val="000000">
                      <a:alpha val="43137"/>
                    </a:srgbClr>
                  </a:outerShdw>
                </a:effectLst>
                <a:latin typeface="Bembo Std" panose="02020605060306020A03" pitchFamily="18" charset="0"/>
              </a:rPr>
            </a:br>
            <a:r>
              <a:rPr lang="es-SV" sz="2000" b="1" dirty="0">
                <a:latin typeface="Bembo Std" panose="02020605060306020A03" pitchFamily="18" charset="0"/>
              </a:rPr>
              <a:t>PRESIDENCIA DEL CONSEJO DIRECTIVO (Ing. Nelson Eduardo Reyes Rivas) </a:t>
            </a:r>
            <a:br>
              <a:rPr lang="es-SV" sz="2000" dirty="0">
                <a:latin typeface="Bembo Std" panose="02020605060306020A03" pitchFamily="18" charset="0"/>
              </a:rPr>
            </a:br>
            <a:r>
              <a:rPr lang="es-SV" sz="2000" dirty="0">
                <a:latin typeface="Bembo Std" panose="02020605060306020A03" pitchFamily="18" charset="0"/>
              </a:rPr>
              <a:t>La Presidencia del Consejo Directivo será ejercida por el Viceministro de Transporte, </a:t>
            </a:r>
            <a:br>
              <a:rPr lang="es-SV" sz="2000" dirty="0">
                <a:latin typeface="Bembo Std" panose="02020605060306020A03" pitchFamily="18" charset="0"/>
              </a:rPr>
            </a:br>
            <a:r>
              <a:rPr lang="es-SV" sz="2000" dirty="0">
                <a:latin typeface="Bembo Std" panose="02020605060306020A03" pitchFamily="18" charset="0"/>
              </a:rPr>
              <a:t>quien tendrá la representación legal del mismo. </a:t>
            </a:r>
            <a:br>
              <a:rPr lang="es-SV" sz="2000" dirty="0">
                <a:latin typeface="Bembo Std" panose="02020605060306020A03" pitchFamily="18" charset="0"/>
              </a:rPr>
            </a:br>
            <a:br>
              <a:rPr lang="es-SV" sz="2000" dirty="0">
                <a:latin typeface="Bembo Std" panose="02020605060306020A03" pitchFamily="18" charset="0"/>
              </a:rPr>
            </a:br>
            <a:r>
              <a:rPr lang="es-SV" sz="2000" dirty="0">
                <a:latin typeface="Bembo Std" panose="02020605060306020A03" pitchFamily="18" charset="0"/>
              </a:rPr>
              <a:t>Mujeres: 2</a:t>
            </a:r>
            <a:br>
              <a:rPr lang="es-SV" sz="2000" dirty="0">
                <a:latin typeface="Bembo Std" panose="02020605060306020A03" pitchFamily="18" charset="0"/>
              </a:rPr>
            </a:br>
            <a:r>
              <a:rPr lang="es-SV" sz="2000" dirty="0">
                <a:latin typeface="Bembo Std" panose="02020605060306020A03" pitchFamily="18" charset="0"/>
              </a:rPr>
              <a:t>Hombres: 3</a:t>
            </a:r>
            <a:br>
              <a:rPr lang="es-SV" sz="2000" dirty="0">
                <a:latin typeface="Bembo Std" panose="02020605060306020A03" pitchFamily="18" charset="0"/>
              </a:rPr>
            </a:br>
            <a:r>
              <a:rPr lang="es-SV" sz="2000" dirty="0">
                <a:latin typeface="Bembo Std" panose="02020605060306020A03" pitchFamily="18" charset="0"/>
              </a:rPr>
              <a:t>Total de miembros: 5</a:t>
            </a:r>
            <a:br>
              <a:rPr lang="es-SV" sz="2000" dirty="0">
                <a:latin typeface="Bembo Std" panose="02020605060306020A03" pitchFamily="18" charset="0"/>
              </a:rPr>
            </a:br>
            <a:endParaRPr lang="es-SV" sz="2000" dirty="0">
              <a:latin typeface="Bembo Std" panose="02020605060306020A03" pitchFamily="18" charset="0"/>
            </a:endParaRPr>
          </a:p>
        </p:txBody>
      </p:sp>
      <p:sp>
        <p:nvSpPr>
          <p:cNvPr id="7" name="Título 8"/>
          <p:cNvSpPr txBox="1">
            <a:spLocks/>
          </p:cNvSpPr>
          <p:nvPr/>
        </p:nvSpPr>
        <p:spPr>
          <a:xfrm>
            <a:off x="7397578" y="102695"/>
            <a:ext cx="4566661" cy="6765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SV" sz="4000" b="1" dirty="0">
                <a:solidFill>
                  <a:schemeClr val="bg1"/>
                </a:solidFill>
              </a:rPr>
              <a:t>CONSEJO DIRECTIVO</a:t>
            </a:r>
          </a:p>
        </p:txBody>
      </p:sp>
      <p:sp>
        <p:nvSpPr>
          <p:cNvPr id="8" name="Rectángulo redondeado 7"/>
          <p:cNvSpPr/>
          <p:nvPr/>
        </p:nvSpPr>
        <p:spPr>
          <a:xfrm>
            <a:off x="7947772" y="0"/>
            <a:ext cx="4244227" cy="618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200" b="1" dirty="0"/>
              <a:t>CONSEJO DIRECTIVO</a:t>
            </a:r>
          </a:p>
        </p:txBody>
      </p:sp>
    </p:spTree>
    <p:extLst>
      <p:ext uri="{BB962C8B-B14F-4D97-AF65-F5344CB8AC3E}">
        <p14:creationId xmlns:p14="http://schemas.microsoft.com/office/powerpoint/2010/main" val="2396911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31" y="11858"/>
            <a:ext cx="12170919" cy="6846142"/>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1416676" y="1184856"/>
            <a:ext cx="9794663" cy="4636395"/>
          </a:xfrm>
        </p:spPr>
        <p:txBody>
          <a:bodyPr>
            <a:normAutofit fontScale="90000"/>
          </a:bodyPr>
          <a:lstStyle/>
          <a:p>
            <a:br>
              <a:rPr lang="es-MX" sz="2700" dirty="0"/>
            </a:br>
            <a:br>
              <a:rPr lang="es-MX" sz="2700" dirty="0"/>
            </a:br>
            <a:br>
              <a:rPr lang="es-MX" sz="2700" dirty="0"/>
            </a:br>
            <a:br>
              <a:rPr lang="es-MX" sz="2700" dirty="0"/>
            </a:br>
            <a:r>
              <a:rPr lang="es-MX" sz="2700" dirty="0">
                <a:latin typeface="Bembo Std" panose="02020605060306020A03" pitchFamily="18" charset="0"/>
              </a:rPr>
              <a:t>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a:t>
            </a:r>
            <a:br>
              <a:rPr lang="es-SV" sz="2700" dirty="0">
                <a:latin typeface="Bembo Std" panose="02020605060306020A03" pitchFamily="18" charset="0"/>
              </a:rPr>
            </a:b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Nombre del responsable: </a:t>
            </a:r>
            <a:r>
              <a:rPr lang="es-SV" sz="1700" dirty="0">
                <a:latin typeface="Bembo Std" panose="02020605060306020A03" pitchFamily="18" charset="0"/>
              </a:rPr>
              <a:t>(Nombramiento 01/02/2016)</a:t>
            </a:r>
            <a:br>
              <a:rPr lang="es-SV" sz="2800" dirty="0">
                <a:latin typeface="Bembo Std" panose="02020605060306020A03" pitchFamily="18" charset="0"/>
              </a:rPr>
            </a:b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Mujeres:1</a:t>
            </a:r>
            <a:br>
              <a:rPr lang="es-SV" sz="2700" dirty="0">
                <a:latin typeface="Bembo Std" panose="02020605060306020A03" pitchFamily="18" charset="0"/>
              </a:rPr>
            </a:br>
            <a:r>
              <a:rPr lang="es-SV" sz="2700" dirty="0">
                <a:latin typeface="Bembo Std" panose="02020605060306020A03" pitchFamily="18" charset="0"/>
              </a:rPr>
              <a:t>Hombres:0</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Total de empleados: 1</a:t>
            </a:r>
            <a:br>
              <a:rPr lang="es-SV" sz="2700" dirty="0">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b="1" dirty="0">
                <a:ln w="0"/>
                <a:effectLst>
                  <a:outerShdw blurRad="38100" dist="19050" dir="2700000" algn="tl" rotWithShape="0">
                    <a:schemeClr val="dk1">
                      <a:alpha val="40000"/>
                    </a:schemeClr>
                  </a:outerShdw>
                </a:effectLst>
                <a:latin typeface="Bembo Std" panose="02020605060306020A03" pitchFamily="18" charset="0"/>
              </a:rPr>
            </a:br>
            <a:endParaRPr lang="es-SV" b="1" dirty="0">
              <a:latin typeface="Bembo Std" panose="02020605060306020A03" pitchFamily="18" charset="0"/>
            </a:endParaRPr>
          </a:p>
        </p:txBody>
      </p:sp>
      <p:sp>
        <p:nvSpPr>
          <p:cNvPr id="6" name="Título 1"/>
          <p:cNvSpPr txBox="1">
            <a:spLocks/>
          </p:cNvSpPr>
          <p:nvPr/>
        </p:nvSpPr>
        <p:spPr>
          <a:xfrm>
            <a:off x="4231037" y="105044"/>
            <a:ext cx="7591666" cy="6955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ES" sz="4000" b="1" dirty="0">
                <a:solidFill>
                  <a:schemeClr val="bg1"/>
                </a:solidFill>
              </a:rPr>
              <a:t>SECRETARIA DE CONSEJO DIRECTIVO</a:t>
            </a:r>
            <a:endParaRPr lang="es-SV" sz="4000" b="1" dirty="0">
              <a:solidFill>
                <a:schemeClr val="bg1"/>
              </a:solidFill>
            </a:endParaRPr>
          </a:p>
        </p:txBody>
      </p:sp>
      <p:sp>
        <p:nvSpPr>
          <p:cNvPr id="7" name="Rectángulo redondeado 6"/>
          <p:cNvSpPr/>
          <p:nvPr/>
        </p:nvSpPr>
        <p:spPr>
          <a:xfrm>
            <a:off x="5602310" y="11858"/>
            <a:ext cx="6561978" cy="695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bg1"/>
                </a:solidFill>
              </a:rPr>
              <a:t>SECRETARIA DE CONSEJO DIRECTIVO</a:t>
            </a:r>
            <a:endParaRPr lang="es-SV" sz="3200" dirty="0"/>
          </a:p>
        </p:txBody>
      </p:sp>
    </p:spTree>
    <p:extLst>
      <p:ext uri="{BB962C8B-B14F-4D97-AF65-F5344CB8AC3E}">
        <p14:creationId xmlns:p14="http://schemas.microsoft.com/office/powerpoint/2010/main" val="315673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6350"/>
            <a:ext cx="12192000" cy="6858000"/>
          </a:xfrm>
        </p:spPr>
      </p:pic>
      <p:sp>
        <p:nvSpPr>
          <p:cNvPr id="6" name="Título 5"/>
          <p:cNvSpPr>
            <a:spLocks noGrp="1"/>
          </p:cNvSpPr>
          <p:nvPr>
            <p:ph type="title"/>
          </p:nvPr>
        </p:nvSpPr>
        <p:spPr>
          <a:xfrm>
            <a:off x="6336406" y="6351"/>
            <a:ext cx="5855594" cy="7019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es-ES" sz="3200" b="1" dirty="0">
                <a:solidFill>
                  <a:schemeClr val="bg1"/>
                </a:solidFill>
              </a:rPr>
              <a:t>UNIDAD DE AUDITORIA INTERNA</a:t>
            </a:r>
            <a:endParaRPr lang="es-SV" sz="3200" dirty="0"/>
          </a:p>
        </p:txBody>
      </p:sp>
      <p:sp>
        <p:nvSpPr>
          <p:cNvPr id="7" name="CuadroTexto 6"/>
          <p:cNvSpPr txBox="1"/>
          <p:nvPr/>
        </p:nvSpPr>
        <p:spPr>
          <a:xfrm>
            <a:off x="1205949" y="1171977"/>
            <a:ext cx="9859616" cy="4462760"/>
          </a:xfrm>
          <a:prstGeom prst="rect">
            <a:avLst/>
          </a:prstGeom>
          <a:noFill/>
        </p:spPr>
        <p:txBody>
          <a:bodyPr wrap="square" rtlCol="0">
            <a:spAutoFit/>
          </a:bodyPr>
          <a:lstStyle/>
          <a:p>
            <a:pPr algn="just"/>
            <a:r>
              <a:rPr lang="es-SV" sz="2400" dirty="0">
                <a:latin typeface="Bembo Std" panose="02020605060306020A03" pitchFamily="18" charset="0"/>
              </a:rPr>
              <a:t>El Auditor Interno es el responsable de realizar la auditoría Gubernamental de las actividades financieras, operacionales y administrativas del FONAT. Estará sujeto a la normativa técnica de general aceptación y a la normativa legal gubernamental de la Corte de Cuentas de la República y otras instituciones normativas, prevaleciendo siempre la normativa gubernamental, con el objetivo de fortalecer o mejorar el sistema de control interno. </a:t>
            </a: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(Nombramiento 06/10/2023)</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r>
              <a:rPr lang="es-SV" sz="2000" dirty="0"/>
              <a:t>Total de empleados: 1</a:t>
            </a:r>
          </a:p>
        </p:txBody>
      </p:sp>
    </p:spTree>
    <p:extLst>
      <p:ext uri="{BB962C8B-B14F-4D97-AF65-F5344CB8AC3E}">
        <p14:creationId xmlns:p14="http://schemas.microsoft.com/office/powerpoint/2010/main" val="1967996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25036" y="6350"/>
            <a:ext cx="666696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ADQUISICIONES</a:t>
            </a: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Y CONTRATACIONES</a:t>
            </a:r>
            <a:endParaRPr lang="es-SV" dirty="0"/>
          </a:p>
        </p:txBody>
      </p:sp>
      <p:sp>
        <p:nvSpPr>
          <p:cNvPr id="7" name="CuadroTexto 6"/>
          <p:cNvSpPr txBox="1"/>
          <p:nvPr/>
        </p:nvSpPr>
        <p:spPr>
          <a:xfrm>
            <a:off x="1073426" y="1036660"/>
            <a:ext cx="9528313" cy="4524315"/>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la realización de todas las actividades relacionadas con gestión de compras y contrataciones de obras, bienes y servicios. Asimismo será el vínculo con la DINAC, unidades solicitantes dentro de la Institución y las empresas que participen en los procesos de adquisiciones y contrataciones que se realicen por parte del FONAT.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1500" dirty="0">
                <a:latin typeface="Bembo Std" panose="02020605060306020A03" pitchFamily="18" charset="0"/>
              </a:rPr>
              <a:t> (Nombramiento 10/07/2023)</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					</a:t>
            </a:r>
          </a:p>
          <a:p>
            <a:pPr algn="just"/>
            <a:r>
              <a:rPr lang="es-SV" sz="2000" dirty="0">
                <a:latin typeface="Bembo Std" panose="02020605060306020A03" pitchFamily="18" charset="0"/>
              </a:rPr>
              <a:t>Hombres: 2			</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73103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25036" y="6350"/>
            <a:ext cx="666696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UNIDAD DE CUMPLIMIENTO</a:t>
            </a:r>
            <a:endParaRPr lang="es-SV" dirty="0"/>
          </a:p>
        </p:txBody>
      </p:sp>
      <p:sp>
        <p:nvSpPr>
          <p:cNvPr id="7" name="CuadroTexto 6"/>
          <p:cNvSpPr txBox="1"/>
          <p:nvPr/>
        </p:nvSpPr>
        <p:spPr>
          <a:xfrm>
            <a:off x="1073426" y="1036660"/>
            <a:ext cx="10124661" cy="3785652"/>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verificar que los procedimientos que realicen los actores que participen en el ciclo de compras pública se encuentren libres del cometimiento de prácticas anticompetitivas y soborno; aplicando los lineamientos emanados por la DINAC.</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1000" dirty="0">
                <a:latin typeface="Bembo Std" panose="02020605060306020A03" pitchFamily="18" charset="0"/>
              </a:rPr>
              <a:t> </a:t>
            </a:r>
            <a:endParaRPr lang="es-SV" sz="11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a:t>
            </a:r>
          </a:p>
          <a:p>
            <a:pPr algn="just"/>
            <a:r>
              <a:rPr lang="es-SV" sz="2000" dirty="0">
                <a:latin typeface="Bembo Std" panose="02020605060306020A03" pitchFamily="18" charset="0"/>
              </a:rPr>
              <a:t>Hombres: 			</a:t>
            </a:r>
          </a:p>
          <a:p>
            <a:pPr algn="just"/>
            <a:r>
              <a:rPr lang="es-SV" sz="2000" dirty="0">
                <a:latin typeface="Bembo Std" panose="02020605060306020A03" pitchFamily="18" charset="0"/>
              </a:rPr>
              <a:t>Total de empleados: </a:t>
            </a:r>
          </a:p>
        </p:txBody>
      </p:sp>
    </p:spTree>
    <p:extLst>
      <p:ext uri="{BB962C8B-B14F-4D97-AF65-F5344CB8AC3E}">
        <p14:creationId xmlns:p14="http://schemas.microsoft.com/office/powerpoint/2010/main" val="3244487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796271" y="0"/>
            <a:ext cx="3395729" cy="701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PRESIDENCIA</a:t>
            </a:r>
            <a:br>
              <a:rPr lang="es-SV" dirty="0"/>
            </a:br>
            <a:r>
              <a:rPr lang="es-ES" b="1" dirty="0">
                <a:ln w="0"/>
                <a:solidFill>
                  <a:schemeClr val="bg1"/>
                </a:solidFill>
                <a:effectLst>
                  <a:outerShdw blurRad="38100" dist="19050" dir="2700000" algn="tl" rotWithShape="0">
                    <a:schemeClr val="dk1">
                      <a:alpha val="40000"/>
                    </a:schemeClr>
                  </a:outerShdw>
                </a:effectLst>
              </a:rPr>
              <a:t>                   </a:t>
            </a:r>
            <a:endParaRPr lang="es-SV" dirty="0"/>
          </a:p>
        </p:txBody>
      </p:sp>
      <p:sp>
        <p:nvSpPr>
          <p:cNvPr id="8" name="CuadroTexto 7"/>
          <p:cNvSpPr txBox="1"/>
          <p:nvPr/>
        </p:nvSpPr>
        <p:spPr>
          <a:xfrm>
            <a:off x="1033670" y="1036661"/>
            <a:ext cx="9488556" cy="4401205"/>
          </a:xfrm>
          <a:prstGeom prst="rect">
            <a:avLst/>
          </a:prstGeom>
          <a:noFill/>
        </p:spPr>
        <p:txBody>
          <a:bodyPr wrap="square" rtlCol="0">
            <a:spAutoFit/>
          </a:bodyPr>
          <a:lstStyle/>
          <a:p>
            <a:pPr algn="just"/>
            <a:r>
              <a:rPr lang="es-MX" sz="2400" dirty="0">
                <a:latin typeface="Bembo Std" panose="02020605060306020A03" pitchFamily="18" charset="0"/>
              </a:rPr>
              <a:t>La Presidencia del Consejo Directivo corresponde a quien ejerza el cargo de Viceministro de Transporte, quien además tendrá la representación legal del FONAT y ejercerá las atribuciones establecidas en la Ley y el Reglamento de la Ley.</a:t>
            </a:r>
            <a:endParaRPr lang="es-SV" sz="2400" dirty="0">
              <a:latin typeface="Bembo Std" panose="02020605060306020A03" pitchFamily="18" charset="0"/>
            </a:endParaRPr>
          </a:p>
          <a:p>
            <a:pPr algn="just"/>
            <a:endParaRPr lang="es-SV"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Lic. Nelson Eduardo Reyes Rivas.</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60296153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765</TotalTime>
  <Words>2322</Words>
  <Application>Microsoft Office PowerPoint</Application>
  <PresentationFormat>Panorámica</PresentationFormat>
  <Paragraphs>227</Paragraphs>
  <Slides>29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29</vt:i4>
      </vt:variant>
    </vt:vector>
  </HeadingPairs>
  <TitlesOfParts>
    <vt:vector size="35" baseType="lpstr">
      <vt:lpstr>Arial</vt:lpstr>
      <vt:lpstr>Bembo Std</vt:lpstr>
      <vt:lpstr>Calibri</vt:lpstr>
      <vt:lpstr>Calibri Light</vt:lpstr>
      <vt:lpstr>Verdana</vt:lpstr>
      <vt:lpstr>Tema de Office</vt:lpstr>
      <vt:lpstr>Presentación de PowerPoint</vt:lpstr>
      <vt:lpstr>ESTRUCTURA ORGANICA DEL  FONDO PARA LA ATENCION A LAS VÍCTIMAS DE ACCIDENTES DE TRÁNSITO  </vt:lpstr>
      <vt:lpstr>Presentación de PowerPoint</vt:lpstr>
      <vt:lpstr>     El FONAT, tendrá como ente de administración y dirección general un Consejo Directivo, el cual estará integrado por:  1) El Viceministro de Transporte  (Lic. Nelson Eduardo Reyes Rivas)Nombramiento 14/11/2022. 2) Un Delegado del Ministerio de Salud  (Licda. Claudia Cordero de Cisneros) Nombramiento 03/07/2019 3) Un Delegada del Banco de Desarrollo de El Salvador (Licda.  Karla Marcela Quiteño Orellana, Delegada Propietaria)Nombramiento (11/08/2023). 4) Un Delegado de la División de Tránsito de la Policía Nacional Civil (Sub-Comisionado Vladimir Antonio Rivas Estrada, Delegado Propietario) Nombramiento (06/06/2023). 5) Un Delegado del Ministerio de Educación (Lic. Luis Balmore Amaya, Delegado Propietario)Nombramiento 03/07/2019.  MIEMBROS SUPLENTES  Cada Delegado propietario del Consejo Directivo tendrá su respectivo Suplente, quien sustituirá a su propietario en caso de ausencia.   RESPONSABLE PRESIDENCIA DEL CONSEJO DIRECTIVO (Ing. Nelson Eduardo Reyes Rivas)  La Presidencia del Consejo Directivo será ejercida por el Viceministro de Transporte,  quien tendrá la representación legal del mismo.   Mujeres: 2 Hombres: 3 Total de miembros: 5 </vt:lpstr>
      <vt:lpstr>    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   Nombre del responsable: (Nombramiento 01/02/2016)   Mujeres:1 Hombres:0  Total de empleados: 1    </vt:lpstr>
      <vt:lpstr>UNIDAD DE AUDITORIA INTERNA</vt:lpstr>
      <vt:lpstr>GERENCIA DE ADQUISICIONES Y CONTRATACIONES</vt:lpstr>
      <vt:lpstr>UNIDAD DE CUMPLIMIENTO</vt:lpstr>
      <vt:lpstr> PRESIDENCIA                    </vt:lpstr>
      <vt:lpstr>CONSEJO NACIONAL DE SEGURIDAD VIAL</vt:lpstr>
      <vt:lpstr>UNIDAD DE ACCESO A LA INFORMACIÓN</vt:lpstr>
      <vt:lpstr>DIRECCION EJECUTIVA</vt:lpstr>
      <vt:lpstr>COMISIÓN TÉCNICA DE EVALUACIÓN MEDICA</vt:lpstr>
      <vt:lpstr>UNIDAD DE REHABILITACION</vt:lpstr>
      <vt:lpstr>UNIDAD JURÍDICA</vt:lpstr>
      <vt:lpstr>UNIDAD COMUNICACIONES</vt:lpstr>
      <vt:lpstr>UNIDAD AMBIENTAL</vt:lpstr>
      <vt:lpstr>UNIDAD DE GÉNERO INSTITUCIONAL</vt:lpstr>
      <vt:lpstr>UNIDAD DE GESTIÓN DOCUMENTAL Y ARCHIVO</vt:lpstr>
      <vt:lpstr>GERENCIA DE TECNOLOGIA</vt:lpstr>
      <vt:lpstr>GERENCIA DE ADMINISTRACIÓN Y FINANZAS</vt:lpstr>
      <vt:lpstr>OBSERVATORIO NACIONAL DE SEGURIDAD VIAL ONASEVI</vt:lpstr>
      <vt:lpstr>PRESUPUESTO</vt:lpstr>
      <vt:lpstr>CONTABILIDAD</vt:lpstr>
      <vt:lpstr>  TESORERIA</vt:lpstr>
      <vt:lpstr>Unidad de Activo Fijo, suministro     y transporte</vt:lpstr>
      <vt:lpstr>PLANIFICACIÓN Y RECURSOS HUMANOS</vt:lpstr>
      <vt:lpstr>SERVICIOS GENERALES Y ATENCIÓN AL BENEFICIARIO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50372097029</dc:creator>
  <cp:lastModifiedBy>Carolina Portillo</cp:lastModifiedBy>
  <cp:revision>82</cp:revision>
  <dcterms:created xsi:type="dcterms:W3CDTF">2020-10-02T20:24:33Z</dcterms:created>
  <dcterms:modified xsi:type="dcterms:W3CDTF">2024-04-26T14:44:15Z</dcterms:modified>
</cp:coreProperties>
</file>