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4" r:id="rId2"/>
    <p:sldId id="263" r:id="rId3"/>
    <p:sldId id="272" r:id="rId4"/>
    <p:sldId id="299" r:id="rId5"/>
    <p:sldId id="302" r:id="rId6"/>
    <p:sldId id="301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6" r:id="rId17"/>
    <p:sldId id="312" r:id="rId18"/>
    <p:sldId id="298" r:id="rId19"/>
    <p:sldId id="279" r:id="rId20"/>
    <p:sldId id="327" r:id="rId21"/>
    <p:sldId id="323" r:id="rId22"/>
    <p:sldId id="324" r:id="rId23"/>
    <p:sldId id="325" r:id="rId24"/>
    <p:sldId id="326" r:id="rId25"/>
    <p:sldId id="322" r:id="rId26"/>
    <p:sldId id="283" r:id="rId27"/>
  </p:sldIdLst>
  <p:sldSz cx="12192000" cy="6858000"/>
  <p:notesSz cx="6662738" cy="9926638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8402"/>
    <a:srgbClr val="13D6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896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2887186" cy="498366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774011" y="5"/>
            <a:ext cx="2887186" cy="498366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3DE46BF6-CC29-438A-BA9A-637AE08409F8}" type="datetimeFigureOut">
              <a:rPr lang="es-SV" smtClean="0"/>
              <a:t>27/2/2024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428278"/>
            <a:ext cx="2887186" cy="498366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774011" y="9428278"/>
            <a:ext cx="2887186" cy="498366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425B109B-F615-47A3-B8F1-CD0BE2D8799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91724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887790" cy="497187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773447" y="4"/>
            <a:ext cx="2887790" cy="497187"/>
          </a:xfrm>
          <a:prstGeom prst="rect">
            <a:avLst/>
          </a:prstGeom>
        </p:spPr>
        <p:txBody>
          <a:bodyPr vert="horz" lIns="90690" tIns="45345" rIns="90690" bIns="45345" rtlCol="0"/>
          <a:lstStyle>
            <a:lvl1pPr algn="r">
              <a:defRPr sz="1200"/>
            </a:lvl1pPr>
          </a:lstStyle>
          <a:p>
            <a:fld id="{93E346E8-86A9-4EE0-88C0-8E3FA8188227}" type="datetimeFigureOut">
              <a:rPr lang="es-SV" smtClean="0"/>
              <a:t>27/2/2024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54013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0" tIns="45345" rIns="90690" bIns="45345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66878" y="4777088"/>
            <a:ext cx="5328985" cy="3909148"/>
          </a:xfrm>
          <a:prstGeom prst="rect">
            <a:avLst/>
          </a:prstGeom>
        </p:spPr>
        <p:txBody>
          <a:bodyPr vert="horz" lIns="90690" tIns="45345" rIns="90690" bIns="45345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5" y="9429454"/>
            <a:ext cx="2887790" cy="497186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773447" y="9429454"/>
            <a:ext cx="2887790" cy="497186"/>
          </a:xfrm>
          <a:prstGeom prst="rect">
            <a:avLst/>
          </a:prstGeom>
        </p:spPr>
        <p:txBody>
          <a:bodyPr vert="horz" lIns="90690" tIns="45345" rIns="90690" bIns="45345" rtlCol="0" anchor="b"/>
          <a:lstStyle>
            <a:lvl1pPr algn="r">
              <a:defRPr sz="1200"/>
            </a:lvl1pPr>
          </a:lstStyle>
          <a:p>
            <a:fld id="{4AF2C272-8D13-41F9-8D5B-A1115472A23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909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914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60775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58501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61918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742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14970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441796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24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06206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25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06206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44772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0683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94178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9891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7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06139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14347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52445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2C272-8D13-41F9-8D5B-A1115472A231}" type="slidenum">
              <a:rPr lang="es-SV" smtClean="0"/>
              <a:t>10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54999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27/2/2024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9620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27/2/2024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6973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27/2/2024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3149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27/2/2024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272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27/2/2024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7948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27/2/2024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5875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27/2/2024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5363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27/2/2024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8479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27/2/2024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1096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27/2/2024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5352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885EA-EAB7-49AA-98A1-58401D836380}" type="datetimeFigureOut">
              <a:rPr lang="es-SV" smtClean="0"/>
              <a:t>27/2/2024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798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885EA-EAB7-49AA-98A1-58401D836380}" type="datetimeFigureOut">
              <a:rPr lang="es-SV" smtClean="0"/>
              <a:t>27/2/2024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9FC80-4386-4078-8E4B-305B758224E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7752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12192000" cy="6862164"/>
          </a:xfrm>
        </p:spPr>
      </p:pic>
      <p:sp>
        <p:nvSpPr>
          <p:cNvPr id="7" name="CuadroTexto 6"/>
          <p:cNvSpPr txBox="1"/>
          <p:nvPr/>
        </p:nvSpPr>
        <p:spPr>
          <a:xfrm>
            <a:off x="1413164" y="5403273"/>
            <a:ext cx="85482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400" b="1" dirty="0">
                <a:solidFill>
                  <a:schemeClr val="bg1"/>
                </a:solidFill>
              </a:rPr>
              <a:t>INFORME DE EJECUCIÓN Y SEGUIMIENTO </a:t>
            </a:r>
          </a:p>
          <a:p>
            <a:pPr algn="ctr"/>
            <a:r>
              <a:rPr lang="es-SV" sz="2400" b="1" dirty="0">
                <a:solidFill>
                  <a:schemeClr val="bg1"/>
                </a:solidFill>
              </a:rPr>
              <a:t>4° TRIMESTRE POA Y LIQUIDACIÓN 2023</a:t>
            </a:r>
          </a:p>
        </p:txBody>
      </p:sp>
    </p:spTree>
    <p:extLst>
      <p:ext uri="{BB962C8B-B14F-4D97-AF65-F5344CB8AC3E}">
        <p14:creationId xmlns:p14="http://schemas.microsoft.com/office/powerpoint/2010/main" val="2395185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282740"/>
            <a:ext cx="7107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SV" sz="2000" b="1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4BC232-FABA-9922-7A58-405D574C3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92" y="1503707"/>
            <a:ext cx="5153025" cy="46055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0F31D77-F326-D123-C84D-6610F25F9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185" y="1503707"/>
            <a:ext cx="4191000" cy="445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99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E6148C5-AE59-3177-DA5C-F35F8B96F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70" y="1455607"/>
            <a:ext cx="5067300" cy="446556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345C9D-D826-6165-46A6-94B621837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0313" y="1551332"/>
            <a:ext cx="4143375" cy="396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17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D541624-6B81-08D1-1B5A-4FE12F622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511" y="1594963"/>
            <a:ext cx="5210175" cy="433946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B2BD711-C205-C0BB-8CB0-8DA50A2EC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186" y="1833148"/>
            <a:ext cx="4371975" cy="366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1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511D83-5542-9CCE-B7A5-5D55E236B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239" y="1564169"/>
            <a:ext cx="5048250" cy="399851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469C63F-8BC2-EA2B-45B6-9551CACC1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8267" y="1590759"/>
            <a:ext cx="42672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33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B6AD29-81FD-192E-3BCC-4EAE23C99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062" y="1385473"/>
            <a:ext cx="5191125" cy="468402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C4FBAEF-5911-AB4F-6125-80287103CE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513" y="1592331"/>
            <a:ext cx="4162425" cy="268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66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884CEE7-9191-C16E-4EB9-83774158B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161" y="1550919"/>
            <a:ext cx="5105400" cy="394873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679A017-7D5A-C31A-AFC5-2C3B6714BD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497" y="1550919"/>
            <a:ext cx="43338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74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40020B-6C94-5C94-E82D-4A68A6023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560445"/>
            <a:ext cx="5067300" cy="407173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0AA434B-6028-5658-057A-4F6D1FCC4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238" y="1560445"/>
            <a:ext cx="4239039" cy="397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44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A671AFA-E2B4-B846-655E-A17E1A33C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418" y="977347"/>
            <a:ext cx="5627210" cy="490330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844449D-C75A-D00D-BC25-547EA6551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18" y="548744"/>
            <a:ext cx="3962399" cy="599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80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1418364" y="381111"/>
            <a:ext cx="89361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             COMPARATIVO % PROGRAMADO ENTRE % EJECUTADO</a:t>
            </a:r>
          </a:p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4° TRIMESTRE</a:t>
            </a:r>
          </a:p>
          <a:p>
            <a:endParaRPr lang="es-SV" sz="2000" dirty="0">
              <a:latin typeface="Bembo Std" panose="02020605060306020A03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999A58-17A9-5473-D5C2-D3BC0093A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857" y="1174060"/>
            <a:ext cx="6830286" cy="492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28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190729" y="2446029"/>
            <a:ext cx="707197" cy="155461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591880" y="2869738"/>
            <a:ext cx="29375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SV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s-SV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EJECUTADO IV TRIMESTRE, PERIODO DE OCTUBRE A DICIEMBRE 2023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796209" y="495064"/>
            <a:ext cx="65995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6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CUARTO TRIMESTRE</a:t>
            </a:r>
          </a:p>
          <a:p>
            <a:pPr algn="ctr"/>
            <a:endParaRPr lang="es-SV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Flecha: hacia arriba 9">
            <a:extLst>
              <a:ext uri="{FF2B5EF4-FFF2-40B4-BE49-F238E27FC236}">
                <a16:creationId xmlns:a16="http://schemas.microsoft.com/office/drawing/2014/main" id="{82C18A36-3EEC-4B9F-AE43-3D6EC52D8F61}"/>
              </a:ext>
            </a:extLst>
          </p:cNvPr>
          <p:cNvSpPr/>
          <p:nvPr/>
        </p:nvSpPr>
        <p:spPr>
          <a:xfrm>
            <a:off x="6625883" y="4744778"/>
            <a:ext cx="478302" cy="9348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2F86891-6363-422A-9D6D-4B6E9065E86E}"/>
              </a:ext>
            </a:extLst>
          </p:cNvPr>
          <p:cNvSpPr txBox="1"/>
          <p:nvPr/>
        </p:nvSpPr>
        <p:spPr>
          <a:xfrm>
            <a:off x="7104184" y="4976631"/>
            <a:ext cx="166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DIFERENCIA NEGATIVA</a:t>
            </a:r>
          </a:p>
        </p:txBody>
      </p:sp>
      <p:sp>
        <p:nvSpPr>
          <p:cNvPr id="14" name="Flecha: hacia arriba 13">
            <a:extLst>
              <a:ext uri="{FF2B5EF4-FFF2-40B4-BE49-F238E27FC236}">
                <a16:creationId xmlns:a16="http://schemas.microsoft.com/office/drawing/2014/main" id="{B8776277-E914-4496-8F74-FCEA2540B551}"/>
              </a:ext>
            </a:extLst>
          </p:cNvPr>
          <p:cNvSpPr/>
          <p:nvPr/>
        </p:nvSpPr>
        <p:spPr>
          <a:xfrm rot="16200000">
            <a:off x="9250838" y="1471404"/>
            <a:ext cx="535155" cy="13613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FC23113-B5AD-4D79-940E-340DD8C58F19}"/>
              </a:ext>
            </a:extLst>
          </p:cNvPr>
          <p:cNvSpPr txBox="1"/>
          <p:nvPr/>
        </p:nvSpPr>
        <p:spPr>
          <a:xfrm>
            <a:off x="8591880" y="1336274"/>
            <a:ext cx="241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PROGRAMADO IV TRIMESTRE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1220D9-2DFD-DB76-F2D3-3EDFCC463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437" y="1524739"/>
            <a:ext cx="6599582" cy="316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67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344733"/>
          </a:xfrm>
        </p:spPr>
        <p:txBody>
          <a:bodyPr>
            <a:normAutofit fontScale="92500"/>
          </a:bodyPr>
          <a:lstStyle/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Plan Operativo Anual 2020, continua con la ejecución de metas estratégicas y sus actividades específicas, las cuales siguen encaminadas a la consecución del logro de los Objetivos y Ejes Estratégicos contemplados en el Plan Estratégico Institucional.</a:t>
            </a:r>
          </a:p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seguimiento del Plan Operativo Anual forma parte de una planeación estratégica de esta institución, lo que constituye un lineamiento a efecto de realizar las evaluaciones correspondientes y controlar los resultados obtenidos, en relación a las metas de cada trimestre, lo que nos hace conocer los avances de las actividades de cada una de nuestras unidades organizativas, para el logro de los objetivos institucionales.</a:t>
            </a:r>
          </a:p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presente informe de ejecución y seguimiento del Cuarto Trimestre del Plan Operativo Anual 2020, expone los avances de cada una de las unidades organizativas del FONAT, en relación a las metas establecidas en el mismo y no se limita a establecer si se cumple o no cierta actividad o meta, sino que busca analizar y encaminar a través de acciones correctivas, los aciertos o desaciertos.</a:t>
            </a:r>
          </a:p>
          <a:p>
            <a:pPr marL="0" indent="0" algn="just">
              <a:buNone/>
            </a:pPr>
            <a:endParaRPr lang="es-SV" sz="2400" dirty="0"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endParaRPr lang="es-SV" sz="2400" dirty="0">
              <a:latin typeface="Arial Rounded MT Bold" panose="020F0704030504030204" pitchFamily="34" charset="0"/>
            </a:endParaRPr>
          </a:p>
          <a:p>
            <a:pPr algn="just"/>
            <a:endParaRPr lang="es-SV" sz="2400" dirty="0">
              <a:latin typeface="Arial Rounded MT Bold" panose="020F07040305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367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876800" y="365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SV" dirty="0"/>
          </a:p>
        </p:txBody>
      </p:sp>
      <p:sp>
        <p:nvSpPr>
          <p:cNvPr id="10" name="CuadroTexto 9"/>
          <p:cNvSpPr txBox="1"/>
          <p:nvPr/>
        </p:nvSpPr>
        <p:spPr>
          <a:xfrm>
            <a:off x="3685308" y="268309"/>
            <a:ext cx="459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685308" y="343751"/>
            <a:ext cx="4163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INTRODUCCIÓN</a:t>
            </a:r>
            <a:endParaRPr lang="es-SV" sz="3200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42815" y="1049885"/>
            <a:ext cx="10510985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SV" sz="2100" dirty="0">
                <a:latin typeface="Arial" panose="020B0604020202020204" pitchFamily="34" charset="0"/>
                <a:cs typeface="Arial" panose="020B0604020202020204" pitchFamily="34" charset="0"/>
              </a:rPr>
              <a:t>El Plan Operativo Anual para el año 2023, continua con la ejecución de las metas estratégicas y actividades específicas, las cuales se encuentran encaminadas a la consecución del logro de los Objetivos Estratégicos contemplados en el Plan Estratégico Institucional para el periodo 2021-2025.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SV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SV" sz="2100" dirty="0">
                <a:latin typeface="Arial" panose="020B0604020202020204" pitchFamily="34" charset="0"/>
                <a:cs typeface="Arial" panose="020B0604020202020204" pitchFamily="34" charset="0"/>
              </a:rPr>
              <a:t>El seguimiento del Plan Operativo Anual forma parte de la planeación estratégica de esta institución, lo que constituye un lineamiento a efecto de realizar las evaluaciones correspondientes y controlar los resultados obtenidos, en relación a las metas planteadas en cada trimestre, lo que nos hace conocer los avances de las actividades de cada unidad organizativa, para el logro de los objetivos institucionales.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SV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SV" sz="2100" dirty="0">
                <a:latin typeface="Arial" panose="020B0604020202020204" pitchFamily="34" charset="0"/>
                <a:cs typeface="Arial" panose="020B0604020202020204" pitchFamily="34" charset="0"/>
              </a:rPr>
              <a:t>A continuación se presenta en resumen por medio de representación gráfica, la ejecución del 4° Trimestre y liquidación del POA 2023, por cada unidad organizativa, sustrayendo los datos de la herramienta FONAT Project Manager.</a:t>
            </a:r>
          </a:p>
          <a:p>
            <a:pPr algn="just"/>
            <a:endParaRPr lang="es-SV" sz="2200" b="1" dirty="0">
              <a:latin typeface="Bembo Std" panose="02020605060306020A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03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61D35-7F89-B83A-E51D-4B93B58FC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BFF8FB17-A625-BBC0-E99F-911B25C582F9}"/>
              </a:ext>
            </a:extLst>
          </p:cNvPr>
          <p:cNvSpPr/>
          <p:nvPr/>
        </p:nvSpPr>
        <p:spPr>
          <a:xfrm>
            <a:off x="1418364" y="381111"/>
            <a:ext cx="89361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             COMPARATIVO % PROGRAMADO ENTRE % EJECUTADO</a:t>
            </a:r>
          </a:p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            ANUAL</a:t>
            </a:r>
          </a:p>
          <a:p>
            <a:endParaRPr lang="es-SV" sz="2000" dirty="0">
              <a:latin typeface="Bembo Std" panose="02020605060306020A03" pitchFamily="18" charset="0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6A454F06-CA92-A99E-A98C-348B9139E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73108"/>
              </p:ext>
            </p:extLst>
          </p:nvPr>
        </p:nvGraphicFramePr>
        <p:xfrm>
          <a:off x="2676938" y="1396774"/>
          <a:ext cx="7381461" cy="4685978"/>
        </p:xfrm>
        <a:graphic>
          <a:graphicData uri="http://schemas.openxmlformats.org/drawingml/2006/table">
            <a:tbl>
              <a:tblPr firstRow="1" firstCol="1" bandRow="1"/>
              <a:tblGrid>
                <a:gridCol w="2464217">
                  <a:extLst>
                    <a:ext uri="{9D8B030D-6E8A-4147-A177-3AD203B41FA5}">
                      <a16:colId xmlns:a16="http://schemas.microsoft.com/office/drawing/2014/main" val="3368123124"/>
                    </a:ext>
                  </a:extLst>
                </a:gridCol>
                <a:gridCol w="1744648">
                  <a:extLst>
                    <a:ext uri="{9D8B030D-6E8A-4147-A177-3AD203B41FA5}">
                      <a16:colId xmlns:a16="http://schemas.microsoft.com/office/drawing/2014/main" val="261806441"/>
                    </a:ext>
                  </a:extLst>
                </a:gridCol>
                <a:gridCol w="1585738">
                  <a:extLst>
                    <a:ext uri="{9D8B030D-6E8A-4147-A177-3AD203B41FA5}">
                      <a16:colId xmlns:a16="http://schemas.microsoft.com/office/drawing/2014/main" val="1323990685"/>
                    </a:ext>
                  </a:extLst>
                </a:gridCol>
                <a:gridCol w="1586858">
                  <a:extLst>
                    <a:ext uri="{9D8B030D-6E8A-4147-A177-3AD203B41FA5}">
                      <a16:colId xmlns:a16="http://schemas.microsoft.com/office/drawing/2014/main" val="602408655"/>
                    </a:ext>
                  </a:extLst>
                </a:gridCol>
              </a:tblGrid>
              <a:tr h="3631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U.O.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Programado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Ejecutado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Diferencia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626926"/>
                  </a:ext>
                </a:extLst>
              </a:tr>
              <a:tr h="25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Dirección Ejecutiva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232441"/>
                  </a:ext>
                </a:extLst>
              </a:tr>
              <a:tr h="25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Secretaría del C.D.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139126"/>
                  </a:ext>
                </a:extLst>
              </a:tr>
              <a:tr h="25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GAFI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8616859"/>
                  </a:ext>
                </a:extLst>
              </a:tr>
              <a:tr h="25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GCP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497506"/>
                  </a:ext>
                </a:extLst>
              </a:tr>
              <a:tr h="25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Auditoría Interna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FFFFFF"/>
                          </a:solidFill>
                          <a:effectLst/>
                          <a:highlight>
                            <a:srgbClr val="FF0000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-25.00%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190473"/>
                  </a:ext>
                </a:extLst>
              </a:tr>
              <a:tr h="25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UAIP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422108"/>
                  </a:ext>
                </a:extLst>
              </a:tr>
              <a:tr h="25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U. Ambiental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736506"/>
                  </a:ext>
                </a:extLst>
              </a:tr>
              <a:tr h="25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U. Género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1237848"/>
                  </a:ext>
                </a:extLst>
              </a:tr>
              <a:tr h="25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UGDA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99%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-1.00%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368761"/>
                  </a:ext>
                </a:extLst>
              </a:tr>
              <a:tr h="25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Gerencia de Tecnología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98.86%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-1.14%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499501"/>
                  </a:ext>
                </a:extLst>
              </a:tr>
              <a:tr h="25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U. Comunicaciones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624741"/>
                  </a:ext>
                </a:extLst>
              </a:tr>
              <a:tr h="272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U. Jurídica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757234"/>
                  </a:ext>
                </a:extLst>
              </a:tr>
              <a:tr h="272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CTEM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781707"/>
                  </a:ext>
                </a:extLst>
              </a:tr>
              <a:tr h="272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CONASEVI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90.70%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-9.30%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598378"/>
                  </a:ext>
                </a:extLst>
              </a:tr>
              <a:tr h="253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ONASEVI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---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34971"/>
                  </a:ext>
                </a:extLst>
              </a:tr>
              <a:tr h="467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A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97.70%</a:t>
                      </a:r>
                      <a:endParaRPr lang="es-SV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-2.30%</a:t>
                      </a:r>
                      <a:endParaRPr lang="es-SV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683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528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190729" y="2446029"/>
            <a:ext cx="707197" cy="155461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591880" y="2869738"/>
            <a:ext cx="29242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SV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s-SV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EJECUTADO ACUMULADO</a:t>
            </a:r>
          </a:p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PERIODO DE ENERO A DICIEMBRE 2023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200400" y="720436"/>
            <a:ext cx="5391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ACUMULADO ANUAL</a:t>
            </a:r>
          </a:p>
          <a:p>
            <a:pPr algn="ctr"/>
            <a:endParaRPr lang="es-SV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Flecha: hacia arriba 9">
            <a:extLst>
              <a:ext uri="{FF2B5EF4-FFF2-40B4-BE49-F238E27FC236}">
                <a16:creationId xmlns:a16="http://schemas.microsoft.com/office/drawing/2014/main" id="{82C18A36-3EEC-4B9F-AE43-3D6EC52D8F61}"/>
              </a:ext>
            </a:extLst>
          </p:cNvPr>
          <p:cNvSpPr/>
          <p:nvPr/>
        </p:nvSpPr>
        <p:spPr>
          <a:xfrm>
            <a:off x="7005711" y="4765999"/>
            <a:ext cx="478302" cy="9348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2F86891-6363-422A-9D6D-4B6E9065E86E}"/>
              </a:ext>
            </a:extLst>
          </p:cNvPr>
          <p:cNvSpPr txBox="1"/>
          <p:nvPr/>
        </p:nvSpPr>
        <p:spPr>
          <a:xfrm>
            <a:off x="7244862" y="5232231"/>
            <a:ext cx="243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PORCENTAJE NO EJECUTADO</a:t>
            </a:r>
          </a:p>
        </p:txBody>
      </p:sp>
      <p:sp>
        <p:nvSpPr>
          <p:cNvPr id="14" name="Flecha: hacia arriba 13">
            <a:extLst>
              <a:ext uri="{FF2B5EF4-FFF2-40B4-BE49-F238E27FC236}">
                <a16:creationId xmlns:a16="http://schemas.microsoft.com/office/drawing/2014/main" id="{B8776277-E914-4496-8F74-FCEA2540B551}"/>
              </a:ext>
            </a:extLst>
          </p:cNvPr>
          <p:cNvSpPr/>
          <p:nvPr/>
        </p:nvSpPr>
        <p:spPr>
          <a:xfrm rot="16200000">
            <a:off x="9250838" y="1471404"/>
            <a:ext cx="535155" cy="13613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FC23113-B5AD-4D79-940E-340DD8C58F19}"/>
              </a:ext>
            </a:extLst>
          </p:cNvPr>
          <p:cNvSpPr txBox="1"/>
          <p:nvPr/>
        </p:nvSpPr>
        <p:spPr>
          <a:xfrm>
            <a:off x="8563745" y="1422499"/>
            <a:ext cx="241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PROGRAMADO ANUAL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CBF79AA-5494-4697-A9DC-9EF654F4B0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986" y="1660344"/>
            <a:ext cx="6551464" cy="312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3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254525" y="552977"/>
            <a:ext cx="7682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DISTRIBUCIÓN DE PORCENTAJES</a:t>
            </a:r>
            <a:endParaRPr lang="es-SV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302FFD-635A-0A26-D26B-53C68CB4C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593" y="1454633"/>
            <a:ext cx="8592813" cy="451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85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358887" y="720436"/>
            <a:ext cx="7169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PROGRAMADO POR TRIMESTRE</a:t>
            </a:r>
            <a:endParaRPr lang="es-SV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5319164-3F10-AC26-1FE7-BCCF6AE03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714" y="1837703"/>
            <a:ext cx="8084634" cy="339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15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344733"/>
          </a:xfrm>
        </p:spPr>
        <p:txBody>
          <a:bodyPr>
            <a:normAutofit fontScale="92500"/>
          </a:bodyPr>
          <a:lstStyle/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Plan Operativo Anual 2020, continua con la ejecución de metas estratégicas y sus actividades específicas, las cuales siguen encaminadas a la consecución del logro de los Objetivos y Ejes Estratégicos contemplados en el Plan Estratégico Institucional.</a:t>
            </a:r>
          </a:p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seguimiento del Plan Operativo Anual forma parte de una planeación estratégica de esta institución, lo que constituye un lineamiento a efecto de realizar las evaluaciones correspondientes y controlar los resultados obtenidos, en relación a las metas de cada trimestre, lo que nos hace conocer los avances de las actividades de cada una de nuestras unidades organizativas, para el logro de los objetivos institucionales.</a:t>
            </a:r>
          </a:p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presente informe de ejecución y seguimiento del Cuarto Trimestre del Plan Operativo Anual 2020, expone los avances de cada una de las unidades organizativas del FONAT, en relación a las metas establecidas en el mismo y no se limita a establecer si se cumple o no cierta actividad o meta, sino que busca analizar y encaminar a través de acciones correctivas, los aciertos o desaciertos.</a:t>
            </a:r>
          </a:p>
          <a:p>
            <a:pPr marL="0" indent="0" algn="just">
              <a:buNone/>
            </a:pPr>
            <a:endParaRPr lang="es-SV" sz="2400" dirty="0"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endParaRPr lang="es-SV" sz="2400" dirty="0">
              <a:latin typeface="Arial Rounded MT Bold" panose="020F0704030504030204" pitchFamily="34" charset="0"/>
            </a:endParaRPr>
          </a:p>
          <a:p>
            <a:pPr algn="just"/>
            <a:endParaRPr lang="es-SV" sz="2400" dirty="0">
              <a:latin typeface="Arial Rounded MT Bold" panose="020F07040305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876800" y="365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SV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708245" y="564238"/>
            <a:ext cx="877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CONCLUSIÓN TERCER TRIMESTRE 2023</a:t>
            </a:r>
            <a:endParaRPr lang="es-SV" sz="3200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42815" y="1346001"/>
            <a:ext cx="10510985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SV" sz="2800" dirty="0">
                <a:latin typeface="Bembo Std" panose="02020605060306020A03" pitchFamily="18" charset="0"/>
              </a:rPr>
              <a:t>Del </a:t>
            </a:r>
            <a:r>
              <a:rPr lang="es-SV" sz="2800" b="1" dirty="0">
                <a:latin typeface="Bembo Std" panose="02020605060306020A03" pitchFamily="18" charset="0"/>
              </a:rPr>
              <a:t>25.00% </a:t>
            </a:r>
            <a:r>
              <a:rPr lang="es-SV" sz="2800" dirty="0">
                <a:latin typeface="Bembo Std" panose="02020605060306020A03" pitchFamily="18" charset="0"/>
              </a:rPr>
              <a:t>programado correspondiente a las actividades del 4° Trimestre del Plan Operativo Anual 2023, se obtuvo un nivel de ejecución del </a:t>
            </a:r>
            <a:r>
              <a:rPr lang="es-SV" sz="2800" b="1" dirty="0">
                <a:solidFill>
                  <a:srgbClr val="0B8402"/>
                </a:solidFill>
                <a:latin typeface="Bembo Std" panose="02020605060306020A03" pitchFamily="18" charset="0"/>
              </a:rPr>
              <a:t>24.84%</a:t>
            </a:r>
            <a:r>
              <a:rPr lang="es-SV" sz="2800" dirty="0">
                <a:latin typeface="Bembo Std" panose="02020605060306020A03" pitchFamily="18" charset="0"/>
              </a:rPr>
              <a:t>, existiendo una diferencia negativa del </a:t>
            </a:r>
            <a:r>
              <a:rPr lang="es-SV" sz="2800" b="1" dirty="0">
                <a:solidFill>
                  <a:srgbClr val="FF0000"/>
                </a:solidFill>
                <a:latin typeface="Bembo Std" panose="02020605060306020A03" pitchFamily="18" charset="0"/>
              </a:rPr>
              <a:t>-0.16%</a:t>
            </a:r>
            <a:r>
              <a:rPr lang="es-SV" sz="2800" dirty="0">
                <a:solidFill>
                  <a:srgbClr val="00B050"/>
                </a:solidFill>
                <a:latin typeface="Bembo Std" panose="02020605060306020A03" pitchFamily="18" charset="0"/>
              </a:rPr>
              <a:t> </a:t>
            </a:r>
            <a:r>
              <a:rPr lang="es-SV" sz="2800" dirty="0">
                <a:latin typeface="Bembo Std" panose="02020605060306020A03" pitchFamily="18" charset="0"/>
              </a:rPr>
              <a:t>en relación al porcentaje de actividades no ejecutadas, esto debido a que, una de las Unidades Organizativas no logró la ejecución total de lo programado (</a:t>
            </a:r>
            <a:r>
              <a:rPr lang="es-SV" sz="2000" dirty="0">
                <a:latin typeface="Bembo Std" panose="02020605060306020A03" pitchFamily="18" charset="0"/>
              </a:rPr>
              <a:t>CONASEVI</a:t>
            </a:r>
            <a:r>
              <a:rPr lang="es-SV" sz="2800" dirty="0">
                <a:latin typeface="Bembo Std" panose="02020605060306020A03" pitchFamily="18" charset="0"/>
              </a:rPr>
              <a:t>).</a:t>
            </a:r>
            <a:endParaRPr lang="es-S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SV" sz="2800" dirty="0">
              <a:latin typeface="Bembo Std" panose="02020605060306020A03" pitchFamily="18" charset="0"/>
            </a:endParaRPr>
          </a:p>
          <a:p>
            <a:pPr algn="just"/>
            <a:endParaRPr lang="es-SV" sz="2100" dirty="0">
              <a:latin typeface="Bembo Std" panose="02020605060306020A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215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3669"/>
          </a:xfrm>
        </p:spPr>
        <p:txBody>
          <a:bodyPr>
            <a:norm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94704"/>
            <a:ext cx="10515600" cy="5344733"/>
          </a:xfrm>
        </p:spPr>
        <p:txBody>
          <a:bodyPr>
            <a:normAutofit fontScale="92500"/>
          </a:bodyPr>
          <a:lstStyle/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Plan Operativo Anual 2020, continua con la ejecución de metas estratégicas y sus actividades específicas, las cuales siguen encaminadas a la consecución del logro de los Objetivos y Ejes Estratégicos contemplados en el Plan Estratégico Institucional.</a:t>
            </a:r>
          </a:p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seguimiento del Plan Operativo Anual forma parte de una planeación estratégica de esta institución, lo que constituye un lineamiento a efecto de realizar las evaluaciones correspondientes y controlar los resultados obtenidos, en relación a las metas de cada trimestre, lo que nos hace conocer los avances de las actividades de cada una de nuestras unidades organizativas, para el logro de los objetivos institucionales.</a:t>
            </a:r>
          </a:p>
          <a:p>
            <a:pPr algn="just"/>
            <a:r>
              <a:rPr lang="es-SV" sz="2400" dirty="0">
                <a:latin typeface="Arial Rounded MT Bold" panose="020F0704030504030204" pitchFamily="34" charset="0"/>
              </a:rPr>
              <a:t>El presente informe de ejecución y seguimiento del Cuarto Trimestre del Plan Operativo Anual 2020, expone los avances de cada una de las unidades organizativas del FONAT, en relación a las metas establecidas en el mismo y no se limita a establecer si se cumple o no cierta actividad o meta, sino que busca analizar y encaminar a través de acciones correctivas, los aciertos o desaciertos.</a:t>
            </a:r>
          </a:p>
          <a:p>
            <a:pPr marL="0" indent="0" algn="just">
              <a:buNone/>
            </a:pPr>
            <a:endParaRPr lang="es-SV" sz="2400" dirty="0">
              <a:latin typeface="Arial Rounded MT Bold" panose="020F0704030504030204" pitchFamily="34" charset="0"/>
            </a:endParaRPr>
          </a:p>
          <a:p>
            <a:pPr marL="0" indent="0" algn="just">
              <a:buNone/>
            </a:pPr>
            <a:endParaRPr lang="es-SV" sz="2400" dirty="0">
              <a:latin typeface="Arial Rounded MT Bold" panose="020F0704030504030204" pitchFamily="34" charset="0"/>
            </a:endParaRPr>
          </a:p>
          <a:p>
            <a:pPr algn="just"/>
            <a:endParaRPr lang="es-SV" sz="2400" dirty="0">
              <a:latin typeface="Arial Rounded MT Bold" panose="020F07040305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2"/>
            <a:ext cx="12192000" cy="686008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876800" y="365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SV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546911" y="723246"/>
            <a:ext cx="87755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32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CONCLUSIÓN DE LIQUIDACIÓN POA 2023</a:t>
            </a:r>
            <a:endParaRPr lang="es-SV" sz="3200" dirty="0">
              <a:solidFill>
                <a:schemeClr val="accent1">
                  <a:lumMod val="50000"/>
                </a:schemeClr>
              </a:solidFill>
              <a:latin typeface="Bembo Std" panose="02020605060306020A03" pitchFamily="18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42815" y="1101664"/>
            <a:ext cx="1051098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endParaRPr lang="es-SV" sz="2100" dirty="0">
              <a:latin typeface="Bembo Std" panose="02020605060306020A03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s-SV" sz="2800" dirty="0">
                <a:latin typeface="Bembo Std" panose="02020605060306020A03" pitchFamily="18" charset="0"/>
              </a:rPr>
              <a:t>Del </a:t>
            </a:r>
            <a:r>
              <a:rPr lang="es-SV" sz="2800" b="1" dirty="0">
                <a:latin typeface="Bembo Std" panose="02020605060306020A03" pitchFamily="18" charset="0"/>
              </a:rPr>
              <a:t>100% </a:t>
            </a:r>
            <a:r>
              <a:rPr lang="es-SV" sz="2800" dirty="0">
                <a:latin typeface="Bembo Std" panose="02020605060306020A03" pitchFamily="18" charset="0"/>
              </a:rPr>
              <a:t>programado correspondiente a las actividades del Plan Operativo Anual 2023, se obtuvo un </a:t>
            </a:r>
            <a:r>
              <a:rPr lang="es-SV" sz="2800" b="1" dirty="0">
                <a:solidFill>
                  <a:srgbClr val="0B8402"/>
                </a:solidFill>
                <a:latin typeface="Bembo Std" panose="02020605060306020A03" pitchFamily="18" charset="0"/>
              </a:rPr>
              <a:t>97.70%</a:t>
            </a:r>
            <a:r>
              <a:rPr lang="es-SV" sz="2800" dirty="0">
                <a:solidFill>
                  <a:srgbClr val="FF0000"/>
                </a:solidFill>
                <a:latin typeface="Bembo Std" panose="02020605060306020A03" pitchFamily="18" charset="0"/>
              </a:rPr>
              <a:t> </a:t>
            </a:r>
            <a:r>
              <a:rPr lang="es-SV" sz="2800" dirty="0">
                <a:latin typeface="Bembo Std" panose="02020605060306020A03" pitchFamily="18" charset="0"/>
              </a:rPr>
              <a:t>de Ejecución, existiendo una diferencia negativa del </a:t>
            </a:r>
            <a:r>
              <a:rPr lang="es-SV" sz="2800" b="1" dirty="0">
                <a:solidFill>
                  <a:srgbClr val="FF0000"/>
                </a:solidFill>
                <a:latin typeface="Bembo Std" panose="02020605060306020A03" pitchFamily="18" charset="0"/>
              </a:rPr>
              <a:t>-2.30%</a:t>
            </a:r>
            <a:r>
              <a:rPr lang="es-SV" sz="2800" dirty="0">
                <a:solidFill>
                  <a:srgbClr val="00B050"/>
                </a:solidFill>
                <a:latin typeface="Bembo Std" panose="02020605060306020A03" pitchFamily="18" charset="0"/>
              </a:rPr>
              <a:t> </a:t>
            </a:r>
            <a:r>
              <a:rPr lang="es-SV" sz="2800" dirty="0">
                <a:latin typeface="Bembo Std" panose="02020605060306020A03" pitchFamily="18" charset="0"/>
              </a:rPr>
              <a:t>en relación al porcentaje de actividades no ejecutadas, esto debido a que, cuatro de las quince Unidades Organizativas no logró la ejecución total de lo programado (Auditoría Interna, UGDA, Gerencia de Tecnología y CONASEVI).</a:t>
            </a:r>
            <a:endParaRPr lang="es-SV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SV" sz="2800" dirty="0">
              <a:latin typeface="Bembo Std" panose="02020605060306020A03" pitchFamily="18" charset="0"/>
            </a:endParaRPr>
          </a:p>
          <a:p>
            <a:pPr algn="just"/>
            <a:endParaRPr lang="es-SV" sz="2100" dirty="0">
              <a:latin typeface="Bembo Std" panose="02020605060306020A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280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76325"/>
            <a:ext cx="10515600" cy="960877"/>
          </a:xfrm>
        </p:spPr>
        <p:txBody>
          <a:bodyPr>
            <a:normAutofit/>
          </a:bodyPr>
          <a:lstStyle/>
          <a:p>
            <a:pPr algn="ctr"/>
            <a:r>
              <a:rPr lang="es-SV" dirty="0">
                <a:latin typeface="Arial Rounded MT Bold" panose="020F0704030504030204" pitchFamily="34" charset="0"/>
              </a:rPr>
              <a:t>SOLICITUD AL CONSEJO DIRECTIVO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642334"/>
            <a:ext cx="10515600" cy="281222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200000"/>
              </a:lnSpc>
            </a:pPr>
            <a:r>
              <a:rPr lang="es-SV" sz="2200" dirty="0">
                <a:latin typeface="Arial Rounded MT Bold" panose="020F0704030504030204" pitchFamily="34" charset="0"/>
              </a:rPr>
              <a:t>Dar por recibido el informe de ejecución del 4° Trimestre y liquidación del POA 2023.</a:t>
            </a:r>
          </a:p>
          <a:p>
            <a:pPr algn="just">
              <a:lnSpc>
                <a:spcPct val="200000"/>
              </a:lnSpc>
            </a:pPr>
            <a:endParaRPr lang="es-SV" sz="2200" dirty="0">
              <a:latin typeface="Arial Rounded MT Bold" panose="020F070403050403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s-SV" sz="3200" dirty="0">
                <a:latin typeface="Arial Rounded MT Bold" panose="020F0704030504030204" pitchFamily="34" charset="0"/>
              </a:rPr>
              <a:t>GRACIAS 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3384703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819967E-E32A-7961-C49C-2B7153999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922" y="1410020"/>
            <a:ext cx="4441756" cy="40379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E9DF560-8F23-8A9F-6E6E-D15F35005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1495425"/>
            <a:ext cx="41910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62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959CCCB-EB20-37B8-37C5-2536D9846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77" y="1755499"/>
            <a:ext cx="5162550" cy="36385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A532E6E-1491-6AA8-2EDE-726C33321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675" y="1681162"/>
            <a:ext cx="43624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8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81C7C0-9D73-FBE7-0AF3-841037E61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638300"/>
            <a:ext cx="5143500" cy="35814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5B1120F-D787-30AB-83DE-18DCBE055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667" y="1746595"/>
            <a:ext cx="4352925" cy="156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40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5CD68F-7131-1FA6-A446-19D31D20E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5" y="1571625"/>
            <a:ext cx="5133975" cy="414006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53CBBE8-1E23-38B8-AEA4-3E7B81EEB1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102" y="1471612"/>
            <a:ext cx="42291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0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FD4C65A-A21C-6217-6D65-DD9796327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296" y="1552101"/>
            <a:ext cx="5153025" cy="440883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255EDE6-DAF8-6683-421C-B4E02E7C3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9302" y="1552101"/>
            <a:ext cx="42576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78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2CF3FD0-725C-E454-97D7-32F9B4EA0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431174"/>
            <a:ext cx="5076825" cy="454301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90E4CB6-4579-C63D-6891-399D0A661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190" y="1431173"/>
            <a:ext cx="4171950" cy="401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56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2542309" y="659210"/>
            <a:ext cx="71073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solidFill>
                  <a:schemeClr val="accent1">
                    <a:lumMod val="50000"/>
                  </a:schemeClr>
                </a:solidFill>
                <a:latin typeface="Bembo Std" panose="02020605060306020A03" pitchFamily="18" charset="0"/>
              </a:rPr>
              <a:t>AVANCE PLAN OPERATIVO ANUAL 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D0128A-21C5-1D5E-8538-B9F94EC63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379676"/>
            <a:ext cx="5143500" cy="44645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AE0C1EF-9538-46FC-2E72-AF03F5239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569" y="1550194"/>
            <a:ext cx="4248150" cy="412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142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11724</TotalTime>
  <Words>1140</Words>
  <Application>Microsoft Office PowerPoint</Application>
  <PresentationFormat>Panorámica</PresentationFormat>
  <Paragraphs>151</Paragraphs>
  <Slides>26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Arial Rounded MT Bold</vt:lpstr>
      <vt:lpstr>Bembo Std</vt:lpstr>
      <vt:lpstr>Calibri</vt:lpstr>
      <vt:lpstr>Calibri Light</vt:lpstr>
      <vt:lpstr>Wingdings</vt:lpstr>
      <vt:lpstr>Tema de Office</vt:lpstr>
      <vt:lpstr>Presentación de PowerPoint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INTRODUCCIÓN</vt:lpstr>
      <vt:lpstr>INTRODUCCIÓN</vt:lpstr>
      <vt:lpstr>SOLICITUD AL CONSEJO DIRECTIVO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EJECUCIÓN  POA 2016 PERÍODO DE FEBRERO A MAYO</dc:title>
  <dc:creator>Lic. Carlos Humberto Silva Pineda</dc:creator>
  <cp:lastModifiedBy>Carolina Portillo</cp:lastModifiedBy>
  <cp:revision>298</cp:revision>
  <cp:lastPrinted>2023-08-15T14:39:09Z</cp:lastPrinted>
  <dcterms:created xsi:type="dcterms:W3CDTF">2016-06-14T14:54:11Z</dcterms:created>
  <dcterms:modified xsi:type="dcterms:W3CDTF">2024-02-27T21:00:30Z</dcterms:modified>
</cp:coreProperties>
</file>