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4" r:id="rId2"/>
    <p:sldId id="263" r:id="rId3"/>
    <p:sldId id="272" r:id="rId4"/>
    <p:sldId id="299" r:id="rId5"/>
    <p:sldId id="302" r:id="rId6"/>
    <p:sldId id="301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6" r:id="rId17"/>
    <p:sldId id="312" r:id="rId18"/>
    <p:sldId id="298" r:id="rId19"/>
    <p:sldId id="279" r:id="rId20"/>
    <p:sldId id="323" r:id="rId21"/>
    <p:sldId id="324" r:id="rId22"/>
    <p:sldId id="325" r:id="rId23"/>
    <p:sldId id="326" r:id="rId24"/>
    <p:sldId id="283" r:id="rId25"/>
  </p:sldIdLst>
  <p:sldSz cx="12192000" cy="6858000"/>
  <p:notesSz cx="6662738" cy="9926638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8402"/>
    <a:srgbClr val="13D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896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774011" y="5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3DE46BF6-CC29-438A-BA9A-637AE08409F8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9428278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774011" y="9428278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25B109B-F615-47A3-B8F1-CD0BE2D8799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1724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2887790" cy="497187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3447" y="4"/>
            <a:ext cx="2887790" cy="497187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93E346E8-86A9-4EE0-88C0-8E3FA8188227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878" y="4777088"/>
            <a:ext cx="5328985" cy="3909148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5" y="9429454"/>
            <a:ext cx="2887790" cy="49718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3447" y="9429454"/>
            <a:ext cx="2887790" cy="49718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AF2C272-8D13-41F9-8D5B-A1115472A2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099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148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60775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12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585017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619187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7424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149704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441796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23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062064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47725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4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60683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94178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6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9891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7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061391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8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14347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9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2445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10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54999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9620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97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149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272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48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875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36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479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9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352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79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85EA-EAB7-49AA-98A1-58401D836380}" type="datetimeFigureOut">
              <a:rPr lang="es-SV" smtClean="0"/>
              <a:t>24/1/2024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752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52"/>
            <a:ext cx="12192000" cy="6862164"/>
          </a:xfrm>
        </p:spPr>
      </p:pic>
      <p:sp>
        <p:nvSpPr>
          <p:cNvPr id="7" name="CuadroTexto 6"/>
          <p:cNvSpPr txBox="1"/>
          <p:nvPr/>
        </p:nvSpPr>
        <p:spPr>
          <a:xfrm>
            <a:off x="1413164" y="5403273"/>
            <a:ext cx="8548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>
                <a:solidFill>
                  <a:schemeClr val="bg1"/>
                </a:solidFill>
              </a:rPr>
              <a:t>INFORME DE EJECUCIÓN Y SEGUIMIENTO </a:t>
            </a:r>
          </a:p>
          <a:p>
            <a:pPr algn="ctr"/>
            <a:r>
              <a:rPr lang="es-SV" sz="2400" b="1" dirty="0">
                <a:solidFill>
                  <a:schemeClr val="bg1"/>
                </a:solidFill>
              </a:rPr>
              <a:t>3° TRIMESTRE POA 2023</a:t>
            </a:r>
          </a:p>
        </p:txBody>
      </p:sp>
    </p:spTree>
    <p:extLst>
      <p:ext uri="{BB962C8B-B14F-4D97-AF65-F5344CB8AC3E}">
        <p14:creationId xmlns:p14="http://schemas.microsoft.com/office/powerpoint/2010/main" val="2395185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282740"/>
            <a:ext cx="71073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15676E9-8CFE-6B79-E0D6-2889E9293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850" y="1613038"/>
            <a:ext cx="5074133" cy="411190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F939AB8-3A74-89DD-2EA6-6129D1FDFB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2019" y="1855925"/>
            <a:ext cx="4848002" cy="292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699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42B7D6B-81CD-31C7-809D-0C01213B7A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914" y="1360438"/>
            <a:ext cx="5854354" cy="443076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B34BB42-55BE-704D-1B75-58B5B84EB6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8268" y="1557338"/>
            <a:ext cx="4010025" cy="285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170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1F36ED5-CBF4-E242-0076-069F35BA9B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325" y="1367727"/>
            <a:ext cx="5187675" cy="434783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F21F1649-6888-5073-C817-661A42731A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8766" y="1417714"/>
            <a:ext cx="4645715" cy="4297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31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258B4DA-9348-9D61-09A3-8E13C0019D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481" y="1908313"/>
            <a:ext cx="4528102" cy="316727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E9AC384-1459-6723-D634-2485F99D2C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3183" y="1686339"/>
            <a:ext cx="5530298" cy="4210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33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989D0F4-DFF4-CB38-644D-6B55ABF792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0" y="1749033"/>
            <a:ext cx="4152900" cy="382905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AD04DE59-6BD1-B9A2-1E47-9F8E33B195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3182" y="1563503"/>
            <a:ext cx="5938839" cy="416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66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E6F7BE7-D068-539F-1574-812B52E92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454" y="1417982"/>
            <a:ext cx="5018546" cy="438108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9476046-01C3-D7C2-ECD8-8C067987C6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6721" y="1417982"/>
            <a:ext cx="4435336" cy="421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974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719A0A8-9EAD-9478-3238-6E0B272E19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186" y="1707873"/>
            <a:ext cx="4544107" cy="383153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C8FE64F-FBD8-2548-7F9E-F728BBE991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859" y="1515715"/>
            <a:ext cx="5896804" cy="421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2442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BF194D0-8AD1-864D-65BA-90DC9E62D7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192" y="951620"/>
            <a:ext cx="5976076" cy="495476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98F12B9C-F815-681A-BE95-5E517B9B29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3536" y="408980"/>
            <a:ext cx="4007334" cy="604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080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/>
        </p:nvSpPr>
        <p:spPr>
          <a:xfrm>
            <a:off x="1418364" y="381111"/>
            <a:ext cx="893618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             COMPARATIVO % PROGRAMADO ENTRE % EJECUTADO</a:t>
            </a:r>
          </a:p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3° TRIMESTRE</a:t>
            </a:r>
          </a:p>
          <a:p>
            <a:endParaRPr lang="es-SV" sz="2000" dirty="0">
              <a:latin typeface="Bembo Std" panose="02020605060306020A03" pitchFamily="18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2AA2EEC-3978-6380-FF22-9F9722623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8857" y="1211244"/>
            <a:ext cx="6614285" cy="473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280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190729" y="2446029"/>
            <a:ext cx="707197" cy="155461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591880" y="2869738"/>
            <a:ext cx="256309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EJECUTADO III TRIMESTRE, PERIODO DE JULIO A SEPTIEMBRE 2023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796209" y="495064"/>
            <a:ext cx="65995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6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TERCER TRIMESTRE</a:t>
            </a: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82C18A36-3EEC-4B9F-AE43-3D6EC52D8F61}"/>
              </a:ext>
            </a:extLst>
          </p:cNvPr>
          <p:cNvSpPr/>
          <p:nvPr/>
        </p:nvSpPr>
        <p:spPr>
          <a:xfrm>
            <a:off x="6625883" y="4744778"/>
            <a:ext cx="478302" cy="9348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F86891-6363-422A-9D6D-4B6E9065E86E}"/>
              </a:ext>
            </a:extLst>
          </p:cNvPr>
          <p:cNvSpPr txBox="1"/>
          <p:nvPr/>
        </p:nvSpPr>
        <p:spPr>
          <a:xfrm>
            <a:off x="7104184" y="4976631"/>
            <a:ext cx="1662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DIFERENCIA NEGATIVA</a:t>
            </a:r>
          </a:p>
        </p:txBody>
      </p:sp>
      <p:sp>
        <p:nvSpPr>
          <p:cNvPr id="14" name="Flecha: hacia arriba 13">
            <a:extLst>
              <a:ext uri="{FF2B5EF4-FFF2-40B4-BE49-F238E27FC236}">
                <a16:creationId xmlns:a16="http://schemas.microsoft.com/office/drawing/2014/main" id="{B8776277-E914-4496-8F74-FCEA2540B551}"/>
              </a:ext>
            </a:extLst>
          </p:cNvPr>
          <p:cNvSpPr/>
          <p:nvPr/>
        </p:nvSpPr>
        <p:spPr>
          <a:xfrm rot="16200000">
            <a:off x="9250838" y="1471404"/>
            <a:ext cx="535155" cy="13613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FC23113-B5AD-4D79-940E-340DD8C58F19}"/>
              </a:ext>
            </a:extLst>
          </p:cNvPr>
          <p:cNvSpPr txBox="1"/>
          <p:nvPr/>
        </p:nvSpPr>
        <p:spPr>
          <a:xfrm>
            <a:off x="8591880" y="1336274"/>
            <a:ext cx="241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PROGRAMADO III TRIMESTRE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08ABECE-0C36-A93C-153F-F7AF4CB3A5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9868" y="1541060"/>
            <a:ext cx="6599582" cy="311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67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23675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0" name="CuadroTexto 9"/>
          <p:cNvSpPr txBox="1"/>
          <p:nvPr/>
        </p:nvSpPr>
        <p:spPr>
          <a:xfrm>
            <a:off x="3685308" y="268309"/>
            <a:ext cx="4599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685308" y="343751"/>
            <a:ext cx="41632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INTRODUCCIÓN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42815" y="1049885"/>
            <a:ext cx="10510985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Plan Operativo Anual para el año 2023, continua con la ejecución de las metas estratégicas y actividades específicas, las cuales se encuentran encaminadas a la consecución del logro de los Objetivos Estratégicos contemplados en el Plan Estratégico Institucional para el periodo 2021-2025.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El seguimiento del Plan Operativo Anual forma parte de la planeación estratégica de esta institución, lo que constituye un lineamiento a efecto de realizar las evaluaciones correspondientes y controlar los resultados obtenidos, en relación a las metas planteadas en cada trimestre, lo que nos hace conocer los avances de las actividades de cada unidad organizativa, para el logro de los objetivos institucionales.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s-SV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s-SV" sz="2100" dirty="0">
                <a:latin typeface="Arial" panose="020B0604020202020204" pitchFamily="34" charset="0"/>
                <a:cs typeface="Arial" panose="020B0604020202020204" pitchFamily="34" charset="0"/>
              </a:rPr>
              <a:t>A continuación se presenta en resumen por medio de representación gráfica, la ejecución del 3° Trimestre del POA 2023, por cada unidad organizativa, sustrayendo los datos de la herramienta FONAT Project Manager.</a:t>
            </a:r>
          </a:p>
          <a:p>
            <a:pPr algn="just"/>
            <a:endParaRPr lang="es-SV" sz="2200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903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190729" y="2446029"/>
            <a:ext cx="707197" cy="155461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8591880" y="2869738"/>
            <a:ext cx="256309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SV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EJECUTADO ACUMULADO</a:t>
            </a:r>
          </a:p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PERIODO DE ENERO A SEPTIEMBRE 2023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00400" y="720436"/>
            <a:ext cx="5391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ACUMULADO ANUAL</a:t>
            </a:r>
          </a:p>
          <a:p>
            <a:pPr algn="ctr"/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Flecha: hacia arriba 9">
            <a:extLst>
              <a:ext uri="{FF2B5EF4-FFF2-40B4-BE49-F238E27FC236}">
                <a16:creationId xmlns:a16="http://schemas.microsoft.com/office/drawing/2014/main" id="{82C18A36-3EEC-4B9F-AE43-3D6EC52D8F61}"/>
              </a:ext>
            </a:extLst>
          </p:cNvPr>
          <p:cNvSpPr/>
          <p:nvPr/>
        </p:nvSpPr>
        <p:spPr>
          <a:xfrm>
            <a:off x="7005711" y="4765999"/>
            <a:ext cx="478302" cy="9348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F86891-6363-422A-9D6D-4B6E9065E86E}"/>
              </a:ext>
            </a:extLst>
          </p:cNvPr>
          <p:cNvSpPr txBox="1"/>
          <p:nvPr/>
        </p:nvSpPr>
        <p:spPr>
          <a:xfrm>
            <a:off x="7244862" y="5232231"/>
            <a:ext cx="24373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PORCENTAJE A EJECUTAR ENTRE OCTUBRE A DICIEMBRE 2023</a:t>
            </a:r>
          </a:p>
        </p:txBody>
      </p:sp>
      <p:sp>
        <p:nvSpPr>
          <p:cNvPr id="14" name="Flecha: hacia arriba 13">
            <a:extLst>
              <a:ext uri="{FF2B5EF4-FFF2-40B4-BE49-F238E27FC236}">
                <a16:creationId xmlns:a16="http://schemas.microsoft.com/office/drawing/2014/main" id="{B8776277-E914-4496-8F74-FCEA2540B551}"/>
              </a:ext>
            </a:extLst>
          </p:cNvPr>
          <p:cNvSpPr/>
          <p:nvPr/>
        </p:nvSpPr>
        <p:spPr>
          <a:xfrm rot="16200000">
            <a:off x="9250838" y="1471404"/>
            <a:ext cx="535155" cy="13613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FC23113-B5AD-4D79-940E-340DD8C58F19}"/>
              </a:ext>
            </a:extLst>
          </p:cNvPr>
          <p:cNvSpPr txBox="1"/>
          <p:nvPr/>
        </p:nvSpPr>
        <p:spPr>
          <a:xfrm>
            <a:off x="8563745" y="1422499"/>
            <a:ext cx="241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PROGRAMADO ANUAL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D9EB0D8-F8A5-07B7-3A07-B4F94A499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6682" y="1438075"/>
            <a:ext cx="6850338" cy="332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738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254525" y="552977"/>
            <a:ext cx="768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DISTRIBUCIÓN DE PORCENTAJES</a:t>
            </a:r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A0D398D-0521-71EA-7FE8-D9BD2E885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582" y="1238758"/>
            <a:ext cx="7682948" cy="4966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6855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358887" y="720436"/>
            <a:ext cx="7169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PROGRAMADO POR TRIMESTRE</a:t>
            </a:r>
            <a:endParaRPr lang="es-SV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416DC6B-D3C5-9161-4231-DCE72C744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961" y="1842053"/>
            <a:ext cx="8750458" cy="3604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215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INTRODUCCIÓN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 fontScale="92500"/>
          </a:bodyPr>
          <a:lstStyle/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Plan Operativo Anual 2020, continua con la ejecución de metas estratégicas y sus actividades específicas, las cuales siguen encaminadas a la consecución del logro de los Objetivos y Ejes Estratégicos contemplados en el Plan Estratégico Institucional.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seguimiento del Plan Operativo Anual forma parte de una planeación estratégica de esta institución, lo que constituye un lineamiento a efecto de realizar las evaluaciones correspondientes y controlar los resultados obtenidos, en relación a las metas de cada trimestre, lo que nos hace conocer los avances de las actividades de cada una de nuestras unidades organizativas, para el logro de los objetivos institucionales.</a:t>
            </a:r>
          </a:p>
          <a:p>
            <a:pPr algn="just"/>
            <a:r>
              <a:rPr lang="es-SV" sz="2400" dirty="0">
                <a:latin typeface="Arial Rounded MT Bold" panose="020F0704030504030204" pitchFamily="34" charset="0"/>
              </a:rPr>
              <a:t>El presente informe de ejecución y seguimiento del Cuarto Trimestre del Plan Operativo Anual 2020, expone los avances de cada una de las unidades organizativas del FONAT, en relación a las metas establecidas en el mismo y no se limita a establecer si se cumple o no cierta actividad o meta, sino que busca analizar y encaminar a través de acciones correctivas, los aciertos o desaciertos.</a:t>
            </a: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marL="0" indent="0" algn="just">
              <a:buNone/>
            </a:pPr>
            <a:endParaRPr lang="es-SV" sz="2400" dirty="0">
              <a:latin typeface="Arial Rounded MT Bold" panose="020F0704030504030204" pitchFamily="34" charset="0"/>
            </a:endParaRPr>
          </a:p>
          <a:p>
            <a:pPr algn="just"/>
            <a:endParaRPr lang="es-SV" sz="2400" dirty="0">
              <a:latin typeface="Arial Rounded MT Bold" panose="020F070403050403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2"/>
            <a:ext cx="12192000" cy="6860082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76800" y="365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SV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708245" y="564238"/>
            <a:ext cx="8775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CONCLUSIÓN TERCER TRIMESTRE 2023</a:t>
            </a:r>
            <a:endParaRPr lang="es-SV" sz="3200" dirty="0">
              <a:solidFill>
                <a:schemeClr val="accent1">
                  <a:lumMod val="50000"/>
                </a:schemeClr>
              </a:solidFill>
              <a:latin typeface="Bembo Std" panose="02020605060306020A03" pitchFamily="18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42815" y="1346001"/>
            <a:ext cx="10510985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SV" sz="2800" dirty="0">
                <a:latin typeface="Bembo Std" panose="02020605060306020A03" pitchFamily="18" charset="0"/>
              </a:rPr>
              <a:t>Del </a:t>
            </a:r>
            <a:r>
              <a:rPr lang="es-SV" sz="2800" b="1" dirty="0">
                <a:latin typeface="Bembo Std" panose="02020605060306020A03" pitchFamily="18" charset="0"/>
              </a:rPr>
              <a:t>25.00% </a:t>
            </a:r>
            <a:r>
              <a:rPr lang="es-SV" sz="2800" dirty="0">
                <a:latin typeface="Bembo Std" panose="02020605060306020A03" pitchFamily="18" charset="0"/>
              </a:rPr>
              <a:t>programado correspondiente a las actividades del 3° Trimestre del Plan Operativo Anual 2023, se obtuvo un nivel de ejecución del </a:t>
            </a:r>
            <a:r>
              <a:rPr lang="es-SV" sz="2800" b="1" dirty="0">
                <a:solidFill>
                  <a:srgbClr val="0B8402"/>
                </a:solidFill>
                <a:latin typeface="Bembo Std" panose="02020605060306020A03" pitchFamily="18" charset="0"/>
              </a:rPr>
              <a:t>23.30%</a:t>
            </a:r>
            <a:r>
              <a:rPr lang="es-SV" sz="2800" dirty="0">
                <a:latin typeface="Bembo Std" panose="02020605060306020A03" pitchFamily="18" charset="0"/>
              </a:rPr>
              <a:t>, existiendo una diferencia negativa del </a:t>
            </a:r>
            <a:r>
              <a:rPr lang="es-SV" sz="2800" b="1" dirty="0">
                <a:solidFill>
                  <a:srgbClr val="FF0000"/>
                </a:solidFill>
                <a:latin typeface="Bembo Std" panose="02020605060306020A03" pitchFamily="18" charset="0"/>
              </a:rPr>
              <a:t>-1.70%</a:t>
            </a:r>
            <a:r>
              <a:rPr lang="es-SV" sz="2800" dirty="0">
                <a:solidFill>
                  <a:srgbClr val="00B050"/>
                </a:solidFill>
                <a:latin typeface="Bembo Std" panose="02020605060306020A03" pitchFamily="18" charset="0"/>
              </a:rPr>
              <a:t> </a:t>
            </a:r>
            <a:r>
              <a:rPr lang="es-SV" sz="2800" dirty="0">
                <a:latin typeface="Bembo Std" panose="02020605060306020A03" pitchFamily="18" charset="0"/>
              </a:rPr>
              <a:t>en relación al porcentaje de actividades no ejecutadas, esto debido a que, dos de las Unidades Organizativas no lograron la ejecución total de lo programado (</a:t>
            </a:r>
            <a:r>
              <a:rPr lang="es-SV" sz="2000" dirty="0">
                <a:latin typeface="Bembo Std" panose="02020605060306020A03" pitchFamily="18" charset="0"/>
              </a:rPr>
              <a:t>AUDITORÍA INTERNA Y CONASEVI</a:t>
            </a:r>
            <a:r>
              <a:rPr lang="es-SV" sz="2800" dirty="0">
                <a:latin typeface="Bembo Std" panose="02020605060306020A03" pitchFamily="18" charset="0"/>
              </a:rPr>
              <a:t>).</a:t>
            </a:r>
            <a:endParaRPr lang="es-S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SV" sz="2800" dirty="0">
              <a:latin typeface="Bembo Std" panose="02020605060306020A03" pitchFamily="18" charset="0"/>
            </a:endParaRPr>
          </a:p>
          <a:p>
            <a:pPr algn="just"/>
            <a:endParaRPr lang="es-SV" sz="2100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121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76325"/>
            <a:ext cx="10515600" cy="960877"/>
          </a:xfrm>
        </p:spPr>
        <p:txBody>
          <a:bodyPr>
            <a:normAutofit/>
          </a:bodyPr>
          <a:lstStyle/>
          <a:p>
            <a:pPr algn="ctr"/>
            <a:r>
              <a:rPr lang="es-SV" dirty="0">
                <a:latin typeface="Arial Rounded MT Bold" panose="020F0704030504030204" pitchFamily="34" charset="0"/>
              </a:rPr>
              <a:t>SOLICITUD AL CONSEJO DIRECTIVO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642334"/>
            <a:ext cx="10515600" cy="2812222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s-SV" sz="2200" dirty="0">
                <a:latin typeface="Arial Rounded MT Bold" panose="020F0704030504030204" pitchFamily="34" charset="0"/>
              </a:rPr>
              <a:t>Dar por recibido el informe de ejecución del 3° Trimestre del POA 2023.</a:t>
            </a:r>
          </a:p>
          <a:p>
            <a:pPr algn="just">
              <a:lnSpc>
                <a:spcPct val="200000"/>
              </a:lnSpc>
            </a:pPr>
            <a:endParaRPr lang="es-SV" sz="2200" dirty="0">
              <a:latin typeface="Arial Rounded MT Bold" panose="020F070403050403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s-SV" sz="3200" dirty="0">
                <a:latin typeface="Arial Rounded MT Bold" panose="020F0704030504030204" pitchFamily="34" charset="0"/>
              </a:rPr>
              <a:t>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3384703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819967E-E32A-7961-C49C-2B71539995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922" y="1410020"/>
            <a:ext cx="4441756" cy="403796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363EF899-3261-36B3-7E1B-639137D05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9251" y="1547812"/>
            <a:ext cx="5362575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362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E9192DD-355F-3D1F-65D9-21B3D4114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343" y="1624012"/>
            <a:ext cx="4529120" cy="395515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8ADCAC2C-AE4D-6429-2822-3260B1DAE0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3462" y="1624012"/>
            <a:ext cx="5619337" cy="408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188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FA478F4F-0522-2FB2-FFB1-335578EEE3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7668" y="1466744"/>
            <a:ext cx="5295900" cy="3924509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55EDB0D-186F-6EC6-4055-DC3F308CC0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611" y="1466744"/>
            <a:ext cx="5998674" cy="445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4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66F4425-B097-0724-1F93-979B852D70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009" y="1544685"/>
            <a:ext cx="4794182" cy="411709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06E1D79-2CD2-8CF4-E63E-56DCE8900C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4466" y="1672454"/>
            <a:ext cx="5343525" cy="386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302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79576662-6612-9E7D-3440-6A4B97913E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1517" y="1656522"/>
            <a:ext cx="4769568" cy="323353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664962-83C1-C171-1347-AB6C3D6ABB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432" y="1390242"/>
            <a:ext cx="4610310" cy="407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789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7D7A3C1-9623-43C3-F4AC-ADB239A76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8218" y="1444488"/>
            <a:ext cx="4644295" cy="4499509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C9F1F3C-B5D7-B2AE-17B0-76F28184E1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935" y="1444488"/>
            <a:ext cx="5319613" cy="4199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256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2542309" y="659210"/>
            <a:ext cx="71073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000" b="1" dirty="0">
                <a:solidFill>
                  <a:schemeClr val="accent1">
                    <a:lumMod val="50000"/>
                  </a:schemeClr>
                </a:solidFill>
                <a:latin typeface="Bembo Std" panose="02020605060306020A03" pitchFamily="18" charset="0"/>
              </a:rPr>
              <a:t>AVANCE PLAN OPERATIVO ANUAL 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B0CE5D1-F2E7-E7CE-24F5-8720BCDD6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21" y="1681455"/>
            <a:ext cx="5374299" cy="4425607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72701E0-34C4-A111-54CE-631C24EB3A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4020" y="1785645"/>
            <a:ext cx="5295900" cy="378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142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11501</TotalTime>
  <Words>743</Words>
  <Application>Microsoft Office PowerPoint</Application>
  <PresentationFormat>Panorámica</PresentationFormat>
  <Paragraphs>72</Paragraphs>
  <Slides>24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1" baseType="lpstr">
      <vt:lpstr>Arial</vt:lpstr>
      <vt:lpstr>Arial Rounded MT Bold</vt:lpstr>
      <vt:lpstr>Bembo Std</vt:lpstr>
      <vt:lpstr>Calibri</vt:lpstr>
      <vt:lpstr>Calibri Light</vt:lpstr>
      <vt:lpstr>Wingdings</vt:lpstr>
      <vt:lpstr>Tema de Office</vt:lpstr>
      <vt:lpstr>Presentación de PowerPoint</vt:lpstr>
      <vt:lpstr>INTRODUCCIÓN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INTRODUCCIÓN</vt:lpstr>
      <vt:lpstr>SOLICITUD AL CONSEJO DIRECTIVO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EJECUCIÓN  POA 2016 PERÍODO DE FEBRERO A MAYO</dc:title>
  <dc:creator>Lic. Carlos Humberto Silva Pineda</dc:creator>
  <cp:lastModifiedBy>Carolina Portillo</cp:lastModifiedBy>
  <cp:revision>295</cp:revision>
  <cp:lastPrinted>2023-08-15T14:39:09Z</cp:lastPrinted>
  <dcterms:created xsi:type="dcterms:W3CDTF">2016-06-14T14:54:11Z</dcterms:created>
  <dcterms:modified xsi:type="dcterms:W3CDTF">2024-01-24T15:40:14Z</dcterms:modified>
</cp:coreProperties>
</file>