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4" r:id="rId2"/>
    <p:sldId id="263" r:id="rId3"/>
    <p:sldId id="272" r:id="rId4"/>
    <p:sldId id="299" r:id="rId5"/>
    <p:sldId id="300" r:id="rId6"/>
    <p:sldId id="302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6" r:id="rId18"/>
    <p:sldId id="312" r:id="rId19"/>
    <p:sldId id="298" r:id="rId20"/>
    <p:sldId id="279" r:id="rId21"/>
    <p:sldId id="323" r:id="rId22"/>
    <p:sldId id="324" r:id="rId23"/>
    <p:sldId id="325" r:id="rId24"/>
    <p:sldId id="326" r:id="rId25"/>
    <p:sldId id="283" r:id="rId26"/>
    <p:sldId id="327" r:id="rId27"/>
    <p:sldId id="328" r:id="rId28"/>
    <p:sldId id="329" r:id="rId29"/>
  </p:sldIdLst>
  <p:sldSz cx="12192000" cy="6858000"/>
  <p:notesSz cx="6662738" cy="99266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3447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878" y="4777088"/>
            <a:ext cx="5328985" cy="390914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447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281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8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11/10/2023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62164"/>
          </a:xfrm>
        </p:spPr>
      </p:pic>
      <p:sp>
        <p:nvSpPr>
          <p:cNvPr id="7" name="CuadroTexto 6"/>
          <p:cNvSpPr txBox="1"/>
          <p:nvPr/>
        </p:nvSpPr>
        <p:spPr>
          <a:xfrm>
            <a:off x="1413164" y="5403273"/>
            <a:ext cx="854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</a:rPr>
              <a:t>INFORME DE EJECUCIÓN Y SEGUIMIENTO </a:t>
            </a:r>
          </a:p>
          <a:p>
            <a:pPr algn="ctr"/>
            <a:r>
              <a:rPr lang="es-SV" sz="2400" b="1" dirty="0">
                <a:solidFill>
                  <a:schemeClr val="bg1"/>
                </a:solidFill>
              </a:rPr>
              <a:t>2° TRIMESTRE POA 2023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0CE5D1-F2E7-E7CE-24F5-8720BCDD6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0" y="1457740"/>
            <a:ext cx="5663971" cy="46641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5A1C7F-C5E8-5CF6-A47E-9E62BDE9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091" y="1628153"/>
            <a:ext cx="4482751" cy="39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282740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5676E9-8CFE-6B79-E0D6-2889E9293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50" y="1613038"/>
            <a:ext cx="5074133" cy="41119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939AB8-3A74-89DD-2EA6-6129D1FD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019" y="1855925"/>
            <a:ext cx="4848002" cy="29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2B7D6B-81CD-31C7-809D-0C01213B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4" y="1360438"/>
            <a:ext cx="5854354" cy="44307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34BB42-55BE-704D-1B75-58B5B84E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68" y="1557338"/>
            <a:ext cx="4010025" cy="28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F36ED5-CBF4-E242-0076-069F35BA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25" y="1367727"/>
            <a:ext cx="5187675" cy="4347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1F1649-6888-5073-C817-661A42731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66" y="1417714"/>
            <a:ext cx="4645715" cy="42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58B4DA-9348-9D61-09A3-8E13C001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81" y="1908313"/>
            <a:ext cx="4528102" cy="31672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9AC384-1459-6723-D634-2485F99D2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3" y="1686339"/>
            <a:ext cx="5530298" cy="42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89D0F4-DFF4-CB38-644D-6B55ABF7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1749033"/>
            <a:ext cx="4152900" cy="38290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04DE59-6BD1-B9A2-1E47-9F8E33B1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2" y="1563503"/>
            <a:ext cx="5938839" cy="41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7FE60F-FCC2-4A7B-0C6A-38F092CB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214" y="1472648"/>
            <a:ext cx="4244837" cy="4373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64EA91-515B-B378-F900-ADAAB4F9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14" y="1353874"/>
            <a:ext cx="5838090" cy="46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19A0A8-9EAD-9478-3238-6E0B272E1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86" y="1707873"/>
            <a:ext cx="4544107" cy="38315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8FE64F-FBD8-2548-7F9E-F728BBE99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59" y="1515715"/>
            <a:ext cx="5896804" cy="421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16E002-A3BC-A7A1-011D-01161B97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38" y="1057690"/>
            <a:ext cx="6460789" cy="50250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F1B98AD-651E-991C-393A-D102C81A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58" y="490432"/>
            <a:ext cx="3895311" cy="58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18364" y="381111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2° TRIMESTRE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85C00C5-CBE0-46DF-1B90-52D43783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04" y="1126552"/>
            <a:ext cx="6957391" cy="49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049885"/>
            <a:ext cx="1051098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Plan Operativo Anual para el año 2023, continua con la ejecución de las metas estratégicas y actividades específicas, las cuales se encuentran encaminadas a la consecución del logro de los Objetivos Estratégicos contemplados en el Plan Estratégico Institucional para el periodo 2021-2025.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seguimiento del Plan Operativo Anual forma parte de la planeación estratégica de esta institución, lo que constituye un lineamiento a efecto de realizar las evaluaciones correspondientes y controlar los resultados obtenidos, en relación a las metas planteadas en cada trimestre, lo que nos hace conocer los avances de las actividades de cada unidad organizativa, para el logro de los objetivos institucionales.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A continuación se presenta en resumen por medio de representación gráfica, la ejecución del 2° Trimestre del POA 2023, por cada unidad organizativa, sustrayendo los datos de la herramienta FONAT Project Manager.</a:t>
            </a:r>
          </a:p>
          <a:p>
            <a:pPr algn="just"/>
            <a:endParaRPr lang="es-SV" sz="2200" b="1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II TRIMESTRE, PERIODO DE ABRIL A JUNIO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6209" y="495064"/>
            <a:ext cx="659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SEGUNDO TRIMESTRE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6625883" y="4744778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104184" y="4976631"/>
            <a:ext cx="166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DIFERENCIA NEGATIVA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453571" y="1336274"/>
            <a:ext cx="24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II TRIMESTRE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8EEF96-6CCB-9687-334D-1B08336C7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5" y="1552466"/>
            <a:ext cx="6809085" cy="32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ACUMULADO</a:t>
            </a: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PERIODO DE ENERO A JUNIO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0400" y="720436"/>
            <a:ext cx="5391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ACUMULADO ANUAL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7005711" y="4765999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244862" y="5232231"/>
            <a:ext cx="243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PORCENTAJE A EJECUTAR ENTRE JULIO A DICIEMBRE 2023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563745" y="1422499"/>
            <a:ext cx="24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ANUAL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8097CA-A429-CA18-A453-D5629F4B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92" y="1566869"/>
            <a:ext cx="6865454" cy="32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54525" y="552977"/>
            <a:ext cx="768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DE PORCENTAJES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75AD96-0816-253E-44D7-868AAB51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86" y="1137752"/>
            <a:ext cx="5980458" cy="51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58887" y="720436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POR TRIMESTRE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882845-4292-A756-F815-5347DD38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87" y="1650120"/>
            <a:ext cx="7169426" cy="35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8245" y="564238"/>
            <a:ext cx="8775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SEGUNDO TRIMESTRE 2023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346001"/>
            <a:ext cx="1051098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25.00%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2° Trimestre del Plan Operativo Anual 2023,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24.83%</a:t>
            </a:r>
            <a:r>
              <a:rPr lang="es-SV" sz="2800" dirty="0">
                <a:latin typeface="Bembo Std" panose="02020605060306020A03" pitchFamily="18" charset="0"/>
              </a:rPr>
              <a:t>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-0.17%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una de las Unidades Organizativas no logró la ejecución total de lo programado (</a:t>
            </a:r>
            <a:r>
              <a:rPr lang="es-SV" sz="2000" dirty="0">
                <a:latin typeface="Bembo Std" panose="02020605060306020A03" pitchFamily="18" charset="0"/>
              </a:rPr>
              <a:t>CONASEVI</a:t>
            </a:r>
            <a:r>
              <a:rPr lang="es-SV" sz="2800" dirty="0">
                <a:latin typeface="Bembo Std" panose="02020605060306020A03" pitchFamily="18" charset="0"/>
              </a:rPr>
              <a:t>).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2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42334"/>
            <a:ext cx="10515600" cy="281222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s-SV" sz="2200" dirty="0">
                <a:latin typeface="Arial Rounded MT Bold" panose="020F0704030504030204" pitchFamily="34" charset="0"/>
              </a:rPr>
              <a:t>Dar por recibido el informe de ejecución del 2° Trimestre del POA 2023.</a:t>
            </a:r>
          </a:p>
          <a:p>
            <a:pPr algn="just">
              <a:lnSpc>
                <a:spcPct val="200000"/>
              </a:lnSpc>
            </a:pPr>
            <a:endParaRPr lang="es-SV" sz="2200" dirty="0">
              <a:latin typeface="Arial Rounded MT Bold" panose="020F07040305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SV" sz="3200" dirty="0">
                <a:latin typeface="Arial Rounded MT Bold" panose="020F070403050403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</p:spPr>
      </p:pic>
      <p:sp>
        <p:nvSpPr>
          <p:cNvPr id="7" name="CuadroTexto 6"/>
          <p:cNvSpPr txBox="1"/>
          <p:nvPr/>
        </p:nvSpPr>
        <p:spPr>
          <a:xfrm>
            <a:off x="1413164" y="5403273"/>
            <a:ext cx="854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</a:rPr>
              <a:t>MODIFICACIÓN POA 2023 CONASEVI</a:t>
            </a:r>
          </a:p>
        </p:txBody>
      </p:sp>
    </p:spTree>
    <p:extLst>
      <p:ext uri="{BB962C8B-B14F-4D97-AF65-F5344CB8AC3E}">
        <p14:creationId xmlns:p14="http://schemas.microsoft.com/office/powerpoint/2010/main" val="268510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MODIFICACIÓN EN PROGRAMACIÓN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427286-6139-3AC8-8B05-F0FBBFA3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38" y="1029941"/>
            <a:ext cx="8184133" cy="23990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C005CB-A508-32CC-4355-ED374B52A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128" y="3562970"/>
            <a:ext cx="7533563" cy="21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2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42334"/>
            <a:ext cx="10515600" cy="281222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s-SV" sz="2200" dirty="0">
                <a:latin typeface="Arial Rounded MT Bold" panose="020F0704030504030204" pitchFamily="34" charset="0"/>
              </a:rPr>
              <a:t>Autorizar la modificación del POA 2023 del CONASEVI en cuanto a la programación de la Acción Estratégica 6.4 y su Acción Específica 6.4.1, asignando el 35 % para los trimestres 4° y 5°. </a:t>
            </a:r>
          </a:p>
          <a:p>
            <a:pPr algn="ctr">
              <a:lnSpc>
                <a:spcPct val="200000"/>
              </a:lnSpc>
            </a:pPr>
            <a:r>
              <a:rPr lang="es-SV" sz="3200" dirty="0">
                <a:latin typeface="Arial Rounded MT Bold" panose="020F070403050403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76643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EC45C1-5891-33C2-B8F1-9818F2A22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505925"/>
            <a:ext cx="5095875" cy="40706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FECAB0-5F3E-2F4C-BA8A-4A2F1F579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803" y="1543050"/>
            <a:ext cx="42767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5B100F-C144-1C9F-3409-F6E84696B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23" y="1538080"/>
            <a:ext cx="5095875" cy="42796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0EB836-CA5C-7C78-AB0D-13B43814E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77332"/>
            <a:ext cx="4900449" cy="32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8D70ED-DB2F-8C71-5D81-829F2662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1570382"/>
            <a:ext cx="5114925" cy="42075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95C59F-58F4-7080-CBC8-39529EEA2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72" y="1749286"/>
            <a:ext cx="4991653" cy="202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9D24E6-9C10-2148-5F96-31CE271EF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1" y="1343024"/>
            <a:ext cx="6165310" cy="4577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487C0F-28D7-C52F-213A-EB8A5F6F8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38" y="1559614"/>
            <a:ext cx="3838575" cy="3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28E88A-15C7-3F74-6C04-8E81409F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08" y="1592539"/>
            <a:ext cx="4191000" cy="44239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9A06A0-5CC0-2D99-C9C0-59CD5025A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68" y="1592539"/>
            <a:ext cx="5790879" cy="43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7DE328-C0C3-BF89-424D-0568B44D3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47" y="1434131"/>
            <a:ext cx="5620370" cy="43968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576662-6612-9E7D-3440-6A4B97913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517" y="1656522"/>
            <a:ext cx="4769568" cy="32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D7A3C1-9623-43C3-F4AC-ADB239A76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18" y="1444488"/>
            <a:ext cx="4644295" cy="44995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9F1F3C-B5D7-B2AE-17B0-76F28184E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935" y="1444488"/>
            <a:ext cx="5319613" cy="41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10134</TotalTime>
  <Words>797</Words>
  <Application>Microsoft Office PowerPoint</Application>
  <PresentationFormat>Panorámica</PresentationFormat>
  <Paragraphs>80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Arial Rounded MT Bold</vt:lpstr>
      <vt:lpstr>Bembo Std</vt:lpstr>
      <vt:lpstr>Calibri</vt:lpstr>
      <vt:lpstr>Calibri Light</vt:lpstr>
      <vt:lpstr>Wingdings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SOLICITUD AL CONSEJO DIRECTIVO</vt:lpstr>
      <vt:lpstr>Presentación de PowerPoint</vt:lpstr>
      <vt:lpstr>Presentación de PowerPoint</vt:lpstr>
      <vt:lpstr>SOLICITUD AL CONSEJO DIRECTIVO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Carolina Portillo</cp:lastModifiedBy>
  <cp:revision>292</cp:revision>
  <cp:lastPrinted>2023-08-15T14:39:09Z</cp:lastPrinted>
  <dcterms:created xsi:type="dcterms:W3CDTF">2016-06-14T14:54:11Z</dcterms:created>
  <dcterms:modified xsi:type="dcterms:W3CDTF">2023-10-11T15:01:48Z</dcterms:modified>
</cp:coreProperties>
</file>