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4" r:id="rId2"/>
    <p:sldId id="263" r:id="rId3"/>
    <p:sldId id="272" r:id="rId4"/>
    <p:sldId id="299" r:id="rId5"/>
    <p:sldId id="300" r:id="rId6"/>
    <p:sldId id="302" r:id="rId7"/>
    <p:sldId id="301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6" r:id="rId18"/>
    <p:sldId id="312" r:id="rId19"/>
    <p:sldId id="298" r:id="rId20"/>
    <p:sldId id="279" r:id="rId21"/>
    <p:sldId id="323" r:id="rId22"/>
    <p:sldId id="324" r:id="rId23"/>
    <p:sldId id="325" r:id="rId24"/>
    <p:sldId id="326" r:id="rId25"/>
    <p:sldId id="283" r:id="rId26"/>
  </p:sldIdLst>
  <p:sldSz cx="12192000" cy="6858000"/>
  <p:notesSz cx="6662738" cy="9926638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402"/>
    <a:srgbClr val="13D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96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887186" cy="498366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774011" y="5"/>
            <a:ext cx="2887186" cy="498366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3DE46BF6-CC29-438A-BA9A-637AE08409F8}" type="datetimeFigureOut">
              <a:rPr lang="es-SV" smtClean="0"/>
              <a:t>18/7/2023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28278"/>
            <a:ext cx="2887186" cy="498366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4011" y="9428278"/>
            <a:ext cx="2887186" cy="498366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25B109B-F615-47A3-B8F1-CD0BE2D8799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91724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887790" cy="497187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3447" y="4"/>
            <a:ext cx="2887790" cy="497187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93E346E8-86A9-4EE0-88C0-8E3FA8188227}" type="datetimeFigureOut">
              <a:rPr lang="es-SV" smtClean="0"/>
              <a:t>18/7/2023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878" y="4777088"/>
            <a:ext cx="5328985" cy="3909148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5" y="9429454"/>
            <a:ext cx="2887790" cy="497186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3447" y="9429454"/>
            <a:ext cx="2887790" cy="497186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AF2C272-8D13-41F9-8D5B-A1115472A23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909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91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499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60775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8501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61918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742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14970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44179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24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20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4477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068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901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4178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9891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139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14347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5244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18/7/2023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620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18/7/2023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6973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18/7/2023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149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18/7/2023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272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18/7/2023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7948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18/7/2023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5875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18/7/2023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5363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18/7/2023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8479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18/7/2023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1096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18/7/2023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5352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18/7/2023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79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885EA-EAB7-49AA-98A1-58401D836380}" type="datetimeFigureOut">
              <a:rPr lang="es-SV" smtClean="0"/>
              <a:t>18/7/2023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7752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16"/>
            <a:ext cx="12192000" cy="6862164"/>
          </a:xfrm>
        </p:spPr>
      </p:pic>
      <p:sp>
        <p:nvSpPr>
          <p:cNvPr id="7" name="CuadroTexto 6"/>
          <p:cNvSpPr txBox="1"/>
          <p:nvPr/>
        </p:nvSpPr>
        <p:spPr>
          <a:xfrm>
            <a:off x="1413164" y="5403273"/>
            <a:ext cx="8548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>
                <a:solidFill>
                  <a:schemeClr val="bg1"/>
                </a:solidFill>
              </a:rPr>
              <a:t>INFORME DE EJECUCIÓN Y SEGUIMIENTO </a:t>
            </a:r>
          </a:p>
          <a:p>
            <a:pPr algn="ctr"/>
            <a:r>
              <a:rPr lang="es-SV" sz="2400" b="1" dirty="0">
                <a:solidFill>
                  <a:schemeClr val="bg1"/>
                </a:solidFill>
              </a:rPr>
              <a:t>1° TRIMESTRE POA 2023</a:t>
            </a:r>
          </a:p>
        </p:txBody>
      </p:sp>
    </p:spTree>
    <p:extLst>
      <p:ext uri="{BB962C8B-B14F-4D97-AF65-F5344CB8AC3E}">
        <p14:creationId xmlns:p14="http://schemas.microsoft.com/office/powerpoint/2010/main" val="239518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7DD7BB-1089-667E-2ED6-60B70D9FF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42" y="1457740"/>
            <a:ext cx="6313704" cy="44160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E723ECA-5776-7FD9-9DAC-97C1C3D37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246" y="1457740"/>
            <a:ext cx="4545212" cy="474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14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282740"/>
            <a:ext cx="7107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SV" sz="2000" b="1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E52DE3-B163-11B8-BF54-B15748566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44" y="1406800"/>
            <a:ext cx="5490956" cy="45699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5BC1C53-54B5-E1EE-9F32-76DD6DAC8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462" y="1838325"/>
            <a:ext cx="4684851" cy="388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9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965B9D-1FEA-8EA3-75E8-E80BECF61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69" y="1378227"/>
            <a:ext cx="6558118" cy="46651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98CCD24-CA20-919E-EB8D-98BDE83FF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287" y="1577009"/>
            <a:ext cx="4391025" cy="37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1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6BDC16-9109-5C70-94DF-5E65412EC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90" y="1338469"/>
            <a:ext cx="6200149" cy="44997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CCC52C0-5C58-2926-5417-0FF250E0D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239" y="1563757"/>
            <a:ext cx="4257675" cy="39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32B8B3-19CA-0835-6DCD-38394C7A6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37" y="1470991"/>
            <a:ext cx="5906481" cy="46250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258B4DA-9348-9D61-09A3-8E13C0019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481" y="1908313"/>
            <a:ext cx="4528102" cy="316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33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40A4F4-BC10-AE04-5B71-588CCC068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32452"/>
            <a:ext cx="6894566" cy="48622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89D0F4-DFF4-CB38-644D-6B55ABF79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0" y="1749033"/>
            <a:ext cx="41529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66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EF7089-C271-5968-FA60-0F4BC9165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25" y="1285461"/>
            <a:ext cx="6013216" cy="47940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7FE60F-FCC2-4A7B-0C6A-38F092CB5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214" y="1472648"/>
            <a:ext cx="4244837" cy="437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4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3DFBA8-C92B-47A7-1824-AAF56489A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99" y="1417983"/>
            <a:ext cx="5892087" cy="478080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719A0A8-9EAD-9478-3238-6E0B272E1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186" y="1707873"/>
            <a:ext cx="4544107" cy="38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44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500DF8-428A-EA32-7C88-042FB06C4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538" y="528879"/>
            <a:ext cx="7033857" cy="55339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536DDF-833C-ECB5-5219-C2FE71EF6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31" y="525910"/>
            <a:ext cx="3868807" cy="580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80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312346" y="341355"/>
            <a:ext cx="8936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            COMPARATIVO % PROGRAMADO ENTRE % EJECUTADO</a:t>
            </a:r>
          </a:p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1° TRIMESTRE</a:t>
            </a:r>
          </a:p>
          <a:p>
            <a:endParaRPr lang="es-SV" sz="2000" dirty="0">
              <a:latin typeface="Bembo Std" panose="02020605060306020A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372B76-12D6-3F80-A8D4-211E1722F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756" y="1012618"/>
            <a:ext cx="7540487" cy="54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2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344733"/>
          </a:xfrm>
        </p:spPr>
        <p:txBody>
          <a:bodyPr>
            <a:normAutofit fontScale="92500"/>
          </a:bodyPr>
          <a:lstStyle/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Plan Operativo Anual 2020, continua con la ejecución de metas estratégicas y sus actividades específicas, las cuales siguen encaminadas a la consecución del logro de los Objetivos y Ejes Estratégicos contemplados en el Plan Estratégico Institucional.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seguimiento del Plan Operativo Anual forma parte de una planeación estratégica de esta institución, lo que constituye un lineamiento a efecto de realizar las evaluaciones correspondientes y controlar los resultados obtenidos, en relación a las metas de cada trimestre, lo que nos hace conocer los avances de las actividades de cada una de nuestras unidades organizativas, para el logro de los objetivos institucionales.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presente informe de ejecución y seguimiento del Cuarto Trimestre del Plan Operativo Anual 2020, expone los avances de cada una de las unidades organizativas del FONAT, en relación a las metas establecidas en el mismo y no se limita a establecer si se cumple o no cierta actividad o meta, sino que busca analizar y encaminar a través de acciones correctivas, los aciertos o desaciertos.</a:t>
            </a: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algn="just"/>
            <a:endParaRPr lang="es-SV" sz="24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67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876800" y="365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SV" dirty="0"/>
          </a:p>
        </p:txBody>
      </p:sp>
      <p:sp>
        <p:nvSpPr>
          <p:cNvPr id="10" name="CuadroTexto 9"/>
          <p:cNvSpPr txBox="1"/>
          <p:nvPr/>
        </p:nvSpPr>
        <p:spPr>
          <a:xfrm>
            <a:off x="3685308" y="268309"/>
            <a:ext cx="459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685308" y="343751"/>
            <a:ext cx="416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INTRODUCCIÓN</a:t>
            </a:r>
            <a:endParaRPr lang="es-SV" sz="3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2815" y="1049885"/>
            <a:ext cx="10510985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SV" sz="2100" dirty="0">
                <a:latin typeface="Arial" panose="020B0604020202020204" pitchFamily="34" charset="0"/>
                <a:cs typeface="Arial" panose="020B0604020202020204" pitchFamily="34" charset="0"/>
              </a:rPr>
              <a:t>El Plan Operativo Anual para el año 2023, continua con la ejecución de las metas estratégicas y actividades específicas, las cuales se encuentran encaminadas a la consecución del logro de los Objetivos Estratégicos contemplados en el Plan Estratégico Institucional para el periodo 2021-2025.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SV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SV" sz="2100" dirty="0">
                <a:latin typeface="Arial" panose="020B0604020202020204" pitchFamily="34" charset="0"/>
                <a:cs typeface="Arial" panose="020B0604020202020204" pitchFamily="34" charset="0"/>
              </a:rPr>
              <a:t>El seguimiento del Plan Operativo Anual forma parte de la planeación estratégica de esta institución, lo que constituye un lineamiento a efecto de realizar las evaluaciones correspondientes y controlar los resultados obtenidos, en relación a las metas planteadas en cada trimestre, lo que nos hace conocer los avances de las actividades de cada unidad organizativa, para el logro de los objetivos institucionales.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SV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SV" sz="2100" dirty="0">
                <a:latin typeface="Arial" panose="020B0604020202020204" pitchFamily="34" charset="0"/>
                <a:cs typeface="Arial" panose="020B0604020202020204" pitchFamily="34" charset="0"/>
              </a:rPr>
              <a:t>A continuación se presenta en resumen por medio de representación gráfica, la ejecución del POA 2023 del 1° Trimestre, por cada unidad organizativa, sustrayendo los datos de la herramienta FONAT Project Manager.</a:t>
            </a:r>
          </a:p>
          <a:p>
            <a:pPr algn="just"/>
            <a:endParaRPr lang="es-SV" sz="2200" b="1" dirty="0">
              <a:latin typeface="Bembo Std" panose="02020605060306020A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03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190729" y="2446029"/>
            <a:ext cx="707197" cy="15546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591880" y="2869738"/>
            <a:ext cx="25630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SV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s-SV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EJECUTADO I TRIMESTRE, PERIODO DE ENERO A MARZO 2023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796209" y="495064"/>
            <a:ext cx="659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PRIMER TRIMESTRE</a:t>
            </a:r>
          </a:p>
          <a:p>
            <a:pPr algn="ctr"/>
            <a:endParaRPr lang="es-SV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lecha: hacia arriba 9">
            <a:extLst>
              <a:ext uri="{FF2B5EF4-FFF2-40B4-BE49-F238E27FC236}">
                <a16:creationId xmlns:a16="http://schemas.microsoft.com/office/drawing/2014/main" id="{82C18A36-3EEC-4B9F-AE43-3D6EC52D8F61}"/>
              </a:ext>
            </a:extLst>
          </p:cNvPr>
          <p:cNvSpPr/>
          <p:nvPr/>
        </p:nvSpPr>
        <p:spPr>
          <a:xfrm>
            <a:off x="6625883" y="4744778"/>
            <a:ext cx="478302" cy="9348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2F86891-6363-422A-9D6D-4B6E9065E86E}"/>
              </a:ext>
            </a:extLst>
          </p:cNvPr>
          <p:cNvSpPr txBox="1"/>
          <p:nvPr/>
        </p:nvSpPr>
        <p:spPr>
          <a:xfrm>
            <a:off x="7104184" y="4976631"/>
            <a:ext cx="166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DIFERENCIA NEGATIVA</a:t>
            </a:r>
          </a:p>
        </p:txBody>
      </p: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B8776277-E914-4496-8F74-FCEA2540B551}"/>
              </a:ext>
            </a:extLst>
          </p:cNvPr>
          <p:cNvSpPr/>
          <p:nvPr/>
        </p:nvSpPr>
        <p:spPr>
          <a:xfrm rot="16200000">
            <a:off x="9250838" y="1471404"/>
            <a:ext cx="535155" cy="13613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FC23113-B5AD-4D79-940E-340DD8C58F19}"/>
              </a:ext>
            </a:extLst>
          </p:cNvPr>
          <p:cNvSpPr txBox="1"/>
          <p:nvPr/>
        </p:nvSpPr>
        <p:spPr>
          <a:xfrm>
            <a:off x="8453571" y="1336274"/>
            <a:ext cx="241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PROGRAMADO I TRIMESTRE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B473DD-601F-824B-A32C-7BA95BA5E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437" y="1555192"/>
            <a:ext cx="6599582" cy="308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72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190729" y="2446029"/>
            <a:ext cx="707197" cy="15546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591880" y="2869738"/>
            <a:ext cx="25630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SV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s-SV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EJECUTADO ACUMULADO</a:t>
            </a:r>
          </a:p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PERIODO DE ENERO A MARZO 2023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00400" y="720436"/>
            <a:ext cx="5391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ACUMULADO ANUAL</a:t>
            </a:r>
          </a:p>
          <a:p>
            <a:pPr algn="ctr"/>
            <a:endParaRPr lang="es-SV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lecha: hacia arriba 9">
            <a:extLst>
              <a:ext uri="{FF2B5EF4-FFF2-40B4-BE49-F238E27FC236}">
                <a16:creationId xmlns:a16="http://schemas.microsoft.com/office/drawing/2014/main" id="{82C18A36-3EEC-4B9F-AE43-3D6EC52D8F61}"/>
              </a:ext>
            </a:extLst>
          </p:cNvPr>
          <p:cNvSpPr/>
          <p:nvPr/>
        </p:nvSpPr>
        <p:spPr>
          <a:xfrm>
            <a:off x="7005711" y="4765999"/>
            <a:ext cx="478302" cy="9348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2F86891-6363-422A-9D6D-4B6E9065E86E}"/>
              </a:ext>
            </a:extLst>
          </p:cNvPr>
          <p:cNvSpPr txBox="1"/>
          <p:nvPr/>
        </p:nvSpPr>
        <p:spPr>
          <a:xfrm>
            <a:off x="7244862" y="5232231"/>
            <a:ext cx="2437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PORCENTAJE A EJECUTAR ENTRE ABRIL A DICIEMBRE 2023</a:t>
            </a:r>
          </a:p>
        </p:txBody>
      </p: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B8776277-E914-4496-8F74-FCEA2540B551}"/>
              </a:ext>
            </a:extLst>
          </p:cNvPr>
          <p:cNvSpPr/>
          <p:nvPr/>
        </p:nvSpPr>
        <p:spPr>
          <a:xfrm rot="16200000">
            <a:off x="9250838" y="1471404"/>
            <a:ext cx="535155" cy="13613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FC23113-B5AD-4D79-940E-340DD8C58F19}"/>
              </a:ext>
            </a:extLst>
          </p:cNvPr>
          <p:cNvSpPr txBox="1"/>
          <p:nvPr/>
        </p:nvSpPr>
        <p:spPr>
          <a:xfrm>
            <a:off x="8563745" y="1422499"/>
            <a:ext cx="24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PROGRAMADO ANUAL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B898EF4-43C6-F45F-60E7-CD9595C19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923" y="1607165"/>
            <a:ext cx="6633030" cy="31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254525" y="552977"/>
            <a:ext cx="7682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DISTRIBUCIÓN DE PORCENTAJES</a:t>
            </a:r>
            <a:endParaRPr lang="es-SV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A6E900-F222-25D2-855B-C5884FCB3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2" y="1170036"/>
            <a:ext cx="7142300" cy="51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85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358887" y="720436"/>
            <a:ext cx="7169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PROGRAMADO POR TRIMESTRE</a:t>
            </a:r>
            <a:endParaRPr lang="es-SV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9E79D1-82AD-400F-89ED-21CDEEA64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887" y="1686953"/>
            <a:ext cx="6942185" cy="348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15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344733"/>
          </a:xfrm>
        </p:spPr>
        <p:txBody>
          <a:bodyPr>
            <a:normAutofit fontScale="92500"/>
          </a:bodyPr>
          <a:lstStyle/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Plan Operativo Anual 2020, continua con la ejecución de metas estratégicas y sus actividades específicas, las cuales siguen encaminadas a la consecución del logro de los Objetivos y Ejes Estratégicos contemplados en el Plan Estratégico Institucional.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seguimiento del Plan Operativo Anual forma parte de una planeación estratégica de esta institución, lo que constituye un lineamiento a efecto de realizar las evaluaciones correspondientes y controlar los resultados obtenidos, en relación a las metas de cada trimestre, lo que nos hace conocer los avances de las actividades de cada una de nuestras unidades organizativas, para el logro de los objetivos institucionales.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presente informe de ejecución y seguimiento del Cuarto Trimestre del Plan Operativo Anual 2020, expone los avances de cada una de las unidades organizativas del FONAT, en relación a las metas establecidas en el mismo y no se limita a establecer si se cumple o no cierta actividad o meta, sino que busca analizar y encaminar a través de acciones correctivas, los aciertos o desaciertos.</a:t>
            </a: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algn="just"/>
            <a:endParaRPr lang="es-SV" sz="24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876800" y="365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SV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708245" y="564238"/>
            <a:ext cx="877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CONCLUSIÓN PRIMER TRIMESTRE 2023</a:t>
            </a:r>
            <a:endParaRPr lang="es-SV" sz="3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2815" y="1346001"/>
            <a:ext cx="1051098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SV" sz="2800" dirty="0">
                <a:latin typeface="Bembo Std" panose="02020605060306020A03" pitchFamily="18" charset="0"/>
              </a:rPr>
              <a:t>Del </a:t>
            </a:r>
            <a:r>
              <a:rPr lang="es-SV" sz="2800" b="1" dirty="0">
                <a:latin typeface="Bembo Std" panose="02020605060306020A03" pitchFamily="18" charset="0"/>
              </a:rPr>
              <a:t>25.00% </a:t>
            </a:r>
            <a:r>
              <a:rPr lang="es-SV" sz="2800" dirty="0">
                <a:latin typeface="Bembo Std" panose="02020605060306020A03" pitchFamily="18" charset="0"/>
              </a:rPr>
              <a:t>programado correspondiente a las actividades del 1° Trimestre del Plan Operativo Anual 2023, se obtuvo un nivel de ejecución del </a:t>
            </a:r>
            <a:r>
              <a:rPr lang="es-SV" sz="2800" b="1" dirty="0">
                <a:solidFill>
                  <a:srgbClr val="0B8402"/>
                </a:solidFill>
                <a:latin typeface="Bembo Std" panose="02020605060306020A03" pitchFamily="18" charset="0"/>
              </a:rPr>
              <a:t>24.73%</a:t>
            </a:r>
            <a:r>
              <a:rPr lang="es-SV" sz="2800" dirty="0">
                <a:latin typeface="Bembo Std" panose="02020605060306020A03" pitchFamily="18" charset="0"/>
              </a:rPr>
              <a:t>, existiendo una diferencia negativa del </a:t>
            </a:r>
            <a:r>
              <a:rPr lang="es-SV" sz="2800" b="1" dirty="0">
                <a:solidFill>
                  <a:srgbClr val="FF0000"/>
                </a:solidFill>
                <a:latin typeface="Bembo Std" panose="02020605060306020A03" pitchFamily="18" charset="0"/>
              </a:rPr>
              <a:t>-0.27%</a:t>
            </a:r>
            <a:r>
              <a:rPr lang="es-SV" sz="2800" dirty="0">
                <a:solidFill>
                  <a:srgbClr val="00B050"/>
                </a:solidFill>
                <a:latin typeface="Bembo Std" panose="02020605060306020A03" pitchFamily="18" charset="0"/>
              </a:rPr>
              <a:t> </a:t>
            </a:r>
            <a:r>
              <a:rPr lang="es-SV" sz="2800" dirty="0">
                <a:latin typeface="Bembo Std" panose="02020605060306020A03" pitchFamily="18" charset="0"/>
              </a:rPr>
              <a:t>en relación al porcentaje de actividades no ejecutadas, esto debido a que, tres de las Unidades Organizativas no lograron la ejecución total de lo programado (</a:t>
            </a:r>
            <a:r>
              <a:rPr lang="es-SV" sz="2000" dirty="0">
                <a:latin typeface="Bembo Std" panose="02020605060306020A03" pitchFamily="18" charset="0"/>
              </a:rPr>
              <a:t>UGDA, GERENCIA DE TECNOLOGÍA Y CONASEVI</a:t>
            </a:r>
            <a:r>
              <a:rPr lang="es-SV" sz="2800" dirty="0">
                <a:latin typeface="Bembo Std" panose="02020605060306020A03" pitchFamily="18" charset="0"/>
              </a:rPr>
              <a:t>).</a:t>
            </a:r>
            <a:endParaRPr lang="es-S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SV" sz="2800" dirty="0">
              <a:latin typeface="Bembo Std" panose="02020605060306020A03" pitchFamily="18" charset="0"/>
            </a:endParaRPr>
          </a:p>
          <a:p>
            <a:pPr algn="just"/>
            <a:endParaRPr lang="es-SV" sz="2100" dirty="0">
              <a:latin typeface="Bembo Std" panose="02020605060306020A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21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960877"/>
          </a:xfrm>
        </p:spPr>
        <p:txBody>
          <a:bodyPr>
            <a:normAutofit/>
          </a:bodyPr>
          <a:lstStyle/>
          <a:p>
            <a:pPr algn="ctr"/>
            <a:r>
              <a:rPr lang="es-SV" dirty="0">
                <a:latin typeface="Arial Rounded MT Bold" panose="020F0704030504030204" pitchFamily="34" charset="0"/>
              </a:rPr>
              <a:t>SOLICITUD AL CONSEJO DIRECTIVO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642334"/>
            <a:ext cx="10515600" cy="2812222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s-SV" sz="2200" dirty="0">
                <a:latin typeface="Arial Rounded MT Bold" panose="020F0704030504030204" pitchFamily="34" charset="0"/>
              </a:rPr>
              <a:t>Dar por recibido el informe de ejecución del 1° Trimestre del POA 2023.</a:t>
            </a:r>
          </a:p>
          <a:p>
            <a:pPr algn="just">
              <a:lnSpc>
                <a:spcPct val="200000"/>
              </a:lnSpc>
            </a:pPr>
            <a:endParaRPr lang="es-SV" sz="2200" dirty="0">
              <a:latin typeface="Arial Rounded MT Bold" panose="020F070403050403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s-SV" sz="3200" dirty="0">
                <a:latin typeface="Arial Rounded MT Bold" panose="020F0704030504030204" pitchFamily="34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38470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D5A5D0-7DCC-EBB8-DA33-AC7D527F4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99" y="1382366"/>
            <a:ext cx="5892621" cy="42895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51167F3-52E8-E091-D8A7-725B6DC4A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909" y="1437340"/>
            <a:ext cx="4614448" cy="41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6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CD3926-3DCA-E1AA-CB48-A1BC73A12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07" y="1351466"/>
            <a:ext cx="6148802" cy="47413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29E9A44-2F50-9574-8A57-6B6BD1EFC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609" y="1472697"/>
            <a:ext cx="4585252" cy="408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8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993C4C-E213-6EE2-3622-B2E367E33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00" y="1351722"/>
            <a:ext cx="5241856" cy="45587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95372BE-D432-6F99-E923-53039303B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60348"/>
            <a:ext cx="4837043" cy="23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2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826DA2-ABA5-D54E-8C0A-AAAF66248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27" y="1437593"/>
            <a:ext cx="6466975" cy="45921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0C13592-E63F-76EB-83AD-78B79C6AA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800" y="1437593"/>
            <a:ext cx="4116049" cy="441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4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B1CC2D-916A-BCDA-96B1-E9E2CBB79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57" y="1373756"/>
            <a:ext cx="6841847" cy="48250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528E88A-15C7-3F74-6C04-8E81409FB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208" y="1592539"/>
            <a:ext cx="4191000" cy="44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0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2E15FD-2FF9-73FA-BB2E-3E78EBBDC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27" y="1285461"/>
            <a:ext cx="6531221" cy="46912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EBC19CD-46C2-97E9-13FE-71B61AC05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857" y="1656522"/>
            <a:ext cx="4105275" cy="417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8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C1CFA4-6FDE-C664-9A89-BAB54D41A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46" y="1444488"/>
            <a:ext cx="6057972" cy="43576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7D7A3C1-9623-43C3-F4AC-ADB239A76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218" y="1444488"/>
            <a:ext cx="4644295" cy="449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56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9474</TotalTime>
  <Words>751</Words>
  <Application>Microsoft Office PowerPoint</Application>
  <PresentationFormat>Panorámica</PresentationFormat>
  <Paragraphs>74</Paragraphs>
  <Slides>25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Arial Rounded MT Bold</vt:lpstr>
      <vt:lpstr>Bembo Std</vt:lpstr>
      <vt:lpstr>Calibri</vt:lpstr>
      <vt:lpstr>Calibri Light</vt:lpstr>
      <vt:lpstr>Wingdings</vt:lpstr>
      <vt:lpstr>Tema de Office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INTRODUCCIÓN</vt:lpstr>
      <vt:lpstr>SOLICITUD AL CONSEJO DIRECTIVO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 POA 2016 PERÍODO DE FEBRERO A MAYO</dc:title>
  <dc:creator>Lic. Carlos Humberto Silva Pineda</dc:creator>
  <cp:lastModifiedBy>Carolina Portillo</cp:lastModifiedBy>
  <cp:revision>288</cp:revision>
  <cp:lastPrinted>2022-04-22T20:35:59Z</cp:lastPrinted>
  <dcterms:created xsi:type="dcterms:W3CDTF">2016-06-14T14:54:11Z</dcterms:created>
  <dcterms:modified xsi:type="dcterms:W3CDTF">2023-07-18T17:04:44Z</dcterms:modified>
</cp:coreProperties>
</file>