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4" r:id="rId2"/>
    <p:sldId id="263" r:id="rId3"/>
    <p:sldId id="272" r:id="rId4"/>
    <p:sldId id="299" r:id="rId5"/>
    <p:sldId id="300" r:id="rId6"/>
    <p:sldId id="302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6" r:id="rId18"/>
    <p:sldId id="312" r:id="rId19"/>
    <p:sldId id="298" r:id="rId20"/>
    <p:sldId id="279" r:id="rId21"/>
    <p:sldId id="320" r:id="rId22"/>
    <p:sldId id="313" r:id="rId23"/>
    <p:sldId id="317" r:id="rId24"/>
    <p:sldId id="318" r:id="rId25"/>
    <p:sldId id="314" r:id="rId26"/>
    <p:sldId id="322" r:id="rId27"/>
    <p:sldId id="283" r:id="rId28"/>
  </p:sldIdLst>
  <p:sldSz cx="12192000" cy="6858000"/>
  <p:notesSz cx="6662738" cy="99266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3447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878" y="4777088"/>
            <a:ext cx="5328985" cy="390914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447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8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18/4/2023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16"/>
            <a:ext cx="12192000" cy="6862164"/>
          </a:xfrm>
        </p:spPr>
      </p:pic>
      <p:sp>
        <p:nvSpPr>
          <p:cNvPr id="7" name="CuadroTexto 6"/>
          <p:cNvSpPr txBox="1"/>
          <p:nvPr/>
        </p:nvSpPr>
        <p:spPr>
          <a:xfrm>
            <a:off x="1413164" y="5403273"/>
            <a:ext cx="854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</a:rPr>
              <a:t>INFORME DE EJECUCIÓN Y SEGUIMIENTO </a:t>
            </a:r>
          </a:p>
          <a:p>
            <a:pPr algn="ctr"/>
            <a:r>
              <a:rPr lang="es-SV" sz="2400" b="1" dirty="0">
                <a:solidFill>
                  <a:schemeClr val="bg1"/>
                </a:solidFill>
              </a:rPr>
              <a:t>4° TRIMESTRE POA 2022 Y LIQUIDACIÓN AÑO 2022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300521-91E9-E06F-9C42-CD5E11D3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44" y="1388251"/>
            <a:ext cx="5595938" cy="48105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4FE292-8FA5-0EC3-13F4-B79A3300F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13" y="1277678"/>
            <a:ext cx="4903304" cy="49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282740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3CFDE3-A1D3-9E11-BC14-13FC151E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7" y="1351722"/>
            <a:ext cx="5275893" cy="49165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325470-177E-BDA2-1B88-FD7800504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39686"/>
            <a:ext cx="5564409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FA85FA-08CC-3EF1-1C69-0C12A4E0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67" y="1059320"/>
            <a:ext cx="6941054" cy="54077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20DB1-A13C-1763-2470-B270E5CD6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499" y="1287152"/>
            <a:ext cx="3924300" cy="47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3084E6-04E1-B9F1-2D67-CB3E3DA8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1" y="1272208"/>
            <a:ext cx="5945256" cy="4823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06B63-C572-DBAA-976F-DAAC582A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247" y="1464364"/>
            <a:ext cx="4488553" cy="44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B52F0E-141E-EDA2-9943-3B980AFC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2" y="1484243"/>
            <a:ext cx="5203135" cy="4572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9FF81D-E792-F3A0-190E-4B3F3587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89561"/>
            <a:ext cx="4934195" cy="3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566441-4F7C-795C-823F-319C06C2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2" y="1378226"/>
            <a:ext cx="5735283" cy="46615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166901-3D95-0FCF-C5EE-E794EECC2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279" y="1577467"/>
            <a:ext cx="4739309" cy="42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4BDD8B-35AD-FCBE-F72B-5DFB8D100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8" y="1298713"/>
            <a:ext cx="5804654" cy="49000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11F0EB-AB25-9286-4DD8-A7E59A54A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528" y="1298713"/>
            <a:ext cx="4289695" cy="45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101E8A-1D9B-E554-C44C-4A639F61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1" y="1162964"/>
            <a:ext cx="6501485" cy="5035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3E97B7-D167-6F5F-04BB-119E6727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76" y="1362160"/>
            <a:ext cx="4322431" cy="46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75D4E0-1BAA-52CA-7404-A25859C3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60" y="689113"/>
            <a:ext cx="6173944" cy="52389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BA3818-3CA7-A84E-731A-C33ED334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84" y="528879"/>
            <a:ext cx="3855554" cy="58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312346" y="341355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4° TRIMESTRE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3CD770-519A-57EB-A331-49561C09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40" y="1072805"/>
            <a:ext cx="7037939" cy="50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049885"/>
            <a:ext cx="1051098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Plan Operativo Anual para el año 2022, continuó con la ejecución de las metas estratégicas y actividades específicas, las cuales se encuentran encaminadas a la consecución del logro de los Objetivos Estratégicos contemplados en el Plan Estratégico Institucional para el periodo 2021-2025.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seguimiento del Plan Operativo Anual forma parte de la planeación estratégica de esta institución, lo que constituye un lineamiento a efecto de realizar las evaluaciones correspondientes y controlar los resultados obtenidos, en relación a las metas planteadas en cada trimestre, lo que nos hace conocer los avances de las actividades de cada unidad organizativa, para el logro de los objetivos institucionales.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A continuación se presenta en resumen por medio de representación gráfica, la ejecución del POA 2022 del 4° Trimestre, por cada unidad organizativa, sustrayendo los datos de la herramienta FONAT Project Manager.</a:t>
            </a:r>
          </a:p>
          <a:p>
            <a:pPr algn="just"/>
            <a:endParaRPr lang="es-SV" sz="2200" b="1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IV TRIMESTRE, PERIODO DE OCTUBRE A DICIEMBRE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6209" y="495064"/>
            <a:ext cx="659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CUARTO TRIMESTRE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6625883" y="4744778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104184" y="4976631"/>
            <a:ext cx="166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DIFERENCIA NEGATIVA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453571" y="1336274"/>
            <a:ext cx="24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IV TRIMESTRE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A160EA-60C3-4047-45FC-9C5389F3F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37" y="1595835"/>
            <a:ext cx="6599582" cy="3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87059" y="301598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ANUAL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2127F3-09CA-D997-F809-8A12FE030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60" y="975344"/>
            <a:ext cx="7460974" cy="54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ACUMULADO</a:t>
            </a: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PERIODO DE ENERO A DICIEMBRE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0400" y="720436"/>
            <a:ext cx="5391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ACUMULADO ANUAL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563745" y="1422499"/>
            <a:ext cx="24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ANUAL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529133-5F72-8D35-F4F5-1D1AFF15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84" y="1607165"/>
            <a:ext cx="6398936" cy="31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54525" y="552977"/>
            <a:ext cx="768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DE PORCENTAJES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309DE3-3768-4295-506E-3DC60A58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75" y="1137752"/>
            <a:ext cx="8938249" cy="48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9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58887" y="720436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POR TRIMESTRE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6F8FF7-D581-80F4-707A-C20388E5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1" y="1754000"/>
            <a:ext cx="6549059" cy="30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22715" y="922436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CUARTO TRIMESTRE 2022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8200" y="1919718"/>
            <a:ext cx="1051098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24.01%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4° Trimestre del Plan Operativo Anual 2022,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23.83%</a:t>
            </a:r>
            <a:r>
              <a:rPr lang="es-SV" sz="2800" dirty="0">
                <a:latin typeface="Bembo Std" panose="02020605060306020A03" pitchFamily="18" charset="0"/>
              </a:rPr>
              <a:t>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-0.18%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43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46911" y="723246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DE LIQUIDACIÓN POA 2022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101664"/>
            <a:ext cx="105109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Bembo Std" panose="02020605060306020A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100%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Plan Operativo Anual 2022, se obtuvo un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97.22%</a:t>
            </a:r>
            <a:r>
              <a:rPr lang="es-SV" sz="2800" dirty="0">
                <a:solidFill>
                  <a:srgbClr val="FF000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de Ejecución,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-2.78%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tres de las catorce Unidades Organizativas no lograron la ejecución total de lo programado (Auditoría Interna, Gerencia de Tecnología y el CONASEVI).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8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710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s-SV" sz="2200" dirty="0">
                <a:latin typeface="Arial Rounded MT Bold" panose="020F0704030504030204" pitchFamily="34" charset="0"/>
              </a:rPr>
              <a:t>Dar por recibido el presente informe, de acuerdo a lo establecido en el artículo 13 de la Ley Especial para la Constitución del Fondo para la Atención a Víctimas de Accidentes de Tránsito.</a:t>
            </a:r>
          </a:p>
          <a:p>
            <a:pPr algn="ctr">
              <a:lnSpc>
                <a:spcPct val="200000"/>
              </a:lnSpc>
            </a:pPr>
            <a:r>
              <a:rPr lang="es-SV" sz="3200" dirty="0">
                <a:latin typeface="Arial Rounded MT Bold" panose="020F070403050403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EB7FA9-F38D-1A53-F5C7-75CC70F9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6" y="1378226"/>
            <a:ext cx="6384303" cy="43921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423AB9-C9C7-082E-0207-BEB3DF74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105" y="1454670"/>
            <a:ext cx="4399322" cy="39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E6C9C2-4FA6-8F21-DC29-8853567D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1" y="1497495"/>
            <a:ext cx="5985862" cy="4193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2AFEBA-9DA4-F725-ACA8-E43B4B45D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13" y="1167020"/>
            <a:ext cx="5346696" cy="4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F76D3D-BD7E-3670-5649-19F427B7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4" y="1470991"/>
            <a:ext cx="6353318" cy="44140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92EAAF-9B4C-F67A-34C1-E52C91D8B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033" y="1759950"/>
            <a:ext cx="4310769" cy="33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1714A-60A7-440D-FFB6-178A155C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5" y="1521394"/>
            <a:ext cx="6689047" cy="46773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79070F-B8F3-6385-C567-D474CC8B3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309" y="1521394"/>
            <a:ext cx="3829050" cy="43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427B3E-068D-761D-2DF3-FAD0F1E1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10" y="1577010"/>
            <a:ext cx="5963897" cy="41357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547398-FF09-8A56-B061-73258340A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272" y="1405249"/>
            <a:ext cx="4542597" cy="44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5BA8F7-542C-1B9D-6103-DA0ABFF9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81" y="1674329"/>
            <a:ext cx="6272651" cy="43686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260E3F-A228-5269-FCD8-155723935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529" y="1674329"/>
            <a:ext cx="4466190" cy="43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3FC49-64C4-4350-FBBA-0B238E85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48" y="1444487"/>
            <a:ext cx="6118324" cy="4754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444F62-2D40-FC5B-012A-32D762666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744" y="1059320"/>
            <a:ext cx="4897508" cy="50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9185</TotalTime>
  <Words>1005</Words>
  <Application>Microsoft Office PowerPoint</Application>
  <PresentationFormat>Panorámica</PresentationFormat>
  <Paragraphs>83</Paragraphs>
  <Slides>27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Bembo Std</vt:lpstr>
      <vt:lpstr>Calibri</vt:lpstr>
      <vt:lpstr>Calibri Light</vt:lpstr>
      <vt:lpstr>Wingdings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INTRODUCCIÓN</vt:lpstr>
      <vt:lpstr>SOLICITUD AL CONSEJO DIRECTIVO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Carolina Portillo</cp:lastModifiedBy>
  <cp:revision>285</cp:revision>
  <cp:lastPrinted>2022-04-22T20:35:59Z</cp:lastPrinted>
  <dcterms:created xsi:type="dcterms:W3CDTF">2016-06-14T14:54:11Z</dcterms:created>
  <dcterms:modified xsi:type="dcterms:W3CDTF">2023-04-18T21:43:20Z</dcterms:modified>
</cp:coreProperties>
</file>