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4" r:id="rId2"/>
    <p:sldId id="263" r:id="rId3"/>
    <p:sldId id="272" r:id="rId4"/>
    <p:sldId id="299" r:id="rId5"/>
    <p:sldId id="300" r:id="rId6"/>
    <p:sldId id="302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6" r:id="rId18"/>
    <p:sldId id="312" r:id="rId19"/>
    <p:sldId id="298" r:id="rId20"/>
    <p:sldId id="279" r:id="rId21"/>
    <p:sldId id="313" r:id="rId22"/>
    <p:sldId id="317" r:id="rId23"/>
    <p:sldId id="318" r:id="rId24"/>
    <p:sldId id="314" r:id="rId25"/>
    <p:sldId id="283" r:id="rId26"/>
  </p:sldIdLst>
  <p:sldSz cx="12192000" cy="6858000"/>
  <p:notesSz cx="6662738" cy="99266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3447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878" y="4777088"/>
            <a:ext cx="5328985" cy="390914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447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2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90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89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8/11/2022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64"/>
            <a:ext cx="12192000" cy="6862164"/>
          </a:xfrm>
        </p:spPr>
      </p:pic>
      <p:sp>
        <p:nvSpPr>
          <p:cNvPr id="7" name="CuadroTexto 6"/>
          <p:cNvSpPr txBox="1"/>
          <p:nvPr/>
        </p:nvSpPr>
        <p:spPr>
          <a:xfrm>
            <a:off x="1413164" y="5403273"/>
            <a:ext cx="854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</a:rPr>
              <a:t>INFORME DE EJECUCIÓN Y SEGUIMIENTO </a:t>
            </a:r>
          </a:p>
          <a:p>
            <a:pPr algn="ctr"/>
            <a:r>
              <a:rPr lang="es-SV" sz="2400" b="1" dirty="0">
                <a:solidFill>
                  <a:schemeClr val="bg1"/>
                </a:solidFill>
              </a:rPr>
              <a:t>3° TRIMESTRE POA 2022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F653FD-0246-08FF-21C1-AC9A44766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3" y="1592717"/>
            <a:ext cx="3077500" cy="38533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C42B49-0F29-39DC-2C76-C23098735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753" y="1059320"/>
            <a:ext cx="8262903" cy="33942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95A1E0-C6BD-0DD1-0AD9-9FC7D3829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753" y="4453580"/>
            <a:ext cx="8262000" cy="23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282740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FD02B3-C3D5-3C99-3FDA-28BB60909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0" y="1985760"/>
            <a:ext cx="3068606" cy="39905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EAB985-BAAA-E564-BEE5-58B357018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314" y="1799483"/>
            <a:ext cx="8008522" cy="26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617C66-6D1B-DF50-AD21-93B56408D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1" y="1707776"/>
            <a:ext cx="3644785" cy="34155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9E8D02-D944-D2F9-7264-C118AD0FA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18" y="1385046"/>
            <a:ext cx="7911938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9D8E48-781B-966D-35B8-E58DA631C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2" y="1817106"/>
            <a:ext cx="2997368" cy="39090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1685F7-BF61-FE5B-A153-8A5EE3025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489" y="1131826"/>
            <a:ext cx="8341205" cy="34132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40CC9A-2CD7-234E-2E50-7AE9FA67E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489" y="4604164"/>
            <a:ext cx="8341200" cy="5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85F16D-D7F1-9F61-E34B-BE9FBC746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86" y="2057208"/>
            <a:ext cx="2900243" cy="34802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240D4A-59A4-BB5C-D849-0F40B272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345" y="1737685"/>
            <a:ext cx="8233207" cy="144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1AAA73-6370-53E5-017C-583AA084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42" y="1705191"/>
            <a:ext cx="3091583" cy="38484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CACFBAF-EBCF-0C68-9032-3E02C5BC8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96" y="1327762"/>
            <a:ext cx="7839033" cy="253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ED6916-03D5-83CC-C544-135F937A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92" y="1709651"/>
            <a:ext cx="3046363" cy="39112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A78E05-B3E0-0EA6-10E7-2E7DB3387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424" y="1290725"/>
            <a:ext cx="8028508" cy="36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325DB5-4C01-2932-A742-05630ED8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0" y="1779311"/>
            <a:ext cx="3038388" cy="38012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F39A93-38EF-A8D5-7ECC-8680343BE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008" y="1277470"/>
            <a:ext cx="8259338" cy="3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9D4237-2754-5020-6E2B-FFE261558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28" y="748955"/>
            <a:ext cx="6832677" cy="55590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FA38F8-DA9A-7450-5FE5-5263E1E4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18682"/>
            <a:ext cx="4002156" cy="60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312346" y="341355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3° TRIMESTRE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FCDD7E-9776-B28D-BD19-9BDCCFDA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47" y="1006543"/>
            <a:ext cx="7235305" cy="519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049885"/>
            <a:ext cx="1051098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Plan Operativo Anual para el año 2022, continua con la ejecución de las metas estratégicas y actividades específicas, las cuales se encuentran encaminadas a la consecución del logro de los Objetivos Estratégicos contemplados en el Plan Estratégico Institucional para el periodo 2021-2025.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seguimiento del Plan Operativo Anual forma parte de la planeación estratégica de esta institución, lo que constituye un lineamiento a efecto de realizar las evaluaciones correspondientes y controlar los resultados obtenidos, en relación a las metas planteadas en cada trimestre, lo que nos hace conocer los avances de las actividades de cada unidad organizativa, para el logro de los objetivos institucionales.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A continuación se presenta en resumen por medio de representación gráfica, la ejecución del POA 2022 del 3° Trimestre, por cada unidad organizativa, sustrayendo los datos de la herramienta FONAT Project Manager.</a:t>
            </a:r>
          </a:p>
          <a:p>
            <a:pPr algn="just"/>
            <a:endParaRPr lang="es-SV" sz="2200" b="1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III TRIMESTRE, PERIODO DE JULIO A SEPTIEMBRE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6209" y="495064"/>
            <a:ext cx="659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TERCER TRIMESTRE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6625883" y="4744778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104184" y="4976631"/>
            <a:ext cx="166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DIFERENCIA NEGATIVA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453571" y="1336274"/>
            <a:ext cx="24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III TRIMESTRE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731348-0971-8226-D7BB-88F653C9D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317" y="1527138"/>
            <a:ext cx="6803563" cy="321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2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5630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ACUMULADO</a:t>
            </a: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PERIODO DE ENERO A SEPTIEMBRE 2022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0400" y="720436"/>
            <a:ext cx="5391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ACUMULADO ANUAL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7005711" y="4765999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244862" y="5232231"/>
            <a:ext cx="2437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PORCENTAJE A EJECUTAR EN EL IV TRIMESTRE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563745" y="1422499"/>
            <a:ext cx="24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ANUAL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97B9AD-7982-50E9-7454-C8CA8B92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068" y="1607165"/>
            <a:ext cx="6464952" cy="30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54525" y="552977"/>
            <a:ext cx="768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DE PORCENTAJES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4D3B4B-FEED-30D5-93CE-7C6C3EEE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02" y="1137752"/>
            <a:ext cx="8466795" cy="52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58887" y="720436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POR TRIMESTRE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856306-D015-18B6-30FA-542FA314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39" y="1561457"/>
            <a:ext cx="8146721" cy="37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8245" y="564238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TERCER TRIMESTRE 2022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346001"/>
            <a:ext cx="1051098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26.13%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3° Trimestre del Plan Operativo Anual 2022,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25.86%</a:t>
            </a:r>
            <a:r>
              <a:rPr lang="es-SV" sz="2800" dirty="0">
                <a:latin typeface="Bembo Std" panose="02020605060306020A03" pitchFamily="18" charset="0"/>
              </a:rPr>
              <a:t>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-0.27%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una de las Unidades Organizativas no logró la ejecución total de lo programado (CONASEVI).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4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710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s-SV" sz="2200" dirty="0">
                <a:latin typeface="Arial Rounded MT Bold" panose="020F0704030504030204" pitchFamily="34" charset="0"/>
              </a:rPr>
              <a:t>Dar por recibido el presente informe, de acuerdo a lo establecido en el artículo 13 de la Ley Especial para la Constitución del Fondo para la Atención a Víctimas de Accidentes de Tránsito.</a:t>
            </a:r>
          </a:p>
          <a:p>
            <a:pPr algn="ctr">
              <a:lnSpc>
                <a:spcPct val="200000"/>
              </a:lnSpc>
            </a:pPr>
            <a:r>
              <a:rPr lang="es-SV" sz="3200" dirty="0">
                <a:latin typeface="Arial Rounded MT Bold" panose="020F070403050403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561F22-7682-0FE4-4DC0-88CCFDC5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58" y="1059319"/>
            <a:ext cx="3187977" cy="52742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73259E-8004-5C23-BD45-6284B1A6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749" y="1059319"/>
            <a:ext cx="7560000" cy="37143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EF546E-2AC4-9F31-BEB5-504FDA85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3932748" y="4817046"/>
            <a:ext cx="7560001" cy="13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44A789-D6D8-0A1C-8DED-222E5410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3" y="1698107"/>
            <a:ext cx="3638674" cy="40182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8AC313-EB18-1182-7D1A-D5EE6050B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939" y="1698107"/>
            <a:ext cx="8376533" cy="37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B01CE7-3E09-7E83-51EA-AC084336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3" y="1586752"/>
            <a:ext cx="3306561" cy="39265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485668-AFC0-D821-1E90-B0C1832AF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621" y="1344706"/>
            <a:ext cx="8159459" cy="2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2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F79CD9-98DF-0041-605D-BAF4C2D3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81" y="1524000"/>
            <a:ext cx="3633658" cy="42178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DB5513-B7C5-67ED-FE17-7F144B120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56" y="1523999"/>
            <a:ext cx="7966199" cy="31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AC41C6-5D5A-980E-9F63-8209C1CB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46" y="1452259"/>
            <a:ext cx="3334909" cy="39534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E0F08C-A963-93A3-357E-D210575E2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455" y="1045873"/>
            <a:ext cx="7382905" cy="30007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3BE156-54FD-124C-1BB1-FC7996035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455" y="4067290"/>
            <a:ext cx="7335274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3B0764-8F69-AE52-A04E-D07D1B06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8" y="1638664"/>
            <a:ext cx="3452901" cy="38746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B356E43-B9AB-E543-C1B6-06747FF09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878" y="1638663"/>
            <a:ext cx="8051048" cy="23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6654E2-A6D1-1A63-16D3-FF1AC231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4" y="1444249"/>
            <a:ext cx="3313428" cy="37194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FA1CB6-FF63-267A-E78A-9060DD203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712" y="1187330"/>
            <a:ext cx="8344913" cy="34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8825</TotalTime>
  <Words>764</Words>
  <Application>Microsoft Office PowerPoint</Application>
  <PresentationFormat>Panorámica</PresentationFormat>
  <Paragraphs>73</Paragraphs>
  <Slides>25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Rounded MT Bold</vt:lpstr>
      <vt:lpstr>Bembo Std</vt:lpstr>
      <vt:lpstr>Calibri</vt:lpstr>
      <vt:lpstr>Calibri Light</vt:lpstr>
      <vt:lpstr>Wingdings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SOLICITUD AL CONSEJO DIRECTIVO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Carolina Portillo</cp:lastModifiedBy>
  <cp:revision>282</cp:revision>
  <cp:lastPrinted>2022-04-22T20:35:59Z</cp:lastPrinted>
  <dcterms:created xsi:type="dcterms:W3CDTF">2016-06-14T14:54:11Z</dcterms:created>
  <dcterms:modified xsi:type="dcterms:W3CDTF">2022-11-08T21:50:20Z</dcterms:modified>
</cp:coreProperties>
</file>