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7"/>
  </p:notesMasterIdLst>
  <p:handoutMasterIdLst>
    <p:handoutMasterId r:id="rId18"/>
  </p:handoutMasterIdLst>
  <p:sldIdLst>
    <p:sldId id="274" r:id="rId2"/>
    <p:sldId id="321" r:id="rId3"/>
    <p:sldId id="330" r:id="rId4"/>
    <p:sldId id="263" r:id="rId5"/>
    <p:sldId id="322" r:id="rId6"/>
    <p:sldId id="327" r:id="rId7"/>
    <p:sldId id="324" r:id="rId8"/>
    <p:sldId id="328" r:id="rId9"/>
    <p:sldId id="329" r:id="rId10"/>
    <p:sldId id="323" r:id="rId11"/>
    <p:sldId id="313" r:id="rId12"/>
    <p:sldId id="319" r:id="rId13"/>
    <p:sldId id="325" r:id="rId14"/>
    <p:sldId id="312" r:id="rId15"/>
    <p:sldId id="331" r:id="rId16"/>
  </p:sldIdLst>
  <p:sldSz cx="12192000" cy="6858000"/>
  <p:notesSz cx="68580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80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3896" autoAdjust="0"/>
  </p:normalViewPr>
  <p:slideViewPr>
    <p:cSldViewPr snapToGrid="0">
      <p:cViewPr varScale="1">
        <p:scale>
          <a:sx n="68" d="100"/>
          <a:sy n="68" d="100"/>
        </p:scale>
        <p:origin x="8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3"/>
            <a:ext cx="2971800" cy="466725"/>
          </a:xfrm>
          <a:prstGeom prst="rect">
            <a:avLst/>
          </a:prstGeom>
        </p:spPr>
        <p:txBody>
          <a:bodyPr vert="horz" lIns="90690" tIns="45345" rIns="90690" bIns="45345" rtlCol="0"/>
          <a:lstStyle>
            <a:lvl1pPr algn="l">
              <a:defRPr sz="1200"/>
            </a:lvl1pPr>
          </a:lstStyle>
          <a:p>
            <a:endParaRPr lang="es-SV"/>
          </a:p>
        </p:txBody>
      </p:sp>
      <p:sp>
        <p:nvSpPr>
          <p:cNvPr id="3" name="Marcador de fecha 2"/>
          <p:cNvSpPr>
            <a:spLocks noGrp="1"/>
          </p:cNvSpPr>
          <p:nvPr>
            <p:ph type="dt" sz="quarter" idx="1"/>
          </p:nvPr>
        </p:nvSpPr>
        <p:spPr>
          <a:xfrm>
            <a:off x="3884614" y="3"/>
            <a:ext cx="2971800" cy="466725"/>
          </a:xfrm>
          <a:prstGeom prst="rect">
            <a:avLst/>
          </a:prstGeom>
        </p:spPr>
        <p:txBody>
          <a:bodyPr vert="horz" lIns="90690" tIns="45345" rIns="90690" bIns="45345" rtlCol="0"/>
          <a:lstStyle>
            <a:lvl1pPr algn="r">
              <a:defRPr sz="1200"/>
            </a:lvl1pPr>
          </a:lstStyle>
          <a:p>
            <a:fld id="{3DE46BF6-CC29-438A-BA9A-637AE08409F8}" type="datetimeFigureOut">
              <a:rPr lang="es-SV" smtClean="0"/>
              <a:t>14/11/2022</a:t>
            </a:fld>
            <a:endParaRPr lang="es-SV"/>
          </a:p>
        </p:txBody>
      </p:sp>
      <p:sp>
        <p:nvSpPr>
          <p:cNvPr id="4" name="Marcador de pie de página 3"/>
          <p:cNvSpPr>
            <a:spLocks noGrp="1"/>
          </p:cNvSpPr>
          <p:nvPr>
            <p:ph type="ftr" sz="quarter" idx="2"/>
          </p:nvPr>
        </p:nvSpPr>
        <p:spPr>
          <a:xfrm>
            <a:off x="1" y="8829679"/>
            <a:ext cx="2971800" cy="466725"/>
          </a:xfrm>
          <a:prstGeom prst="rect">
            <a:avLst/>
          </a:prstGeom>
        </p:spPr>
        <p:txBody>
          <a:bodyPr vert="horz" lIns="90690" tIns="45345" rIns="90690" bIns="45345" rtlCol="0" anchor="b"/>
          <a:lstStyle>
            <a:lvl1pPr algn="l">
              <a:defRPr sz="1200"/>
            </a:lvl1pPr>
          </a:lstStyle>
          <a:p>
            <a:endParaRPr lang="es-SV"/>
          </a:p>
        </p:txBody>
      </p:sp>
      <p:sp>
        <p:nvSpPr>
          <p:cNvPr id="5" name="Marcador de número de diapositiva 4"/>
          <p:cNvSpPr>
            <a:spLocks noGrp="1"/>
          </p:cNvSpPr>
          <p:nvPr>
            <p:ph type="sldNum" sz="quarter" idx="3"/>
          </p:nvPr>
        </p:nvSpPr>
        <p:spPr>
          <a:xfrm>
            <a:off x="3884614" y="8829679"/>
            <a:ext cx="2971800" cy="466725"/>
          </a:xfrm>
          <a:prstGeom prst="rect">
            <a:avLst/>
          </a:prstGeom>
        </p:spPr>
        <p:txBody>
          <a:bodyPr vert="horz" lIns="90690" tIns="45345" rIns="90690" bIns="45345" rtlCol="0" anchor="b"/>
          <a:lstStyle>
            <a:lvl1pPr algn="r">
              <a:defRPr sz="1200"/>
            </a:lvl1pPr>
          </a:lstStyle>
          <a:p>
            <a:fld id="{425B109B-F615-47A3-B8F1-CD0BE2D87991}" type="slidenum">
              <a:rPr lang="es-SV" smtClean="0"/>
              <a:t>‹Nº›</a:t>
            </a:fld>
            <a:endParaRPr lang="es-SV"/>
          </a:p>
        </p:txBody>
      </p:sp>
    </p:spTree>
    <p:extLst>
      <p:ext uri="{BB962C8B-B14F-4D97-AF65-F5344CB8AC3E}">
        <p14:creationId xmlns:p14="http://schemas.microsoft.com/office/powerpoint/2010/main" val="3791724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5" y="2"/>
            <a:ext cx="2972421" cy="465621"/>
          </a:xfrm>
          <a:prstGeom prst="rect">
            <a:avLst/>
          </a:prstGeom>
        </p:spPr>
        <p:txBody>
          <a:bodyPr vert="horz" lIns="90690" tIns="45345" rIns="90690" bIns="45345" rtlCol="0"/>
          <a:lstStyle>
            <a:lvl1pPr algn="l">
              <a:defRPr sz="1200"/>
            </a:lvl1pPr>
          </a:lstStyle>
          <a:p>
            <a:endParaRPr lang="es-SV"/>
          </a:p>
        </p:txBody>
      </p:sp>
      <p:sp>
        <p:nvSpPr>
          <p:cNvPr id="3" name="Marcador de fecha 2"/>
          <p:cNvSpPr>
            <a:spLocks noGrp="1"/>
          </p:cNvSpPr>
          <p:nvPr>
            <p:ph type="dt" idx="1"/>
          </p:nvPr>
        </p:nvSpPr>
        <p:spPr>
          <a:xfrm>
            <a:off x="3884032" y="2"/>
            <a:ext cx="2972421" cy="465621"/>
          </a:xfrm>
          <a:prstGeom prst="rect">
            <a:avLst/>
          </a:prstGeom>
        </p:spPr>
        <p:txBody>
          <a:bodyPr vert="horz" lIns="90690" tIns="45345" rIns="90690" bIns="45345" rtlCol="0"/>
          <a:lstStyle>
            <a:lvl1pPr algn="r">
              <a:defRPr sz="1200"/>
            </a:lvl1pPr>
          </a:lstStyle>
          <a:p>
            <a:fld id="{93E346E8-86A9-4EE0-88C0-8E3FA8188227}" type="datetimeFigureOut">
              <a:rPr lang="es-SV" smtClean="0"/>
              <a:t>14/11/2022</a:t>
            </a:fld>
            <a:endParaRPr lang="es-SV"/>
          </a:p>
        </p:txBody>
      </p:sp>
      <p:sp>
        <p:nvSpPr>
          <p:cNvPr id="4" name="Marcador de imagen de diapositiva 3"/>
          <p:cNvSpPr>
            <a:spLocks noGrp="1" noRot="1" noChangeAspect="1"/>
          </p:cNvSpPr>
          <p:nvPr>
            <p:ph type="sldImg" idx="2"/>
          </p:nvPr>
        </p:nvSpPr>
        <p:spPr>
          <a:xfrm>
            <a:off x="639763" y="1160463"/>
            <a:ext cx="5578475" cy="3138487"/>
          </a:xfrm>
          <a:prstGeom prst="rect">
            <a:avLst/>
          </a:prstGeom>
          <a:noFill/>
          <a:ln w="12700">
            <a:solidFill>
              <a:prstClr val="black"/>
            </a:solidFill>
          </a:ln>
        </p:spPr>
        <p:txBody>
          <a:bodyPr vert="horz" lIns="90690" tIns="45345" rIns="90690" bIns="45345" rtlCol="0" anchor="ctr"/>
          <a:lstStyle/>
          <a:p>
            <a:endParaRPr lang="es-SV"/>
          </a:p>
        </p:txBody>
      </p:sp>
      <p:sp>
        <p:nvSpPr>
          <p:cNvPr id="5" name="Marcador de notas 4"/>
          <p:cNvSpPr>
            <a:spLocks noGrp="1"/>
          </p:cNvSpPr>
          <p:nvPr>
            <p:ph type="body" sz="quarter" idx="3"/>
          </p:nvPr>
        </p:nvSpPr>
        <p:spPr>
          <a:xfrm>
            <a:off x="686422" y="4473793"/>
            <a:ext cx="5485159" cy="3660958"/>
          </a:xfrm>
          <a:prstGeom prst="rect">
            <a:avLst/>
          </a:prstGeom>
        </p:spPr>
        <p:txBody>
          <a:bodyPr vert="horz" lIns="90690" tIns="45345" rIns="90690" bIns="45345"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5" y="8830782"/>
            <a:ext cx="2972421" cy="465620"/>
          </a:xfrm>
          <a:prstGeom prst="rect">
            <a:avLst/>
          </a:prstGeom>
        </p:spPr>
        <p:txBody>
          <a:bodyPr vert="horz" lIns="90690" tIns="45345" rIns="90690" bIns="45345"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032" y="8830782"/>
            <a:ext cx="2972421" cy="465620"/>
          </a:xfrm>
          <a:prstGeom prst="rect">
            <a:avLst/>
          </a:prstGeom>
        </p:spPr>
        <p:txBody>
          <a:bodyPr vert="horz" lIns="90690" tIns="45345" rIns="90690" bIns="45345" rtlCol="0" anchor="b"/>
          <a:lstStyle>
            <a:lvl1pPr algn="r">
              <a:defRPr sz="1200"/>
            </a:lvl1pPr>
          </a:lstStyle>
          <a:p>
            <a:fld id="{4AF2C272-8D13-41F9-8D5B-A1115472A231}" type="slidenum">
              <a:rPr lang="es-SV" smtClean="0"/>
              <a:t>‹Nº›</a:t>
            </a:fld>
            <a:endParaRPr lang="es-SV"/>
          </a:p>
        </p:txBody>
      </p:sp>
    </p:spTree>
    <p:extLst>
      <p:ext uri="{BB962C8B-B14F-4D97-AF65-F5344CB8AC3E}">
        <p14:creationId xmlns:p14="http://schemas.microsoft.com/office/powerpoint/2010/main" val="339099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2</a:t>
            </a:fld>
            <a:endParaRPr lang="es-SV"/>
          </a:p>
        </p:txBody>
      </p:sp>
    </p:spTree>
    <p:extLst>
      <p:ext uri="{BB962C8B-B14F-4D97-AF65-F5344CB8AC3E}">
        <p14:creationId xmlns:p14="http://schemas.microsoft.com/office/powerpoint/2010/main" val="326578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11</a:t>
            </a:fld>
            <a:endParaRPr lang="es-SV"/>
          </a:p>
        </p:txBody>
      </p:sp>
    </p:spTree>
    <p:extLst>
      <p:ext uri="{BB962C8B-B14F-4D97-AF65-F5344CB8AC3E}">
        <p14:creationId xmlns:p14="http://schemas.microsoft.com/office/powerpoint/2010/main" val="204996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12</a:t>
            </a:fld>
            <a:endParaRPr lang="es-SV"/>
          </a:p>
        </p:txBody>
      </p:sp>
    </p:spTree>
    <p:extLst>
      <p:ext uri="{BB962C8B-B14F-4D97-AF65-F5344CB8AC3E}">
        <p14:creationId xmlns:p14="http://schemas.microsoft.com/office/powerpoint/2010/main" val="19414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13</a:t>
            </a:fld>
            <a:endParaRPr lang="es-SV"/>
          </a:p>
        </p:txBody>
      </p:sp>
    </p:spTree>
    <p:extLst>
      <p:ext uri="{BB962C8B-B14F-4D97-AF65-F5344CB8AC3E}">
        <p14:creationId xmlns:p14="http://schemas.microsoft.com/office/powerpoint/2010/main" val="120991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14</a:t>
            </a:fld>
            <a:endParaRPr lang="es-SV"/>
          </a:p>
        </p:txBody>
      </p:sp>
    </p:spTree>
    <p:extLst>
      <p:ext uri="{BB962C8B-B14F-4D97-AF65-F5344CB8AC3E}">
        <p14:creationId xmlns:p14="http://schemas.microsoft.com/office/powerpoint/2010/main" val="102678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15</a:t>
            </a:fld>
            <a:endParaRPr lang="es-SV"/>
          </a:p>
        </p:txBody>
      </p:sp>
    </p:spTree>
    <p:extLst>
      <p:ext uri="{BB962C8B-B14F-4D97-AF65-F5344CB8AC3E}">
        <p14:creationId xmlns:p14="http://schemas.microsoft.com/office/powerpoint/2010/main" val="273125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3</a:t>
            </a:fld>
            <a:endParaRPr lang="es-SV"/>
          </a:p>
        </p:txBody>
      </p:sp>
    </p:spTree>
    <p:extLst>
      <p:ext uri="{BB962C8B-B14F-4D97-AF65-F5344CB8AC3E}">
        <p14:creationId xmlns:p14="http://schemas.microsoft.com/office/powerpoint/2010/main" val="16253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4</a:t>
            </a:fld>
            <a:endParaRPr lang="es-SV"/>
          </a:p>
        </p:txBody>
      </p:sp>
    </p:spTree>
    <p:extLst>
      <p:ext uri="{BB962C8B-B14F-4D97-AF65-F5344CB8AC3E}">
        <p14:creationId xmlns:p14="http://schemas.microsoft.com/office/powerpoint/2010/main" val="1591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5</a:t>
            </a:fld>
            <a:endParaRPr lang="es-SV"/>
          </a:p>
        </p:txBody>
      </p:sp>
    </p:spTree>
    <p:extLst>
      <p:ext uri="{BB962C8B-B14F-4D97-AF65-F5344CB8AC3E}">
        <p14:creationId xmlns:p14="http://schemas.microsoft.com/office/powerpoint/2010/main" val="51503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6</a:t>
            </a:fld>
            <a:endParaRPr lang="es-SV"/>
          </a:p>
        </p:txBody>
      </p:sp>
    </p:spTree>
    <p:extLst>
      <p:ext uri="{BB962C8B-B14F-4D97-AF65-F5344CB8AC3E}">
        <p14:creationId xmlns:p14="http://schemas.microsoft.com/office/powerpoint/2010/main" val="274762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7</a:t>
            </a:fld>
            <a:endParaRPr lang="es-SV"/>
          </a:p>
        </p:txBody>
      </p:sp>
    </p:spTree>
    <p:extLst>
      <p:ext uri="{BB962C8B-B14F-4D97-AF65-F5344CB8AC3E}">
        <p14:creationId xmlns:p14="http://schemas.microsoft.com/office/powerpoint/2010/main" val="4084599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8</a:t>
            </a:fld>
            <a:endParaRPr lang="es-SV"/>
          </a:p>
        </p:txBody>
      </p:sp>
    </p:spTree>
    <p:extLst>
      <p:ext uri="{BB962C8B-B14F-4D97-AF65-F5344CB8AC3E}">
        <p14:creationId xmlns:p14="http://schemas.microsoft.com/office/powerpoint/2010/main" val="221375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9</a:t>
            </a:fld>
            <a:endParaRPr lang="es-SV"/>
          </a:p>
        </p:txBody>
      </p:sp>
    </p:spTree>
    <p:extLst>
      <p:ext uri="{BB962C8B-B14F-4D97-AF65-F5344CB8AC3E}">
        <p14:creationId xmlns:p14="http://schemas.microsoft.com/office/powerpoint/2010/main" val="12464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a:p>
        </p:txBody>
      </p:sp>
      <p:sp>
        <p:nvSpPr>
          <p:cNvPr id="4" name="Marcador de número de diapositiva 3"/>
          <p:cNvSpPr>
            <a:spLocks noGrp="1"/>
          </p:cNvSpPr>
          <p:nvPr>
            <p:ph type="sldNum" sz="quarter" idx="10"/>
          </p:nvPr>
        </p:nvSpPr>
        <p:spPr/>
        <p:txBody>
          <a:bodyPr/>
          <a:lstStyle/>
          <a:p>
            <a:fld id="{4AF2C272-8D13-41F9-8D5B-A1115472A231}" type="slidenum">
              <a:rPr lang="es-SV" smtClean="0"/>
              <a:t>10</a:t>
            </a:fld>
            <a:endParaRPr lang="es-SV"/>
          </a:p>
        </p:txBody>
      </p:sp>
    </p:spTree>
    <p:extLst>
      <p:ext uri="{BB962C8B-B14F-4D97-AF65-F5344CB8AC3E}">
        <p14:creationId xmlns:p14="http://schemas.microsoft.com/office/powerpoint/2010/main" val="1976034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p:cNvSpPr>
            <a:spLocks noGrp="1"/>
          </p:cNvSpPr>
          <p:nvPr>
            <p:ph type="dt" sz="half" idx="10"/>
          </p:nvPr>
        </p:nvSpPr>
        <p:spPr/>
        <p:txBody>
          <a:bodyPr/>
          <a:lstStyle/>
          <a:p>
            <a:fld id="{6A3885EA-EAB7-49AA-98A1-58401D836380}" type="datetimeFigureOut">
              <a:rPr lang="es-SV" smtClean="0"/>
              <a:t>14/11/2022</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69620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6A3885EA-EAB7-49AA-98A1-58401D836380}" type="datetimeFigureOut">
              <a:rPr lang="es-SV" smtClean="0"/>
              <a:t>14/11/2022</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3569733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6A3885EA-EAB7-49AA-98A1-58401D836380}" type="datetimeFigureOut">
              <a:rPr lang="es-SV" smtClean="0"/>
              <a:t>14/11/2022</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1631497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6A3885EA-EAB7-49AA-98A1-58401D836380}" type="datetimeFigureOut">
              <a:rPr lang="es-SV" smtClean="0"/>
              <a:t>14/11/2022</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1527232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A3885EA-EAB7-49AA-98A1-58401D836380}" type="datetimeFigureOut">
              <a:rPr lang="es-SV" smtClean="0"/>
              <a:t>14/11/2022</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1279485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p:cNvSpPr>
            <a:spLocks noGrp="1"/>
          </p:cNvSpPr>
          <p:nvPr>
            <p:ph type="dt" sz="half" idx="10"/>
          </p:nvPr>
        </p:nvSpPr>
        <p:spPr/>
        <p:txBody>
          <a:bodyPr/>
          <a:lstStyle/>
          <a:p>
            <a:fld id="{6A3885EA-EAB7-49AA-98A1-58401D836380}" type="datetimeFigureOut">
              <a:rPr lang="es-SV" smtClean="0"/>
              <a:t>14/11/2022</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2258753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p:cNvSpPr>
            <a:spLocks noGrp="1"/>
          </p:cNvSpPr>
          <p:nvPr>
            <p:ph type="dt" sz="half" idx="10"/>
          </p:nvPr>
        </p:nvSpPr>
        <p:spPr/>
        <p:txBody>
          <a:bodyPr/>
          <a:lstStyle/>
          <a:p>
            <a:fld id="{6A3885EA-EAB7-49AA-98A1-58401D836380}" type="datetimeFigureOut">
              <a:rPr lang="es-SV" smtClean="0"/>
              <a:t>14/11/2022</a:t>
            </a:fld>
            <a:endParaRPr lang="es-SV"/>
          </a:p>
        </p:txBody>
      </p:sp>
      <p:sp>
        <p:nvSpPr>
          <p:cNvPr id="8" name="Marcador de pie de página 7"/>
          <p:cNvSpPr>
            <a:spLocks noGrp="1"/>
          </p:cNvSpPr>
          <p:nvPr>
            <p:ph type="ftr" sz="quarter" idx="11"/>
          </p:nvPr>
        </p:nvSpPr>
        <p:spPr/>
        <p:txBody>
          <a:bodyPr/>
          <a:lstStyle/>
          <a:p>
            <a:endParaRPr lang="es-SV"/>
          </a:p>
        </p:txBody>
      </p:sp>
      <p:sp>
        <p:nvSpPr>
          <p:cNvPr id="9" name="Marcador de número de diapositiva 8"/>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11536332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fecha 2"/>
          <p:cNvSpPr>
            <a:spLocks noGrp="1"/>
          </p:cNvSpPr>
          <p:nvPr>
            <p:ph type="dt" sz="half" idx="10"/>
          </p:nvPr>
        </p:nvSpPr>
        <p:spPr/>
        <p:txBody>
          <a:bodyPr/>
          <a:lstStyle/>
          <a:p>
            <a:fld id="{6A3885EA-EAB7-49AA-98A1-58401D836380}" type="datetimeFigureOut">
              <a:rPr lang="es-SV" smtClean="0"/>
              <a:t>14/11/2022</a:t>
            </a:fld>
            <a:endParaRPr lang="es-SV"/>
          </a:p>
        </p:txBody>
      </p:sp>
      <p:sp>
        <p:nvSpPr>
          <p:cNvPr id="4" name="Marcador de pie de página 3"/>
          <p:cNvSpPr>
            <a:spLocks noGrp="1"/>
          </p:cNvSpPr>
          <p:nvPr>
            <p:ph type="ftr" sz="quarter" idx="11"/>
          </p:nvPr>
        </p:nvSpPr>
        <p:spPr/>
        <p:txBody>
          <a:bodyPr/>
          <a:lstStyle/>
          <a:p>
            <a:endParaRPr lang="es-SV"/>
          </a:p>
        </p:txBody>
      </p:sp>
      <p:sp>
        <p:nvSpPr>
          <p:cNvPr id="5" name="Marcador de número de diapositiva 4"/>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884797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A3885EA-EAB7-49AA-98A1-58401D836380}" type="datetimeFigureOut">
              <a:rPr lang="es-SV" smtClean="0"/>
              <a:t>14/11/2022</a:t>
            </a:fld>
            <a:endParaRPr lang="es-SV"/>
          </a:p>
        </p:txBody>
      </p:sp>
      <p:sp>
        <p:nvSpPr>
          <p:cNvPr id="3" name="Marcador de pie de página 2"/>
          <p:cNvSpPr>
            <a:spLocks noGrp="1"/>
          </p:cNvSpPr>
          <p:nvPr>
            <p:ph type="ftr" sz="quarter" idx="11"/>
          </p:nvPr>
        </p:nvSpPr>
        <p:spPr/>
        <p:txBody>
          <a:bodyPr/>
          <a:lstStyle/>
          <a:p>
            <a:endParaRPr lang="es-SV"/>
          </a:p>
        </p:txBody>
      </p:sp>
      <p:sp>
        <p:nvSpPr>
          <p:cNvPr id="4" name="Marcador de número de diapositiva 3"/>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23109624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A3885EA-EAB7-49AA-98A1-58401D836380}" type="datetimeFigureOut">
              <a:rPr lang="es-SV" smtClean="0"/>
              <a:t>14/11/2022</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3553529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A3885EA-EAB7-49AA-98A1-58401D836380}" type="datetimeFigureOut">
              <a:rPr lang="es-SV" smtClean="0"/>
              <a:t>14/11/2022</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7B39FC80-4386-4078-8E4B-305B758224EB}" type="slidenum">
              <a:rPr lang="es-SV" smtClean="0"/>
              <a:t>‹Nº›</a:t>
            </a:fld>
            <a:endParaRPr lang="es-SV"/>
          </a:p>
        </p:txBody>
      </p:sp>
    </p:spTree>
    <p:extLst>
      <p:ext uri="{BB962C8B-B14F-4D97-AF65-F5344CB8AC3E}">
        <p14:creationId xmlns:p14="http://schemas.microsoft.com/office/powerpoint/2010/main" val="40879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885EA-EAB7-49AA-98A1-58401D836380}" type="datetimeFigureOut">
              <a:rPr lang="es-SV" smtClean="0"/>
              <a:t>14/11/2022</a:t>
            </a:fld>
            <a:endParaRPr lang="es-SV"/>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9FC80-4386-4078-8E4B-305B758224EB}" type="slidenum">
              <a:rPr lang="es-SV" smtClean="0"/>
              <a:t>‹Nº›</a:t>
            </a:fld>
            <a:endParaRPr lang="es-SV"/>
          </a:p>
        </p:txBody>
      </p:sp>
    </p:spTree>
    <p:extLst>
      <p:ext uri="{BB962C8B-B14F-4D97-AF65-F5344CB8AC3E}">
        <p14:creationId xmlns:p14="http://schemas.microsoft.com/office/powerpoint/2010/main" val="1477525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068"/>
            <a:ext cx="12192000" cy="6862164"/>
          </a:xfrm>
        </p:spPr>
      </p:pic>
      <p:sp>
        <p:nvSpPr>
          <p:cNvPr id="3" name="Rectángulo 2">
            <a:extLst>
              <a:ext uri="{FF2B5EF4-FFF2-40B4-BE49-F238E27FC236}">
                <a16:creationId xmlns:a16="http://schemas.microsoft.com/office/drawing/2014/main" id="{903D69AC-3683-465F-B812-D33CEF5184FC}"/>
              </a:ext>
            </a:extLst>
          </p:cNvPr>
          <p:cNvSpPr/>
          <p:nvPr/>
        </p:nvSpPr>
        <p:spPr>
          <a:xfrm>
            <a:off x="1602693" y="5130835"/>
            <a:ext cx="9183561" cy="707886"/>
          </a:xfrm>
          <a:prstGeom prst="rect">
            <a:avLst/>
          </a:prstGeom>
          <a:noFill/>
        </p:spPr>
        <p:txBody>
          <a:bodyPr wrap="square" lIns="91440" tIns="45720" rIns="91440" bIns="45720">
            <a:spAutoFit/>
          </a:bodyPr>
          <a:lstStyle/>
          <a:p>
            <a:pPr algn="ctr"/>
            <a:r>
              <a:rPr lang="es-ES" sz="4000" b="1" dirty="0">
                <a:ln w="0"/>
                <a:solidFill>
                  <a:schemeClr val="bg1">
                    <a:lumMod val="65000"/>
                  </a:schemeClr>
                </a:solidFill>
                <a:effectLst>
                  <a:outerShdw blurRad="38100" dist="19050" dir="2700000" algn="tl" rotWithShape="0">
                    <a:schemeClr val="dk1">
                      <a:alpha val="40000"/>
                    </a:schemeClr>
                  </a:outerShdw>
                </a:effectLst>
                <a:latin typeface="Bahnschrift" panose="020B0502040204020203" pitchFamily="34" charset="0"/>
              </a:rPr>
              <a:t>Informe Ejecutivo – II Trimestre 2022</a:t>
            </a:r>
          </a:p>
        </p:txBody>
      </p:sp>
    </p:spTree>
    <p:extLst>
      <p:ext uri="{BB962C8B-B14F-4D97-AF65-F5344CB8AC3E}">
        <p14:creationId xmlns:p14="http://schemas.microsoft.com/office/powerpoint/2010/main" val="2395185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675"/>
            <a:ext cx="12192000" cy="692367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sp>
        <p:nvSpPr>
          <p:cNvPr id="9" name="CuadroTexto 8">
            <a:extLst>
              <a:ext uri="{FF2B5EF4-FFF2-40B4-BE49-F238E27FC236}">
                <a16:creationId xmlns:a16="http://schemas.microsoft.com/office/drawing/2014/main" id="{23EE92EE-5D90-9435-E9D0-2995369DCEAE}"/>
              </a:ext>
            </a:extLst>
          </p:cNvPr>
          <p:cNvSpPr txBox="1"/>
          <p:nvPr/>
        </p:nvSpPr>
        <p:spPr>
          <a:xfrm>
            <a:off x="79717" y="325603"/>
            <a:ext cx="7629378" cy="6115841"/>
          </a:xfrm>
          <a:prstGeom prst="rect">
            <a:avLst/>
          </a:prstGeom>
          <a:noFill/>
        </p:spPr>
        <p:txBody>
          <a:bodyPr wrap="square">
            <a:spAutoFit/>
          </a:bodyPr>
          <a:lstStyle/>
          <a:p>
            <a:pPr marL="285750" marR="55245" indent="-285750" algn="just">
              <a:lnSpc>
                <a:spcPct val="115000"/>
              </a:lnSpc>
              <a:spcAft>
                <a:spcPts val="800"/>
              </a:spcAft>
              <a:buFont typeface="Arial" panose="020B0604020202020204" pitchFamily="34" charset="0"/>
              <a:buChar char="•"/>
            </a:pPr>
            <a:r>
              <a:rPr lang="es-SV" sz="1600" dirty="0"/>
              <a:t>Gracias a la implementación de nuestro Plan Nacional de Seguridad Vial y al trabajo interinstitucional que nos encontramos implementando, durante este primer semestre, hemos alcanzando muchos logros en materia de seguridad vial, los cuales incluso, han sido resaltados por nuestro viceministro de Transporte, Saúl Castelar, en la Reunión de Alto Nivel sobre la Mejora de la Seguridad Vial Mundial, celebrada recientemente, en la Organización de las Naciones Unidas (ONU).</a:t>
            </a:r>
          </a:p>
          <a:p>
            <a:pPr marL="285750" marR="55245" indent="-285750" algn="just">
              <a:lnSpc>
                <a:spcPct val="115000"/>
              </a:lnSpc>
              <a:spcAft>
                <a:spcPts val="800"/>
              </a:spcAft>
              <a:buFont typeface="Arial" panose="020B0604020202020204" pitchFamily="34" charset="0"/>
              <a:buChar char="•"/>
            </a:pPr>
            <a:r>
              <a:rPr lang="es-SV" sz="1600" dirty="0"/>
              <a:t>Dentro de estos logros, podemos destacar que, durante el primer semestre de este año, hemos conseguido una reducción del 11% en accidentes de tránsito y una disminución del 3.1% en víctimas por estos hechos.</a:t>
            </a:r>
          </a:p>
          <a:p>
            <a:pPr marL="285750" marR="55245" indent="-285750" algn="just">
              <a:lnSpc>
                <a:spcPct val="115000"/>
              </a:lnSpc>
              <a:spcAft>
                <a:spcPts val="800"/>
              </a:spcAft>
              <a:buFont typeface="Arial" panose="020B0604020202020204" pitchFamily="34" charset="0"/>
              <a:buChar char="•"/>
            </a:pPr>
            <a:r>
              <a:rPr lang="es-SV" sz="1600" dirty="0"/>
              <a:t>Adicional, quiero destacar que, hemos logrado una reducción del 12% en las muertes de motociclistas, un hecho importante para nuestro país, porque en los últimos 10 años la realidad había sido completamente diferente con incrementos muy preocupantes.</a:t>
            </a:r>
          </a:p>
          <a:p>
            <a:pPr marL="285750" marR="55245" indent="-285750" algn="just">
              <a:lnSpc>
                <a:spcPct val="115000"/>
              </a:lnSpc>
              <a:spcAft>
                <a:spcPts val="800"/>
              </a:spcAft>
              <a:buFont typeface="Arial" panose="020B0604020202020204" pitchFamily="34" charset="0"/>
              <a:buChar char="•"/>
            </a:pPr>
            <a:r>
              <a:rPr lang="es-SV" sz="1600" dirty="0"/>
              <a:t>También, quiero destacar sobre una pieza clave que impulsamos desde el año pasado para evaluar y crear políticas de seguridad vial: nuestro Observatorio Nacional de Seguridad Vial, desde el cual, en este primer semestre, realizamos un Estudio Observacional del comportamiento de Motociclistas que circulan en el AMSS, el cual nos ha permitido profundizar sobre el perfil de este tipo de usuario, y los factores de riesgo en su comportamiento.</a:t>
            </a:r>
          </a:p>
          <a:p>
            <a:pPr marR="55245" algn="just">
              <a:lnSpc>
                <a:spcPct val="115000"/>
              </a:lnSpc>
              <a:spcAft>
                <a:spcPts val="800"/>
              </a:spcAft>
            </a:pPr>
            <a:endParaRPr lang="es-SV" sz="1400" dirty="0">
              <a:effectLst/>
              <a:ea typeface="Arial" panose="020B0604020202020204" pitchFamily="34" charset="0"/>
            </a:endParaRPr>
          </a:p>
        </p:txBody>
      </p:sp>
      <p:pic>
        <p:nvPicPr>
          <p:cNvPr id="7" name="Imagen 6">
            <a:extLst>
              <a:ext uri="{FF2B5EF4-FFF2-40B4-BE49-F238E27FC236}">
                <a16:creationId xmlns:a16="http://schemas.microsoft.com/office/drawing/2014/main" id="{8D9E8D6C-649B-8D16-C646-2940FE031435}"/>
              </a:ext>
            </a:extLst>
          </p:cNvPr>
          <p:cNvPicPr>
            <a:picLocks noChangeAspect="1"/>
          </p:cNvPicPr>
          <p:nvPr/>
        </p:nvPicPr>
        <p:blipFill>
          <a:blip r:embed="rId4"/>
          <a:stretch>
            <a:fillRect/>
          </a:stretch>
        </p:blipFill>
        <p:spPr>
          <a:xfrm>
            <a:off x="7757746" y="1068441"/>
            <a:ext cx="4171071" cy="4171071"/>
          </a:xfrm>
          <a:prstGeom prst="rect">
            <a:avLst/>
          </a:prstGeom>
        </p:spPr>
      </p:pic>
    </p:spTree>
    <p:extLst>
      <p:ext uri="{BB962C8B-B14F-4D97-AF65-F5344CB8AC3E}">
        <p14:creationId xmlns:p14="http://schemas.microsoft.com/office/powerpoint/2010/main" val="8153888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23" y="0"/>
            <a:ext cx="12265123" cy="690122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sp>
        <p:nvSpPr>
          <p:cNvPr id="11" name="AutoShape 2">
            <a:extLst>
              <a:ext uri="{FF2B5EF4-FFF2-40B4-BE49-F238E27FC236}">
                <a16:creationId xmlns:a16="http://schemas.microsoft.com/office/drawing/2014/main" id="{F9157672-6E01-49BD-8DEC-CA49793528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sp>
        <p:nvSpPr>
          <p:cNvPr id="13" name="CuadroTexto 12">
            <a:extLst>
              <a:ext uri="{FF2B5EF4-FFF2-40B4-BE49-F238E27FC236}">
                <a16:creationId xmlns:a16="http://schemas.microsoft.com/office/drawing/2014/main" id="{1A468136-E2C9-80EC-CCF3-AAC85CF3B275}"/>
              </a:ext>
            </a:extLst>
          </p:cNvPr>
          <p:cNvSpPr txBox="1"/>
          <p:nvPr/>
        </p:nvSpPr>
        <p:spPr>
          <a:xfrm>
            <a:off x="3844742" y="226106"/>
            <a:ext cx="8087592" cy="5909310"/>
          </a:xfrm>
          <a:prstGeom prst="rect">
            <a:avLst/>
          </a:prstGeom>
          <a:noFill/>
        </p:spPr>
        <p:txBody>
          <a:bodyPr wrap="square">
            <a:spAutoFit/>
          </a:bodyPr>
          <a:lstStyle/>
          <a:p>
            <a:pPr marL="285750" indent="-285750" algn="just">
              <a:buFont typeface="Arial" panose="020B0604020202020204" pitchFamily="34" charset="0"/>
              <a:buChar char="•"/>
            </a:pPr>
            <a:r>
              <a:rPr lang="es-SV" dirty="0"/>
              <a:t>Hemos encontrado que, en el AMSS, la mayoría de motociclistas si utiliza un casco con un 98.6%, pero también hemos detectado que 7 de cada 10 lo está usando de forma incorrecta, a veces como gorra, en la mayoría de casos sin visera, sin abrocharse o está utilizando cascos que no son aptos para la conducción de este tipo de transporte, lo cual, incide en otro dato importante que es la incidencia de traumatismos craneales como principal causa de muerte de motociclistas en los centros hospitalarios de nuestro país.</a:t>
            </a:r>
          </a:p>
          <a:p>
            <a:pPr algn="just"/>
            <a:endParaRPr lang="es-SV" dirty="0"/>
          </a:p>
          <a:p>
            <a:pPr marL="285750" indent="-285750" algn="just">
              <a:buFont typeface="Arial" panose="020B0604020202020204" pitchFamily="34" charset="0"/>
              <a:buChar char="•"/>
            </a:pPr>
            <a:r>
              <a:rPr lang="es-SV" dirty="0"/>
              <a:t>También otro dato importante que encontramos es que la mayoría de motociclistas no utiliza un equipo protector, por ejemplo, solo un 24% de los motociclistas fue observado con guantes, un 4% con chaleco o chaqueta reflectante, un 2% con coderas y rodilleras y solo un 28% con calzado apropiado lo cual se complementa con la realidad de que la principal causa de atención de motociclistas lesionados en la red hospitalaria pública de nuestro país son los traumatismos múltiples.</a:t>
            </a:r>
          </a:p>
          <a:p>
            <a:pPr algn="just"/>
            <a:endParaRPr lang="es-SV" dirty="0"/>
          </a:p>
          <a:p>
            <a:pPr marL="285750" indent="-285750" algn="just">
              <a:buFont typeface="Arial" panose="020B0604020202020204" pitchFamily="34" charset="0"/>
              <a:buChar char="•"/>
            </a:pPr>
            <a:r>
              <a:rPr lang="es-SV" dirty="0"/>
              <a:t>Este estudio observacional de motociclistas, es el primero que se realiza en el país y es un aporte de evidencia en datos, con el cual también queremos generar conciencia en este tipo de usuarios y continuar implementando acciones estratégicas que nos ayuden a continuar reduciendo las muertes y lesiones de este tipo de usuario vulnerable en la vía.</a:t>
            </a:r>
          </a:p>
        </p:txBody>
      </p:sp>
      <p:pic>
        <p:nvPicPr>
          <p:cNvPr id="5" name="Imagen 4">
            <a:extLst>
              <a:ext uri="{FF2B5EF4-FFF2-40B4-BE49-F238E27FC236}">
                <a16:creationId xmlns:a16="http://schemas.microsoft.com/office/drawing/2014/main" id="{32C16827-69E5-5F35-6A55-4EC81687DCDD}"/>
              </a:ext>
            </a:extLst>
          </p:cNvPr>
          <p:cNvPicPr>
            <a:picLocks noChangeAspect="1"/>
          </p:cNvPicPr>
          <p:nvPr/>
        </p:nvPicPr>
        <p:blipFill>
          <a:blip r:embed="rId4"/>
          <a:stretch>
            <a:fillRect/>
          </a:stretch>
        </p:blipFill>
        <p:spPr>
          <a:xfrm>
            <a:off x="140677" y="1393078"/>
            <a:ext cx="3704065" cy="3773439"/>
          </a:xfrm>
          <a:prstGeom prst="rect">
            <a:avLst/>
          </a:prstGeom>
        </p:spPr>
      </p:pic>
    </p:spTree>
    <p:extLst>
      <p:ext uri="{BB962C8B-B14F-4D97-AF65-F5344CB8AC3E}">
        <p14:creationId xmlns:p14="http://schemas.microsoft.com/office/powerpoint/2010/main" val="9533082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useo Sans 300" panose="02000000000000000000" pitchFamily="50" charset="0"/>
              </a:rPr>
              <a:t>INTRODUCCIÓN</a:t>
            </a:r>
          </a:p>
        </p:txBody>
      </p:sp>
      <p:sp>
        <p:nvSpPr>
          <p:cNvPr id="3" name="Marcador de contenido 2"/>
          <p:cNvSpPr>
            <a:spLocks noGrp="1"/>
          </p:cNvSpPr>
          <p:nvPr>
            <p:ph idx="1"/>
          </p:nvPr>
        </p:nvSpPr>
        <p:spPr>
          <a:xfrm>
            <a:off x="838200" y="1094704"/>
            <a:ext cx="10515600" cy="5344733"/>
          </a:xfrm>
        </p:spPr>
        <p:txBody>
          <a:bodyPr>
            <a:normAutofit/>
          </a:bodyPr>
          <a:lstStyle/>
          <a:p>
            <a:pPr algn="just"/>
            <a:r>
              <a:rPr lang="es-SV" sz="2400" dirty="0">
                <a:latin typeface="Museo Sans 300" panose="02000000000000000000" pitchFamily="50"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Museo Sans 300" panose="02000000000000000000" pitchFamily="50"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Museo Sans 300" panose="02000000000000000000" pitchFamily="50"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Museo Sans 300" panose="02000000000000000000" pitchFamily="50" charset="0"/>
            </a:endParaRPr>
          </a:p>
          <a:p>
            <a:pPr marL="0" indent="0" algn="just">
              <a:buNone/>
            </a:pPr>
            <a:endParaRPr lang="es-SV" sz="2400" dirty="0">
              <a:latin typeface="Museo Sans 300" panose="02000000000000000000" pitchFamily="50" charset="0"/>
            </a:endParaRPr>
          </a:p>
          <a:p>
            <a:pPr algn="just"/>
            <a:endParaRPr lang="es-SV" sz="2400" dirty="0">
              <a:latin typeface="Museo Sans 300" panose="02000000000000000000" pitchFamily="50"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65123" cy="690122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latin typeface="Museo Sans 300" panose="02000000000000000000" pitchFamily="50" charset="0"/>
            </a:endParaRPr>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latin typeface="Museo Sans 300" panose="02000000000000000000" pitchFamily="50" charset="0"/>
            </a:endParaRPr>
          </a:p>
        </p:txBody>
      </p:sp>
      <p:sp>
        <p:nvSpPr>
          <p:cNvPr id="12" name="CuadroTexto 11">
            <a:extLst>
              <a:ext uri="{FF2B5EF4-FFF2-40B4-BE49-F238E27FC236}">
                <a16:creationId xmlns:a16="http://schemas.microsoft.com/office/drawing/2014/main" id="{533050B5-42A0-D0F8-DADA-8AB3F9D15DDE}"/>
              </a:ext>
            </a:extLst>
          </p:cNvPr>
          <p:cNvSpPr txBox="1"/>
          <p:nvPr/>
        </p:nvSpPr>
        <p:spPr>
          <a:xfrm>
            <a:off x="299617" y="549791"/>
            <a:ext cx="7474097" cy="5078313"/>
          </a:xfrm>
          <a:prstGeom prst="rect">
            <a:avLst/>
          </a:prstGeom>
          <a:noFill/>
        </p:spPr>
        <p:txBody>
          <a:bodyPr wrap="square">
            <a:spAutoFit/>
          </a:bodyPr>
          <a:lstStyle/>
          <a:p>
            <a:pPr marL="285750" indent="-285750" algn="just">
              <a:buFont typeface="Arial" panose="020B0604020202020204" pitchFamily="34" charset="0"/>
              <a:buChar char="•"/>
            </a:pPr>
            <a:r>
              <a:rPr lang="es-SV" dirty="0"/>
              <a:t>Adicional a esto, estamos trabajando en coordinación con el Observatorio Iberoamericano de Seguridad Vial en la creación de un Manual de Buenas Prácticas de Conductores de Motocicleta, con lo cual también esperamos generar otro aporte importante.</a:t>
            </a:r>
          </a:p>
          <a:p>
            <a:pPr algn="just"/>
            <a:endParaRPr lang="es-SV" dirty="0"/>
          </a:p>
          <a:p>
            <a:pPr marL="285750" indent="-285750" algn="just">
              <a:buFont typeface="Arial" panose="020B0604020202020204" pitchFamily="34" charset="0"/>
              <a:buChar char="•"/>
            </a:pPr>
            <a:r>
              <a:rPr lang="es-SV" dirty="0"/>
              <a:t>De la misma manera, desde el Observatorio y en coordinación con el PNUD estamos trabajando en la georreferenciación de los puntos críticos de siniestralidad vial con información actual, además de la base histórica que ya está disponible en el sitio web del ONASEVI.</a:t>
            </a:r>
          </a:p>
          <a:p>
            <a:pPr algn="just"/>
            <a:endParaRPr lang="es-SV" dirty="0"/>
          </a:p>
          <a:p>
            <a:pPr marL="285750" indent="-285750" algn="just">
              <a:buFont typeface="Arial" panose="020B0604020202020204" pitchFamily="34" charset="0"/>
              <a:buChar char="•"/>
            </a:pPr>
            <a:r>
              <a:rPr lang="es-SV" dirty="0"/>
              <a:t>Otro logro que es importante resaltar, es que como Gobierno nos hemos unido a la iniciativa de la ONU de Streets </a:t>
            </a:r>
            <a:r>
              <a:rPr lang="es-SV" dirty="0" err="1"/>
              <a:t>for</a:t>
            </a:r>
            <a:r>
              <a:rPr lang="es-SV" dirty="0"/>
              <a:t> </a:t>
            </a:r>
            <a:r>
              <a:rPr lang="es-SV" dirty="0" err="1"/>
              <a:t>Life</a:t>
            </a:r>
            <a:r>
              <a:rPr lang="es-SV" dirty="0"/>
              <a:t> y por ello continuamos con la señalización de espacios seguros tanto para peatones y ciclistas, a través de las Zonas 30 y ciclovías. Muy pronto también estamos próximos a implementar un Plan de Radares con el cual buscamos controlar de forma más eficiente una de las principales causas de accidentes, que es la conducción a excesiva velocidad.</a:t>
            </a:r>
          </a:p>
          <a:p>
            <a:pPr algn="just"/>
            <a:endParaRPr lang="es-SV" dirty="0"/>
          </a:p>
        </p:txBody>
      </p:sp>
      <p:pic>
        <p:nvPicPr>
          <p:cNvPr id="9" name="Imagen 8">
            <a:extLst>
              <a:ext uri="{FF2B5EF4-FFF2-40B4-BE49-F238E27FC236}">
                <a16:creationId xmlns:a16="http://schemas.microsoft.com/office/drawing/2014/main" id="{6FD09E3D-8DDA-5D06-FCE1-608B4A951945}"/>
              </a:ext>
            </a:extLst>
          </p:cNvPr>
          <p:cNvPicPr>
            <a:picLocks noChangeAspect="1"/>
          </p:cNvPicPr>
          <p:nvPr/>
        </p:nvPicPr>
        <p:blipFill>
          <a:blip r:embed="rId4"/>
          <a:stretch>
            <a:fillRect/>
          </a:stretch>
        </p:blipFill>
        <p:spPr>
          <a:xfrm>
            <a:off x="8151353" y="753551"/>
            <a:ext cx="3736131" cy="4414318"/>
          </a:xfrm>
          <a:prstGeom prst="rect">
            <a:avLst/>
          </a:prstGeom>
        </p:spPr>
      </p:pic>
    </p:spTree>
    <p:extLst>
      <p:ext uri="{BB962C8B-B14F-4D97-AF65-F5344CB8AC3E}">
        <p14:creationId xmlns:p14="http://schemas.microsoft.com/office/powerpoint/2010/main" val="2861217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2" y="-43226"/>
            <a:ext cx="12265123" cy="690122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sp>
        <p:nvSpPr>
          <p:cNvPr id="15" name="CuadroTexto 14">
            <a:extLst>
              <a:ext uri="{FF2B5EF4-FFF2-40B4-BE49-F238E27FC236}">
                <a16:creationId xmlns:a16="http://schemas.microsoft.com/office/drawing/2014/main" id="{619BF2D1-A672-B675-A953-31E28F9DD74A}"/>
              </a:ext>
            </a:extLst>
          </p:cNvPr>
          <p:cNvSpPr txBox="1"/>
          <p:nvPr/>
        </p:nvSpPr>
        <p:spPr>
          <a:xfrm>
            <a:off x="5540914" y="1387145"/>
            <a:ext cx="6231986" cy="3416320"/>
          </a:xfrm>
          <a:prstGeom prst="rect">
            <a:avLst/>
          </a:prstGeom>
          <a:noFill/>
        </p:spPr>
        <p:txBody>
          <a:bodyPr wrap="square">
            <a:spAutoFit/>
          </a:bodyPr>
          <a:lstStyle/>
          <a:p>
            <a:pPr marL="285750" indent="-285750" algn="just">
              <a:buFont typeface="Arial" panose="020B0604020202020204" pitchFamily="34" charset="0"/>
              <a:buChar char="•"/>
            </a:pPr>
            <a:r>
              <a:rPr lang="es-SV" dirty="0"/>
              <a:t>Así mismo, nos sentimos orgullosos y entusiasmados porque como país seremos sede de la 5° edición del Foro Internacional de Seguridad Vial Infantil (FISEVI), convirtiéndonos en un referente internacional que está trabajando para generar avances importantes en materia de seguridad vial.</a:t>
            </a:r>
          </a:p>
          <a:p>
            <a:pPr algn="just"/>
            <a:endParaRPr lang="es-SV" dirty="0"/>
          </a:p>
          <a:p>
            <a:pPr marL="285750" indent="-285750" algn="just">
              <a:buFont typeface="Arial" panose="020B0604020202020204" pitchFamily="34" charset="0"/>
              <a:buChar char="•"/>
            </a:pPr>
            <a:r>
              <a:rPr lang="es-SV" dirty="0"/>
              <a:t>Es por esta razón, que hemos creado una red de trabajo permanente con los Consejos Departamentales de Seguridad Vial y la Fundación Gonzalo Rodríguez, a fin de generar acciones multisectoriales que nos permitan alcanzar más avances en beneficio de todos los salvadoreños.</a:t>
            </a:r>
          </a:p>
        </p:txBody>
      </p:sp>
      <p:pic>
        <p:nvPicPr>
          <p:cNvPr id="5" name="Imagen 4">
            <a:extLst>
              <a:ext uri="{FF2B5EF4-FFF2-40B4-BE49-F238E27FC236}">
                <a16:creationId xmlns:a16="http://schemas.microsoft.com/office/drawing/2014/main" id="{EDC731B2-2E73-F2C4-BAC9-0F4F05C75BE3}"/>
              </a:ext>
            </a:extLst>
          </p:cNvPr>
          <p:cNvPicPr>
            <a:picLocks noChangeAspect="1"/>
          </p:cNvPicPr>
          <p:nvPr/>
        </p:nvPicPr>
        <p:blipFill>
          <a:blip r:embed="rId4"/>
          <a:stretch>
            <a:fillRect/>
          </a:stretch>
        </p:blipFill>
        <p:spPr>
          <a:xfrm>
            <a:off x="332868" y="268310"/>
            <a:ext cx="3845237" cy="3698780"/>
          </a:xfrm>
          <a:prstGeom prst="rect">
            <a:avLst/>
          </a:prstGeom>
        </p:spPr>
      </p:pic>
      <p:pic>
        <p:nvPicPr>
          <p:cNvPr id="7" name="Imagen 6">
            <a:extLst>
              <a:ext uri="{FF2B5EF4-FFF2-40B4-BE49-F238E27FC236}">
                <a16:creationId xmlns:a16="http://schemas.microsoft.com/office/drawing/2014/main" id="{F09D4BA0-563C-6925-3715-B766C671618A}"/>
              </a:ext>
            </a:extLst>
          </p:cNvPr>
          <p:cNvPicPr>
            <a:picLocks noChangeAspect="1"/>
          </p:cNvPicPr>
          <p:nvPr/>
        </p:nvPicPr>
        <p:blipFill>
          <a:blip r:embed="rId5"/>
          <a:stretch>
            <a:fillRect/>
          </a:stretch>
        </p:blipFill>
        <p:spPr>
          <a:xfrm>
            <a:off x="1067724" y="3566794"/>
            <a:ext cx="4320201" cy="3022895"/>
          </a:xfrm>
          <a:prstGeom prst="rect">
            <a:avLst/>
          </a:prstGeom>
        </p:spPr>
      </p:pic>
    </p:spTree>
    <p:extLst>
      <p:ext uri="{BB962C8B-B14F-4D97-AF65-F5344CB8AC3E}">
        <p14:creationId xmlns:p14="http://schemas.microsoft.com/office/powerpoint/2010/main" val="3638480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835"/>
            <a:ext cx="12265123" cy="702783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4" name="Imagen 3">
            <a:extLst>
              <a:ext uri="{FF2B5EF4-FFF2-40B4-BE49-F238E27FC236}">
                <a16:creationId xmlns:a16="http://schemas.microsoft.com/office/drawing/2014/main" id="{48BA5BEF-C15C-F9FF-1C47-346AD8518FB4}"/>
              </a:ext>
            </a:extLst>
          </p:cNvPr>
          <p:cNvPicPr>
            <a:picLocks noChangeAspect="1"/>
          </p:cNvPicPr>
          <p:nvPr/>
        </p:nvPicPr>
        <p:blipFill>
          <a:blip r:embed="rId4"/>
          <a:stretch>
            <a:fillRect/>
          </a:stretch>
        </p:blipFill>
        <p:spPr>
          <a:xfrm>
            <a:off x="0" y="-169835"/>
            <a:ext cx="12265123" cy="7027835"/>
          </a:xfrm>
          <a:prstGeom prst="rect">
            <a:avLst/>
          </a:prstGeom>
        </p:spPr>
      </p:pic>
    </p:spTree>
    <p:extLst>
      <p:ext uri="{BB962C8B-B14F-4D97-AF65-F5344CB8AC3E}">
        <p14:creationId xmlns:p14="http://schemas.microsoft.com/office/powerpoint/2010/main" val="794889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2" y="-43226"/>
            <a:ext cx="12265123" cy="690122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4" name="Imagen 3">
            <a:extLst>
              <a:ext uri="{FF2B5EF4-FFF2-40B4-BE49-F238E27FC236}">
                <a16:creationId xmlns:a16="http://schemas.microsoft.com/office/drawing/2014/main" id="{1A1BE865-4598-4021-F12E-EB75D56EFAD5}"/>
              </a:ext>
            </a:extLst>
          </p:cNvPr>
          <p:cNvPicPr>
            <a:picLocks noChangeAspect="1"/>
          </p:cNvPicPr>
          <p:nvPr/>
        </p:nvPicPr>
        <p:blipFill>
          <a:blip r:embed="rId4"/>
          <a:stretch>
            <a:fillRect/>
          </a:stretch>
        </p:blipFill>
        <p:spPr>
          <a:xfrm>
            <a:off x="0" y="0"/>
            <a:ext cx="12192000" cy="6063175"/>
          </a:xfrm>
          <a:prstGeom prst="rect">
            <a:avLst/>
          </a:prstGeom>
        </p:spPr>
      </p:pic>
    </p:spTree>
    <p:extLst>
      <p:ext uri="{BB962C8B-B14F-4D97-AF65-F5344CB8AC3E}">
        <p14:creationId xmlns:p14="http://schemas.microsoft.com/office/powerpoint/2010/main" val="32879180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2367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9" name="Imagen 8">
            <a:extLst>
              <a:ext uri="{FF2B5EF4-FFF2-40B4-BE49-F238E27FC236}">
                <a16:creationId xmlns:a16="http://schemas.microsoft.com/office/drawing/2014/main" id="{15F8CA86-9B13-7488-97A3-B961D3B552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07" r="8633" b="13346"/>
          <a:stretch/>
        </p:blipFill>
        <p:spPr bwMode="auto">
          <a:xfrm>
            <a:off x="88662" y="268309"/>
            <a:ext cx="5743637" cy="5310321"/>
          </a:xfrm>
          <a:prstGeom prst="rect">
            <a:avLst/>
          </a:prstGeom>
          <a:noFill/>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1E76F21E-2966-AAE9-CBFB-1C30ADC5B2B0}"/>
              </a:ext>
            </a:extLst>
          </p:cNvPr>
          <p:cNvSpPr txBox="1"/>
          <p:nvPr/>
        </p:nvSpPr>
        <p:spPr>
          <a:xfrm>
            <a:off x="5537134" y="268309"/>
            <a:ext cx="6344529" cy="5786392"/>
          </a:xfrm>
          <a:prstGeom prst="rect">
            <a:avLst/>
          </a:prstGeom>
          <a:noFill/>
        </p:spPr>
        <p:txBody>
          <a:bodyPr wrap="square">
            <a:spAutoFit/>
          </a:bodyPr>
          <a:lstStyle/>
          <a:p>
            <a:pPr marL="285750" marR="55245" indent="-285750" algn="just">
              <a:lnSpc>
                <a:spcPct val="115000"/>
              </a:lnSpc>
              <a:spcAft>
                <a:spcPts val="800"/>
              </a:spcAft>
              <a:buFont typeface="Arial" panose="020B0604020202020204" pitchFamily="34" charset="0"/>
              <a:buChar char="•"/>
            </a:pPr>
            <a:r>
              <a:rPr lang="es-SV" sz="1600" dirty="0">
                <a:solidFill>
                  <a:srgbClr val="151515"/>
                </a:solidFill>
                <a:effectLst/>
                <a:latin typeface="Bembo Std"/>
                <a:ea typeface="Arial" panose="020B0604020202020204" pitchFamily="34" charset="0"/>
              </a:rPr>
              <a:t>El Observatorio Nacional de Seguridad Vial (ONASEVI) informa sobre la estadística de siniestralidad vial anual, al cierre del mes de junio, en el comparativo 2021-2022, en el mismo período, se registran disminuciones en dos indicadores: -11 % hechos de tránsito y -3.7 % lesionados</a:t>
            </a:r>
            <a:r>
              <a:rPr lang="es-SV" sz="1600" dirty="0">
                <a:solidFill>
                  <a:srgbClr val="151515"/>
                </a:solidFill>
                <a:latin typeface="Bembo Std"/>
                <a:ea typeface="Arial" panose="020B0604020202020204" pitchFamily="34" charset="0"/>
              </a:rPr>
              <a:t>.</a:t>
            </a:r>
          </a:p>
          <a:p>
            <a:pPr marR="55245" algn="just">
              <a:lnSpc>
                <a:spcPct val="115000"/>
              </a:lnSpc>
              <a:spcAft>
                <a:spcPts val="800"/>
              </a:spcAft>
            </a:pPr>
            <a:endParaRPr lang="es-SV" sz="1600" dirty="0">
              <a:effectLst/>
              <a:latin typeface="Arial" panose="020B0604020202020204" pitchFamily="34" charset="0"/>
              <a:ea typeface="Arial" panose="020B0604020202020204" pitchFamily="34" charset="0"/>
            </a:endParaRPr>
          </a:p>
          <a:p>
            <a:pPr marL="285750" marR="55245" indent="-285750" algn="just">
              <a:lnSpc>
                <a:spcPct val="115000"/>
              </a:lnSpc>
              <a:spcAft>
                <a:spcPts val="800"/>
              </a:spcAft>
              <a:buFont typeface="Arial" panose="020B0604020202020204" pitchFamily="34" charset="0"/>
              <a:buChar char="•"/>
            </a:pPr>
            <a:r>
              <a:rPr lang="es-SV" sz="1600" dirty="0">
                <a:solidFill>
                  <a:srgbClr val="151515"/>
                </a:solidFill>
                <a:effectLst/>
                <a:latin typeface="Bembo Std"/>
                <a:ea typeface="Arial" panose="020B0604020202020204" pitchFamily="34" charset="0"/>
              </a:rPr>
              <a:t>En el primer semestre, en el acumulado se evidencia el decrecimiento de 1,040 siniestros de tránsito, así como 190 personas lesionadas menos.</a:t>
            </a:r>
            <a:endParaRPr lang="es-SV" sz="1600" dirty="0">
              <a:effectLst/>
              <a:latin typeface="Arial" panose="020B0604020202020204" pitchFamily="34" charset="0"/>
              <a:ea typeface="Arial" panose="020B0604020202020204" pitchFamily="34" charset="0"/>
            </a:endParaRPr>
          </a:p>
          <a:p>
            <a:pPr marR="55245" algn="just">
              <a:lnSpc>
                <a:spcPct val="115000"/>
              </a:lnSpc>
              <a:spcAft>
                <a:spcPts val="800"/>
              </a:spcAft>
            </a:pPr>
            <a:endParaRPr lang="es-SV" sz="1600" dirty="0">
              <a:effectLst/>
              <a:latin typeface="Arial" panose="020B0604020202020204" pitchFamily="34" charset="0"/>
              <a:ea typeface="Arial" panose="020B0604020202020204" pitchFamily="34" charset="0"/>
            </a:endParaRPr>
          </a:p>
          <a:p>
            <a:pPr marL="285750" marR="55245" indent="-285750" algn="just">
              <a:lnSpc>
                <a:spcPct val="115000"/>
              </a:lnSpc>
              <a:spcAft>
                <a:spcPts val="800"/>
              </a:spcAft>
              <a:buFont typeface="Arial" panose="020B0604020202020204" pitchFamily="34" charset="0"/>
              <a:buChar char="•"/>
            </a:pPr>
            <a:r>
              <a:rPr lang="es-SV" sz="1600" dirty="0">
                <a:solidFill>
                  <a:srgbClr val="151515"/>
                </a:solidFill>
                <a:effectLst/>
                <a:latin typeface="Bembo Std"/>
                <a:ea typeface="Arial" panose="020B0604020202020204" pitchFamily="34" charset="0"/>
              </a:rPr>
              <a:t>En el año 2021, cada día, se registraban 52 hechos de tránsito en promedio, en este año, se reportan 47 siniestros viales. Es una diferencia de 5 incidentes menos por día.</a:t>
            </a:r>
            <a:endParaRPr lang="es-SV" sz="1600" dirty="0">
              <a:effectLst/>
              <a:latin typeface="Arial" panose="020B0604020202020204" pitchFamily="34" charset="0"/>
              <a:ea typeface="Arial" panose="020B0604020202020204" pitchFamily="34" charset="0"/>
            </a:endParaRPr>
          </a:p>
          <a:p>
            <a:pPr marR="55245" algn="just">
              <a:lnSpc>
                <a:spcPct val="115000"/>
              </a:lnSpc>
              <a:spcAft>
                <a:spcPts val="800"/>
              </a:spcAft>
            </a:pPr>
            <a:r>
              <a:rPr lang="es-SV" sz="1600" dirty="0">
                <a:solidFill>
                  <a:srgbClr val="151515"/>
                </a:solidFill>
                <a:effectLst/>
                <a:latin typeface="Bembo Std"/>
                <a:ea typeface="Arial" panose="020B0604020202020204" pitchFamily="34" charset="0"/>
              </a:rPr>
              <a:t> </a:t>
            </a:r>
            <a:endParaRPr lang="es-SV" sz="1600" dirty="0">
              <a:effectLst/>
              <a:latin typeface="Arial" panose="020B0604020202020204" pitchFamily="34" charset="0"/>
              <a:ea typeface="Arial" panose="020B0604020202020204" pitchFamily="34" charset="0"/>
            </a:endParaRPr>
          </a:p>
          <a:p>
            <a:pPr marL="285750" marR="55245" indent="-285750" algn="just">
              <a:lnSpc>
                <a:spcPct val="115000"/>
              </a:lnSpc>
              <a:spcAft>
                <a:spcPts val="800"/>
              </a:spcAft>
              <a:buFont typeface="Arial" panose="020B0604020202020204" pitchFamily="34" charset="0"/>
              <a:buChar char="•"/>
            </a:pPr>
            <a:r>
              <a:rPr lang="es-SV" sz="1600" dirty="0">
                <a:solidFill>
                  <a:srgbClr val="151515"/>
                </a:solidFill>
                <a:effectLst/>
                <a:latin typeface="Bembo Std"/>
                <a:ea typeface="Arial" panose="020B0604020202020204" pitchFamily="34" charset="0"/>
              </a:rPr>
              <a:t>En cuanto al análisis de las causas de siniestros viales, el ONASEVI evidencia que son: Distracción del conductor, invasión del carril, no guardar la distancia reglamentaria y la excesiva velocidad. En la posición número 8 se destaca conducir en estado de ebriedad.</a:t>
            </a:r>
            <a:endParaRPr lang="es-SV"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187514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2367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12" name="Imagen 11">
            <a:extLst>
              <a:ext uri="{FF2B5EF4-FFF2-40B4-BE49-F238E27FC236}">
                <a16:creationId xmlns:a16="http://schemas.microsoft.com/office/drawing/2014/main" id="{893E7079-262F-6E94-0FC0-8F1426E555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156"/>
          <a:stretch/>
        </p:blipFill>
        <p:spPr bwMode="auto">
          <a:xfrm>
            <a:off x="5985162" y="268309"/>
            <a:ext cx="6009068" cy="5782969"/>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897C4553-F293-D0A6-363C-020EBC99F263}"/>
              </a:ext>
            </a:extLst>
          </p:cNvPr>
          <p:cNvSpPr txBox="1"/>
          <p:nvPr/>
        </p:nvSpPr>
        <p:spPr>
          <a:xfrm>
            <a:off x="256735" y="1094704"/>
            <a:ext cx="5426613" cy="4247317"/>
          </a:xfrm>
          <a:prstGeom prst="rect">
            <a:avLst/>
          </a:prstGeom>
          <a:noFill/>
        </p:spPr>
        <p:txBody>
          <a:bodyPr wrap="square">
            <a:spAutoFit/>
          </a:bodyPr>
          <a:lstStyle/>
          <a:p>
            <a:pPr marL="285750" indent="-285750" algn="just">
              <a:buFont typeface="Arial" panose="020B0604020202020204" pitchFamily="34" charset="0"/>
              <a:buChar char="•"/>
            </a:pPr>
            <a:r>
              <a:rPr lang="es-SV" dirty="0">
                <a:solidFill>
                  <a:srgbClr val="151515"/>
                </a:solidFill>
                <a:latin typeface="Bembo Std"/>
              </a:rPr>
              <a:t>En el análisis de la siniestralidad vial en motociclistas, los fallecidos han disminuido en un 12.3%. Con una variación de 32 víctimas mortales menos en relación al mismo período, comparativo al año anterior.</a:t>
            </a:r>
          </a:p>
          <a:p>
            <a:pPr algn="just"/>
            <a:endParaRPr lang="es-SV" dirty="0">
              <a:solidFill>
                <a:srgbClr val="151515"/>
              </a:solidFill>
              <a:latin typeface="Bembo Std"/>
            </a:endParaRPr>
          </a:p>
          <a:p>
            <a:pPr marL="285750" indent="-285750" algn="just">
              <a:buFont typeface="Arial" panose="020B0604020202020204" pitchFamily="34" charset="0"/>
              <a:buChar char="•"/>
            </a:pPr>
            <a:r>
              <a:rPr lang="es-SV" dirty="0">
                <a:solidFill>
                  <a:srgbClr val="151515"/>
                </a:solidFill>
                <a:latin typeface="Bembo Std"/>
              </a:rPr>
              <a:t>Según el Observatorio Nacional de Seguridad Vial se registra una disminución del 4.1% en hechos de moto, que representa 1,367 accidentes menos.</a:t>
            </a:r>
          </a:p>
          <a:p>
            <a:pPr algn="just"/>
            <a:endParaRPr lang="es-SV" dirty="0">
              <a:solidFill>
                <a:srgbClr val="151515"/>
              </a:solidFill>
              <a:latin typeface="Bembo Std"/>
            </a:endParaRPr>
          </a:p>
          <a:p>
            <a:pPr marL="285750" indent="-285750" algn="just">
              <a:buFont typeface="Arial" panose="020B0604020202020204" pitchFamily="34" charset="0"/>
              <a:buChar char="•"/>
            </a:pPr>
            <a:r>
              <a:rPr lang="es-SV" dirty="0">
                <a:solidFill>
                  <a:srgbClr val="151515"/>
                </a:solidFill>
                <a:latin typeface="Bembo Std"/>
              </a:rPr>
              <a:t>En la estadística anual de Motos, las causas de siniestros viales son: distracción del conductor, velocidad excesiva, no respetar señales de tránsito, invadir carril, no guardar la distancia reglamentaria y conducir bajo los efectos del alcohol o estado de ebriedad.</a:t>
            </a:r>
          </a:p>
        </p:txBody>
      </p:sp>
    </p:spTree>
    <p:extLst>
      <p:ext uri="{BB962C8B-B14F-4D97-AF65-F5344CB8AC3E}">
        <p14:creationId xmlns:p14="http://schemas.microsoft.com/office/powerpoint/2010/main" val="14320832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2367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9" name="Imagen 8">
            <a:extLst>
              <a:ext uri="{FF2B5EF4-FFF2-40B4-BE49-F238E27FC236}">
                <a16:creationId xmlns:a16="http://schemas.microsoft.com/office/drawing/2014/main" id="{DA5B1CB1-4E53-6630-7181-2894057F8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51"/>
          <a:stretch/>
        </p:blipFill>
        <p:spPr bwMode="auto">
          <a:xfrm>
            <a:off x="334370" y="418563"/>
            <a:ext cx="5699236" cy="5344732"/>
          </a:xfrm>
          <a:prstGeom prst="rect">
            <a:avLst/>
          </a:prstGeom>
          <a:noFill/>
        </p:spPr>
      </p:pic>
      <p:sp>
        <p:nvSpPr>
          <p:cNvPr id="11" name="CuadroTexto 10">
            <a:extLst>
              <a:ext uri="{FF2B5EF4-FFF2-40B4-BE49-F238E27FC236}">
                <a16:creationId xmlns:a16="http://schemas.microsoft.com/office/drawing/2014/main" id="{1361F4EB-3AC7-8DE2-EFD7-075D4BF59EFB}"/>
              </a:ext>
            </a:extLst>
          </p:cNvPr>
          <p:cNvSpPr txBox="1"/>
          <p:nvPr/>
        </p:nvSpPr>
        <p:spPr>
          <a:xfrm>
            <a:off x="6298810" y="1198103"/>
            <a:ext cx="5277405" cy="3785652"/>
          </a:xfrm>
          <a:prstGeom prst="rect">
            <a:avLst/>
          </a:prstGeom>
          <a:noFill/>
        </p:spPr>
        <p:txBody>
          <a:bodyPr wrap="square">
            <a:spAutoFit/>
          </a:bodyPr>
          <a:lstStyle/>
          <a:p>
            <a:pPr marL="285750" indent="-285750" algn="just">
              <a:buFont typeface="Arial" panose="020B0604020202020204" pitchFamily="34" charset="0"/>
              <a:buChar char="•"/>
            </a:pPr>
            <a:r>
              <a:rPr lang="es-SV" sz="2000" dirty="0"/>
              <a:t>Para este </a:t>
            </a:r>
            <a:r>
              <a:rPr lang="es-SV" sz="2000" b="1" u="sng" dirty="0"/>
              <a:t>segundo trimestre</a:t>
            </a:r>
            <a:r>
              <a:rPr lang="es-SV" sz="2000" b="1" dirty="0"/>
              <a:t> </a:t>
            </a:r>
            <a:r>
              <a:rPr lang="es-SV" sz="2000" dirty="0"/>
              <a:t>nuestros operadores de atención al beneficiario brindaron un total de </a:t>
            </a:r>
            <a:r>
              <a:rPr lang="es-SV" sz="2000" b="1" u="sng" dirty="0"/>
              <a:t>1,141</a:t>
            </a:r>
            <a:r>
              <a:rPr lang="es-SV" sz="2000" dirty="0"/>
              <a:t> asesorías a ciudadanos que se avocaron a nuestras oficinas, y a través de medios electrónicos hemos atendido un total de </a:t>
            </a:r>
            <a:r>
              <a:rPr lang="es-SV" sz="2000" b="1" u="sng" dirty="0"/>
              <a:t>1,363</a:t>
            </a:r>
            <a:r>
              <a:rPr lang="es-SV" sz="2000" dirty="0"/>
              <a:t> consultas. Brindando en total </a:t>
            </a:r>
            <a:r>
              <a:rPr lang="es-SV" sz="2000" b="1" u="sng" dirty="0"/>
              <a:t>2,504</a:t>
            </a:r>
            <a:r>
              <a:rPr lang="es-SV" sz="2000" dirty="0"/>
              <a:t> atenciones que se derivan en prestaciones de servicios públicos. </a:t>
            </a:r>
          </a:p>
          <a:p>
            <a:pPr algn="just"/>
            <a:endParaRPr lang="es-SV" sz="2000" dirty="0"/>
          </a:p>
          <a:p>
            <a:pPr marL="285750" indent="-285750" algn="just">
              <a:buFont typeface="Arial" panose="020B0604020202020204" pitchFamily="34" charset="0"/>
              <a:buChar char="•"/>
            </a:pPr>
            <a:r>
              <a:rPr lang="es-SV" sz="2000" dirty="0"/>
              <a:t>Para el </a:t>
            </a:r>
            <a:r>
              <a:rPr lang="es-SV" sz="2000" b="1" u="sng" dirty="0"/>
              <a:t>primer semestre </a:t>
            </a:r>
            <a:r>
              <a:rPr lang="es-SV" sz="2000" dirty="0"/>
              <a:t>del año 2022, hemos brindado un total de </a:t>
            </a:r>
            <a:r>
              <a:rPr lang="es-SV" sz="2000" b="1" u="sng" dirty="0"/>
              <a:t>5,338</a:t>
            </a:r>
            <a:r>
              <a:rPr lang="es-SV" sz="2000" dirty="0"/>
              <a:t> atenciones a la ciudadanía. </a:t>
            </a:r>
          </a:p>
        </p:txBody>
      </p:sp>
    </p:spTree>
    <p:extLst>
      <p:ext uri="{BB962C8B-B14F-4D97-AF65-F5344CB8AC3E}">
        <p14:creationId xmlns:p14="http://schemas.microsoft.com/office/powerpoint/2010/main" val="2924903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417"/>
            <a:ext cx="12192000" cy="6923675"/>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5" name="Imagen 4">
            <a:extLst>
              <a:ext uri="{FF2B5EF4-FFF2-40B4-BE49-F238E27FC236}">
                <a16:creationId xmlns:a16="http://schemas.microsoft.com/office/drawing/2014/main" id="{16CB70D6-8BE9-191B-39DD-01764E8CD49D}"/>
              </a:ext>
            </a:extLst>
          </p:cNvPr>
          <p:cNvPicPr>
            <a:picLocks noChangeAspect="1"/>
          </p:cNvPicPr>
          <p:nvPr/>
        </p:nvPicPr>
        <p:blipFill rotWithShape="1">
          <a:blip r:embed="rId4"/>
          <a:srcRect b="9739"/>
          <a:stretch/>
        </p:blipFill>
        <p:spPr>
          <a:xfrm>
            <a:off x="5759949" y="268309"/>
            <a:ext cx="6210376" cy="5682324"/>
          </a:xfrm>
          <a:prstGeom prst="rect">
            <a:avLst/>
          </a:prstGeom>
        </p:spPr>
      </p:pic>
      <p:sp>
        <p:nvSpPr>
          <p:cNvPr id="13" name="CuadroTexto 12">
            <a:extLst>
              <a:ext uri="{FF2B5EF4-FFF2-40B4-BE49-F238E27FC236}">
                <a16:creationId xmlns:a16="http://schemas.microsoft.com/office/drawing/2014/main" id="{90656DEF-1A73-EBD1-D081-ACB4CD795936}"/>
              </a:ext>
            </a:extLst>
          </p:cNvPr>
          <p:cNvSpPr txBox="1"/>
          <p:nvPr/>
        </p:nvSpPr>
        <p:spPr>
          <a:xfrm>
            <a:off x="433109" y="1678310"/>
            <a:ext cx="4893732" cy="2862322"/>
          </a:xfrm>
          <a:prstGeom prst="rect">
            <a:avLst/>
          </a:prstGeom>
          <a:noFill/>
        </p:spPr>
        <p:txBody>
          <a:bodyPr wrap="square">
            <a:spAutoFit/>
          </a:bodyPr>
          <a:lstStyle/>
          <a:p>
            <a:pPr algn="just"/>
            <a:endParaRPr lang="es-SV" sz="2000" dirty="0"/>
          </a:p>
          <a:p>
            <a:pPr marL="285750" indent="-285750" algn="just">
              <a:buFont typeface="Arial" panose="020B0604020202020204" pitchFamily="34" charset="0"/>
              <a:buChar char="•"/>
            </a:pPr>
            <a:r>
              <a:rPr lang="es-SV" sz="2000" dirty="0"/>
              <a:t>En cuanto a la prestación del servicio de ingreso de solicitudes de prestación económica por víctimas de siniestros de tránsito, para este segundo trimestre hemos ingresado </a:t>
            </a:r>
            <a:r>
              <a:rPr lang="es-SV" sz="2000" b="1" u="sng" dirty="0"/>
              <a:t>471</a:t>
            </a:r>
            <a:r>
              <a:rPr lang="es-SV" sz="2000" dirty="0"/>
              <a:t> por tramite de lesiones y </a:t>
            </a:r>
            <a:r>
              <a:rPr lang="es-SV" sz="2000" b="1" u="sng" dirty="0"/>
              <a:t>214</a:t>
            </a:r>
            <a:r>
              <a:rPr lang="es-SV" sz="2000" dirty="0"/>
              <a:t> por tramites de fallecimiento. Ingresando un total de </a:t>
            </a:r>
            <a:r>
              <a:rPr lang="es-SV" sz="2000" b="1" u="sng" dirty="0"/>
              <a:t>685</a:t>
            </a:r>
            <a:r>
              <a:rPr lang="es-SV" sz="2000" dirty="0"/>
              <a:t> solicitudes. </a:t>
            </a:r>
          </a:p>
        </p:txBody>
      </p:sp>
    </p:spTree>
    <p:extLst>
      <p:ext uri="{BB962C8B-B14F-4D97-AF65-F5344CB8AC3E}">
        <p14:creationId xmlns:p14="http://schemas.microsoft.com/office/powerpoint/2010/main" val="139695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 y="-154583"/>
            <a:ext cx="12348559" cy="7012583"/>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9" name="Imagen 8">
            <a:extLst>
              <a:ext uri="{FF2B5EF4-FFF2-40B4-BE49-F238E27FC236}">
                <a16:creationId xmlns:a16="http://schemas.microsoft.com/office/drawing/2014/main" id="{CCCC00E6-F834-EAB9-1222-9FAB680BE9E5}"/>
              </a:ext>
            </a:extLst>
          </p:cNvPr>
          <p:cNvPicPr>
            <a:picLocks noChangeAspect="1"/>
          </p:cNvPicPr>
          <p:nvPr/>
        </p:nvPicPr>
        <p:blipFill rotWithShape="1">
          <a:blip r:embed="rId4">
            <a:extLst>
              <a:ext uri="{28A0092B-C50C-407E-A947-70E740481C1C}">
                <a14:useLocalDpi xmlns:a14="http://schemas.microsoft.com/office/drawing/2010/main" val="0"/>
              </a:ext>
            </a:extLst>
          </a:blip>
          <a:srcRect b="9568"/>
          <a:stretch/>
        </p:blipFill>
        <p:spPr bwMode="auto">
          <a:xfrm>
            <a:off x="1385026" y="-154583"/>
            <a:ext cx="9200271" cy="62036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537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4859" cy="693665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pic>
        <p:nvPicPr>
          <p:cNvPr id="11" name="Imagen 10">
            <a:extLst>
              <a:ext uri="{FF2B5EF4-FFF2-40B4-BE49-F238E27FC236}">
                <a16:creationId xmlns:a16="http://schemas.microsoft.com/office/drawing/2014/main" id="{71D033B4-F4CD-3585-0A1B-63F822FE3D4A}"/>
              </a:ext>
            </a:extLst>
          </p:cNvPr>
          <p:cNvPicPr>
            <a:picLocks noChangeAspect="1"/>
          </p:cNvPicPr>
          <p:nvPr/>
        </p:nvPicPr>
        <p:blipFill rotWithShape="1">
          <a:blip r:embed="rId4">
            <a:extLst>
              <a:ext uri="{28A0092B-C50C-407E-A947-70E740481C1C}">
                <a14:useLocalDpi xmlns:a14="http://schemas.microsoft.com/office/drawing/2010/main" val="0"/>
              </a:ext>
            </a:extLst>
          </a:blip>
          <a:srcRect r="5723" b="9584"/>
          <a:stretch/>
        </p:blipFill>
        <p:spPr bwMode="auto">
          <a:xfrm>
            <a:off x="148101" y="126609"/>
            <a:ext cx="6773204" cy="5964702"/>
          </a:xfrm>
          <a:prstGeom prst="rect">
            <a:avLst/>
          </a:prstGeom>
          <a:noFill/>
        </p:spPr>
      </p:pic>
      <p:sp>
        <p:nvSpPr>
          <p:cNvPr id="15" name="CuadroTexto 14">
            <a:extLst>
              <a:ext uri="{FF2B5EF4-FFF2-40B4-BE49-F238E27FC236}">
                <a16:creationId xmlns:a16="http://schemas.microsoft.com/office/drawing/2014/main" id="{EDAA0CA4-6CAE-EA80-7445-A28F9D421C80}"/>
              </a:ext>
            </a:extLst>
          </p:cNvPr>
          <p:cNvSpPr txBox="1"/>
          <p:nvPr/>
        </p:nvSpPr>
        <p:spPr>
          <a:xfrm>
            <a:off x="7069406" y="1462273"/>
            <a:ext cx="4628802" cy="3629007"/>
          </a:xfrm>
          <a:prstGeom prst="rect">
            <a:avLst/>
          </a:prstGeom>
          <a:noFill/>
        </p:spPr>
        <p:txBody>
          <a:bodyPr wrap="square">
            <a:spAutoFit/>
          </a:bodyPr>
          <a:lstStyle/>
          <a:p>
            <a:pPr algn="just" fontAlgn="auto">
              <a:lnSpc>
                <a:spcPct val="107000"/>
              </a:lnSpc>
              <a:spcAft>
                <a:spcPts val="800"/>
              </a:spcAft>
            </a:pPr>
            <a:r>
              <a:rPr lang="es-SV" sz="2400" dirty="0">
                <a:solidFill>
                  <a:srgbClr val="151515"/>
                </a:solidFill>
                <a:effectLst/>
                <a:latin typeface="Bembo Std"/>
                <a:ea typeface="Calibri" panose="020F0502020204030204" pitchFamily="34" charset="0"/>
              </a:rPr>
              <a:t>*Para el primer semestre del año 2022, el Consejo Directivo comprometió para el pago de prestaciones económicas un total de </a:t>
            </a:r>
            <a:r>
              <a:rPr lang="es-SV" sz="2400" b="1" dirty="0">
                <a:solidFill>
                  <a:srgbClr val="151515"/>
                </a:solidFill>
                <a:effectLst/>
                <a:latin typeface="Bembo Std"/>
                <a:ea typeface="Calibri" panose="020F0502020204030204" pitchFamily="34" charset="0"/>
              </a:rPr>
              <a:t>$1,247,000.00</a:t>
            </a:r>
            <a:r>
              <a:rPr lang="es-SV" sz="2400" dirty="0">
                <a:solidFill>
                  <a:srgbClr val="151515"/>
                </a:solidFill>
                <a:effectLst/>
                <a:latin typeface="Bembo Std"/>
                <a:ea typeface="Calibri" panose="020F0502020204030204" pitchFamily="34" charset="0"/>
              </a:rPr>
              <a:t>. Para el año 2022 se tiene programado un monto de </a:t>
            </a:r>
            <a:r>
              <a:rPr lang="es-SV" sz="2400" u="sng" dirty="0">
                <a:solidFill>
                  <a:srgbClr val="151515"/>
                </a:solidFill>
                <a:effectLst/>
                <a:latin typeface="Bembo Std"/>
                <a:ea typeface="Calibri" panose="020F0502020204030204" pitchFamily="34" charset="0"/>
              </a:rPr>
              <a:t>$2,161,499.00</a:t>
            </a:r>
            <a:r>
              <a:rPr lang="es-SV" sz="2400" dirty="0">
                <a:solidFill>
                  <a:srgbClr val="151515"/>
                </a:solidFill>
                <a:effectLst/>
                <a:latin typeface="Bembo Std"/>
                <a:ea typeface="Calibri" panose="020F0502020204030204" pitchFamily="34" charset="0"/>
              </a:rPr>
              <a:t>; por lo que se tiene una disponibilidad presupuestara de </a:t>
            </a:r>
            <a:r>
              <a:rPr lang="es-SV" sz="2400" b="1" dirty="0">
                <a:solidFill>
                  <a:srgbClr val="151515"/>
                </a:solidFill>
                <a:effectLst/>
                <a:latin typeface="Bembo Std"/>
                <a:ea typeface="Calibri" panose="020F0502020204030204" pitchFamily="34" charset="0"/>
              </a:rPr>
              <a:t>$914,499.00</a:t>
            </a:r>
            <a:r>
              <a:rPr lang="es-SV" sz="2400" dirty="0">
                <a:solidFill>
                  <a:srgbClr val="151515"/>
                </a:solidFill>
                <a:effectLst/>
                <a:latin typeface="Bembo Std"/>
                <a:ea typeface="Calibri" panose="020F0502020204030204" pitchFamily="34" charset="0"/>
              </a:rPr>
              <a:t>.</a:t>
            </a:r>
            <a:endParaRPr lang="es-SV"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8858902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4859" cy="693665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EJECUCIÓN PRESUPUESTARIA</a:t>
            </a:r>
            <a:endParaRPr lang="es-SV" sz="2400" b="1" dirty="0">
              <a:effectLst>
                <a:outerShdw blurRad="38100" dist="38100" dir="2700000" algn="tl">
                  <a:srgbClr val="000000">
                    <a:alpha val="43137"/>
                  </a:srgbClr>
                </a:outerShdw>
              </a:effectLst>
            </a:endParaRPr>
          </a:p>
        </p:txBody>
      </p:sp>
      <p:graphicFrame>
        <p:nvGraphicFramePr>
          <p:cNvPr id="7" name="Tabla 6">
            <a:extLst>
              <a:ext uri="{FF2B5EF4-FFF2-40B4-BE49-F238E27FC236}">
                <a16:creationId xmlns:a16="http://schemas.microsoft.com/office/drawing/2014/main" id="{9B32B29D-964B-64C3-6B76-BDBF75908854}"/>
              </a:ext>
            </a:extLst>
          </p:cNvPr>
          <p:cNvGraphicFramePr>
            <a:graphicFrameLocks noGrp="1"/>
          </p:cNvGraphicFramePr>
          <p:nvPr>
            <p:extLst>
              <p:ext uri="{D42A27DB-BD31-4B8C-83A1-F6EECF244321}">
                <p14:modId xmlns:p14="http://schemas.microsoft.com/office/powerpoint/2010/main" val="3999112891"/>
              </p:ext>
            </p:extLst>
          </p:nvPr>
        </p:nvGraphicFramePr>
        <p:xfrm>
          <a:off x="838200" y="978794"/>
          <a:ext cx="10669172" cy="4784502"/>
        </p:xfrm>
        <a:graphic>
          <a:graphicData uri="http://schemas.openxmlformats.org/drawingml/2006/table">
            <a:tbl>
              <a:tblPr>
                <a:tableStyleId>{BC89EF96-8CEA-46FF-86C4-4CE0E7609802}</a:tableStyleId>
              </a:tblPr>
              <a:tblGrid>
                <a:gridCol w="656188">
                  <a:extLst>
                    <a:ext uri="{9D8B030D-6E8A-4147-A177-3AD203B41FA5}">
                      <a16:colId xmlns:a16="http://schemas.microsoft.com/office/drawing/2014/main" val="927955802"/>
                    </a:ext>
                  </a:extLst>
                </a:gridCol>
                <a:gridCol w="2730814">
                  <a:extLst>
                    <a:ext uri="{9D8B030D-6E8A-4147-A177-3AD203B41FA5}">
                      <a16:colId xmlns:a16="http://schemas.microsoft.com/office/drawing/2014/main" val="3090246968"/>
                    </a:ext>
                  </a:extLst>
                </a:gridCol>
                <a:gridCol w="2171364">
                  <a:extLst>
                    <a:ext uri="{9D8B030D-6E8A-4147-A177-3AD203B41FA5}">
                      <a16:colId xmlns:a16="http://schemas.microsoft.com/office/drawing/2014/main" val="482216518"/>
                    </a:ext>
                  </a:extLst>
                </a:gridCol>
                <a:gridCol w="1909122">
                  <a:extLst>
                    <a:ext uri="{9D8B030D-6E8A-4147-A177-3AD203B41FA5}">
                      <a16:colId xmlns:a16="http://schemas.microsoft.com/office/drawing/2014/main" val="3729742118"/>
                    </a:ext>
                  </a:extLst>
                </a:gridCol>
                <a:gridCol w="1791405">
                  <a:extLst>
                    <a:ext uri="{9D8B030D-6E8A-4147-A177-3AD203B41FA5}">
                      <a16:colId xmlns:a16="http://schemas.microsoft.com/office/drawing/2014/main" val="2897803331"/>
                    </a:ext>
                  </a:extLst>
                </a:gridCol>
                <a:gridCol w="1410279">
                  <a:extLst>
                    <a:ext uri="{9D8B030D-6E8A-4147-A177-3AD203B41FA5}">
                      <a16:colId xmlns:a16="http://schemas.microsoft.com/office/drawing/2014/main" val="1839029090"/>
                    </a:ext>
                  </a:extLst>
                </a:gridCol>
              </a:tblGrid>
              <a:tr h="657054">
                <a:tc>
                  <a:txBody>
                    <a:bodyPr/>
                    <a:lstStyle/>
                    <a:p>
                      <a:pPr algn="ctr" fontAlgn="ctr">
                        <a:lnSpc>
                          <a:spcPct val="104000"/>
                        </a:lnSpc>
                        <a:spcAft>
                          <a:spcPts val="800"/>
                        </a:spcAft>
                      </a:pPr>
                      <a:r>
                        <a:rPr lang="es-SV" sz="1400" b="1" dirty="0">
                          <a:effectLst/>
                        </a:rPr>
                        <a:t>LINEA</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ctr">
                        <a:lnSpc>
                          <a:spcPct val="104000"/>
                        </a:lnSpc>
                        <a:spcAft>
                          <a:spcPts val="800"/>
                        </a:spcAft>
                      </a:pPr>
                      <a:r>
                        <a:rPr lang="es-SV" sz="1400" b="1" dirty="0">
                          <a:effectLst/>
                        </a:rPr>
                        <a:t>NOMBRE</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ctr">
                        <a:lnSpc>
                          <a:spcPct val="104000"/>
                        </a:lnSpc>
                        <a:spcAft>
                          <a:spcPts val="800"/>
                        </a:spcAft>
                      </a:pPr>
                      <a:r>
                        <a:rPr lang="es-SV" sz="1400" b="1" dirty="0">
                          <a:effectLst/>
                        </a:rPr>
                        <a:t>CREDITO PRESUPUESTARIO (c/reformas)</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ctr">
                        <a:lnSpc>
                          <a:spcPct val="104000"/>
                        </a:lnSpc>
                        <a:spcAft>
                          <a:spcPts val="800"/>
                        </a:spcAft>
                      </a:pPr>
                      <a:r>
                        <a:rPr lang="es-SV" sz="1400" b="1" dirty="0">
                          <a:effectLst/>
                        </a:rPr>
                        <a:t>EJECUTADO</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ctr">
                        <a:lnSpc>
                          <a:spcPct val="104000"/>
                        </a:lnSpc>
                        <a:spcAft>
                          <a:spcPts val="800"/>
                        </a:spcAft>
                      </a:pPr>
                      <a:r>
                        <a:rPr lang="es-SV" sz="1400" b="1" dirty="0">
                          <a:effectLst/>
                        </a:rPr>
                        <a:t>SALDO</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tc>
                  <a:txBody>
                    <a:bodyPr/>
                    <a:lstStyle/>
                    <a:p>
                      <a:pPr algn="ctr" fontAlgn="ctr">
                        <a:lnSpc>
                          <a:spcPct val="104000"/>
                        </a:lnSpc>
                        <a:spcAft>
                          <a:spcPts val="800"/>
                        </a:spcAft>
                      </a:pPr>
                      <a:r>
                        <a:rPr lang="es-SV" sz="1400" b="1" dirty="0">
                          <a:effectLst/>
                        </a:rPr>
                        <a:t>PORCENTAJE EJECUTADO</a:t>
                      </a:r>
                      <a:endParaRPr lang="es-SV" sz="1400" b="1" dirty="0">
                        <a:effectLst/>
                        <a:latin typeface="Arial" panose="020B0604020202020204" pitchFamily="34" charset="0"/>
                        <a:ea typeface="Arial" panose="020B060402020202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2547491661"/>
                  </a:ext>
                </a:extLst>
              </a:tr>
              <a:tr h="625397">
                <a:tc>
                  <a:txBody>
                    <a:bodyPr/>
                    <a:lstStyle/>
                    <a:p>
                      <a:pPr algn="ctr" fontAlgn="ctr">
                        <a:lnSpc>
                          <a:spcPct val="115000"/>
                        </a:lnSpc>
                        <a:spcAft>
                          <a:spcPts val="800"/>
                        </a:spcAft>
                      </a:pPr>
                      <a:r>
                        <a:rPr lang="es-SV" sz="1400">
                          <a:effectLst/>
                        </a:rPr>
                        <a:t>0101</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fontAlgn="ctr">
                        <a:lnSpc>
                          <a:spcPct val="115000"/>
                        </a:lnSpc>
                        <a:spcAft>
                          <a:spcPts val="800"/>
                        </a:spcAft>
                      </a:pPr>
                      <a:r>
                        <a:rPr lang="es-SV" sz="1400">
                          <a:effectLst/>
                        </a:rPr>
                        <a:t>Dirección superior</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       119,729.15</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a:lnSpc>
                          <a:spcPct val="115000"/>
                        </a:lnSpc>
                        <a:spcAft>
                          <a:spcPts val="800"/>
                        </a:spcAft>
                      </a:pPr>
                      <a:r>
                        <a:rPr lang="es-SV" sz="1400">
                          <a:effectLst/>
                        </a:rPr>
                        <a:t>$         50,051.58</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$69,677.57</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41.80%</a:t>
                      </a:r>
                      <a:endParaRPr lang="es-SV" sz="1400">
                        <a:effectLst/>
                        <a:latin typeface="Arial" panose="020B0604020202020204" pitchFamily="34" charset="0"/>
                        <a:ea typeface="Arial" panose="020B0604020202020204" pitchFamily="34" charset="0"/>
                      </a:endParaRPr>
                    </a:p>
                  </a:txBody>
                  <a:tcPr marL="9525" marR="9525" marT="9525" marB="0" anchor="ctr"/>
                </a:tc>
                <a:extLst>
                  <a:ext uri="{0D108BD9-81ED-4DB2-BD59-A6C34878D82A}">
                    <a16:rowId xmlns:a16="http://schemas.microsoft.com/office/drawing/2014/main" val="2957368607"/>
                  </a:ext>
                </a:extLst>
              </a:tr>
              <a:tr h="625397">
                <a:tc>
                  <a:txBody>
                    <a:bodyPr/>
                    <a:lstStyle/>
                    <a:p>
                      <a:pPr algn="ctr" fontAlgn="ctr">
                        <a:lnSpc>
                          <a:spcPct val="115000"/>
                        </a:lnSpc>
                        <a:spcAft>
                          <a:spcPts val="800"/>
                        </a:spcAft>
                      </a:pPr>
                      <a:r>
                        <a:rPr lang="es-SV" sz="1400">
                          <a:effectLst/>
                        </a:rPr>
                        <a:t>0102</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fontAlgn="ctr">
                        <a:lnSpc>
                          <a:spcPct val="115000"/>
                        </a:lnSpc>
                        <a:spcAft>
                          <a:spcPts val="800"/>
                        </a:spcAft>
                      </a:pPr>
                      <a:r>
                        <a:rPr lang="es-SV" sz="1400">
                          <a:effectLst/>
                        </a:rPr>
                        <a:t>Gestión Administrativa y Financiera</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       464,003.15</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       215,476.79</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$248,526.36</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b">
                        <a:lnSpc>
                          <a:spcPct val="115000"/>
                        </a:lnSpc>
                        <a:spcAft>
                          <a:spcPts val="800"/>
                        </a:spcAft>
                      </a:pPr>
                      <a:r>
                        <a:rPr lang="es-SV" sz="1400">
                          <a:effectLst/>
                        </a:rPr>
                        <a:t>46.44%</a:t>
                      </a:r>
                      <a:endParaRPr lang="es-SV" sz="1400">
                        <a:effectLst/>
                        <a:latin typeface="Arial" panose="020B0604020202020204" pitchFamily="34" charset="0"/>
                        <a:ea typeface="Arial" panose="020B0604020202020204" pitchFamily="34" charset="0"/>
                      </a:endParaRPr>
                    </a:p>
                  </a:txBody>
                  <a:tcPr marL="9525" marR="9525" marT="9525" marB="0" anchor="b"/>
                </a:tc>
                <a:extLst>
                  <a:ext uri="{0D108BD9-81ED-4DB2-BD59-A6C34878D82A}">
                    <a16:rowId xmlns:a16="http://schemas.microsoft.com/office/drawing/2014/main" val="2629122752"/>
                  </a:ext>
                </a:extLst>
              </a:tr>
              <a:tr h="625397">
                <a:tc>
                  <a:txBody>
                    <a:bodyPr/>
                    <a:lstStyle/>
                    <a:p>
                      <a:pPr algn="ctr" fontAlgn="ctr">
                        <a:lnSpc>
                          <a:spcPct val="115000"/>
                        </a:lnSpc>
                        <a:spcAft>
                          <a:spcPts val="800"/>
                        </a:spcAft>
                      </a:pPr>
                      <a:r>
                        <a:rPr lang="es-SV" sz="1400">
                          <a:effectLst/>
                        </a:rPr>
                        <a:t>0201</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fontAlgn="ctr">
                        <a:lnSpc>
                          <a:spcPct val="115000"/>
                        </a:lnSpc>
                        <a:spcAft>
                          <a:spcPts val="800"/>
                        </a:spcAft>
                      </a:pPr>
                      <a:r>
                        <a:rPr lang="es-SV" sz="1400">
                          <a:effectLst/>
                        </a:rPr>
                        <a:t>Pago de prestaciones económicas a víctimas</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    2,409,880.79</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    1,364,567.00</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$1,045,313.79</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b">
                        <a:lnSpc>
                          <a:spcPct val="115000"/>
                        </a:lnSpc>
                        <a:spcAft>
                          <a:spcPts val="800"/>
                        </a:spcAft>
                      </a:pPr>
                      <a:r>
                        <a:rPr lang="es-SV" sz="1400">
                          <a:effectLst/>
                        </a:rPr>
                        <a:t>56.62%</a:t>
                      </a:r>
                      <a:endParaRPr lang="es-SV" sz="1400">
                        <a:effectLst/>
                        <a:latin typeface="Arial" panose="020B0604020202020204" pitchFamily="34" charset="0"/>
                        <a:ea typeface="Arial" panose="020B0604020202020204" pitchFamily="34" charset="0"/>
                      </a:endParaRPr>
                    </a:p>
                  </a:txBody>
                  <a:tcPr marL="9525" marR="9525" marT="9525" marB="0" anchor="b"/>
                </a:tc>
                <a:extLst>
                  <a:ext uri="{0D108BD9-81ED-4DB2-BD59-A6C34878D82A}">
                    <a16:rowId xmlns:a16="http://schemas.microsoft.com/office/drawing/2014/main" val="33132503"/>
                  </a:ext>
                </a:extLst>
              </a:tr>
              <a:tr h="625397">
                <a:tc>
                  <a:txBody>
                    <a:bodyPr/>
                    <a:lstStyle/>
                    <a:p>
                      <a:pPr algn="ctr" fontAlgn="ctr">
                        <a:lnSpc>
                          <a:spcPct val="115000"/>
                        </a:lnSpc>
                        <a:spcAft>
                          <a:spcPts val="800"/>
                        </a:spcAft>
                      </a:pPr>
                      <a:r>
                        <a:rPr lang="es-SV" sz="1400">
                          <a:effectLst/>
                        </a:rPr>
                        <a:t>0202</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fontAlgn="ctr">
                        <a:lnSpc>
                          <a:spcPct val="115000"/>
                        </a:lnSpc>
                        <a:spcAft>
                          <a:spcPts val="800"/>
                        </a:spcAft>
                      </a:pPr>
                      <a:r>
                        <a:rPr lang="es-SV" sz="1400">
                          <a:effectLst/>
                        </a:rPr>
                        <a:t>Apoyo al Proceso de Rehabilitación</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       117,849.88</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         30,766.38</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$87,083.50</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b">
                        <a:lnSpc>
                          <a:spcPct val="115000"/>
                        </a:lnSpc>
                        <a:spcAft>
                          <a:spcPts val="800"/>
                        </a:spcAft>
                      </a:pPr>
                      <a:r>
                        <a:rPr lang="es-SV" sz="1400">
                          <a:effectLst/>
                        </a:rPr>
                        <a:t>26.11%</a:t>
                      </a:r>
                      <a:endParaRPr lang="es-SV" sz="1400">
                        <a:effectLst/>
                        <a:latin typeface="Arial" panose="020B0604020202020204" pitchFamily="34" charset="0"/>
                        <a:ea typeface="Arial" panose="020B0604020202020204" pitchFamily="34" charset="0"/>
                      </a:endParaRPr>
                    </a:p>
                  </a:txBody>
                  <a:tcPr marL="9525" marR="9525" marT="9525" marB="0" anchor="b"/>
                </a:tc>
                <a:extLst>
                  <a:ext uri="{0D108BD9-81ED-4DB2-BD59-A6C34878D82A}">
                    <a16:rowId xmlns:a16="http://schemas.microsoft.com/office/drawing/2014/main" val="2908032597"/>
                  </a:ext>
                </a:extLst>
              </a:tr>
              <a:tr h="625397">
                <a:tc>
                  <a:txBody>
                    <a:bodyPr/>
                    <a:lstStyle/>
                    <a:p>
                      <a:pPr algn="ctr" fontAlgn="ctr">
                        <a:lnSpc>
                          <a:spcPct val="115000"/>
                        </a:lnSpc>
                        <a:spcAft>
                          <a:spcPts val="800"/>
                        </a:spcAft>
                      </a:pPr>
                      <a:r>
                        <a:rPr lang="es-SV" sz="1400">
                          <a:effectLst/>
                        </a:rPr>
                        <a:t>0203</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fontAlgn="ctr">
                        <a:lnSpc>
                          <a:spcPct val="115000"/>
                        </a:lnSpc>
                        <a:spcAft>
                          <a:spcPts val="800"/>
                        </a:spcAft>
                      </a:pPr>
                      <a:r>
                        <a:rPr lang="es-SV" sz="1400">
                          <a:effectLst/>
                        </a:rPr>
                        <a:t>Consejo Nacional de Seguridad Vial</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       821,836.03</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         99,484.58</a:t>
                      </a:r>
                    </a:p>
                    <a:p>
                      <a:pPr algn="ct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b"/>
                </a:tc>
                <a:tc>
                  <a:txBody>
                    <a:bodyPr/>
                    <a:lstStyle/>
                    <a:p>
                      <a:pPr algn="ctr" fontAlgn="ctr">
                        <a:lnSpc>
                          <a:spcPct val="115000"/>
                        </a:lnSpc>
                        <a:spcAft>
                          <a:spcPts val="800"/>
                        </a:spcAft>
                      </a:pPr>
                      <a:r>
                        <a:rPr lang="es-SV" sz="1400">
                          <a:effectLst/>
                        </a:rPr>
                        <a:t>$722,351.45</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b">
                        <a:lnSpc>
                          <a:spcPct val="115000"/>
                        </a:lnSpc>
                        <a:spcAft>
                          <a:spcPts val="800"/>
                        </a:spcAft>
                      </a:pPr>
                      <a:r>
                        <a:rPr lang="es-SV" sz="1400">
                          <a:effectLst/>
                        </a:rPr>
                        <a:t>12.11%</a:t>
                      </a:r>
                      <a:endParaRPr lang="es-SV" sz="1400">
                        <a:effectLst/>
                        <a:latin typeface="Arial" panose="020B0604020202020204" pitchFamily="34" charset="0"/>
                        <a:ea typeface="Arial" panose="020B0604020202020204" pitchFamily="34" charset="0"/>
                      </a:endParaRPr>
                    </a:p>
                  </a:txBody>
                  <a:tcPr marL="9525" marR="9525" marT="9525" marB="0" anchor="b"/>
                </a:tc>
                <a:extLst>
                  <a:ext uri="{0D108BD9-81ED-4DB2-BD59-A6C34878D82A}">
                    <a16:rowId xmlns:a16="http://schemas.microsoft.com/office/drawing/2014/main" val="3425912183"/>
                  </a:ext>
                </a:extLst>
              </a:tr>
              <a:tr h="1000463">
                <a:tc gridSpan="2">
                  <a:txBody>
                    <a:bodyPr/>
                    <a:lstStyle/>
                    <a:p>
                      <a:pPr fontAlgn="ctr">
                        <a:lnSpc>
                          <a:spcPct val="115000"/>
                        </a:lnSpc>
                        <a:spcAft>
                          <a:spcPts val="800"/>
                        </a:spcAft>
                      </a:pPr>
                      <a:r>
                        <a:rPr lang="es-SV" sz="1400">
                          <a:effectLst/>
                        </a:rPr>
                        <a:t>                  TOTAL</a:t>
                      </a:r>
                    </a:p>
                    <a:p>
                      <a:pP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b"/>
                </a:tc>
                <a:tc hMerge="1">
                  <a:txBody>
                    <a:bodyPr/>
                    <a:lstStyle/>
                    <a:p>
                      <a:endParaRPr lang="es-SV"/>
                    </a:p>
                  </a:txBody>
                  <a:tcPr/>
                </a:tc>
                <a:tc>
                  <a:txBody>
                    <a:bodyPr/>
                    <a:lstStyle/>
                    <a:p>
                      <a:pPr fontAlgn="ctr">
                        <a:lnSpc>
                          <a:spcPct val="115000"/>
                        </a:lnSpc>
                        <a:spcAft>
                          <a:spcPts val="800"/>
                        </a:spcAft>
                      </a:pPr>
                      <a:r>
                        <a:rPr lang="es-SV" sz="1400">
                          <a:effectLst/>
                        </a:rPr>
                        <a:t>      </a:t>
                      </a:r>
                    </a:p>
                    <a:p>
                      <a:pPr>
                        <a:lnSpc>
                          <a:spcPct val="115000"/>
                        </a:lnSpc>
                        <a:spcAft>
                          <a:spcPts val="800"/>
                        </a:spcAft>
                      </a:pPr>
                      <a:r>
                        <a:rPr lang="es-SV" sz="1400">
                          <a:effectLst/>
                        </a:rPr>
                        <a:t>$    3,933,299.00 </a:t>
                      </a:r>
                    </a:p>
                    <a:p>
                      <a:pP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nSpc>
                          <a:spcPct val="115000"/>
                        </a:lnSpc>
                        <a:spcAft>
                          <a:spcPts val="800"/>
                        </a:spcAft>
                      </a:pPr>
                      <a:r>
                        <a:rPr lang="es-SV" sz="1400">
                          <a:effectLst/>
                        </a:rPr>
                        <a:t> </a:t>
                      </a:r>
                    </a:p>
                    <a:p>
                      <a:pPr>
                        <a:lnSpc>
                          <a:spcPct val="115000"/>
                        </a:lnSpc>
                        <a:spcAft>
                          <a:spcPts val="800"/>
                        </a:spcAft>
                      </a:pPr>
                      <a:r>
                        <a:rPr lang="es-SV" sz="1400">
                          <a:effectLst/>
                        </a:rPr>
                        <a:t>$    1,760,346.33 </a:t>
                      </a:r>
                    </a:p>
                    <a:p>
                      <a:pPr fontAlgn="ctr">
                        <a:lnSpc>
                          <a:spcPct val="115000"/>
                        </a:lnSpc>
                        <a:spcAft>
                          <a:spcPts val="800"/>
                        </a:spcAft>
                      </a:pPr>
                      <a:r>
                        <a:rPr lang="es-SV" sz="1400">
                          <a:effectLst/>
                        </a:rPr>
                        <a:t> </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ctr">
                        <a:lnSpc>
                          <a:spcPct val="115000"/>
                        </a:lnSpc>
                        <a:spcAft>
                          <a:spcPts val="800"/>
                        </a:spcAft>
                      </a:pPr>
                      <a:r>
                        <a:rPr lang="es-SV" sz="1400">
                          <a:effectLst/>
                        </a:rPr>
                        <a:t>  $2,172,952.67</a:t>
                      </a:r>
                      <a:endParaRPr lang="es-SV" sz="1400">
                        <a:effectLst/>
                        <a:latin typeface="Arial" panose="020B0604020202020204" pitchFamily="34" charset="0"/>
                        <a:ea typeface="Arial" panose="020B0604020202020204" pitchFamily="34" charset="0"/>
                      </a:endParaRPr>
                    </a:p>
                  </a:txBody>
                  <a:tcPr marL="9525" marR="9525" marT="9525" marB="0" anchor="ctr"/>
                </a:tc>
                <a:tc>
                  <a:txBody>
                    <a:bodyPr/>
                    <a:lstStyle/>
                    <a:p>
                      <a:pPr algn="ctr" fontAlgn="b">
                        <a:lnSpc>
                          <a:spcPct val="115000"/>
                        </a:lnSpc>
                        <a:spcAft>
                          <a:spcPts val="800"/>
                        </a:spcAft>
                      </a:pPr>
                      <a:r>
                        <a:rPr lang="es-SV" sz="1400" dirty="0">
                          <a:effectLst/>
                        </a:rPr>
                        <a:t>44.75%</a:t>
                      </a:r>
                      <a:endParaRPr lang="es-SV" sz="1400" dirty="0">
                        <a:effectLst/>
                        <a:latin typeface="Arial" panose="020B0604020202020204" pitchFamily="34" charset="0"/>
                        <a:ea typeface="Arial" panose="020B0604020202020204" pitchFamily="34" charset="0"/>
                      </a:endParaRPr>
                    </a:p>
                  </a:txBody>
                  <a:tcPr marL="9525" marR="9525" marT="9525" marB="0" anchor="ctr"/>
                </a:tc>
                <a:extLst>
                  <a:ext uri="{0D108BD9-81ED-4DB2-BD59-A6C34878D82A}">
                    <a16:rowId xmlns:a16="http://schemas.microsoft.com/office/drawing/2014/main" val="2474298859"/>
                  </a:ext>
                </a:extLst>
              </a:tr>
            </a:tbl>
          </a:graphicData>
        </a:graphic>
      </p:graphicFrame>
    </p:spTree>
    <p:extLst>
      <p:ext uri="{BB962C8B-B14F-4D97-AF65-F5344CB8AC3E}">
        <p14:creationId xmlns:p14="http://schemas.microsoft.com/office/powerpoint/2010/main" val="32548152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13669"/>
          </a:xfrm>
        </p:spPr>
        <p:txBody>
          <a:bodyPr>
            <a:normAutofit/>
          </a:bodyPr>
          <a:lstStyle/>
          <a:p>
            <a:pPr algn="ctr"/>
            <a:r>
              <a:rPr lang="es-SV" sz="3200" b="1" dirty="0">
                <a:solidFill>
                  <a:schemeClr val="accent1">
                    <a:lumMod val="50000"/>
                  </a:schemeClr>
                </a:solidFill>
                <a:latin typeface="+mn-lt"/>
              </a:rPr>
              <a:t>INTRODUCCIÓN</a:t>
            </a:r>
          </a:p>
        </p:txBody>
      </p:sp>
      <p:sp>
        <p:nvSpPr>
          <p:cNvPr id="3" name="Marcador de contenido 2"/>
          <p:cNvSpPr>
            <a:spLocks noGrp="1"/>
          </p:cNvSpPr>
          <p:nvPr>
            <p:ph idx="1"/>
          </p:nvPr>
        </p:nvSpPr>
        <p:spPr>
          <a:xfrm>
            <a:off x="838200" y="1094704"/>
            <a:ext cx="10515600" cy="5344733"/>
          </a:xfrm>
        </p:spPr>
        <p:txBody>
          <a:bodyPr>
            <a:normAutofit fontScale="92500"/>
          </a:bodyPr>
          <a:lstStyle/>
          <a:p>
            <a:pPr algn="just"/>
            <a:r>
              <a:rPr lang="es-SV" sz="2400" dirty="0">
                <a:latin typeface="Arial Rounded MT Bold" panose="020F0704030504030204" pitchFamily="34" charset="0"/>
              </a:rPr>
              <a:t>El Plan Operativo Anual 2020, continua con la ejecución de metas estratégicas y sus actividades específicas, las cuales siguen encaminadas a la consecución del logro de los Objetivos y Ejes Estratégicos contemplados en el Plan Estratégico Institucional.</a:t>
            </a:r>
          </a:p>
          <a:p>
            <a:pPr algn="just"/>
            <a:r>
              <a:rPr lang="es-SV" sz="2400" dirty="0">
                <a:latin typeface="Arial Rounded MT Bold" panose="020F0704030504030204" pitchFamily="34" charset="0"/>
              </a:rPr>
              <a:t>El seguimiento del Plan Operativo Anual forma parte de una planeación estratégica de esta institución, lo que constituye un lineamiento a efecto de realizar las evaluaciones correspondientes y controlar los resultados obtenidos, en relación a las metas de cada trimestre, lo que nos hace conocer los avances de las actividades de cada una de nuestras unidades organizativas, para el logro de los objetivos institucionales.</a:t>
            </a:r>
          </a:p>
          <a:p>
            <a:pPr algn="just"/>
            <a:r>
              <a:rPr lang="es-SV" sz="2400" dirty="0">
                <a:latin typeface="Arial Rounded MT Bold" panose="020F0704030504030204" pitchFamily="34" charset="0"/>
              </a:rPr>
              <a:t>El presente informe de ejecución y seguimiento del Cuarto Trimestre del Plan Operativo Anual 2020, expone los avances de cada una de las unidades organizativas del FONAT, en relación a las metas establecidas en el mismo y no se limita a establecer si se cumple o no cierta actividad o meta, sino que busca analizar y encaminar a través de acciones correctivas, los aciertos o desaciertos.</a:t>
            </a:r>
          </a:p>
          <a:p>
            <a:pPr marL="0" indent="0" algn="just">
              <a:buNone/>
            </a:pPr>
            <a:endParaRPr lang="es-SV" sz="2400" dirty="0">
              <a:latin typeface="Arial Rounded MT Bold" panose="020F0704030504030204" pitchFamily="34" charset="0"/>
            </a:endParaRPr>
          </a:p>
          <a:p>
            <a:pPr marL="0" indent="0" algn="just">
              <a:buNone/>
            </a:pPr>
            <a:endParaRPr lang="es-SV" sz="2400" dirty="0">
              <a:latin typeface="Arial Rounded MT Bold" panose="020F0704030504030204" pitchFamily="34" charset="0"/>
            </a:endParaRPr>
          </a:p>
          <a:p>
            <a:pPr algn="just"/>
            <a:endParaRPr lang="es-SV" sz="2400" dirty="0">
              <a:latin typeface="Arial Rounded MT Bold" panose="020F0704030504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226"/>
            <a:ext cx="12265123" cy="6901226"/>
          </a:xfrm>
          <a:prstGeom prst="rect">
            <a:avLst/>
          </a:prstGeom>
        </p:spPr>
      </p:pic>
      <p:sp>
        <p:nvSpPr>
          <p:cNvPr id="8" name="CuadroTexto 7"/>
          <p:cNvSpPr txBox="1"/>
          <p:nvPr/>
        </p:nvSpPr>
        <p:spPr>
          <a:xfrm>
            <a:off x="4876800" y="365125"/>
            <a:ext cx="184731" cy="369332"/>
          </a:xfrm>
          <a:prstGeom prst="rect">
            <a:avLst/>
          </a:prstGeom>
          <a:noFill/>
        </p:spPr>
        <p:txBody>
          <a:bodyPr wrap="none" rtlCol="0">
            <a:spAutoFit/>
          </a:bodyPr>
          <a:lstStyle/>
          <a:p>
            <a:endParaRPr lang="es-SV" dirty="0"/>
          </a:p>
        </p:txBody>
      </p:sp>
      <p:sp>
        <p:nvSpPr>
          <p:cNvPr id="10" name="CuadroTexto 9"/>
          <p:cNvSpPr txBox="1"/>
          <p:nvPr/>
        </p:nvSpPr>
        <p:spPr>
          <a:xfrm>
            <a:off x="3685308" y="268309"/>
            <a:ext cx="4599709" cy="369332"/>
          </a:xfrm>
          <a:prstGeom prst="rect">
            <a:avLst/>
          </a:prstGeom>
          <a:noFill/>
        </p:spPr>
        <p:txBody>
          <a:bodyPr wrap="square" rtlCol="0">
            <a:spAutoFit/>
          </a:bodyPr>
          <a:lstStyle/>
          <a:p>
            <a:endParaRPr lang="es-SV" dirty="0"/>
          </a:p>
        </p:txBody>
      </p:sp>
      <p:sp>
        <p:nvSpPr>
          <p:cNvPr id="14" name="CuadroTexto 13">
            <a:extLst>
              <a:ext uri="{FF2B5EF4-FFF2-40B4-BE49-F238E27FC236}">
                <a16:creationId xmlns:a16="http://schemas.microsoft.com/office/drawing/2014/main" id="{7FAA8E20-0FD6-3F22-D73D-729028509128}"/>
              </a:ext>
            </a:extLst>
          </p:cNvPr>
          <p:cNvSpPr txBox="1"/>
          <p:nvPr/>
        </p:nvSpPr>
        <p:spPr>
          <a:xfrm>
            <a:off x="1300620" y="2041140"/>
            <a:ext cx="9369083" cy="1938992"/>
          </a:xfrm>
          <a:prstGeom prst="rect">
            <a:avLst/>
          </a:prstGeom>
          <a:noFill/>
        </p:spPr>
        <p:txBody>
          <a:bodyPr wrap="square">
            <a:spAutoFit/>
          </a:bodyPr>
          <a:lstStyle/>
          <a:p>
            <a:pPr algn="ctr"/>
            <a:r>
              <a:rPr lang="es-SV" sz="6000" dirty="0">
                <a:solidFill>
                  <a:schemeClr val="accent1">
                    <a:lumMod val="75000"/>
                  </a:schemeClr>
                </a:solidFill>
                <a:effectLst/>
                <a:ea typeface="Calibri" panose="020F0502020204030204" pitchFamily="34" charset="0"/>
              </a:rPr>
              <a:t>LOGROS EN MATERIA DE SEGURIDAD VIAL</a:t>
            </a:r>
            <a:endParaRPr lang="es-SV" sz="6000" dirty="0">
              <a:solidFill>
                <a:schemeClr val="accent1">
                  <a:lumMod val="75000"/>
                </a:schemeClr>
              </a:solidFill>
            </a:endParaRPr>
          </a:p>
        </p:txBody>
      </p:sp>
    </p:spTree>
    <p:extLst>
      <p:ext uri="{BB962C8B-B14F-4D97-AF65-F5344CB8AC3E}">
        <p14:creationId xmlns:p14="http://schemas.microsoft.com/office/powerpoint/2010/main" val="16953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6541</TotalTime>
  <Words>3856</Words>
  <Application>Microsoft Office PowerPoint</Application>
  <PresentationFormat>Panorámica</PresentationFormat>
  <Paragraphs>178</Paragraphs>
  <Slides>15</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Arial</vt:lpstr>
      <vt:lpstr>Arial Rounded MT Bold</vt:lpstr>
      <vt:lpstr>Bahnschrift</vt:lpstr>
      <vt:lpstr>Bembo Std</vt:lpstr>
      <vt:lpstr>Calibri</vt:lpstr>
      <vt:lpstr>Calibri Light</vt:lpstr>
      <vt:lpstr>Museo Sans 300</vt:lpstr>
      <vt:lpstr>Tema de Office</vt:lpstr>
      <vt:lpstr>Presentación de PowerPoint</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EJECUCIÓN  POA 2016 PERÍODO DE FEBRERO A MAYO</dc:title>
  <dc:creator>Lic. Carlos Humberto Silva Pineda</dc:creator>
  <cp:lastModifiedBy>Carolina Portillo</cp:lastModifiedBy>
  <cp:revision>299</cp:revision>
  <cp:lastPrinted>2019-06-10T20:57:31Z</cp:lastPrinted>
  <dcterms:created xsi:type="dcterms:W3CDTF">2016-06-14T14:54:11Z</dcterms:created>
  <dcterms:modified xsi:type="dcterms:W3CDTF">2022-11-14T22:21:32Z</dcterms:modified>
</cp:coreProperties>
</file>