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4" r:id="rId2"/>
    <p:sldId id="263" r:id="rId3"/>
    <p:sldId id="272" r:id="rId4"/>
    <p:sldId id="299" r:id="rId5"/>
    <p:sldId id="300" r:id="rId6"/>
    <p:sldId id="302" r:id="rId7"/>
    <p:sldId id="301" r:id="rId8"/>
    <p:sldId id="315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6" r:id="rId19"/>
    <p:sldId id="312" r:id="rId20"/>
    <p:sldId id="298" r:id="rId21"/>
    <p:sldId id="279" r:id="rId22"/>
    <p:sldId id="313" r:id="rId23"/>
    <p:sldId id="314" r:id="rId24"/>
    <p:sldId id="283" r:id="rId25"/>
  </p:sldIdLst>
  <p:sldSz cx="12192000" cy="6858000"/>
  <p:notesSz cx="6662738" cy="99266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8402"/>
    <a:srgbClr val="13D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896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774011" y="5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DE46BF6-CC29-438A-BA9A-637AE08409F8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28278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4011" y="9428278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3447" y="4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93E346E8-86A9-4EE0-88C0-8E3FA8188227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878" y="4777088"/>
            <a:ext cx="5328985" cy="390914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5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447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14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2445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54999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60775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8501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1918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42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14970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44179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6206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4772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6068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19013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94178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891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45441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6139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1434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27/4/2022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4"/>
            <a:ext cx="12192000" cy="6862164"/>
          </a:xfrm>
        </p:spPr>
      </p:pic>
      <p:sp>
        <p:nvSpPr>
          <p:cNvPr id="7" name="CuadroTexto 6"/>
          <p:cNvSpPr txBox="1"/>
          <p:nvPr/>
        </p:nvSpPr>
        <p:spPr>
          <a:xfrm>
            <a:off x="1413164" y="5403273"/>
            <a:ext cx="8548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bg1"/>
                </a:solidFill>
              </a:rPr>
              <a:t>INFORME DE EJECUCIÓN Y SEGUIMIENTO </a:t>
            </a:r>
          </a:p>
          <a:p>
            <a:pPr algn="ctr"/>
            <a:r>
              <a:rPr lang="es-SV" sz="2400" b="1" dirty="0">
                <a:solidFill>
                  <a:schemeClr val="bg1"/>
                </a:solidFill>
              </a:rPr>
              <a:t>1° TRIMESTRE POA 2022</a:t>
            </a:r>
          </a:p>
        </p:txBody>
      </p:sp>
    </p:spTree>
    <p:extLst>
      <p:ext uri="{BB962C8B-B14F-4D97-AF65-F5344CB8AC3E}">
        <p14:creationId xmlns:p14="http://schemas.microsoft.com/office/powerpoint/2010/main" val="239518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JURÍDICA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C19655A-E1F1-44EE-966B-B3FA0C3EB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474" y="1563757"/>
            <a:ext cx="9631052" cy="310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25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GAFI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AE2FDF3-CDC9-446C-B871-15E531AA4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838" y="1502331"/>
            <a:ext cx="10060323" cy="314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14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UGDA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0F198E8-45D1-4931-8005-6DCB033B3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345" y="1548752"/>
            <a:ext cx="10368595" cy="364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69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UAIP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42C0AAA-6067-4572-A82F-635C4C96D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444" y="1444208"/>
            <a:ext cx="9973111" cy="336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17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GERENCIA DE TECNOLOGÍA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9EA945E-3147-487B-B640-ED77422A7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611" y="1585308"/>
            <a:ext cx="9432386" cy="307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1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DE GESTIÓN  AMBIENTAL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6442BE4-44A0-4113-81EF-DBF6F8F24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631" y="1518840"/>
            <a:ext cx="9732738" cy="321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33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DE GÉNERO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B64CCFD-161A-4F5F-9885-D66BE097FE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641" y="1403031"/>
            <a:ext cx="10408905" cy="344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66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556089" y="5253977"/>
            <a:ext cx="3137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CONASEVI</a:t>
            </a:r>
            <a:endParaRPr lang="es-SV" sz="22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8AE03E4-F7E7-4B1F-894E-E4F7B9DFB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486" y="1618671"/>
            <a:ext cx="9761027" cy="307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974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556089" y="5253977"/>
            <a:ext cx="3137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ONASEVI</a:t>
            </a:r>
            <a:endParaRPr lang="es-SV" sz="22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A3EF08-BB03-41FA-82D6-5D9C7EB2F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741" y="1606765"/>
            <a:ext cx="9285821" cy="309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44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95CF81-A506-4D3C-B729-BECE9A6F49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389" y="491987"/>
            <a:ext cx="7354956" cy="575882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37BB796-3D19-4A8D-A5F4-6F3CBB0DE9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544" y="729083"/>
            <a:ext cx="3552934" cy="5399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8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685308" y="343751"/>
            <a:ext cx="41632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INTRODUCCIÓN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42815" y="1049885"/>
            <a:ext cx="10510985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Plan Operativo Anual para el año 2022, continua con la ejecución de las metas estratégicas y actividades específicas, las cuales se encuentran encaminadas a la consecución del logro de los Objetivos Estratégicos contemplados en el Plan Estratégico Institucional para el periodo 2021-2025.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seguimiento del Plan Operativo Anual forma parte de la planeación estratégica de esta institución, lo que constituye un lineamiento a efecto de realizar las evaluaciones correspondientes y controlar los resultados obtenidos, en relación a las metas planteadas en cada trimestre, lo que nos hace conocer los avances de las actividades de cada unidad organizativa, para el logro de los objetivos institucionales.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A continuación se presenta en resumen por medio de representación gráfica, la ejecución del POA 2022 del 1° Trimestre, por cada unidad organizativa, sustrayendo los datos de la herramienta FONAT Project Manager.</a:t>
            </a:r>
          </a:p>
          <a:p>
            <a:pPr algn="just"/>
            <a:endParaRPr lang="es-SV" sz="2200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1312346" y="341355"/>
            <a:ext cx="89361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             COMPARATIVO % PROGRAMADO ENTRE % EJECUTADO</a:t>
            </a:r>
          </a:p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1° TRIMESTRE</a:t>
            </a:r>
          </a:p>
          <a:p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C119382-4B74-407F-8269-A4B3A987E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274" y="1104721"/>
            <a:ext cx="7248787" cy="521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28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EJECUTADO I TRIMESTRE, PERIODO DE ENERO A MARZO 2022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00400" y="720436"/>
            <a:ext cx="5391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PRIMER TRIMESTRE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6625883" y="4744778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104185" y="4976631"/>
            <a:ext cx="1349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DIFERENCIA NEGATIVA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453571" y="1336274"/>
            <a:ext cx="241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I TRIMESTRE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4B2290A-3914-4B82-9EC1-15A0D2F1E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6096" y="1476874"/>
            <a:ext cx="6775784" cy="329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72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EJECUTADO ACUMULADO</a:t>
            </a: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PERIODO DE ENERO A DICIEMBRE 2021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00400" y="720436"/>
            <a:ext cx="5391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ACUMULADO ANUAL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7005711" y="4765999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104185" y="5212199"/>
            <a:ext cx="2437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PORCENTAJE A EJECUTAR ENTRE </a:t>
            </a: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II Y IV TRIMESTRE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563745" y="1422499"/>
            <a:ext cx="241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ANUAL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31384FE-375D-4DAD-8F88-1E9CD9BD7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4222" y="1565563"/>
            <a:ext cx="6437658" cy="320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551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2"/>
            <a:ext cx="12192000" cy="686008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705936" y="868969"/>
            <a:ext cx="8775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CONCLUSIÓN PRIMER TRIMESTRE 2022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38199" y="799009"/>
            <a:ext cx="105109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Bembo Std" panose="02020605060306020A03" pitchFamily="18" charset="0"/>
            </a:endParaRPr>
          </a:p>
          <a:p>
            <a:pPr algn="just">
              <a:lnSpc>
                <a:spcPct val="150000"/>
              </a:lnSpc>
            </a:pPr>
            <a:endParaRPr lang="es-SV" sz="2800" dirty="0">
              <a:latin typeface="Bembo Std" panose="02020605060306020A03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sz="2800" dirty="0">
                <a:latin typeface="Bembo Std" panose="02020605060306020A03" pitchFamily="18" charset="0"/>
              </a:rPr>
              <a:t>Del </a:t>
            </a:r>
            <a:r>
              <a:rPr lang="es-SV" sz="2800" b="1" dirty="0">
                <a:latin typeface="Bembo Std" panose="02020605060306020A03" pitchFamily="18" charset="0"/>
              </a:rPr>
              <a:t>25.78% </a:t>
            </a:r>
            <a:r>
              <a:rPr lang="es-SV" sz="2800" dirty="0">
                <a:latin typeface="Bembo Std" panose="02020605060306020A03" pitchFamily="18" charset="0"/>
              </a:rPr>
              <a:t>programado correspondiente a las actividades del 1° Trimestre del Plan Operativo Anual 2022, se obtuvo un nivel de ejecución del </a:t>
            </a:r>
            <a:r>
              <a:rPr lang="es-SV" sz="2800" b="1" dirty="0">
                <a:solidFill>
                  <a:srgbClr val="0B8402"/>
                </a:solidFill>
                <a:latin typeface="Bembo Std" panose="02020605060306020A03" pitchFamily="18" charset="0"/>
              </a:rPr>
              <a:t>25.60%</a:t>
            </a:r>
            <a:r>
              <a:rPr lang="es-SV" sz="2800" dirty="0">
                <a:latin typeface="Bembo Std" panose="02020605060306020A03" pitchFamily="18" charset="0"/>
              </a:rPr>
              <a:t>, existiendo una diferencia negativa del </a:t>
            </a:r>
            <a:r>
              <a:rPr lang="es-SV" sz="2800" b="1" dirty="0">
                <a:solidFill>
                  <a:srgbClr val="FF0000"/>
                </a:solidFill>
                <a:latin typeface="Bembo Std" panose="02020605060306020A03" pitchFamily="18" charset="0"/>
              </a:rPr>
              <a:t>-0.18%</a:t>
            </a:r>
            <a:r>
              <a:rPr lang="es-SV" sz="2800" dirty="0">
                <a:solidFill>
                  <a:srgbClr val="00B05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en relación al porcentaje de actividades no ejecutadas, esto debido a que, dos de las Unidades Organizativas no lograron la ejecución total de lo programado (Gerencia de Tecnología y el CONASEVI).</a:t>
            </a:r>
            <a:endParaRPr lang="es-S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SV" sz="2800" dirty="0">
              <a:latin typeface="Bembo Std" panose="02020605060306020A03" pitchFamily="18" charset="0"/>
            </a:endParaRP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1431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76325"/>
            <a:ext cx="10515600" cy="960877"/>
          </a:xfrm>
        </p:spPr>
        <p:txBody>
          <a:bodyPr>
            <a:normAutofit/>
          </a:bodyPr>
          <a:lstStyle/>
          <a:p>
            <a:pPr algn="ctr"/>
            <a:r>
              <a:rPr lang="es-SV" dirty="0">
                <a:latin typeface="Arial Rounded MT Bold" panose="020F0704030504030204" pitchFamily="34" charset="0"/>
              </a:rPr>
              <a:t>SOLICITUD AL CONSEJO DIRECTIVO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97100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s-SV" sz="2200" dirty="0">
                <a:latin typeface="Arial Rounded MT Bold" panose="020F0704030504030204" pitchFamily="34" charset="0"/>
              </a:rPr>
              <a:t>Dar por recibido el presente informe, de acuerdo a lo establecido en el artículo 13 de la Ley Especial para la Constitución del Fondo para la Atención a Víctimas de Accidentes de Tránsito.</a:t>
            </a:r>
          </a:p>
          <a:p>
            <a:pPr algn="ctr">
              <a:lnSpc>
                <a:spcPct val="200000"/>
              </a:lnSpc>
            </a:pPr>
            <a:r>
              <a:rPr lang="es-SV" sz="3200" dirty="0">
                <a:latin typeface="Arial Rounded MT Bold" panose="020F0704030504030204" pitchFamily="34" charset="0"/>
              </a:rPr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338470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DIRECCIÓN EJECUTIVA</a:t>
            </a:r>
            <a:endParaRPr lang="es-SV" sz="2000" dirty="0">
              <a:latin typeface="Bembo Std" panose="02020605060306020A03" pitchFamily="18" charset="0"/>
            </a:endParaRPr>
          </a:p>
          <a:p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6360CDF-90AB-427A-9884-2FAEDA5B0A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4170" y="1457739"/>
            <a:ext cx="9630032" cy="305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36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SECRETARÍA DEL CONSEJO DIRECTIVO</a:t>
            </a:r>
            <a:endParaRPr lang="es-SV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91335D9-0DF9-4A02-9141-D8DDEE96F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853" y="1643270"/>
            <a:ext cx="9674293" cy="305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18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AUDITORÍA INTERNA</a:t>
            </a:r>
            <a:endParaRPr lang="es-SV" sz="2000" dirty="0">
              <a:latin typeface="Bembo Std" panose="02020605060306020A03" pitchFamily="18" charset="0"/>
            </a:endParaRPr>
          </a:p>
          <a:p>
            <a:endParaRPr lang="es-SV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083A44A-09FF-403D-B263-4F8F7FC18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522" y="1550505"/>
            <a:ext cx="9724955" cy="3255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22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UACI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2FE6648-FD44-476B-BE1D-DF3216277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601" y="1605467"/>
            <a:ext cx="9986340" cy="335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40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CTEM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93D1A56-2FF9-4190-96C1-3AA1BFE743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087" y="1470400"/>
            <a:ext cx="10273192" cy="327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02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REHABILITACIÓN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4605D4-9620-48D9-B1DF-19BA3FC52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389" y="1744973"/>
            <a:ext cx="10383758" cy="3446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724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COMUNICACIONES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EC96D97-F4F4-4CDE-AF49-ABC0D3339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295" y="1390240"/>
            <a:ext cx="10379409" cy="3469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789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8013</TotalTime>
  <Words>798</Words>
  <Application>Microsoft Office PowerPoint</Application>
  <PresentationFormat>Panorámica</PresentationFormat>
  <Paragraphs>92</Paragraphs>
  <Slides>24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1" baseType="lpstr">
      <vt:lpstr>Arial</vt:lpstr>
      <vt:lpstr>Arial Rounded MT Bold</vt:lpstr>
      <vt:lpstr>Bembo Std</vt:lpstr>
      <vt:lpstr>Calibri</vt:lpstr>
      <vt:lpstr>Calibri Light</vt:lpstr>
      <vt:lpstr>Wingdings</vt:lpstr>
      <vt:lpstr>Tema de Office</vt:lpstr>
      <vt:lpstr>Presentación de PowerPoint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INTRODUCCIÓN</vt:lpstr>
      <vt:lpstr>SOLICITUD AL CONSEJO DIRECTIVO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Carolina Portillo</cp:lastModifiedBy>
  <cp:revision>258</cp:revision>
  <cp:lastPrinted>2022-04-22T20:35:59Z</cp:lastPrinted>
  <dcterms:created xsi:type="dcterms:W3CDTF">2016-06-14T14:54:11Z</dcterms:created>
  <dcterms:modified xsi:type="dcterms:W3CDTF">2022-04-27T21:07:47Z</dcterms:modified>
</cp:coreProperties>
</file>