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74" r:id="rId2"/>
    <p:sldId id="263" r:id="rId3"/>
    <p:sldId id="272" r:id="rId4"/>
    <p:sldId id="299" r:id="rId5"/>
    <p:sldId id="300" r:id="rId6"/>
    <p:sldId id="302" r:id="rId7"/>
    <p:sldId id="301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298" r:id="rId19"/>
    <p:sldId id="279" r:id="rId20"/>
    <p:sldId id="315" r:id="rId21"/>
    <p:sldId id="316" r:id="rId22"/>
    <p:sldId id="313" r:id="rId23"/>
    <p:sldId id="284" r:id="rId24"/>
    <p:sldId id="314" r:id="rId25"/>
    <p:sldId id="283" r:id="rId26"/>
  </p:sldIdLst>
  <p:sldSz cx="12192000" cy="6858000"/>
  <p:notesSz cx="6662738" cy="9926638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8402"/>
    <a:srgbClr val="13D6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896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2887186" cy="498366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774011" y="4"/>
            <a:ext cx="2887186" cy="498366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3DE46BF6-CC29-438A-BA9A-637AE08409F8}" type="datetimeFigureOut">
              <a:rPr lang="es-SV" smtClean="0"/>
              <a:t>12/1/2022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9428277"/>
            <a:ext cx="2887186" cy="49836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774011" y="9428277"/>
            <a:ext cx="2887186" cy="49836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425B109B-F615-47A3-B8F1-CD0BE2D8799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91724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887790" cy="497187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773446" y="3"/>
            <a:ext cx="2887790" cy="497187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93E346E8-86A9-4EE0-88C0-8E3FA8188227}" type="datetimeFigureOut">
              <a:rPr lang="es-SV" smtClean="0"/>
              <a:t>12/1/2022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54013" y="1239838"/>
            <a:ext cx="5954712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66878" y="4777088"/>
            <a:ext cx="5328985" cy="3909148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5" y="9429454"/>
            <a:ext cx="2887790" cy="49718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773446" y="9429454"/>
            <a:ext cx="2887790" cy="49718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4AF2C272-8D13-41F9-8D5B-A1115472A2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90994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14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549997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607751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585017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619187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7424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149704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23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299119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24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06206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44772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60683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19013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941784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7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98910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061391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9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14347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52445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12/1/2022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9620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12/1/2022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973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12/1/2022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149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12/1/2022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272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12/1/2022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948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12/1/2022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58753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12/1/2022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5363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12/1/2022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4797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12/1/2022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1096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12/1/2022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5352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12/1/2022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879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885EA-EAB7-49AA-98A1-58401D836380}" type="datetimeFigureOut">
              <a:rPr lang="es-SV" smtClean="0"/>
              <a:t>12/1/2022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752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04"/>
            <a:ext cx="12192000" cy="6862164"/>
          </a:xfrm>
        </p:spPr>
      </p:pic>
      <p:sp>
        <p:nvSpPr>
          <p:cNvPr id="7" name="CuadroTexto 6"/>
          <p:cNvSpPr txBox="1"/>
          <p:nvPr/>
        </p:nvSpPr>
        <p:spPr>
          <a:xfrm>
            <a:off x="1413164" y="5403273"/>
            <a:ext cx="8548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bg1"/>
                </a:solidFill>
              </a:rPr>
              <a:t>INFORME DE EJECUCIÓN CUARTO TRIMESTRE </a:t>
            </a:r>
          </a:p>
          <a:p>
            <a:pPr algn="ctr"/>
            <a:r>
              <a:rPr lang="es-SV" sz="2400" b="1" dirty="0">
                <a:solidFill>
                  <a:schemeClr val="bg1"/>
                </a:solidFill>
              </a:rPr>
              <a:t>Y LIQUIDACIÓN POA 2021</a:t>
            </a:r>
          </a:p>
        </p:txBody>
      </p:sp>
    </p:spTree>
    <p:extLst>
      <p:ext uri="{BB962C8B-B14F-4D97-AF65-F5344CB8AC3E}">
        <p14:creationId xmlns:p14="http://schemas.microsoft.com/office/powerpoint/2010/main" val="2395185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GAFI</a:t>
            </a:r>
            <a:endParaRPr lang="es-SV" sz="24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215EB54-A030-497E-9FC0-4B1177EF06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889" y="1575559"/>
            <a:ext cx="10310333" cy="3295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714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SV" sz="2000" b="1" dirty="0">
              <a:solidFill>
                <a:schemeClr val="accent1">
                  <a:lumMod val="50000"/>
                </a:schemeClr>
              </a:solidFill>
              <a:latin typeface="Bembo Std" panose="02020605060306020A03" pitchFamily="18" charset="0"/>
            </a:endParaRPr>
          </a:p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UGDA</a:t>
            </a:r>
            <a:endParaRPr lang="es-SV" sz="24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1F6D9BA-777E-4310-8358-5D99AE8CED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168" y="1690585"/>
            <a:ext cx="10933710" cy="3176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699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UAIP</a:t>
            </a:r>
            <a:endParaRPr lang="es-SV" sz="24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1D0B13E-5BE2-4483-B711-506E07ABD2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159" y="1524000"/>
            <a:ext cx="10647681" cy="3472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917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GERENCIA DE TECNOLOGÍA</a:t>
            </a:r>
            <a:endParaRPr lang="es-SV" sz="20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149051B-2952-4507-81C3-3505860069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646" y="1377340"/>
            <a:ext cx="11114707" cy="337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31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UNIDAD DE GESTIÓN  AMBIENTAL</a:t>
            </a:r>
            <a:endParaRPr lang="es-SV" sz="20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F89C685-537C-4D3F-846F-5C4C21BD35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495" y="1460966"/>
            <a:ext cx="10545010" cy="3328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333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UNIDAD DE GÉNERO</a:t>
            </a:r>
            <a:endParaRPr lang="es-SV" sz="20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3402363-18DF-49ED-99F5-7A0AC08C3D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008" y="1597617"/>
            <a:ext cx="11003984" cy="3332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766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556089" y="5253977"/>
            <a:ext cx="3137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CONASEVI</a:t>
            </a:r>
            <a:endParaRPr lang="es-SV" sz="22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96D6C94-B14C-4F73-B047-F951A9B1E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958" y="1527520"/>
            <a:ext cx="9977205" cy="3574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9742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9841016D-0622-480B-84BD-171603680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775" y="329941"/>
            <a:ext cx="6558109" cy="6198117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DB26B63-B788-41C6-902B-0A7B9C7CFD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0168" y="474660"/>
            <a:ext cx="4367283" cy="590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0801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1312346" y="341355"/>
            <a:ext cx="893618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             COMPARATIVO % PROGRAMADO ENTRE % EJECUTADO</a:t>
            </a:r>
          </a:p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4° TRIMESTRE</a:t>
            </a:r>
          </a:p>
          <a:p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09A8256-C6ED-4160-8EE6-53D01046A5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3426" y="1018109"/>
            <a:ext cx="6454019" cy="5498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0280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9190729" y="2446029"/>
            <a:ext cx="707197" cy="155461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8591880" y="2869738"/>
            <a:ext cx="256309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SV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EJECUTADO IV TRIMESTRE, PERIODO DE OCTUBRE A DICIEMBRE 2021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200400" y="720436"/>
            <a:ext cx="5391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CUARTO TRIMESTRE</a:t>
            </a:r>
          </a:p>
          <a:p>
            <a:pPr algn="ctr"/>
            <a:endParaRPr lang="es-SV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Flecha: hacia arriba 9">
            <a:extLst>
              <a:ext uri="{FF2B5EF4-FFF2-40B4-BE49-F238E27FC236}">
                <a16:creationId xmlns:a16="http://schemas.microsoft.com/office/drawing/2014/main" id="{82C18A36-3EEC-4B9F-AE43-3D6EC52D8F61}"/>
              </a:ext>
            </a:extLst>
          </p:cNvPr>
          <p:cNvSpPr/>
          <p:nvPr/>
        </p:nvSpPr>
        <p:spPr>
          <a:xfrm>
            <a:off x="6625883" y="4744778"/>
            <a:ext cx="478302" cy="93484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2F86891-6363-422A-9D6D-4B6E9065E86E}"/>
              </a:ext>
            </a:extLst>
          </p:cNvPr>
          <p:cNvSpPr txBox="1"/>
          <p:nvPr/>
        </p:nvSpPr>
        <p:spPr>
          <a:xfrm>
            <a:off x="7104185" y="4976631"/>
            <a:ext cx="1349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DIFERENCIA NEGATIVA</a:t>
            </a:r>
          </a:p>
        </p:txBody>
      </p:sp>
      <p:sp>
        <p:nvSpPr>
          <p:cNvPr id="14" name="Flecha: hacia arriba 13">
            <a:extLst>
              <a:ext uri="{FF2B5EF4-FFF2-40B4-BE49-F238E27FC236}">
                <a16:creationId xmlns:a16="http://schemas.microsoft.com/office/drawing/2014/main" id="{B8776277-E914-4496-8F74-FCEA2540B551}"/>
              </a:ext>
            </a:extLst>
          </p:cNvPr>
          <p:cNvSpPr/>
          <p:nvPr/>
        </p:nvSpPr>
        <p:spPr>
          <a:xfrm rot="16200000">
            <a:off x="9250838" y="1471404"/>
            <a:ext cx="535155" cy="13613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FC23113-B5AD-4D79-940E-340DD8C58F19}"/>
              </a:ext>
            </a:extLst>
          </p:cNvPr>
          <p:cNvSpPr txBox="1"/>
          <p:nvPr/>
        </p:nvSpPr>
        <p:spPr>
          <a:xfrm>
            <a:off x="8453571" y="1336274"/>
            <a:ext cx="241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PROGRAMADO IV TRIMESTRE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717EE4F-7603-4578-B994-B5BF6D35C2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2923" y="1692570"/>
            <a:ext cx="6735371" cy="3061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672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INTRODUCCIÓN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344733"/>
          </a:xfrm>
        </p:spPr>
        <p:txBody>
          <a:bodyPr>
            <a:normAutofit fontScale="92500"/>
          </a:bodyPr>
          <a:lstStyle/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Plan Operativo Anual 2020, continua con la ejecución de metas estratégicas y sus actividades específicas, las cuales siguen encaminadas a la consecución del logro de los Objetivos y Ejes Estratégicos contemplados en el Plan Estratégico Institucional.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seguimiento del Plan Operativo Anual forma parte de una planeación estratégica de esta institución, lo que constituye un lineamiento a efecto de realizar las evaluaciones correspondientes y controlar los resultados obtenidos, en relación a las metas de cada trimestre, lo que nos hace conocer los avances de las actividades de cada una de nuestras unidades organizativas, para el logro de los objetivos institucionales.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presente informe de ejecución y seguimiento del Cuarto Trimestre del Plan Operativo Anual 2020, expone los avances de cada una de las unidades organizativas del FONAT, en relación a las metas establecidas en el mismo y no se limita a establecer si se cumple o no cierta actividad o meta, sino que busca analizar y encaminar a través de acciones correctivas, los aciertos o desaciertos.</a:t>
            </a: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algn="just"/>
            <a:endParaRPr lang="es-SV" sz="2400" dirty="0">
              <a:latin typeface="Arial Rounded MT Bold" panose="020F07040305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3675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76800" y="365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dirty="0"/>
          </a:p>
        </p:txBody>
      </p:sp>
      <p:sp>
        <p:nvSpPr>
          <p:cNvPr id="10" name="CuadroTexto 9"/>
          <p:cNvSpPr txBox="1"/>
          <p:nvPr/>
        </p:nvSpPr>
        <p:spPr>
          <a:xfrm>
            <a:off x="3685308" y="268309"/>
            <a:ext cx="4599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sp>
        <p:nvSpPr>
          <p:cNvPr id="11" name="CuadroTexto 10"/>
          <p:cNvSpPr txBox="1"/>
          <p:nvPr/>
        </p:nvSpPr>
        <p:spPr>
          <a:xfrm>
            <a:off x="3685308" y="710378"/>
            <a:ext cx="41632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INTRODUCCIÓN</a:t>
            </a:r>
            <a:endParaRPr lang="es-SV" sz="3200" dirty="0">
              <a:solidFill>
                <a:schemeClr val="accent1">
                  <a:lumMod val="50000"/>
                </a:schemeClr>
              </a:solidFill>
              <a:latin typeface="Bembo Std" panose="02020605060306020A03" pitchFamily="18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842815" y="1367890"/>
            <a:ext cx="10510985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SV" sz="2100" dirty="0">
                <a:latin typeface="Arial" panose="020B0604020202020204" pitchFamily="34" charset="0"/>
                <a:cs typeface="Arial" panose="020B0604020202020204" pitchFamily="34" charset="0"/>
              </a:rPr>
              <a:t>El Plan Operativo Anual para el año 2021, continuó con la ejecución de las metas estratégicas y actividades específicas, las encaminadas a la consecución del logro de los Objetivos Estratégicos contemplados en el Plan Estratégico Institucional para el periodo 2021-2025.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s-SV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SV" sz="2100" dirty="0">
                <a:latin typeface="Arial" panose="020B0604020202020204" pitchFamily="34" charset="0"/>
                <a:cs typeface="Arial" panose="020B0604020202020204" pitchFamily="34" charset="0"/>
              </a:rPr>
              <a:t>El seguimiento del Plan Operativo Anual forma parte de la planeación estratégica de esta institución, lo que constituye un lineamiento a efecto de realizar las evaluaciones correspondientes y controlar los resultados obtenidos, en relación a las metas planteadas en cada trimestre, lo que nos hace conocer los avances de las actividades de cada unidad organizativa, para el logro de los objetivos institucionales.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s-SV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SV" sz="2100" dirty="0">
                <a:latin typeface="Arial" panose="020B0604020202020204" pitchFamily="34" charset="0"/>
                <a:cs typeface="Arial" panose="020B0604020202020204" pitchFamily="34" charset="0"/>
              </a:rPr>
              <a:t>A continuación se presenta en resumen la ejecución del POA 2021, por cada unidad organizativa, sustrayendo los datos de la herramienta FONAT Project Manager.</a:t>
            </a:r>
          </a:p>
          <a:p>
            <a:pPr algn="just"/>
            <a:endParaRPr lang="es-SV" sz="2200" b="1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9037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30C35391-9EDE-4EA2-ACA3-65E36613CF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968" y="1122117"/>
            <a:ext cx="11276061" cy="490991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8AF805E-28EA-42B3-BCE3-716DE3EF1DB0}"/>
              </a:ext>
            </a:extLst>
          </p:cNvPr>
          <p:cNvSpPr txBox="1"/>
          <p:nvPr/>
        </p:nvSpPr>
        <p:spPr>
          <a:xfrm>
            <a:off x="3400259" y="393093"/>
            <a:ext cx="5391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ACUMULADO ANUAL</a:t>
            </a:r>
          </a:p>
          <a:p>
            <a:pPr algn="ctr"/>
            <a:endParaRPr lang="es-SV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8148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1312346" y="341355"/>
            <a:ext cx="893618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             COMPARATIVO % PROGRAMADO ENTRE % EJECUTADO</a:t>
            </a:r>
          </a:p>
          <a:p>
            <a:pPr algn="ctr"/>
            <a:r>
              <a:rPr lang="es-SV" sz="2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ANUAL</a:t>
            </a:r>
          </a:p>
          <a:p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3B6F26D-DA0D-4FDD-8380-426BA9DB9D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197" y="1046715"/>
            <a:ext cx="7276478" cy="5017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4285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9190729" y="2446029"/>
            <a:ext cx="707197" cy="155461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8591880" y="2869738"/>
            <a:ext cx="256309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EJECUTADO ACUMULADO</a:t>
            </a:r>
          </a:p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PERIODO DE ENERO A DICIEMBRE 2021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200400" y="720436"/>
            <a:ext cx="5391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ACUMULADO ANUAL</a:t>
            </a:r>
          </a:p>
          <a:p>
            <a:pPr algn="ctr"/>
            <a:endParaRPr lang="es-SV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Flecha: hacia arriba 9">
            <a:extLst>
              <a:ext uri="{FF2B5EF4-FFF2-40B4-BE49-F238E27FC236}">
                <a16:creationId xmlns:a16="http://schemas.microsoft.com/office/drawing/2014/main" id="{82C18A36-3EEC-4B9F-AE43-3D6EC52D8F61}"/>
              </a:ext>
            </a:extLst>
          </p:cNvPr>
          <p:cNvSpPr/>
          <p:nvPr/>
        </p:nvSpPr>
        <p:spPr>
          <a:xfrm>
            <a:off x="7005711" y="4765999"/>
            <a:ext cx="478302" cy="93484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2F86891-6363-422A-9D6D-4B6E9065E86E}"/>
              </a:ext>
            </a:extLst>
          </p:cNvPr>
          <p:cNvSpPr txBox="1"/>
          <p:nvPr/>
        </p:nvSpPr>
        <p:spPr>
          <a:xfrm>
            <a:off x="7104185" y="5212199"/>
            <a:ext cx="2321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PORCENTAJE NO EJECUTADO</a:t>
            </a:r>
          </a:p>
        </p:txBody>
      </p:sp>
      <p:sp>
        <p:nvSpPr>
          <p:cNvPr id="14" name="Flecha: hacia arriba 13">
            <a:extLst>
              <a:ext uri="{FF2B5EF4-FFF2-40B4-BE49-F238E27FC236}">
                <a16:creationId xmlns:a16="http://schemas.microsoft.com/office/drawing/2014/main" id="{B8776277-E914-4496-8F74-FCEA2540B551}"/>
              </a:ext>
            </a:extLst>
          </p:cNvPr>
          <p:cNvSpPr/>
          <p:nvPr/>
        </p:nvSpPr>
        <p:spPr>
          <a:xfrm rot="16200000">
            <a:off x="9250838" y="1471404"/>
            <a:ext cx="535155" cy="13613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FC23113-B5AD-4D79-940E-340DD8C58F19}"/>
              </a:ext>
            </a:extLst>
          </p:cNvPr>
          <p:cNvSpPr txBox="1"/>
          <p:nvPr/>
        </p:nvSpPr>
        <p:spPr>
          <a:xfrm>
            <a:off x="8563745" y="1422499"/>
            <a:ext cx="241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PROGRAMADO ANUAL</a:t>
            </a:r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F69658F6-9903-46A2-82FE-E0C2EC3CE6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3604" y="1576026"/>
            <a:ext cx="6725846" cy="31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551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INTRODUCCIÓN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344733"/>
          </a:xfrm>
        </p:spPr>
        <p:txBody>
          <a:bodyPr>
            <a:normAutofit fontScale="92500"/>
          </a:bodyPr>
          <a:lstStyle/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Plan Operativo Anual 2020, continua con la ejecución de metas estratégicas y sus actividades específicas, las cuales siguen encaminadas a la consecución del logro de los Objetivos y Ejes Estratégicos contemplados en el Plan Estratégico Institucional.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seguimiento del Plan Operativo Anual forma parte de una planeación estratégica de esta institución, lo que constituye un lineamiento a efecto de realizar las evaluaciones correspondientes y controlar los resultados obtenidos, en relación a las metas de cada trimestre, lo que nos hace conocer los avances de las actividades de cada una de nuestras unidades organizativas, para el logro de los objetivos institucionales.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presente informe de ejecución y seguimiento del Cuarto Trimestre del Plan Operativo Anual 2020, expone los avances de cada una de las unidades organizativas del FONAT, en relación a las metas establecidas en el mismo y no se limita a establecer si se cumple o no cierta actividad o meta, sino que busca analizar y encaminar a través de acciones correctivas, los aciertos o desaciertos.</a:t>
            </a: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algn="just"/>
            <a:endParaRPr lang="es-SV" sz="2400" dirty="0">
              <a:latin typeface="Arial Rounded MT Bold" panose="020F07040305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82"/>
            <a:ext cx="12192000" cy="6860082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76800" y="365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dirty="0"/>
          </a:p>
        </p:txBody>
      </p:sp>
      <p:sp>
        <p:nvSpPr>
          <p:cNvPr id="10" name="CuadroTexto 9"/>
          <p:cNvSpPr txBox="1"/>
          <p:nvPr/>
        </p:nvSpPr>
        <p:spPr>
          <a:xfrm>
            <a:off x="3685308" y="268309"/>
            <a:ext cx="4599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597407" y="1004848"/>
            <a:ext cx="8775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CONCLUSIÓN DEL CUARTO TRIMESTRE</a:t>
            </a:r>
            <a:endParaRPr lang="es-SV" sz="3200" dirty="0">
              <a:solidFill>
                <a:schemeClr val="accent1">
                  <a:lumMod val="50000"/>
                </a:schemeClr>
              </a:solidFill>
              <a:latin typeface="Bembo Std" panose="02020605060306020A03" pitchFamily="18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849208" y="1741707"/>
            <a:ext cx="1051098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endParaRPr lang="es-SV" sz="2100" dirty="0">
              <a:latin typeface="Bembo Std" panose="02020605060306020A03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sz="2800" dirty="0">
                <a:latin typeface="Bembo Std" panose="02020605060306020A03" pitchFamily="18" charset="0"/>
              </a:rPr>
              <a:t>Del </a:t>
            </a:r>
            <a:r>
              <a:rPr lang="es-SV" sz="2800" b="1" dirty="0">
                <a:latin typeface="Bembo Std" panose="02020605060306020A03" pitchFamily="18" charset="0"/>
              </a:rPr>
              <a:t>25% </a:t>
            </a:r>
            <a:r>
              <a:rPr lang="es-SV" sz="2800" dirty="0">
                <a:latin typeface="Bembo Std" panose="02020605060306020A03" pitchFamily="18" charset="0"/>
              </a:rPr>
              <a:t>programado correspondiente al Cuarto Trimestre de actividades en el Plan Operativo Anual, se obtuvo un </a:t>
            </a:r>
            <a:r>
              <a:rPr lang="es-SV" sz="2800" b="1" dirty="0">
                <a:solidFill>
                  <a:srgbClr val="00B050"/>
                </a:solidFill>
                <a:latin typeface="Bembo Std" panose="02020605060306020A03" pitchFamily="18" charset="0"/>
              </a:rPr>
              <a:t>23.25%</a:t>
            </a:r>
            <a:r>
              <a:rPr lang="es-SV" sz="2800" dirty="0">
                <a:solidFill>
                  <a:srgbClr val="00B050"/>
                </a:solidFill>
                <a:latin typeface="Bembo Std" panose="02020605060306020A03" pitchFamily="18" charset="0"/>
              </a:rPr>
              <a:t> </a:t>
            </a:r>
            <a:r>
              <a:rPr lang="es-SV" sz="2800" dirty="0">
                <a:latin typeface="Bembo Std" panose="02020605060306020A03" pitchFamily="18" charset="0"/>
              </a:rPr>
              <a:t>de Ejecución, existiendo una diferencia negativa del </a:t>
            </a:r>
            <a:r>
              <a:rPr lang="es-SV" sz="2800" dirty="0">
                <a:solidFill>
                  <a:srgbClr val="FF0000"/>
                </a:solidFill>
                <a:latin typeface="Bembo Std" panose="02020605060306020A03" pitchFamily="18" charset="0"/>
              </a:rPr>
              <a:t>-</a:t>
            </a:r>
            <a:r>
              <a:rPr lang="es-SV" sz="2800" b="1" dirty="0">
                <a:solidFill>
                  <a:srgbClr val="FF0000"/>
                </a:solidFill>
                <a:latin typeface="Bembo Std" panose="02020605060306020A03" pitchFamily="18" charset="0"/>
              </a:rPr>
              <a:t>1.75%</a:t>
            </a:r>
            <a:r>
              <a:rPr lang="es-SV" sz="2800" dirty="0">
                <a:solidFill>
                  <a:srgbClr val="FF0000"/>
                </a:solidFill>
                <a:latin typeface="Bembo Std" panose="02020605060306020A03" pitchFamily="18" charset="0"/>
              </a:rPr>
              <a:t> </a:t>
            </a:r>
            <a:r>
              <a:rPr lang="es-SV" sz="2800" dirty="0">
                <a:latin typeface="Bembo Std" panose="02020605060306020A03" pitchFamily="18" charset="0"/>
              </a:rPr>
              <a:t>en cuanto al porcentaje de actividades no ejecutadas. </a:t>
            </a:r>
          </a:p>
          <a:p>
            <a:pPr algn="just"/>
            <a:endParaRPr lang="es-SV" sz="2100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8300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INTRODUCCIÓN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344733"/>
          </a:xfrm>
        </p:spPr>
        <p:txBody>
          <a:bodyPr>
            <a:normAutofit fontScale="92500"/>
          </a:bodyPr>
          <a:lstStyle/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Plan Operativo Anual 2020, continua con la ejecución de metas estratégicas y sus actividades específicas, las cuales siguen encaminadas a la consecución del logro de los Objetivos y Ejes Estratégicos contemplados en el Plan Estratégico Institucional.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seguimiento del Plan Operativo Anual forma parte de una planeación estratégica de esta institución, lo que constituye un lineamiento a efecto de realizar las evaluaciones correspondientes y controlar los resultados obtenidos, en relación a las metas de cada trimestre, lo que nos hace conocer los avances de las actividades de cada una de nuestras unidades organizativas, para el logro de los objetivos institucionales.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presente informe de ejecución y seguimiento del Cuarto Trimestre del Plan Operativo Anual 2020, expone los avances de cada una de las unidades organizativas del FONAT, en relación a las metas establecidas en el mismo y no se limita a establecer si se cumple o no cierta actividad o meta, sino que busca analizar y encaminar a través de acciones correctivas, los aciertos o desaciertos.</a:t>
            </a: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algn="just"/>
            <a:endParaRPr lang="es-SV" sz="2400" dirty="0">
              <a:latin typeface="Arial Rounded MT Bold" panose="020F07040305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82"/>
            <a:ext cx="12192000" cy="6860082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76800" y="365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705937" y="418563"/>
            <a:ext cx="8775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CONCLUSIÓN DE LIQUIDACIÓN DEL POA 2021</a:t>
            </a:r>
            <a:endParaRPr lang="es-SV" sz="3200" dirty="0">
              <a:solidFill>
                <a:schemeClr val="accent1">
                  <a:lumMod val="50000"/>
                </a:schemeClr>
              </a:solidFill>
              <a:latin typeface="Bembo Std" panose="02020605060306020A03" pitchFamily="18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838199" y="799009"/>
            <a:ext cx="1051098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endParaRPr lang="es-SV" sz="2100" dirty="0">
              <a:latin typeface="Bembo Std" panose="02020605060306020A03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sz="2800" dirty="0">
                <a:latin typeface="Bembo Std" panose="02020605060306020A03" pitchFamily="18" charset="0"/>
              </a:rPr>
              <a:t>Del </a:t>
            </a:r>
            <a:r>
              <a:rPr lang="es-SV" sz="2800" b="1" dirty="0">
                <a:latin typeface="Bembo Std" panose="02020605060306020A03" pitchFamily="18" charset="0"/>
              </a:rPr>
              <a:t>100% </a:t>
            </a:r>
            <a:r>
              <a:rPr lang="es-SV" sz="2800" dirty="0">
                <a:latin typeface="Bembo Std" panose="02020605060306020A03" pitchFamily="18" charset="0"/>
              </a:rPr>
              <a:t>programado correspondiente a las actividades del Plan Operativo Anual 2021, se obtuvo un </a:t>
            </a:r>
            <a:r>
              <a:rPr lang="es-SV" sz="2800" b="1" dirty="0">
                <a:solidFill>
                  <a:srgbClr val="0B8402"/>
                </a:solidFill>
                <a:latin typeface="Bembo Std" panose="02020605060306020A03" pitchFamily="18" charset="0"/>
              </a:rPr>
              <a:t>97.74%</a:t>
            </a:r>
            <a:r>
              <a:rPr lang="es-SV" sz="2800" dirty="0">
                <a:solidFill>
                  <a:srgbClr val="FF0000"/>
                </a:solidFill>
                <a:latin typeface="Bembo Std" panose="02020605060306020A03" pitchFamily="18" charset="0"/>
              </a:rPr>
              <a:t> </a:t>
            </a:r>
            <a:r>
              <a:rPr lang="es-SV" sz="2800" dirty="0">
                <a:latin typeface="Bembo Std" panose="02020605060306020A03" pitchFamily="18" charset="0"/>
              </a:rPr>
              <a:t>de Ejecución, existiendo una diferencia negativa del </a:t>
            </a:r>
            <a:r>
              <a:rPr lang="es-SV" sz="2800" b="1" dirty="0">
                <a:solidFill>
                  <a:srgbClr val="FF0000"/>
                </a:solidFill>
                <a:latin typeface="Bembo Std" panose="02020605060306020A03" pitchFamily="18" charset="0"/>
              </a:rPr>
              <a:t>-2.26%</a:t>
            </a:r>
            <a:r>
              <a:rPr lang="es-SV" sz="2800" dirty="0">
                <a:solidFill>
                  <a:srgbClr val="00B050"/>
                </a:solidFill>
                <a:latin typeface="Bembo Std" panose="02020605060306020A03" pitchFamily="18" charset="0"/>
              </a:rPr>
              <a:t> </a:t>
            </a:r>
            <a:r>
              <a:rPr lang="es-SV" sz="2800" dirty="0">
                <a:latin typeface="Bembo Std" panose="02020605060306020A03" pitchFamily="18" charset="0"/>
              </a:rPr>
              <a:t>en relación al porcentaje de actividades no ejecutadas, esto debido a que, por circunstancias que no estaban supeditadas a FONAT, dos de las catorce Unidades Organizativas no lograron la ejecución total de lo programado (Gerencia de Tecnología y el CONASEVI).</a:t>
            </a:r>
            <a:endParaRPr lang="es-S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s-SV" sz="2800" dirty="0">
              <a:latin typeface="Bembo Std" panose="02020605060306020A03" pitchFamily="18" charset="0"/>
            </a:endParaRPr>
          </a:p>
          <a:p>
            <a:pPr algn="just"/>
            <a:endParaRPr lang="es-SV" sz="2100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1431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76325"/>
            <a:ext cx="10515600" cy="960877"/>
          </a:xfrm>
        </p:spPr>
        <p:txBody>
          <a:bodyPr>
            <a:normAutofit/>
          </a:bodyPr>
          <a:lstStyle/>
          <a:p>
            <a:pPr algn="ctr"/>
            <a:r>
              <a:rPr lang="es-SV" dirty="0">
                <a:latin typeface="Arial Rounded MT Bold" panose="020F0704030504030204" pitchFamily="34" charset="0"/>
              </a:rPr>
              <a:t>SOLICITUD AL CONSEJO DIRECTIVO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97100"/>
            <a:ext cx="10515600" cy="4351338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s-SV" sz="2200" dirty="0">
                <a:latin typeface="Arial Rounded MT Bold" panose="020F0704030504030204" pitchFamily="34" charset="0"/>
              </a:rPr>
              <a:t>Dar por recibido el presente informe, de acuerdo a lo establecido en el artículo 13 de la Ley Especial para la Constitución del Fondo para la Atención a Víctimas de Accidentes de Tránsito.</a:t>
            </a:r>
          </a:p>
          <a:p>
            <a:pPr algn="ctr">
              <a:lnSpc>
                <a:spcPct val="200000"/>
              </a:lnSpc>
            </a:pPr>
            <a:r>
              <a:rPr lang="es-SV" sz="3200" dirty="0">
                <a:latin typeface="Arial Rounded MT Bold" panose="020F0704030504030204" pitchFamily="34" charset="0"/>
              </a:rPr>
              <a:t>GRACIAS POR SU ATENCIÓN</a:t>
            </a:r>
          </a:p>
        </p:txBody>
      </p:sp>
    </p:spTree>
    <p:extLst>
      <p:ext uri="{BB962C8B-B14F-4D97-AF65-F5344CB8AC3E}">
        <p14:creationId xmlns:p14="http://schemas.microsoft.com/office/powerpoint/2010/main" val="3384703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DIRECCIÓN EJECUTIVA</a:t>
            </a:r>
            <a:endParaRPr lang="es-SV" sz="2000" dirty="0">
              <a:latin typeface="Bembo Std" panose="02020605060306020A03" pitchFamily="18" charset="0"/>
            </a:endParaRPr>
          </a:p>
          <a:p>
            <a:endParaRPr lang="es-SV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6429CBE-5C10-47F5-BBBD-73ED2B23A3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266" y="1425765"/>
            <a:ext cx="10151188" cy="339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362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SECRETARÍA DEL CONSEJO DIRECTIVO</a:t>
            </a:r>
            <a:endParaRPr lang="es-SV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5336CE7-8635-455D-AB28-A2F83745B2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9349" y="1369943"/>
            <a:ext cx="9653302" cy="3308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188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AUDITORÍA INTERNA</a:t>
            </a:r>
            <a:endParaRPr lang="es-SV" sz="2000" dirty="0">
              <a:latin typeface="Bembo Std" panose="02020605060306020A03" pitchFamily="18" charset="0"/>
            </a:endParaRPr>
          </a:p>
          <a:p>
            <a:endParaRPr lang="es-SV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AEC09DF-9C52-4AD3-9522-04EFE84475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797" y="1360299"/>
            <a:ext cx="10712405" cy="352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822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UACI</a:t>
            </a:r>
            <a:endParaRPr lang="es-SV" sz="24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80794E2-ECC8-47BD-A1F9-9AAAB21A8A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969" y="1306805"/>
            <a:ext cx="10910061" cy="3636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540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CTEM</a:t>
            </a:r>
            <a:endParaRPr lang="es-SV" sz="24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98AC894-31E3-48D8-8640-B587A69145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297" y="1511843"/>
            <a:ext cx="11037405" cy="3679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302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COMUNICACIONES</a:t>
            </a:r>
            <a:endParaRPr lang="es-SV" sz="20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8D11D7A-32AE-492A-AC94-0D0C20CE3F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181" y="1423383"/>
            <a:ext cx="10105638" cy="3403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789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31C7EC-FD0F-4731-96EF-0DF0FE233810}"/>
              </a:ext>
            </a:extLst>
          </p:cNvPr>
          <p:cNvSpPr txBox="1"/>
          <p:nvPr/>
        </p:nvSpPr>
        <p:spPr>
          <a:xfrm>
            <a:off x="8131126" y="5190978"/>
            <a:ext cx="3137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UNIDAD JURÍDICA</a:t>
            </a:r>
            <a:endParaRPr lang="es-SV" sz="24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4029DA5-65A0-4A8B-B7D8-EADB7CC2DD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761" y="1479927"/>
            <a:ext cx="10385461" cy="3290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2568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7024</TotalTime>
  <Words>1011</Words>
  <Application>Microsoft Office PowerPoint</Application>
  <PresentationFormat>Panorámica</PresentationFormat>
  <Paragraphs>97</Paragraphs>
  <Slides>25</Slides>
  <Notes>17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2" baseType="lpstr">
      <vt:lpstr>Arial</vt:lpstr>
      <vt:lpstr>Arial Rounded MT Bold</vt:lpstr>
      <vt:lpstr>Bembo Std</vt:lpstr>
      <vt:lpstr>Calibri</vt:lpstr>
      <vt:lpstr>Calibri Light</vt:lpstr>
      <vt:lpstr>Wingdings</vt:lpstr>
      <vt:lpstr>Tema de Office</vt:lpstr>
      <vt:lpstr>Presentación de PowerPoint</vt:lpstr>
      <vt:lpstr>INTRODUCCIÓN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INTRODUCCIÓN</vt:lpstr>
      <vt:lpstr>INTRODUCCIÓN</vt:lpstr>
      <vt:lpstr>SOLICITUD AL CONSEJO DIRECTIVO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EJECUCIÓN  POA 2016 PERÍODO DE FEBRERO A MAYO</dc:title>
  <dc:creator>Lic. Carlos Humberto Silva Pineda</dc:creator>
  <cp:lastModifiedBy>Heysel Alarcon</cp:lastModifiedBy>
  <cp:revision>254</cp:revision>
  <cp:lastPrinted>2021-10-12T16:06:55Z</cp:lastPrinted>
  <dcterms:created xsi:type="dcterms:W3CDTF">2016-06-14T14:54:11Z</dcterms:created>
  <dcterms:modified xsi:type="dcterms:W3CDTF">2022-01-12T17:39:01Z</dcterms:modified>
</cp:coreProperties>
</file>