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74" r:id="rId2"/>
    <p:sldId id="263" r:id="rId3"/>
    <p:sldId id="282" r:id="rId4"/>
    <p:sldId id="272" r:id="rId5"/>
    <p:sldId id="299" r:id="rId6"/>
    <p:sldId id="300" r:id="rId7"/>
    <p:sldId id="302" r:id="rId8"/>
    <p:sldId id="301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298" r:id="rId20"/>
    <p:sldId id="279" r:id="rId21"/>
    <p:sldId id="284" r:id="rId22"/>
    <p:sldId id="283" r:id="rId23"/>
  </p:sldIdLst>
  <p:sldSz cx="12192000" cy="6858000"/>
  <p:notesSz cx="68580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3896" autoAdjust="0"/>
  </p:normalViewPr>
  <p:slideViewPr>
    <p:cSldViewPr snapToGrid="0">
      <p:cViewPr varScale="1">
        <p:scale>
          <a:sx n="68" d="100"/>
          <a:sy n="68" d="100"/>
        </p:scale>
        <p:origin x="8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71800" cy="466725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4" y="3"/>
            <a:ext cx="2971800" cy="466725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3DE46BF6-CC29-438A-BA9A-637AE08409F8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9"/>
            <a:ext cx="2971800" cy="466725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4" y="8829679"/>
            <a:ext cx="2971800" cy="466725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25B109B-F615-47A3-B8F1-CD0BE2D8799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1724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72421" cy="46562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032" y="2"/>
            <a:ext cx="2972421" cy="46562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93E346E8-86A9-4EE0-88C0-8E3FA8188227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9763" y="1160463"/>
            <a:ext cx="5578475" cy="3138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6422" y="4473793"/>
            <a:ext cx="5485159" cy="3660958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5" y="8830782"/>
            <a:ext cx="2972421" cy="465620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032" y="8830782"/>
            <a:ext cx="2972421" cy="465620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AF2C272-8D13-41F9-8D5B-A1115472A2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099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14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2445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54999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60775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85017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619187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7424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149704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29911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04419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4772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60683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19013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94178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9891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06139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1434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9620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97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149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272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48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875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36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479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9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352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79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85EA-EAB7-49AA-98A1-58401D836380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752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4"/>
            <a:ext cx="12192000" cy="6862164"/>
          </a:xfrm>
        </p:spPr>
      </p:pic>
      <p:sp>
        <p:nvSpPr>
          <p:cNvPr id="7" name="CuadroTexto 6"/>
          <p:cNvSpPr txBox="1"/>
          <p:nvPr/>
        </p:nvSpPr>
        <p:spPr>
          <a:xfrm>
            <a:off x="1413164" y="5403273"/>
            <a:ext cx="8548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bg1"/>
                </a:solidFill>
              </a:rPr>
              <a:t>INFORME DE EJECUCIÓN POA 2021 PRIMER SEMESTRE</a:t>
            </a:r>
          </a:p>
          <a:p>
            <a:pPr algn="ctr"/>
            <a:r>
              <a:rPr lang="es-SV" sz="2400" b="1" dirty="0">
                <a:solidFill>
                  <a:schemeClr val="bg1"/>
                </a:solidFill>
              </a:rPr>
              <a:t>DE ENERO A JUNIO</a:t>
            </a:r>
          </a:p>
        </p:txBody>
      </p:sp>
    </p:spTree>
    <p:extLst>
      <p:ext uri="{BB962C8B-B14F-4D97-AF65-F5344CB8AC3E}">
        <p14:creationId xmlns:p14="http://schemas.microsoft.com/office/powerpoint/2010/main" val="2395185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UNIDAD JURÍDICA</a:t>
            </a:r>
            <a:endParaRPr lang="es-SV" sz="24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E2540AF-FF75-46F7-A464-A5A397767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585" y="1411012"/>
            <a:ext cx="11828829" cy="3636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256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GAFI</a:t>
            </a:r>
            <a:endParaRPr lang="es-SV" sz="24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A5CA349-90E9-492A-A664-6A28333F2C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02" y="1345586"/>
            <a:ext cx="11109795" cy="355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14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UGDA</a:t>
            </a:r>
            <a:endParaRPr lang="es-SV" sz="24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CBCF6B4-725B-4E99-B141-93E00AF896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335" y="1494582"/>
            <a:ext cx="10567329" cy="326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699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UAIP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01AFA0F-0529-4763-B79C-4BA6147AB6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846" y="1304485"/>
            <a:ext cx="11640308" cy="3641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17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GERENCIA DE TECNOLOGÍA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04FADF8-76B7-4B13-9265-52716DD0CA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634" y="1352620"/>
            <a:ext cx="11288732" cy="354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31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UNIDAD DE MEDIO AMBIENTE</a:t>
            </a:r>
            <a:endParaRPr lang="es-SV" sz="20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9A21A57-C6A3-4A2C-A503-4DC261429C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032" y="1423982"/>
            <a:ext cx="10727935" cy="340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33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UNIDAD DE GÉNERO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959C558-5CD5-4775-91EC-F1CF62106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083" y="1257723"/>
            <a:ext cx="11023834" cy="373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66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556089" y="5253977"/>
            <a:ext cx="3137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CONASEVI</a:t>
            </a:r>
            <a:endParaRPr lang="es-SV" sz="2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FC05747-65B8-4B88-A150-F26E522BFE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814" y="1491186"/>
            <a:ext cx="11194371" cy="3530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974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2634709" y="455442"/>
            <a:ext cx="74236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 ACUMULADO TRIMESTRE I Y II 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7B4B4C3-3103-4DD8-8500-7A7582A02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283" y="1505241"/>
            <a:ext cx="9879433" cy="435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080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2128272" y="538303"/>
            <a:ext cx="89361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             COMPARATIVO DEL % PROGRAMADO ENTRE EL % EJECUTADO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15A07C0-54FA-4766-8294-DEED5B981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486" y="938413"/>
            <a:ext cx="7695028" cy="523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28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685308" y="710378"/>
            <a:ext cx="41632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INTRODUCCIÓN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42815" y="1367890"/>
            <a:ext cx="1051098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Plan Operativo Anual para el año 2021, continua con la ejecución de nuestras metas estratégicas y sus actividades específicas, las cuales siguen encaminadas a la consecución del logro de los Ejes y Objetivos Estratégicos contemplados en el Plan Estratégico Institucional para el periodo 2021-2025.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seguimiento del Plan Operativo Anual forma parte de la planeación estratégica de esta institución, lo que constituye un lineamiento a efecto de realizar las evaluaciones correspondientes y controlar los resultados obtenidos, en relación a las metas planteadas en cada trimestre, lo que nos hace conocer los avances de las actividades de cada una de las unidades organizativas, para el logro de los objetivos institucionales.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A continuación se presenta en resumen la ejecución del POA, por cada unidad organizativa, sustrayendo los datos de la herramienta FONAT Project Manager.</a:t>
            </a:r>
          </a:p>
          <a:p>
            <a:pPr algn="just"/>
            <a:endParaRPr lang="es-SV" sz="2200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903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190729" y="2446029"/>
            <a:ext cx="707197" cy="155461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591880" y="2869738"/>
            <a:ext cx="2563091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DEL I Y II TRIMESTRE, PERIODO DE ENERO A JUNIO 2021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00400" y="720436"/>
            <a:ext cx="5391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ACUMULADO ANUAL</a:t>
            </a: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82C18A36-3EEC-4B9F-AE43-3D6EC52D8F61}"/>
              </a:ext>
            </a:extLst>
          </p:cNvPr>
          <p:cNvSpPr/>
          <p:nvPr/>
        </p:nvSpPr>
        <p:spPr>
          <a:xfrm>
            <a:off x="6625883" y="4744778"/>
            <a:ext cx="478302" cy="9348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F86891-6363-422A-9D6D-4B6E9065E86E}"/>
              </a:ext>
            </a:extLst>
          </p:cNvPr>
          <p:cNvSpPr txBox="1"/>
          <p:nvPr/>
        </p:nvSpPr>
        <p:spPr>
          <a:xfrm>
            <a:off x="7104185" y="5212199"/>
            <a:ext cx="2321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PORCENTAJE A DISTRIBUIR ENTRE III Y IV TRIMESTRE</a:t>
            </a:r>
          </a:p>
        </p:txBody>
      </p:sp>
      <p:sp>
        <p:nvSpPr>
          <p:cNvPr id="14" name="Flecha: hacia arriba 13">
            <a:extLst>
              <a:ext uri="{FF2B5EF4-FFF2-40B4-BE49-F238E27FC236}">
                <a16:creationId xmlns:a16="http://schemas.microsoft.com/office/drawing/2014/main" id="{B8776277-E914-4496-8F74-FCEA2540B551}"/>
              </a:ext>
            </a:extLst>
          </p:cNvPr>
          <p:cNvSpPr/>
          <p:nvPr/>
        </p:nvSpPr>
        <p:spPr>
          <a:xfrm rot="16200000">
            <a:off x="9250838" y="1471404"/>
            <a:ext cx="535155" cy="13613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FC23113-B5AD-4D79-940E-340DD8C58F19}"/>
              </a:ext>
            </a:extLst>
          </p:cNvPr>
          <p:cNvSpPr txBox="1"/>
          <p:nvPr/>
        </p:nvSpPr>
        <p:spPr>
          <a:xfrm>
            <a:off x="8397301" y="1465210"/>
            <a:ext cx="241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PROGRAMADO ANUAL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C657874-C0AC-43FF-81D5-0FEE11412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30" y="1746163"/>
            <a:ext cx="6332732" cy="2850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672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2"/>
            <a:ext cx="12192000" cy="6860082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597407" y="686406"/>
            <a:ext cx="8775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CONCLUSIÓN DEL PRIMER SEMESTRE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38200" y="1559775"/>
            <a:ext cx="1051098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Bembo Std" panose="02020605060306020A03" pitchFamily="18" charset="0"/>
            </a:endParaRPr>
          </a:p>
          <a:p>
            <a:pPr algn="just"/>
            <a:r>
              <a:rPr lang="es-SV" sz="2800" dirty="0">
                <a:latin typeface="Bembo Std" panose="02020605060306020A03" pitchFamily="18" charset="0"/>
              </a:rPr>
              <a:t>Del </a:t>
            </a:r>
            <a:r>
              <a:rPr lang="es-SV" sz="2800" b="1" dirty="0">
                <a:latin typeface="Bembo Std" panose="02020605060306020A03" pitchFamily="18" charset="0"/>
              </a:rPr>
              <a:t>50% </a:t>
            </a:r>
            <a:r>
              <a:rPr lang="es-SV" sz="2800" dirty="0">
                <a:latin typeface="Bembo Std" panose="02020605060306020A03" pitchFamily="18" charset="0"/>
              </a:rPr>
              <a:t>programado correspondiente al Primer Semestre de actividades en el Plan Operativo Anual, se obtuvo un </a:t>
            </a:r>
            <a:r>
              <a:rPr lang="es-SV" sz="2800" b="1" dirty="0">
                <a:solidFill>
                  <a:srgbClr val="00B050"/>
                </a:solidFill>
                <a:latin typeface="Bembo Std" panose="02020605060306020A03" pitchFamily="18" charset="0"/>
              </a:rPr>
              <a:t>49.12%</a:t>
            </a:r>
            <a:r>
              <a:rPr lang="es-SV" sz="2800" dirty="0">
                <a:solidFill>
                  <a:srgbClr val="00B050"/>
                </a:solidFill>
                <a:latin typeface="Bembo Std" panose="02020605060306020A03" pitchFamily="18" charset="0"/>
              </a:rPr>
              <a:t> </a:t>
            </a:r>
            <a:r>
              <a:rPr lang="es-SV" sz="2800" dirty="0">
                <a:latin typeface="Bembo Std" panose="02020605060306020A03" pitchFamily="18" charset="0"/>
              </a:rPr>
              <a:t>de Ejecución, existiendo una diferencia negativa del </a:t>
            </a:r>
            <a:r>
              <a:rPr lang="es-SV" sz="2800" dirty="0">
                <a:solidFill>
                  <a:srgbClr val="FF0000"/>
                </a:solidFill>
                <a:latin typeface="Bembo Std" panose="02020605060306020A03" pitchFamily="18" charset="0"/>
              </a:rPr>
              <a:t>-</a:t>
            </a:r>
            <a:r>
              <a:rPr lang="es-SV" sz="2800" b="1" dirty="0">
                <a:solidFill>
                  <a:srgbClr val="FF0000"/>
                </a:solidFill>
                <a:latin typeface="Bembo Std" panose="02020605060306020A03" pitchFamily="18" charset="0"/>
              </a:rPr>
              <a:t>0.88%</a:t>
            </a:r>
            <a:r>
              <a:rPr lang="es-SV" sz="2800" dirty="0">
                <a:solidFill>
                  <a:srgbClr val="FF0000"/>
                </a:solidFill>
                <a:latin typeface="Bembo Std" panose="02020605060306020A03" pitchFamily="18" charset="0"/>
              </a:rPr>
              <a:t> </a:t>
            </a:r>
            <a:r>
              <a:rPr lang="es-SV" sz="2800" dirty="0">
                <a:latin typeface="Bembo Std" panose="02020605060306020A03" pitchFamily="18" charset="0"/>
              </a:rPr>
              <a:t>en cuanto al porcentaje de actividades ejecutadas; esto debido a que cuatro de las catorce unidades organizativas no lograron la ejecución total de lo programado. </a:t>
            </a:r>
          </a:p>
          <a:p>
            <a:pPr algn="just"/>
            <a:endParaRPr lang="es-SV" sz="2100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300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76325"/>
            <a:ext cx="10515600" cy="960877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>
                <a:latin typeface="Arial Rounded MT Bold" panose="020F0704030504030204" pitchFamily="34" charset="0"/>
              </a:rPr>
              <a:t>SOLICITUD AL HONORABLE CONSEJO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97100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s-SV" sz="2200" dirty="0">
                <a:latin typeface="Arial Rounded MT Bold" panose="020F0704030504030204" pitchFamily="34" charset="0"/>
              </a:rPr>
              <a:t>En relación a lo antes expuesto, se solicita al honorable Consejo Directivo, dar por recibido el presente informe, de acuerdo a lo establecido en el artículo 13 de la Ley Especial para la Constitución del Fondo para la Atención a Víctimas de Accidentes de Tránsito.</a:t>
            </a:r>
          </a:p>
          <a:p>
            <a:pPr algn="ctr">
              <a:lnSpc>
                <a:spcPct val="200000"/>
              </a:lnSpc>
            </a:pPr>
            <a:r>
              <a:rPr lang="es-SV" sz="3200" dirty="0">
                <a:latin typeface="Arial Rounded MT Bold" panose="020F0704030504030204" pitchFamily="34" charset="0"/>
              </a:rPr>
              <a:t>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3384703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65123" cy="690122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154382" y="579329"/>
            <a:ext cx="78832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AVANCE POA PRIMER SEMESTRE</a:t>
            </a:r>
            <a:endParaRPr lang="es-SV" sz="3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20436" y="1094704"/>
            <a:ext cx="1051098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Bembo Std" panose="02020605060306020A03" pitchFamily="18" charset="0"/>
            </a:endParaRPr>
          </a:p>
          <a:p>
            <a:pPr algn="just">
              <a:lnSpc>
                <a:spcPct val="150000"/>
              </a:lnSpc>
            </a:pPr>
            <a:endParaRPr lang="es-SV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400" dirty="0">
                <a:latin typeface="Arial" panose="020B0604020202020204" pitchFamily="34" charset="0"/>
                <a:cs typeface="Arial" panose="020B0604020202020204" pitchFamily="34" charset="0"/>
              </a:rPr>
              <a:t>Se presenta ante el Consejo Directivo, por parte de la Dirección Ejecutiva del FONAT, el informe de ejecución del POA 2021 en su Primer Semestre, correspondiente a los meses de Enero a Junio; por lo que se han tomado en consideración las tareas o actividades correspondientes a los mismos, de acuerdo al porcentaje asignado en relación a lo programado.</a:t>
            </a:r>
          </a:p>
          <a:p>
            <a:pPr algn="just"/>
            <a:endParaRPr lang="es-SV" sz="2100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73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DIRECCIÓN EJECUTIVA</a:t>
            </a:r>
            <a:endParaRPr lang="es-SV" sz="2000" dirty="0">
              <a:latin typeface="Bembo Std" panose="02020605060306020A03" pitchFamily="18" charset="0"/>
            </a:endParaRPr>
          </a:p>
          <a:p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F8DD94-E68D-4F29-87A7-654471D7F4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038" y="1209823"/>
            <a:ext cx="11261924" cy="354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362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SECRETARÍA DEL CONSEJO DIRECTIVO</a:t>
            </a:r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B2C7374-04EC-4C94-853A-4199BCF90F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640" y="1373721"/>
            <a:ext cx="10828719" cy="350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188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AUDITORÍA INTERNA</a:t>
            </a:r>
            <a:endParaRPr lang="es-SV" sz="2000" dirty="0">
              <a:latin typeface="Bembo Std" panose="02020605060306020A03" pitchFamily="18" charset="0"/>
            </a:endParaRPr>
          </a:p>
          <a:p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C9165CD-EE6D-42D9-A3AE-7A29647C7A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04" y="1469837"/>
            <a:ext cx="10528870" cy="331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2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UACI</a:t>
            </a:r>
            <a:endParaRPr lang="es-SV" sz="24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8C514D7-BFB3-4520-B721-7CADD18E79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34" y="1402305"/>
            <a:ext cx="11495703" cy="355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40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CTEM</a:t>
            </a:r>
            <a:endParaRPr lang="es-SV" sz="24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8075214-F668-49E7-89E8-75F0B21B4D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58" y="1338552"/>
            <a:ext cx="11198284" cy="3573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02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COMUNICACIONES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5CEEF06-A7A2-4708-86B4-11F04B079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492" y="1370614"/>
            <a:ext cx="10941016" cy="350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789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5607</TotalTime>
  <Words>1032</Words>
  <Application>Microsoft Office PowerPoint</Application>
  <PresentationFormat>Panorámica</PresentationFormat>
  <Paragraphs>87</Paragraphs>
  <Slides>22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9" baseType="lpstr">
      <vt:lpstr>Arial</vt:lpstr>
      <vt:lpstr>Arial Rounded MT Bold</vt:lpstr>
      <vt:lpstr>Bembo Std</vt:lpstr>
      <vt:lpstr>Calibri</vt:lpstr>
      <vt:lpstr>Calibri Light</vt:lpstr>
      <vt:lpstr>Wingdings</vt:lpstr>
      <vt:lpstr>Tema de Office</vt:lpstr>
      <vt:lpstr>Presentación de PowerPoint</vt:lpstr>
      <vt:lpstr>INTRODUCCIÓN</vt:lpstr>
      <vt:lpstr>INTRODUCCIÓN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INTRODUCCIÓN</vt:lpstr>
      <vt:lpstr>SOLICITUD AL HONORABLE CONSEJO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EJECUCIÓN  POA 2016 PERÍODO DE FEBRERO A MAYO</dc:title>
  <dc:creator>Lic. Carlos Humberto Silva Pineda</dc:creator>
  <cp:lastModifiedBy>Carolina Portillo</cp:lastModifiedBy>
  <cp:revision>238</cp:revision>
  <cp:lastPrinted>2019-06-10T20:57:31Z</cp:lastPrinted>
  <dcterms:created xsi:type="dcterms:W3CDTF">2016-06-14T14:54:11Z</dcterms:created>
  <dcterms:modified xsi:type="dcterms:W3CDTF">2021-07-30T14:47:08Z</dcterms:modified>
</cp:coreProperties>
</file>