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63" r:id="rId3"/>
    <p:sldId id="264" r:id="rId4"/>
    <p:sldId id="258" r:id="rId5"/>
    <p:sldId id="265" r:id="rId6"/>
  </p:sldIdLst>
  <p:sldSz cx="12192000" cy="6858000"/>
  <p:notesSz cx="7010400" cy="92964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0" d="100"/>
          <a:sy n="80" d="100"/>
        </p:scale>
        <p:origin x="22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7840" cy="466725"/>
          </a:xfrm>
          <a:prstGeom prst="rect">
            <a:avLst/>
          </a:prstGeom>
        </p:spPr>
        <p:txBody>
          <a:bodyPr vert="horz" lIns="90690" tIns="45345" rIns="90690" bIns="45345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970939" y="1"/>
            <a:ext cx="3037840" cy="466725"/>
          </a:xfrm>
          <a:prstGeom prst="rect">
            <a:avLst/>
          </a:prstGeom>
        </p:spPr>
        <p:txBody>
          <a:bodyPr vert="horz" lIns="90690" tIns="45345" rIns="90690" bIns="45345" rtlCol="0"/>
          <a:lstStyle>
            <a:lvl1pPr algn="r">
              <a:defRPr sz="1200"/>
            </a:lvl1pPr>
          </a:lstStyle>
          <a:p>
            <a:fld id="{3DE46BF6-CC29-438A-BA9A-637AE08409F8}" type="datetimeFigureOut">
              <a:rPr lang="es-SV" smtClean="0"/>
              <a:t>08/09/2017</a:t>
            </a:fld>
            <a:endParaRPr lang="es-SV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1" y="8829678"/>
            <a:ext cx="3037840" cy="466725"/>
          </a:xfrm>
          <a:prstGeom prst="rect">
            <a:avLst/>
          </a:prstGeom>
        </p:spPr>
        <p:txBody>
          <a:bodyPr vert="horz" lIns="90690" tIns="45345" rIns="90690" bIns="45345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970939" y="8829678"/>
            <a:ext cx="3037840" cy="466725"/>
          </a:xfrm>
          <a:prstGeom prst="rect">
            <a:avLst/>
          </a:prstGeom>
        </p:spPr>
        <p:txBody>
          <a:bodyPr vert="horz" lIns="90690" tIns="45345" rIns="90690" bIns="45345" rtlCol="0" anchor="b"/>
          <a:lstStyle>
            <a:lvl1pPr algn="r">
              <a:defRPr sz="1200"/>
            </a:lvl1pPr>
          </a:lstStyle>
          <a:p>
            <a:fld id="{425B109B-F615-47A3-B8F1-CD0BE2D87991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7917245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3038475" cy="465621"/>
          </a:xfrm>
          <a:prstGeom prst="rect">
            <a:avLst/>
          </a:prstGeom>
        </p:spPr>
        <p:txBody>
          <a:bodyPr vert="horz" lIns="90690" tIns="45345" rIns="90690" bIns="45345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340" y="1"/>
            <a:ext cx="3038475" cy="465621"/>
          </a:xfrm>
          <a:prstGeom prst="rect">
            <a:avLst/>
          </a:prstGeom>
        </p:spPr>
        <p:txBody>
          <a:bodyPr vert="horz" lIns="90690" tIns="45345" rIns="90690" bIns="45345" rtlCol="0"/>
          <a:lstStyle>
            <a:lvl1pPr algn="r">
              <a:defRPr sz="1200"/>
            </a:lvl1pPr>
          </a:lstStyle>
          <a:p>
            <a:fld id="{93E346E8-86A9-4EE0-88C0-8E3FA8188227}" type="datetimeFigureOut">
              <a:rPr lang="es-SV" smtClean="0"/>
              <a:t>08/09/2017</a:t>
            </a:fld>
            <a:endParaRPr lang="es-SV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15963" y="1160463"/>
            <a:ext cx="5578475" cy="31384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90" tIns="45345" rIns="90690" bIns="45345" rtlCol="0" anchor="ctr"/>
          <a:lstStyle/>
          <a:p>
            <a:endParaRPr lang="es-SV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676" y="4473793"/>
            <a:ext cx="5607051" cy="3660958"/>
          </a:xfrm>
          <a:prstGeom prst="rect">
            <a:avLst/>
          </a:prstGeom>
        </p:spPr>
        <p:txBody>
          <a:bodyPr vert="horz" lIns="90690" tIns="45345" rIns="90690" bIns="45345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2" y="8830782"/>
            <a:ext cx="3038475" cy="465620"/>
          </a:xfrm>
          <a:prstGeom prst="rect">
            <a:avLst/>
          </a:prstGeom>
        </p:spPr>
        <p:txBody>
          <a:bodyPr vert="horz" lIns="90690" tIns="45345" rIns="90690" bIns="45345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340" y="8830782"/>
            <a:ext cx="3038475" cy="465620"/>
          </a:xfrm>
          <a:prstGeom prst="rect">
            <a:avLst/>
          </a:prstGeom>
        </p:spPr>
        <p:txBody>
          <a:bodyPr vert="horz" lIns="90690" tIns="45345" rIns="90690" bIns="45345" rtlCol="0" anchor="b"/>
          <a:lstStyle>
            <a:lvl1pPr algn="r">
              <a:defRPr sz="1200"/>
            </a:lvl1pPr>
          </a:lstStyle>
          <a:p>
            <a:fld id="{4AF2C272-8D13-41F9-8D5B-A1115472A231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3909948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F2C272-8D13-41F9-8D5B-A1115472A231}" type="slidenum">
              <a:rPr lang="es-SV" smtClean="0"/>
              <a:t>1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4159228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885EA-EAB7-49AA-98A1-58401D836380}" type="datetimeFigureOut">
              <a:rPr lang="es-SV" smtClean="0"/>
              <a:t>08/09/2017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9FC80-4386-4078-8E4B-305B758224EB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6962051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885EA-EAB7-49AA-98A1-58401D836380}" type="datetimeFigureOut">
              <a:rPr lang="es-SV" smtClean="0"/>
              <a:t>08/09/2017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9FC80-4386-4078-8E4B-305B758224EB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697333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885EA-EAB7-49AA-98A1-58401D836380}" type="datetimeFigureOut">
              <a:rPr lang="es-SV" smtClean="0"/>
              <a:t>08/09/2017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9FC80-4386-4078-8E4B-305B758224EB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631497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885EA-EAB7-49AA-98A1-58401D836380}" type="datetimeFigureOut">
              <a:rPr lang="es-SV" smtClean="0"/>
              <a:t>08/09/2017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9FC80-4386-4078-8E4B-305B758224EB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52723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885EA-EAB7-49AA-98A1-58401D836380}" type="datetimeFigureOut">
              <a:rPr lang="es-SV" smtClean="0"/>
              <a:t>08/09/2017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9FC80-4386-4078-8E4B-305B758224EB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2794855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885EA-EAB7-49AA-98A1-58401D836380}" type="datetimeFigureOut">
              <a:rPr lang="es-SV" smtClean="0"/>
              <a:t>08/09/2017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9FC80-4386-4078-8E4B-305B758224EB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258753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885EA-EAB7-49AA-98A1-58401D836380}" type="datetimeFigureOut">
              <a:rPr lang="es-SV" smtClean="0"/>
              <a:t>08/09/2017</a:t>
            </a:fld>
            <a:endParaRPr lang="es-SV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9FC80-4386-4078-8E4B-305B758224EB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1536332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885EA-EAB7-49AA-98A1-58401D836380}" type="datetimeFigureOut">
              <a:rPr lang="es-SV" smtClean="0"/>
              <a:t>08/09/2017</a:t>
            </a:fld>
            <a:endParaRPr lang="es-SV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9FC80-4386-4078-8E4B-305B758224EB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884797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885EA-EAB7-49AA-98A1-58401D836380}" type="datetimeFigureOut">
              <a:rPr lang="es-SV" smtClean="0"/>
              <a:t>08/09/2017</a:t>
            </a:fld>
            <a:endParaRPr lang="es-SV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9FC80-4386-4078-8E4B-305B758224EB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3109624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885EA-EAB7-49AA-98A1-58401D836380}" type="datetimeFigureOut">
              <a:rPr lang="es-SV" smtClean="0"/>
              <a:t>08/09/2017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9FC80-4386-4078-8E4B-305B758224EB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53529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885EA-EAB7-49AA-98A1-58401D836380}" type="datetimeFigureOut">
              <a:rPr lang="es-SV" smtClean="0"/>
              <a:t>08/09/2017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9FC80-4386-4078-8E4B-305B758224EB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087983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3885EA-EAB7-49AA-98A1-58401D836380}" type="datetimeFigureOut">
              <a:rPr lang="es-SV" smtClean="0"/>
              <a:t>08/09/2017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39FC80-4386-4078-8E4B-305B758224EB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477525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328427"/>
            <a:ext cx="9144000" cy="2387600"/>
          </a:xfrm>
        </p:spPr>
        <p:txBody>
          <a:bodyPr>
            <a:normAutofit/>
          </a:bodyPr>
          <a:lstStyle/>
          <a:p>
            <a:r>
              <a:rPr lang="es-SV" dirty="0" smtClean="0"/>
              <a:t>INFORME DE EJECUCIÓN </a:t>
            </a:r>
            <a:br>
              <a:rPr lang="es-SV" dirty="0" smtClean="0"/>
            </a:br>
            <a:r>
              <a:rPr lang="es-SV" dirty="0" smtClean="0"/>
              <a:t>POA 2017</a:t>
            </a:r>
            <a:br>
              <a:rPr lang="es-SV" dirty="0" smtClean="0"/>
            </a:br>
            <a:r>
              <a:rPr lang="es-SV" sz="4400" dirty="0" smtClean="0"/>
              <a:t>PERÍODO DE ENERO A MARZO</a:t>
            </a:r>
            <a:endParaRPr lang="es-SV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4546245"/>
            <a:ext cx="9144000" cy="914401"/>
          </a:xfrm>
        </p:spPr>
        <p:txBody>
          <a:bodyPr>
            <a:noAutofit/>
          </a:bodyPr>
          <a:lstStyle/>
          <a:p>
            <a:pPr algn="r"/>
            <a:endParaRPr lang="es-SV" dirty="0"/>
          </a:p>
          <a:p>
            <a:pPr algn="r"/>
            <a:r>
              <a:rPr lang="es-SV" dirty="0" smtClean="0"/>
              <a:t>abril de 2017</a:t>
            </a:r>
            <a:endParaRPr lang="es-SV" dirty="0"/>
          </a:p>
        </p:txBody>
      </p:sp>
      <p:pic>
        <p:nvPicPr>
          <p:cNvPr id="1026" name="Picture 2" descr="fonat nuevo gobiern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" y="4763"/>
            <a:ext cx="3511170" cy="9184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54113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13669"/>
          </a:xfrm>
        </p:spPr>
        <p:txBody>
          <a:bodyPr>
            <a:normAutofit/>
          </a:bodyPr>
          <a:lstStyle/>
          <a:p>
            <a:pPr algn="ctr"/>
            <a:r>
              <a:rPr lang="es-SV" sz="3200" b="1" dirty="0" smtClean="0"/>
              <a:t>INTRODUCCIÓN</a:t>
            </a:r>
            <a:endParaRPr lang="es-SV" sz="3200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094704"/>
            <a:ext cx="10515600" cy="5344733"/>
          </a:xfrm>
        </p:spPr>
        <p:txBody>
          <a:bodyPr>
            <a:normAutofit/>
          </a:bodyPr>
          <a:lstStyle/>
          <a:p>
            <a:pPr algn="just"/>
            <a:r>
              <a:rPr lang="es-SV" sz="2400" dirty="0" smtClean="0"/>
              <a:t>El Plan Anual Operativo POA del Fondo para la Atención para las Víctimas de Accidentes de Tránsito FONAT, ha sido elaborado con la participación de las diferentes Gerencias y Unidades de la institución; tomando como base el </a:t>
            </a:r>
            <a:r>
              <a:rPr lang="es-SV" sz="2400" smtClean="0"/>
              <a:t>Presupuesto aprobado </a:t>
            </a:r>
            <a:r>
              <a:rPr lang="es-SV" sz="2400" dirty="0" smtClean="0"/>
              <a:t>por la Asamblea Legislativa, el cual contempla un monto total de ingresos por valor de $ 4,405,450.00; con lo cual se podrán ejecutar las diferentes actividades para el logro de las finalidades institucionales:</a:t>
            </a:r>
          </a:p>
          <a:p>
            <a:pPr marL="514350" indent="-514350" algn="just">
              <a:buAutoNum type="alphaLcParenR"/>
            </a:pPr>
            <a:r>
              <a:rPr lang="es-SV" sz="2400" dirty="0" smtClean="0"/>
              <a:t>Otorgar una prestación económica a toda víctima de Accidentes de Tránsito que haya resultado con algún grado de discapacidad, o a sus familiares en caso de haber fallecido</a:t>
            </a:r>
          </a:p>
          <a:p>
            <a:pPr marL="514350" indent="-514350" algn="just">
              <a:buAutoNum type="alphaLcParenR"/>
            </a:pPr>
            <a:r>
              <a:rPr lang="es-SV" sz="2400" dirty="0" smtClean="0"/>
              <a:t>Ejecutar proyectos y programas de educación, prevención y seguridad vial a través del CONASEVI</a:t>
            </a:r>
          </a:p>
          <a:p>
            <a:pPr marL="514350" indent="-514350" algn="just">
              <a:buAutoNum type="alphaLcParenR"/>
            </a:pPr>
            <a:r>
              <a:rPr lang="es-SV" sz="2400" dirty="0" smtClean="0"/>
              <a:t>Impulsar o contribuir en proyectos o programas vinculados a la rehabilitación de las víctimas de accidentes de tránsito.</a:t>
            </a:r>
          </a:p>
          <a:p>
            <a:pPr marL="514350" indent="-514350" algn="just">
              <a:buAutoNum type="alphaLcParenR"/>
            </a:pPr>
            <a:endParaRPr lang="es-SV" sz="2400" dirty="0"/>
          </a:p>
          <a:p>
            <a:pPr marL="0" indent="0" algn="just">
              <a:buNone/>
            </a:pPr>
            <a:endParaRPr lang="es-SV" sz="2400" dirty="0"/>
          </a:p>
          <a:p>
            <a:pPr marL="0" indent="0" algn="just">
              <a:buNone/>
            </a:pPr>
            <a:endParaRPr lang="es-SV" sz="2400" dirty="0" smtClean="0"/>
          </a:p>
          <a:p>
            <a:pPr algn="just"/>
            <a:endParaRPr lang="es-SV" sz="2400" dirty="0"/>
          </a:p>
        </p:txBody>
      </p:sp>
    </p:spTree>
    <p:extLst>
      <p:ext uri="{BB962C8B-B14F-4D97-AF65-F5344CB8AC3E}">
        <p14:creationId xmlns:p14="http://schemas.microsoft.com/office/powerpoint/2010/main" val="2924903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39427"/>
          </a:xfrm>
        </p:spPr>
        <p:txBody>
          <a:bodyPr>
            <a:normAutofit/>
          </a:bodyPr>
          <a:lstStyle/>
          <a:p>
            <a:pPr algn="ctr"/>
            <a:r>
              <a:rPr lang="es-SV" sz="3200" b="1" dirty="0" smtClean="0"/>
              <a:t>EJECUCIÓN DEL POA 2017</a:t>
            </a:r>
            <a:endParaRPr lang="es-SV" sz="3200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120462"/>
            <a:ext cx="10515600" cy="5056501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s-SV" sz="2400" dirty="0" smtClean="0"/>
              <a:t>Se presenta el avance en la Ejecución del POA correspondiente al período de enero a marzo de 2017; se ha tomado en consideración las actividades ejecutadas o en proceso de ejecución; en la matriz de ejecución por cada actividad se han establecido para muchos casos la justificación por la cual determinadas actividades no ha sido posibles ejecutarlas en el tiempo programado.</a:t>
            </a:r>
          </a:p>
          <a:p>
            <a:pPr algn="just"/>
            <a:r>
              <a:rPr lang="es-SV" sz="2400" dirty="0" smtClean="0"/>
              <a:t>Se hace constar, que durante los meses de enero y febrero del corriente año no se recibió ninguna transferencia de fondos por parte de Ministerio de Hacienda, fue hasta el 15 de marzo que se recibió la cantidad de $ 442,805.74 en concepto de primera transferencia que corresponde al 50% de los ingresos obtenidos por el Ministerio de Hacienda con la imposición de multas de tránsito y sus intereses.</a:t>
            </a:r>
          </a:p>
          <a:p>
            <a:pPr algn="just"/>
            <a:r>
              <a:rPr lang="es-SV" sz="2400" dirty="0" smtClean="0"/>
              <a:t>Cada una de las actividades indicadas como ejecutadas o en proceso de ejecución son de exclusiva responsabilidad del Gerente, Jefe o Encargado del área o unidad correspondiente; la Gerencia de Administración y Finanzas únicamente ha facilitado la elaboración del presente informe, mediante la consolidación de la información proporcionada.</a:t>
            </a:r>
          </a:p>
          <a:p>
            <a:pPr algn="just"/>
            <a:r>
              <a:rPr lang="es-SV" sz="2400" dirty="0" smtClean="0"/>
              <a:t>A continuación se presenta un resumen del nivel de ejecución del POA, durante el período indicado.</a:t>
            </a:r>
            <a:endParaRPr lang="es-SV" sz="2400" dirty="0"/>
          </a:p>
        </p:txBody>
      </p:sp>
    </p:spTree>
    <p:extLst>
      <p:ext uri="{BB962C8B-B14F-4D97-AF65-F5344CB8AC3E}">
        <p14:creationId xmlns:p14="http://schemas.microsoft.com/office/powerpoint/2010/main" val="2688939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20998"/>
          </a:xfrm>
        </p:spPr>
        <p:txBody>
          <a:bodyPr>
            <a:normAutofit fontScale="90000"/>
          </a:bodyPr>
          <a:lstStyle/>
          <a:p>
            <a:pPr algn="ctr"/>
            <a:r>
              <a:rPr lang="es-SV" sz="3200" b="1" dirty="0" smtClean="0"/>
              <a:t>EJECUCIÓN DEL POA ENERO-MARZO 2017</a:t>
            </a:r>
            <a:endParaRPr lang="es-SV" sz="3200" b="1" dirty="0"/>
          </a:p>
        </p:txBody>
      </p:sp>
      <p:graphicFrame>
        <p:nvGraphicFramePr>
          <p:cNvPr id="5" name="Marcador de contenid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22171796"/>
              </p:ext>
            </p:extLst>
          </p:nvPr>
        </p:nvGraphicFramePr>
        <p:xfrm>
          <a:off x="838199" y="786124"/>
          <a:ext cx="10186115" cy="53908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0972"/>
                <a:gridCol w="4170108"/>
                <a:gridCol w="2318197"/>
                <a:gridCol w="1558344"/>
                <a:gridCol w="1648494"/>
              </a:tblGrid>
              <a:tr h="598982"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No.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Unidad/Gerencia/Departamento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Actividades programadas en el trimestre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Actividades Ejecutadas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% de Ejecución</a:t>
                      </a:r>
                      <a:endParaRPr lang="es-SV" sz="1600" dirty="0"/>
                    </a:p>
                  </a:txBody>
                  <a:tcPr/>
                </a:tc>
              </a:tr>
              <a:tr h="342275"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1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SV" sz="1600" dirty="0" smtClean="0"/>
                        <a:t>Dirección Ejecutiva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10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9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90</a:t>
                      </a:r>
                      <a:endParaRPr lang="es-SV" sz="1600" dirty="0"/>
                    </a:p>
                  </a:txBody>
                  <a:tcPr/>
                </a:tc>
              </a:tr>
              <a:tr h="342275"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2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SV" sz="1600" dirty="0" smtClean="0"/>
                        <a:t>Auditoría Interna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3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2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67</a:t>
                      </a:r>
                      <a:endParaRPr lang="es-SV" sz="1600" dirty="0"/>
                    </a:p>
                  </a:txBody>
                  <a:tcPr/>
                </a:tc>
              </a:tr>
              <a:tr h="342275"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3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600" dirty="0" smtClean="0"/>
                        <a:t>Unidad de Acceso a la Información Pública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9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7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78</a:t>
                      </a:r>
                      <a:endParaRPr lang="es-SV" sz="1600" dirty="0"/>
                    </a:p>
                  </a:txBody>
                  <a:tcPr/>
                </a:tc>
              </a:tr>
              <a:tr h="342275"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4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SV" sz="1600" dirty="0" smtClean="0"/>
                        <a:t>Unidad de Comunicaciones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8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5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63</a:t>
                      </a:r>
                      <a:endParaRPr lang="es-SV" sz="1600" dirty="0"/>
                    </a:p>
                  </a:txBody>
                  <a:tcPr/>
                </a:tc>
              </a:tr>
              <a:tr h="342275"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5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SV" sz="1600" dirty="0" smtClean="0"/>
                        <a:t>Unidad de Gestión Documental y Archivos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3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3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100</a:t>
                      </a:r>
                      <a:endParaRPr lang="es-SV" sz="1600" dirty="0"/>
                    </a:p>
                  </a:txBody>
                  <a:tcPr/>
                </a:tc>
              </a:tr>
              <a:tr h="342275"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6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SV" sz="1600" dirty="0" smtClean="0"/>
                        <a:t>Unidad de Género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5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4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80</a:t>
                      </a:r>
                      <a:endParaRPr lang="es-SV" sz="1600" dirty="0"/>
                    </a:p>
                  </a:txBody>
                  <a:tcPr/>
                </a:tc>
              </a:tr>
              <a:tr h="342275"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7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SV" sz="1600" dirty="0" smtClean="0"/>
                        <a:t>Unidad Ambiental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3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3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100</a:t>
                      </a:r>
                      <a:endParaRPr lang="es-SV" sz="1600" dirty="0"/>
                    </a:p>
                  </a:txBody>
                  <a:tcPr/>
                </a:tc>
              </a:tr>
              <a:tr h="342275"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8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SV" sz="1600" dirty="0" smtClean="0"/>
                        <a:t>Gerencia</a:t>
                      </a:r>
                      <a:r>
                        <a:rPr lang="es-SV" sz="1600" baseline="0" dirty="0" smtClean="0"/>
                        <a:t> de Adquisiciones y Contrataciones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6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6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100</a:t>
                      </a:r>
                      <a:endParaRPr lang="es-SV" sz="1600" dirty="0"/>
                    </a:p>
                  </a:txBody>
                  <a:tcPr/>
                </a:tc>
              </a:tr>
              <a:tr h="342275"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9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SV" sz="1600" dirty="0" smtClean="0"/>
                        <a:t>Unidad Jurídica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15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14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93</a:t>
                      </a:r>
                      <a:endParaRPr lang="es-SV" sz="1600" dirty="0"/>
                    </a:p>
                  </a:txBody>
                  <a:tcPr/>
                </a:tc>
              </a:tr>
              <a:tr h="342275"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10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SV" sz="1600" dirty="0" smtClean="0"/>
                        <a:t>Comisión Técnica de Evaluación</a:t>
                      </a:r>
                      <a:r>
                        <a:rPr lang="es-SV" sz="1600" baseline="0" dirty="0" smtClean="0"/>
                        <a:t> Médica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9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7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78</a:t>
                      </a:r>
                      <a:endParaRPr lang="es-SV" sz="1600" dirty="0"/>
                    </a:p>
                  </a:txBody>
                  <a:tcPr/>
                </a:tc>
              </a:tr>
              <a:tr h="342275"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11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SV" sz="1600" dirty="0" smtClean="0"/>
                        <a:t>Gerencia de Administración y Finanzas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29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24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83</a:t>
                      </a:r>
                      <a:endParaRPr lang="es-SV" sz="1600" dirty="0"/>
                    </a:p>
                  </a:txBody>
                  <a:tcPr/>
                </a:tc>
              </a:tr>
              <a:tr h="342275"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12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SV" sz="1600" dirty="0" smtClean="0"/>
                        <a:t>Gerencia de Sistemas y Tecnología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4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4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100</a:t>
                      </a:r>
                      <a:endParaRPr lang="es-SV" sz="1600" dirty="0"/>
                    </a:p>
                  </a:txBody>
                  <a:tcPr/>
                </a:tc>
              </a:tr>
              <a:tr h="342275"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13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SV" sz="1600" dirty="0" smtClean="0"/>
                        <a:t>Consejo Nacional de Seguridad Vial CONASEVI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17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15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88</a:t>
                      </a:r>
                      <a:endParaRPr lang="es-SV" sz="1600" dirty="0"/>
                    </a:p>
                  </a:txBody>
                  <a:tcPr/>
                </a:tc>
              </a:tr>
              <a:tr h="342275">
                <a:tc gridSpan="2">
                  <a:txBody>
                    <a:bodyPr/>
                    <a:lstStyle/>
                    <a:p>
                      <a:r>
                        <a:rPr lang="es-SV" sz="1600" dirty="0" smtClean="0"/>
                        <a:t>Actividades programadas</a:t>
                      </a:r>
                      <a:r>
                        <a:rPr lang="es-SV" sz="1600" baseline="0" dirty="0" smtClean="0"/>
                        <a:t> en el período</a:t>
                      </a:r>
                      <a:endParaRPr lang="es-SV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121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103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85</a:t>
                      </a:r>
                      <a:endParaRPr lang="es-SV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7180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19730"/>
          </a:xfrm>
        </p:spPr>
        <p:txBody>
          <a:bodyPr/>
          <a:lstStyle/>
          <a:p>
            <a:pPr algn="ctr"/>
            <a:r>
              <a:rPr lang="es-SV" b="1" dirty="0" smtClean="0"/>
              <a:t>CONCLUSIÓN</a:t>
            </a:r>
            <a:endParaRPr lang="es-SV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403797"/>
            <a:ext cx="10515600" cy="4773166"/>
          </a:xfrm>
        </p:spPr>
        <p:txBody>
          <a:bodyPr/>
          <a:lstStyle/>
          <a:p>
            <a:pPr algn="just"/>
            <a:r>
              <a:rPr lang="es-SV" dirty="0" smtClean="0"/>
              <a:t>De un total de 121 actividades programadas ya sea de una forma parcial o total para el primer trimestre del año 2017, se han ejecutado o por lo menos están en proceso de ejecución la cantidad de 103; lo cual constituye un porcentaje del 85% que es muy aceptable de ejecución.</a:t>
            </a:r>
          </a:p>
          <a:p>
            <a:pPr algn="just"/>
            <a:r>
              <a:rPr lang="es-SV" dirty="0" smtClean="0"/>
              <a:t>Se espera que con las transferencias de fondos que se han comenzado ya a recibir, se puedan ejecutar las actividades que necesitan recursos para ser ejecutadas en los próximos trimestres.</a:t>
            </a:r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649494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861</TotalTime>
  <Words>578</Words>
  <Application>Microsoft Office PowerPoint</Application>
  <PresentationFormat>Panorámica</PresentationFormat>
  <Paragraphs>94</Paragraphs>
  <Slides>5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Tema de Office</vt:lpstr>
      <vt:lpstr>INFORME DE EJECUCIÓN  POA 2017 PERÍODO DE ENERO A MARZO</vt:lpstr>
      <vt:lpstr>INTRODUCCIÓN</vt:lpstr>
      <vt:lpstr>EJECUCIÓN DEL POA 2017</vt:lpstr>
      <vt:lpstr>EJECUCIÓN DEL POA ENERO-MARZO 2017</vt:lpstr>
      <vt:lpstr>CONCLUSIÓN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INFORME DE EJECUCIÓN  POA 2016 PERÍODO DE FEBRERO A MAYO</dc:title>
  <dc:creator>Lic. Carlos Humberto Silva Pineda</dc:creator>
  <cp:lastModifiedBy>Heysel Alarcon</cp:lastModifiedBy>
  <cp:revision>35</cp:revision>
  <cp:lastPrinted>2017-01-16T22:19:37Z</cp:lastPrinted>
  <dcterms:created xsi:type="dcterms:W3CDTF">2016-06-14T14:54:11Z</dcterms:created>
  <dcterms:modified xsi:type="dcterms:W3CDTF">2017-09-08T17:33:31Z</dcterms:modified>
</cp:coreProperties>
</file>