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1.xml" ContentType="application/vnd.openxmlformats-officedocument.drawingml.chartshapes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2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drawings/drawing3.xml" ContentType="application/vnd.openxmlformats-officedocument.drawingml.chartshapes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96" r:id="rId3"/>
    <p:sldId id="273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87" r:id="rId17"/>
    <p:sldId id="288" r:id="rId18"/>
    <p:sldId id="289" r:id="rId19"/>
    <p:sldId id="290" r:id="rId20"/>
    <p:sldId id="291" r:id="rId21"/>
    <p:sldId id="292" r:id="rId22"/>
    <p:sldId id="293" r:id="rId23"/>
    <p:sldId id="294" r:id="rId24"/>
    <p:sldId id="295" r:id="rId25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99"/>
    <a:srgbClr val="008000"/>
    <a:srgbClr val="000066"/>
    <a:srgbClr val="FF0000"/>
    <a:srgbClr val="990000"/>
    <a:srgbClr val="499200"/>
    <a:srgbClr val="CC00CC"/>
    <a:srgbClr val="9780B2"/>
    <a:srgbClr val="62C4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9" autoAdjust="0"/>
    <p:restoredTop sz="95630" autoAdjust="0"/>
  </p:normalViewPr>
  <p:slideViewPr>
    <p:cSldViewPr>
      <p:cViewPr>
        <p:scale>
          <a:sx n="68" d="100"/>
          <a:sy n="68" d="100"/>
        </p:scale>
        <p:origin x="-1140" y="-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>
        <p:scale>
          <a:sx n="120" d="100"/>
          <a:sy n="120" d="100"/>
        </p:scale>
        <p:origin x="-112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oromero\Documents\REQUERIMIENTOS%20DE%20JEFE%20UDI\REQUERIMIENTOS%202016\RENDICI&#211;N%20DE%20CUENTAS%202016\TABULACION%20RCI%202016%20FONAVIPO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600">
                <a:latin typeface="Century Gothic" pitchFamily="34" charset="0"/>
              </a:defRPr>
            </a:pPr>
            <a:r>
              <a:rPr lang="es-SV" sz="2600">
                <a:latin typeface="Century Gothic" pitchFamily="34" charset="0"/>
              </a:rPr>
              <a:t>1. ¿Recibió o tuvo acceso al informe de rendición de cuentas antes de la audiencia?</a:t>
            </a:r>
          </a:p>
        </c:rich>
      </c:tx>
      <c:layout>
        <c:manualLayout>
          <c:xMode val="edge"/>
          <c:yMode val="edge"/>
          <c:x val="0.1444735739366903"/>
          <c:y val="1.375194422841906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3484497261528327E-2"/>
          <c:y val="0.2240530882097406"/>
          <c:w val="0.83710696347241986"/>
          <c:h val="0.61509590977644013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dLbl>
              <c:idx val="0"/>
              <c:layout>
                <c:manualLayout>
                  <c:x val="1.4636455792602114E-3"/>
                  <c:y val="-8.01678601367524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Hoja1!$E$14:$E$15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Hoja1!$G$14:$G$15</c:f>
              <c:numCache>
                <c:formatCode>General</c:formatCode>
                <c:ptCount val="2"/>
                <c:pt idx="0">
                  <c:v>65</c:v>
                </c:pt>
                <c:pt idx="1">
                  <c:v>23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8"/>
        <c:axId val="66512384"/>
        <c:axId val="66513920"/>
      </c:barChart>
      <c:catAx>
        <c:axId val="6651238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Century Gothic" pitchFamily="34" charset="0"/>
              </a:defRPr>
            </a:pPr>
            <a:endParaRPr lang="es-SV"/>
          </a:p>
        </c:txPr>
        <c:crossAx val="66513920"/>
        <c:crosses val="autoZero"/>
        <c:auto val="1"/>
        <c:lblAlgn val="ctr"/>
        <c:lblOffset val="100"/>
        <c:noMultiLvlLbl val="0"/>
      </c:catAx>
      <c:valAx>
        <c:axId val="66513920"/>
        <c:scaling>
          <c:orientation val="minMax"/>
          <c:max val="80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Century Gothic" pitchFamily="34" charset="0"/>
              </a:defRPr>
            </a:pPr>
            <a:endParaRPr lang="es-SV"/>
          </a:p>
        </c:txPr>
        <c:crossAx val="66512384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9.¿Comprendió los niveles de avance que la institución tiene en sus proyectos?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28841756877959"/>
          <c:y val="0.21316873680031351"/>
          <c:w val="0.7864533752182884"/>
          <c:h val="0.57700067984344527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Hoja1!$E$46:$E$49</c:f>
              <c:strCache>
                <c:ptCount val="4"/>
                <c:pt idx="0">
                  <c:v>Todo</c:v>
                </c:pt>
                <c:pt idx="1">
                  <c:v>Bastante</c:v>
                </c:pt>
                <c:pt idx="2">
                  <c:v>Poco</c:v>
                </c:pt>
                <c:pt idx="3">
                  <c:v>No se habló de esto</c:v>
                </c:pt>
              </c:strCache>
            </c:strRef>
          </c:cat>
          <c:val>
            <c:numRef>
              <c:f>Hoja1!$G$46:$G$49</c:f>
              <c:numCache>
                <c:formatCode>General</c:formatCode>
                <c:ptCount val="4"/>
                <c:pt idx="0">
                  <c:v>99</c:v>
                </c:pt>
                <c:pt idx="1">
                  <c:v>21</c:v>
                </c:pt>
                <c:pt idx="2">
                  <c:v>3</c:v>
                </c:pt>
                <c:pt idx="3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2058240"/>
        <c:axId val="102068224"/>
      </c:barChart>
      <c:catAx>
        <c:axId val="10205824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02068224"/>
        <c:crosses val="autoZero"/>
        <c:auto val="1"/>
        <c:lblAlgn val="ctr"/>
        <c:lblOffset val="100"/>
        <c:noMultiLvlLbl val="0"/>
      </c:catAx>
      <c:valAx>
        <c:axId val="1020682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Century Gothic" pitchFamily="34" charset="0"/>
              </a:defRPr>
            </a:pPr>
            <a:endParaRPr lang="es-SV"/>
          </a:p>
        </c:txPr>
        <c:crossAx val="102058240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10¿Fue clara la información sobre el impacto o el beneficio que ha tenido cada proyecto o actividad realizada?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613304459596835"/>
          <c:y val="0.24030251217508189"/>
          <c:w val="0.7864533752182884"/>
          <c:h val="0.57700067984344527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Hoja1!$E$50:$E$53</c:f>
              <c:strCache>
                <c:ptCount val="4"/>
                <c:pt idx="0">
                  <c:v>Muy claro</c:v>
                </c:pt>
                <c:pt idx="1">
                  <c:v>Poco claro</c:v>
                </c:pt>
                <c:pt idx="2">
                  <c:v>Nada claro</c:v>
                </c:pt>
                <c:pt idx="3">
                  <c:v>No se habló de esto</c:v>
                </c:pt>
              </c:strCache>
            </c:strRef>
          </c:cat>
          <c:val>
            <c:numRef>
              <c:f>Hoja1!$G$50:$G$53</c:f>
              <c:numCache>
                <c:formatCode>General</c:formatCode>
                <c:ptCount val="4"/>
                <c:pt idx="0">
                  <c:v>122</c:v>
                </c:pt>
                <c:pt idx="1">
                  <c:v>5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2101760"/>
        <c:axId val="102103296"/>
      </c:barChart>
      <c:catAx>
        <c:axId val="10210176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02103296"/>
        <c:crosses val="autoZero"/>
        <c:auto val="1"/>
        <c:lblAlgn val="ctr"/>
        <c:lblOffset val="100"/>
        <c:noMultiLvlLbl val="0"/>
      </c:catAx>
      <c:valAx>
        <c:axId val="102103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02101760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11. ¿Las autoridades fueron claras al exponer sus dificultades y obstáculos?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28841756877959"/>
          <c:y val="0.21316873680031351"/>
          <c:w val="0.7864533752182884"/>
          <c:h val="0.57700067984344527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Hoja1!$E$54:$E$57</c:f>
              <c:strCache>
                <c:ptCount val="4"/>
                <c:pt idx="0">
                  <c:v>Muy claras</c:v>
                </c:pt>
                <c:pt idx="1">
                  <c:v>Poco claras</c:v>
                </c:pt>
                <c:pt idx="2">
                  <c:v>Nada claras</c:v>
                </c:pt>
                <c:pt idx="3">
                  <c:v>No se habló de esto</c:v>
                </c:pt>
              </c:strCache>
            </c:strRef>
          </c:cat>
          <c:val>
            <c:numRef>
              <c:f>Hoja1!$G$54:$G$57</c:f>
              <c:numCache>
                <c:formatCode>General</c:formatCode>
                <c:ptCount val="4"/>
                <c:pt idx="0">
                  <c:v>121</c:v>
                </c:pt>
                <c:pt idx="1">
                  <c:v>5</c:v>
                </c:pt>
                <c:pt idx="2">
                  <c:v>1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3169024"/>
        <c:axId val="103203584"/>
      </c:barChart>
      <c:catAx>
        <c:axId val="10316902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03203584"/>
        <c:crosses val="autoZero"/>
        <c:auto val="1"/>
        <c:lblAlgn val="ctr"/>
        <c:lblOffset val="100"/>
        <c:noMultiLvlLbl val="0"/>
      </c:catAx>
      <c:valAx>
        <c:axId val="103203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03169024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>
                <a:latin typeface="Century Gothic" pitchFamily="34" charset="0"/>
              </a:defRPr>
            </a:pPr>
            <a:r>
              <a:rPr lang="es-SV" sz="3200">
                <a:latin typeface="Century Gothic" pitchFamily="34" charset="0"/>
              </a:rPr>
              <a:t>12.¿Fue clara la explicación sobre la ejecución del presupuesto? </a:t>
            </a:r>
          </a:p>
        </c:rich>
      </c:tx>
      <c:layout>
        <c:manualLayout>
          <c:xMode val="edge"/>
          <c:yMode val="edge"/>
          <c:x val="0.1445909173836103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841756877959"/>
          <c:y val="0.21316873680031351"/>
          <c:w val="0.7864533752182884"/>
          <c:h val="0.57700067984344527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Hoja1!$E$58:$E$61</c:f>
              <c:strCache>
                <c:ptCount val="4"/>
                <c:pt idx="0">
                  <c:v>Muy claro</c:v>
                </c:pt>
                <c:pt idx="1">
                  <c:v>Poco claro</c:v>
                </c:pt>
                <c:pt idx="2">
                  <c:v>Nada claro</c:v>
                </c:pt>
                <c:pt idx="3">
                  <c:v>No se habló de esto</c:v>
                </c:pt>
              </c:strCache>
            </c:strRef>
          </c:cat>
          <c:val>
            <c:numRef>
              <c:f>Hoja1!$G$58:$G$61</c:f>
              <c:numCache>
                <c:formatCode>General</c:formatCode>
                <c:ptCount val="4"/>
                <c:pt idx="0">
                  <c:v>118</c:v>
                </c:pt>
                <c:pt idx="1">
                  <c:v>6</c:v>
                </c:pt>
                <c:pt idx="2">
                  <c:v>0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3687680"/>
        <c:axId val="103689216"/>
      </c:barChart>
      <c:catAx>
        <c:axId val="1036876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03689216"/>
        <c:crosses val="autoZero"/>
        <c:auto val="1"/>
        <c:lblAlgn val="ctr"/>
        <c:lblOffset val="100"/>
        <c:noMultiLvlLbl val="0"/>
      </c:catAx>
      <c:valAx>
        <c:axId val="103689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03687680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>
                <a:latin typeface="Century Gothic" pitchFamily="34" charset="0"/>
              </a:defRPr>
            </a:pPr>
            <a:r>
              <a:rPr lang="es-SV" sz="3200">
                <a:latin typeface="Century Gothic" pitchFamily="34" charset="0"/>
              </a:rPr>
              <a:t>13. ¿Se explicaron de forma clara las proyecciones de la institución para el próximo año de gestión? </a:t>
            </a:r>
          </a:p>
        </c:rich>
      </c:tx>
      <c:layout>
        <c:manualLayout>
          <c:xMode val="edge"/>
          <c:yMode val="edge"/>
          <c:x val="0.1354912740975605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620366173772953"/>
          <c:y val="0.24959288943740551"/>
          <c:w val="0.7864533752182884"/>
          <c:h val="0.57700067984344527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dLbl>
              <c:idx val="0"/>
              <c:layout>
                <c:manualLayout>
                  <c:x val="0"/>
                  <c:y val="0.1034013383895573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Hoja1!$E$62:$E$65</c:f>
              <c:strCache>
                <c:ptCount val="4"/>
                <c:pt idx="0">
                  <c:v>Muy claro</c:v>
                </c:pt>
                <c:pt idx="1">
                  <c:v>Poco claro</c:v>
                </c:pt>
                <c:pt idx="2">
                  <c:v>Nada claro</c:v>
                </c:pt>
                <c:pt idx="3">
                  <c:v>No se habló de esto</c:v>
                </c:pt>
              </c:strCache>
            </c:strRef>
          </c:cat>
          <c:val>
            <c:numRef>
              <c:f>Hoja1!$G$62:$G$65</c:f>
              <c:numCache>
                <c:formatCode>General</c:formatCode>
                <c:ptCount val="4"/>
                <c:pt idx="0">
                  <c:v>109</c:v>
                </c:pt>
                <c:pt idx="1">
                  <c:v>10</c:v>
                </c:pt>
                <c:pt idx="2">
                  <c:v>0</c:v>
                </c:pt>
                <c:pt idx="3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4140800"/>
        <c:axId val="104142336"/>
      </c:barChart>
      <c:catAx>
        <c:axId val="1041408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04142336"/>
        <c:crosses val="autoZero"/>
        <c:auto val="1"/>
        <c:lblAlgn val="ctr"/>
        <c:lblOffset val="100"/>
        <c:noMultiLvlLbl val="0"/>
      </c:catAx>
      <c:valAx>
        <c:axId val="1041423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04140800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>
                <a:latin typeface="Century Gothic" pitchFamily="34" charset="0"/>
              </a:defRPr>
            </a:pPr>
            <a:r>
              <a:rPr lang="es-SV" sz="3200">
                <a:latin typeface="Century Gothic" pitchFamily="34" charset="0"/>
              </a:rPr>
              <a:t>14. ¿Se abordaron temas de su interés en la exposición?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613304459596835"/>
          <c:y val="0.18797316171219072"/>
          <c:w val="0.7864533752182884"/>
          <c:h val="0.601490470514656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Hoja1!$E$66:$E$68</c:f>
              <c:strCache>
                <c:ptCount val="3"/>
                <c:pt idx="0">
                  <c:v>En general, sí</c:v>
                </c:pt>
                <c:pt idx="1">
                  <c:v>Se abordaron algunos</c:v>
                </c:pt>
                <c:pt idx="2">
                  <c:v>No, ninguno</c:v>
                </c:pt>
              </c:strCache>
            </c:strRef>
          </c:cat>
          <c:val>
            <c:numRef>
              <c:f>Hoja1!$G$66:$G$68</c:f>
              <c:numCache>
                <c:formatCode>General</c:formatCode>
                <c:ptCount val="3"/>
                <c:pt idx="0">
                  <c:v>105</c:v>
                </c:pt>
                <c:pt idx="1">
                  <c:v>19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4171776"/>
        <c:axId val="104189952"/>
      </c:barChart>
      <c:catAx>
        <c:axId val="1041717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04189952"/>
        <c:crosses val="autoZero"/>
        <c:auto val="1"/>
        <c:lblAlgn val="ctr"/>
        <c:lblOffset val="100"/>
        <c:noMultiLvlLbl val="0"/>
      </c:catAx>
      <c:valAx>
        <c:axId val="1041899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04171776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>
                <a:latin typeface="Century Gothic" pitchFamily="34" charset="0"/>
              </a:defRPr>
            </a:pPr>
            <a:r>
              <a:rPr lang="es-SV" sz="3200">
                <a:latin typeface="Century Gothic" pitchFamily="34" charset="0"/>
              </a:rPr>
              <a:t>15.El tiempo que hubo para la participación del público fue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28841756877959"/>
          <c:y val="0.21316873680031351"/>
          <c:w val="0.7864533752182884"/>
          <c:h val="0.601490470514656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dLbl>
              <c:idx val="0"/>
              <c:layout>
                <c:manualLayout>
                  <c:x val="2.9956077105886535E-17"/>
                  <c:y val="-8.16326355707031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0.1061224262419141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Hoja1!$E$69:$E$71</c:f>
              <c:strCache>
                <c:ptCount val="3"/>
                <c:pt idx="0">
                  <c:v>Bastante</c:v>
                </c:pt>
                <c:pt idx="1">
                  <c:v>Adecuado</c:v>
                </c:pt>
                <c:pt idx="2">
                  <c:v>Poco</c:v>
                </c:pt>
              </c:strCache>
            </c:strRef>
          </c:cat>
          <c:val>
            <c:numRef>
              <c:f>Hoja1!$G$69:$G$71</c:f>
              <c:numCache>
                <c:formatCode>General</c:formatCode>
                <c:ptCount val="3"/>
                <c:pt idx="0">
                  <c:v>54</c:v>
                </c:pt>
                <c:pt idx="1">
                  <c:v>64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5165568"/>
        <c:axId val="105167104"/>
      </c:barChart>
      <c:catAx>
        <c:axId val="10516556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05167104"/>
        <c:crosses val="autoZero"/>
        <c:auto val="1"/>
        <c:lblAlgn val="ctr"/>
        <c:lblOffset val="100"/>
        <c:noMultiLvlLbl val="0"/>
      </c:catAx>
      <c:valAx>
        <c:axId val="1051671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05165568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>
                <a:latin typeface="Century Gothic" pitchFamily="34" charset="0"/>
              </a:defRPr>
            </a:pPr>
            <a:r>
              <a:rPr lang="es-SV" sz="3200">
                <a:latin typeface="Century Gothic" pitchFamily="34" charset="0"/>
              </a:rPr>
              <a:t>16.¿Se explicó claramente cómo sería la dinámica de participación?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328841756877959"/>
          <c:y val="0.21316873680031351"/>
          <c:w val="0.7864533752182884"/>
          <c:h val="0.601490470514656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dLbl>
              <c:idx val="0"/>
              <c:layout>
                <c:manualLayout>
                  <c:x val="0"/>
                  <c:y val="0.1142856897989844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Hoja1!$E$72:$E$74</c:f>
              <c:strCache>
                <c:ptCount val="3"/>
                <c:pt idx="0">
                  <c:v>Muy claro</c:v>
                </c:pt>
                <c:pt idx="1">
                  <c:v>Poco claro</c:v>
                </c:pt>
                <c:pt idx="2">
                  <c:v>Nada claro</c:v>
                </c:pt>
              </c:strCache>
            </c:strRef>
          </c:cat>
          <c:val>
            <c:numRef>
              <c:f>Hoja1!$G$72:$G$74</c:f>
              <c:numCache>
                <c:formatCode>General</c:formatCode>
                <c:ptCount val="3"/>
                <c:pt idx="0">
                  <c:v>113</c:v>
                </c:pt>
                <c:pt idx="1">
                  <c:v>4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6833280"/>
        <c:axId val="116847360"/>
      </c:barChart>
      <c:catAx>
        <c:axId val="1168332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16847360"/>
        <c:crosses val="autoZero"/>
        <c:auto val="1"/>
        <c:lblAlgn val="ctr"/>
        <c:lblOffset val="100"/>
        <c:noMultiLvlLbl val="0"/>
      </c:catAx>
      <c:valAx>
        <c:axId val="1168473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16833280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17.¿Está satisfecho/a con las respuesta que dieron las autoridades a las preguntas que se hicieron?</a:t>
            </a:r>
          </a:p>
        </c:rich>
      </c:tx>
      <c:layout>
        <c:manualLayout>
          <c:xMode val="edge"/>
          <c:yMode val="edge"/>
          <c:x val="0.12877838875833905"/>
          <c:y val="1.162874454730915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1045792907133276"/>
          <c:y val="0.24224063626630005"/>
          <c:w val="0.7864533752182884"/>
          <c:h val="0.601490470514656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Hoja1!$E$75:$E$77</c:f>
              <c:strCache>
                <c:ptCount val="3"/>
                <c:pt idx="0">
                  <c:v>Muy satisfecho/a</c:v>
                </c:pt>
                <c:pt idx="1">
                  <c:v>Poco satisfecho/a</c:v>
                </c:pt>
                <c:pt idx="2">
                  <c:v>Nada satisfecho/a</c:v>
                </c:pt>
              </c:strCache>
            </c:strRef>
          </c:cat>
          <c:val>
            <c:numRef>
              <c:f>Hoja1!$G$75:$G$77</c:f>
              <c:numCache>
                <c:formatCode>General</c:formatCode>
                <c:ptCount val="3"/>
                <c:pt idx="0">
                  <c:v>118</c:v>
                </c:pt>
                <c:pt idx="1">
                  <c:v>6</c:v>
                </c:pt>
                <c:pt idx="2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7048832"/>
        <c:axId val="117050368"/>
      </c:barChart>
      <c:catAx>
        <c:axId val="11704883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17050368"/>
        <c:crosses val="autoZero"/>
        <c:auto val="1"/>
        <c:lblAlgn val="ctr"/>
        <c:lblOffset val="100"/>
        <c:noMultiLvlLbl val="0"/>
      </c:catAx>
      <c:valAx>
        <c:axId val="1170503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17048832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  <c:userShapes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18.Según lo expuesto, ¿cómo califica el desempeño de la institución en la gestión 2015-2016?</a:t>
            </a:r>
          </a:p>
        </c:rich>
      </c:tx>
      <c:layout>
        <c:manualLayout>
          <c:xMode val="edge"/>
          <c:yMode val="edge"/>
          <c:x val="0.1371523463463800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2336300069673838"/>
          <c:y val="0.21120909405127825"/>
          <c:w val="0.7864533752182884"/>
          <c:h val="0.601490470514656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Hoja1!$E$78:$E$82</c:f>
              <c:strCache>
                <c:ptCount val="5"/>
                <c:pt idx="0">
                  <c:v>Excelente</c:v>
                </c:pt>
                <c:pt idx="1">
                  <c:v>Muy bueno</c:v>
                </c:pt>
                <c:pt idx="2">
                  <c:v>Bueno</c:v>
                </c:pt>
                <c:pt idx="3">
                  <c:v>Regular</c:v>
                </c:pt>
                <c:pt idx="4">
                  <c:v>Malo</c:v>
                </c:pt>
              </c:strCache>
            </c:strRef>
          </c:cat>
          <c:val>
            <c:numRef>
              <c:f>Hoja1!$G$78:$G$82</c:f>
              <c:numCache>
                <c:formatCode>General</c:formatCode>
                <c:ptCount val="5"/>
                <c:pt idx="0">
                  <c:v>103</c:v>
                </c:pt>
                <c:pt idx="1">
                  <c:v>20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17096448"/>
        <c:axId val="117097984"/>
      </c:barChart>
      <c:catAx>
        <c:axId val="1170964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 b="1">
                <a:latin typeface="Century Gothic" pitchFamily="34" charset="0"/>
              </a:defRPr>
            </a:pPr>
            <a:endParaRPr lang="es-SV"/>
          </a:p>
        </c:txPr>
        <c:crossAx val="117097984"/>
        <c:crosses val="autoZero"/>
        <c:auto val="1"/>
        <c:lblAlgn val="ctr"/>
        <c:lblOffset val="100"/>
        <c:noMultiLvlLbl val="0"/>
      </c:catAx>
      <c:valAx>
        <c:axId val="1170979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17096448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600">
                <a:latin typeface="Century Gothic" pitchFamily="34" charset="0"/>
              </a:defRPr>
            </a:pPr>
            <a:r>
              <a:rPr lang="es-SV" sz="2600">
                <a:latin typeface="Century Gothic" pitchFamily="34" charset="0"/>
              </a:rPr>
              <a:t>2.¿Por qué medio?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4954275329856314E-2"/>
          <c:y val="0.12013881851955401"/>
          <c:w val="0.85703484995126133"/>
          <c:h val="0.6714423366878650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Hoja1!$E$16:$E$22</c:f>
              <c:strCache>
                <c:ptCount val="7"/>
                <c:pt idx="0">
                  <c:v>Redes sociales de internet</c:v>
                </c:pt>
                <c:pt idx="1">
                  <c:v>Correo electrónico</c:v>
                </c:pt>
                <c:pt idx="2">
                  <c:v>En la institución</c:v>
                </c:pt>
                <c:pt idx="3">
                  <c:v>Le dijeron que estaba en un sitio en internet</c:v>
                </c:pt>
                <c:pt idx="4">
                  <c:v>Se lo enviaron en físico</c:v>
                </c:pt>
                <c:pt idx="5">
                  <c:v>Otro </c:v>
                </c:pt>
                <c:pt idx="6">
                  <c:v>Ninguno</c:v>
                </c:pt>
              </c:strCache>
            </c:strRef>
          </c:cat>
          <c:val>
            <c:numRef>
              <c:f>Hoja1!$G$16:$G$22</c:f>
              <c:numCache>
                <c:formatCode>General</c:formatCode>
                <c:ptCount val="7"/>
                <c:pt idx="0">
                  <c:v>8</c:v>
                </c:pt>
                <c:pt idx="1">
                  <c:v>1</c:v>
                </c:pt>
                <c:pt idx="2">
                  <c:v>24</c:v>
                </c:pt>
                <c:pt idx="3">
                  <c:v>5</c:v>
                </c:pt>
                <c:pt idx="4">
                  <c:v>44</c:v>
                </c:pt>
                <c:pt idx="5">
                  <c:v>22</c:v>
                </c:pt>
                <c:pt idx="6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6807296"/>
        <c:axId val="66808832"/>
      </c:barChart>
      <c:catAx>
        <c:axId val="6680729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300" b="1">
                <a:latin typeface="Century Gothic" pitchFamily="34" charset="0"/>
              </a:defRPr>
            </a:pPr>
            <a:endParaRPr lang="es-SV"/>
          </a:p>
        </c:txPr>
        <c:crossAx val="66808832"/>
        <c:crosses val="autoZero"/>
        <c:auto val="1"/>
        <c:lblAlgn val="ctr"/>
        <c:lblOffset val="100"/>
        <c:noMultiLvlLbl val="0"/>
      </c:catAx>
      <c:valAx>
        <c:axId val="668088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 b="1">
                <a:latin typeface="Century Gothic" pitchFamily="34" charset="0"/>
              </a:defRPr>
            </a:pPr>
            <a:endParaRPr lang="es-SV"/>
          </a:p>
        </c:txPr>
        <c:crossAx val="66807296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19.¿Sabía usted antes de la rendición de cuentas cuál es el trabajo de esta institución?</a:t>
            </a:r>
          </a:p>
        </c:rich>
      </c:tx>
      <c:layout>
        <c:manualLayout>
          <c:xMode val="edge"/>
          <c:yMode val="edge"/>
          <c:x val="0.11970367088509777"/>
          <c:y val="1.150234515005579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328841756877959"/>
          <c:y val="0.21316873680031351"/>
          <c:w val="0.7864533752182884"/>
          <c:h val="0.64230678830000787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Hoja1!$E$83:$E$84</c:f>
              <c:strCache>
                <c:ptCount val="2"/>
                <c:pt idx="0">
                  <c:v>Sí</c:v>
                </c:pt>
                <c:pt idx="1">
                  <c:v>No</c:v>
                </c:pt>
              </c:strCache>
            </c:strRef>
          </c:cat>
          <c:val>
            <c:numRef>
              <c:f>Hoja1!$G$83:$G$84</c:f>
              <c:numCache>
                <c:formatCode>General</c:formatCode>
                <c:ptCount val="2"/>
                <c:pt idx="0">
                  <c:v>88</c:v>
                </c:pt>
                <c:pt idx="1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9"/>
        <c:axId val="65415424"/>
        <c:axId val="65421312"/>
      </c:barChart>
      <c:catAx>
        <c:axId val="65415424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Century Gothic" pitchFamily="34" charset="0"/>
              </a:defRPr>
            </a:pPr>
            <a:endParaRPr lang="es-SV"/>
          </a:p>
        </c:txPr>
        <c:crossAx val="65421312"/>
        <c:crosses val="autoZero"/>
        <c:auto val="1"/>
        <c:lblAlgn val="ctr"/>
        <c:lblOffset val="100"/>
        <c:noMultiLvlLbl val="0"/>
      </c:catAx>
      <c:valAx>
        <c:axId val="65421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65415424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600">
                <a:latin typeface="Century Gothic" pitchFamily="34" charset="0"/>
              </a:defRPr>
            </a:pPr>
            <a:r>
              <a:rPr lang="es-SV" sz="2600">
                <a:latin typeface="Century Gothic" pitchFamily="34" charset="0"/>
              </a:rPr>
              <a:t>3. ¿Cómo se enteró de la audiencia de rendición de cuentas?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3484497261528327E-2"/>
          <c:y val="0.21316873680031351"/>
          <c:w val="0.8436429103439208"/>
          <c:h val="0.52802109850102341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dLbl>
              <c:idx val="0"/>
              <c:layout>
                <c:manualLayout>
                  <c:x val="1.4575976243224611E-3"/>
                  <c:y val="-2.3515905640114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Hoja1!$E$23:$E$28</c:f>
              <c:strCache>
                <c:ptCount val="6"/>
                <c:pt idx="0">
                  <c:v>La institución le envió una invitación directa</c:v>
                </c:pt>
                <c:pt idx="1">
                  <c:v>Le enviaron correo electrónico</c:v>
                </c:pt>
                <c:pt idx="2">
                  <c:v>La vio en Facebook o en Twitter</c:v>
                </c:pt>
                <c:pt idx="3">
                  <c:v>Vio un anuncio en medios de comunicación</c:v>
                </c:pt>
                <c:pt idx="4">
                  <c:v>Una persona conocida suya le avisó+</c:v>
                </c:pt>
                <c:pt idx="5">
                  <c:v>Otro </c:v>
                </c:pt>
              </c:strCache>
            </c:strRef>
          </c:cat>
          <c:val>
            <c:numRef>
              <c:f>Hoja1!$G$23:$G$28</c:f>
              <c:numCache>
                <c:formatCode>General</c:formatCode>
                <c:ptCount val="6"/>
                <c:pt idx="0">
                  <c:v>54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70</c:v>
                </c:pt>
                <c:pt idx="5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axId val="66841216"/>
        <c:axId val="66875776"/>
      </c:barChart>
      <c:catAx>
        <c:axId val="6684121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300" b="1">
                <a:latin typeface="Century Gothic" pitchFamily="34" charset="0"/>
              </a:defRPr>
            </a:pPr>
            <a:endParaRPr lang="es-SV"/>
          </a:p>
        </c:txPr>
        <c:crossAx val="66875776"/>
        <c:crosses val="autoZero"/>
        <c:auto val="1"/>
        <c:lblAlgn val="ctr"/>
        <c:lblOffset val="100"/>
        <c:noMultiLvlLbl val="0"/>
      </c:catAx>
      <c:valAx>
        <c:axId val="66875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Century Gothic" pitchFamily="34" charset="0"/>
              </a:defRPr>
            </a:pPr>
            <a:endParaRPr lang="es-SV"/>
          </a:p>
        </c:txPr>
        <c:crossAx val="66841216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4. ¿El lugar donde se desarrolló la audiencia le parece accesible?</a:t>
            </a:r>
          </a:p>
        </c:rich>
      </c:tx>
      <c:layout>
        <c:manualLayout>
          <c:xMode val="edge"/>
          <c:yMode val="edge"/>
          <c:x val="0.19434063777859809"/>
          <c:y val="1.1628744547309151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3484497261528327E-2"/>
          <c:y val="0.21316873680031351"/>
          <c:w val="0.84200892362604551"/>
          <c:h val="0.612374821924083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Hoja1!$E$29:$E$31</c:f>
              <c:strCache>
                <c:ptCount val="3"/>
                <c:pt idx="0">
                  <c:v>Muy accesible</c:v>
                </c:pt>
                <c:pt idx="1">
                  <c:v>Poco accesible</c:v>
                </c:pt>
                <c:pt idx="2">
                  <c:v>Nada accesible</c:v>
                </c:pt>
              </c:strCache>
            </c:strRef>
          </c:cat>
          <c:val>
            <c:numRef>
              <c:f>Hoja1!$G$29:$G$31</c:f>
              <c:numCache>
                <c:formatCode>General</c:formatCode>
                <c:ptCount val="3"/>
                <c:pt idx="0">
                  <c:v>119</c:v>
                </c:pt>
                <c:pt idx="1">
                  <c:v>9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axId val="66891136"/>
        <c:axId val="66905216"/>
      </c:barChart>
      <c:catAx>
        <c:axId val="668911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Century Gothic" pitchFamily="34" charset="0"/>
              </a:defRPr>
            </a:pPr>
            <a:endParaRPr lang="es-SV"/>
          </a:p>
        </c:txPr>
        <c:crossAx val="66905216"/>
        <c:crosses val="autoZero"/>
        <c:auto val="1"/>
        <c:lblAlgn val="ctr"/>
        <c:lblOffset val="100"/>
        <c:noMultiLvlLbl val="0"/>
      </c:catAx>
      <c:valAx>
        <c:axId val="669052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66891136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5. ¿El lugar donde se realizó la audiencia le parece adecuado?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655639100453"/>
          <c:y val="0.21316873680031351"/>
          <c:w val="0.80442722911491571"/>
          <c:h val="0.612374821924083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Hoja1!$E$32:$E$34</c:f>
              <c:strCache>
                <c:ptCount val="3"/>
                <c:pt idx="0">
                  <c:v>Muy adecuado</c:v>
                </c:pt>
                <c:pt idx="1">
                  <c:v>Poco adecuado</c:v>
                </c:pt>
                <c:pt idx="2">
                  <c:v>Nada adecuado</c:v>
                </c:pt>
              </c:strCache>
            </c:strRef>
          </c:cat>
          <c:val>
            <c:numRef>
              <c:f>Hoja1!$G$32:$G$34</c:f>
              <c:numCache>
                <c:formatCode>General</c:formatCode>
                <c:ptCount val="3"/>
                <c:pt idx="0">
                  <c:v>119</c:v>
                </c:pt>
                <c:pt idx="1">
                  <c:v>5</c:v>
                </c:pt>
                <c:pt idx="2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axId val="86800256"/>
        <c:axId val="86801792"/>
      </c:barChart>
      <c:catAx>
        <c:axId val="8680025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86801792"/>
        <c:crosses val="autoZero"/>
        <c:auto val="1"/>
        <c:lblAlgn val="ctr"/>
        <c:lblOffset val="100"/>
        <c:noMultiLvlLbl val="0"/>
      </c:catAx>
      <c:valAx>
        <c:axId val="868017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Century Gothic" pitchFamily="34" charset="0"/>
              </a:defRPr>
            </a:pPr>
            <a:endParaRPr lang="es-SV"/>
          </a:p>
        </c:txPr>
        <c:crossAx val="86800256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 dirty="0">
                <a:latin typeface="Century Gothic" pitchFamily="34" charset="0"/>
              </a:rPr>
              <a:t>6. ¿Se le entregó algún tipo de material sobre el informe de rendición de cuentas?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800200250973936"/>
          <c:y val="0.22902214984851871"/>
          <c:w val="0.80442722911491571"/>
          <c:h val="0.612374821924083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Hoja1!$E$35:$E$36</c:f>
              <c:strCache>
                <c:ptCount val="2"/>
                <c:pt idx="0">
                  <c:v>Si</c:v>
                </c:pt>
                <c:pt idx="1">
                  <c:v>No</c:v>
                </c:pt>
              </c:strCache>
            </c:strRef>
          </c:cat>
          <c:val>
            <c:numRef>
              <c:f>Hoja1!$G$35:$G$36</c:f>
              <c:numCache>
                <c:formatCode>General</c:formatCode>
                <c:ptCount val="2"/>
                <c:pt idx="0">
                  <c:v>101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86847872"/>
        <c:axId val="86849408"/>
      </c:barChart>
      <c:catAx>
        <c:axId val="86847872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Century Gothic" pitchFamily="34" charset="0"/>
              </a:defRPr>
            </a:pPr>
            <a:endParaRPr lang="es-SV"/>
          </a:p>
        </c:txPr>
        <c:crossAx val="86849408"/>
        <c:crosses val="autoZero"/>
        <c:auto val="1"/>
        <c:lblAlgn val="ctr"/>
        <c:lblOffset val="100"/>
        <c:noMultiLvlLbl val="0"/>
      </c:catAx>
      <c:valAx>
        <c:axId val="8684940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Century Gothic" pitchFamily="34" charset="0"/>
              </a:defRPr>
            </a:pPr>
            <a:endParaRPr lang="es-SV"/>
          </a:p>
        </c:txPr>
        <c:crossAx val="86847872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6.1¿El material que se le entregó, le parece claro?  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3484497261528327E-2"/>
          <c:y val="0.21316873680031351"/>
          <c:w val="0.82240108301154302"/>
          <c:h val="0.61237482192408332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Hoja1!$E$37:$E$39</c:f>
              <c:strCache>
                <c:ptCount val="3"/>
                <c:pt idx="0">
                  <c:v>Muy claro</c:v>
                </c:pt>
                <c:pt idx="1">
                  <c:v>Poco claro</c:v>
                </c:pt>
                <c:pt idx="2">
                  <c:v>Nada claro</c:v>
                </c:pt>
              </c:strCache>
            </c:strRef>
          </c:cat>
          <c:val>
            <c:numRef>
              <c:f>Hoja1!$G$37:$G$39</c:f>
              <c:numCache>
                <c:formatCode>General</c:formatCode>
                <c:ptCount val="3"/>
                <c:pt idx="0">
                  <c:v>121</c:v>
                </c:pt>
                <c:pt idx="1">
                  <c:v>7</c:v>
                </c:pt>
                <c:pt idx="2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6"/>
        <c:axId val="101493376"/>
        <c:axId val="101495168"/>
      </c:barChart>
      <c:catAx>
        <c:axId val="10149337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Century Gothic" pitchFamily="34" charset="0"/>
              </a:defRPr>
            </a:pPr>
            <a:endParaRPr lang="es-SV"/>
          </a:p>
        </c:txPr>
        <c:crossAx val="101495168"/>
        <c:crosses val="autoZero"/>
        <c:auto val="1"/>
        <c:lblAlgn val="ctr"/>
        <c:lblOffset val="100"/>
        <c:noMultiLvlLbl val="0"/>
      </c:catAx>
      <c:valAx>
        <c:axId val="10149516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Century Gothic" pitchFamily="34" charset="0"/>
              </a:defRPr>
            </a:pPr>
            <a:endParaRPr lang="es-SV"/>
          </a:p>
        </c:txPr>
        <c:crossAx val="101493376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7.¿Le parece que el tiempo que duró la exposición del informe fue: </a:t>
            </a:r>
          </a:p>
        </c:rich>
      </c:tx>
      <c:layout>
        <c:manualLayout>
          <c:xMode val="edge"/>
          <c:yMode val="edge"/>
          <c:x val="0.12863592314069977"/>
          <c:y val="9.798294016714191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6329137301179937E-2"/>
          <c:y val="0.19161250601784988"/>
          <c:w val="0.82893702988304385"/>
          <c:h val="0.62053808548115363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Hoja1!$E$40:$E$42</c:f>
              <c:strCache>
                <c:ptCount val="3"/>
                <c:pt idx="0">
                  <c:v>Demasiado</c:v>
                </c:pt>
                <c:pt idx="1">
                  <c:v>Adecuado</c:v>
                </c:pt>
                <c:pt idx="2">
                  <c:v>Poco</c:v>
                </c:pt>
              </c:strCache>
            </c:strRef>
          </c:cat>
          <c:val>
            <c:numRef>
              <c:f>Hoja1!$G$40:$G$42</c:f>
              <c:numCache>
                <c:formatCode>General</c:formatCode>
                <c:ptCount val="3"/>
                <c:pt idx="0">
                  <c:v>18</c:v>
                </c:pt>
                <c:pt idx="1">
                  <c:v>108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9"/>
        <c:axId val="101893248"/>
        <c:axId val="101894784"/>
      </c:barChart>
      <c:catAx>
        <c:axId val="101893248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Century Gothic" pitchFamily="34" charset="0"/>
              </a:defRPr>
            </a:pPr>
            <a:endParaRPr lang="es-SV"/>
          </a:p>
        </c:txPr>
        <c:crossAx val="101894784"/>
        <c:crosses val="autoZero"/>
        <c:auto val="1"/>
        <c:lblAlgn val="ctr"/>
        <c:lblOffset val="100"/>
        <c:noMultiLvlLbl val="0"/>
      </c:catAx>
      <c:valAx>
        <c:axId val="101894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800" b="1">
                <a:latin typeface="Century Gothic" pitchFamily="34" charset="0"/>
              </a:defRPr>
            </a:pPr>
            <a:endParaRPr lang="es-SV"/>
          </a:p>
        </c:txPr>
        <c:crossAx val="101893248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SV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800">
                <a:latin typeface="Century Gothic" pitchFamily="34" charset="0"/>
              </a:defRPr>
            </a:pPr>
            <a:r>
              <a:rPr lang="es-SV" sz="2800">
                <a:latin typeface="Century Gothic" pitchFamily="34" charset="0"/>
              </a:rPr>
              <a:t>8. ¿Le pareció que la exposición fue precisa; es decir, entendible y clara?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3484497261528327E-2"/>
          <c:y val="0.21316873680031351"/>
          <c:w val="0.85344683065117199"/>
          <c:h val="0.59876938266229951"/>
        </c:manualLayout>
      </c:layout>
      <c:barChart>
        <c:barDir val="col"/>
        <c:grouping val="clustered"/>
        <c:varyColors val="1"/>
        <c:ser>
          <c:idx val="0"/>
          <c:order val="0"/>
          <c:spPr>
            <a:ln w="57150" cmpd="tri">
              <a:solidFill>
                <a:schemeClr val="tx1"/>
              </a:solidFill>
            </a:ln>
            <a:effectLst>
              <a:outerShdw blurRad="50800" dist="38100" sx="106000" sy="106000" algn="l" rotWithShape="0">
                <a:schemeClr val="bg1"/>
              </a:outerShdw>
            </a:effectLst>
            <a:scene3d>
              <a:camera prst="orthographicFront"/>
              <a:lightRig rig="glow" dir="t"/>
            </a:scene3d>
            <a:sp3d prstMaterial="flat"/>
          </c:spPr>
          <c:invertIfNegative val="0"/>
          <c:dLbls>
            <c:txPr>
              <a:bodyPr/>
              <a:lstStyle/>
              <a:p>
                <a:pPr>
                  <a:defRPr sz="2800" b="1">
                    <a:solidFill>
                      <a:schemeClr val="bg1"/>
                    </a:solidFill>
                    <a:latin typeface="Century Gothic" pitchFamily="34" charset="0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Hoja1!$E$43:$E$45</c:f>
              <c:strCache>
                <c:ptCount val="3"/>
                <c:pt idx="0">
                  <c:v>Muy precisa</c:v>
                </c:pt>
                <c:pt idx="1">
                  <c:v>Poco precisa</c:v>
                </c:pt>
                <c:pt idx="2">
                  <c:v>Nada precisa</c:v>
                </c:pt>
              </c:strCache>
            </c:strRef>
          </c:cat>
          <c:val>
            <c:numRef>
              <c:f>Hoja1!$G$43:$G$45</c:f>
              <c:numCache>
                <c:formatCode>General</c:formatCode>
                <c:ptCount val="3"/>
                <c:pt idx="0">
                  <c:v>118</c:v>
                </c:pt>
                <c:pt idx="1">
                  <c:v>9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02010880"/>
        <c:axId val="102012416"/>
      </c:barChart>
      <c:catAx>
        <c:axId val="10201088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400" b="1">
                <a:latin typeface="Century Gothic" pitchFamily="34" charset="0"/>
              </a:defRPr>
            </a:pPr>
            <a:endParaRPr lang="es-SV"/>
          </a:p>
        </c:txPr>
        <c:crossAx val="102012416"/>
        <c:crosses val="autoZero"/>
        <c:auto val="1"/>
        <c:lblAlgn val="ctr"/>
        <c:lblOffset val="100"/>
        <c:noMultiLvlLbl val="0"/>
      </c:catAx>
      <c:valAx>
        <c:axId val="1020124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 b="1">
                <a:latin typeface="Century Gothic" pitchFamily="34" charset="0"/>
              </a:defRPr>
            </a:pPr>
            <a:endParaRPr lang="es-SV"/>
          </a:p>
        </c:txPr>
        <c:crossAx val="102010880"/>
        <c:crosses val="autoZero"/>
        <c:crossBetween val="between"/>
        <c:minorUnit val="1"/>
      </c:valAx>
      <c:spPr>
        <a:solidFill>
          <a:schemeClr val="tx1"/>
        </a:solidFill>
        <a:scene3d>
          <a:camera prst="orthographicFront"/>
          <a:lightRig rig="sunset" dir="t"/>
        </a:scene3d>
      </c:spPr>
    </c:plotArea>
    <c:plotVisOnly val="1"/>
    <c:dispBlanksAs val="gap"/>
    <c:showDLblsOverMax val="0"/>
  </c:chart>
  <c:spPr>
    <a:solidFill>
      <a:srgbClr val="E4EDF8"/>
    </a:solidFill>
    <a:ln w="53975" cmpd="tri">
      <a:solidFill>
        <a:srgbClr val="000099"/>
      </a:solidFill>
    </a:ln>
    <a:effectLst>
      <a:outerShdw blurRad="50800" dist="139700" dir="4200000" sx="101000" sy="101000" algn="tl" rotWithShape="0">
        <a:schemeClr val="accent5">
          <a:lumMod val="50000"/>
          <a:alpha val="38000"/>
        </a:schemeClr>
      </a:outerShdw>
    </a:effectLst>
  </c:spPr>
  <c:externalData r:id="rId1">
    <c:autoUpdate val="0"/>
  </c:externalData>
</c:chartSpace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0.03813</cdr:x>
      <cdr:y>0.94364</cdr:y>
    </cdr:from>
    <cdr:to>
      <cdr:x>0.75587</cdr:x>
      <cdr:y>1</cdr:y>
    </cdr:to>
    <cdr:sp macro="" textlink="">
      <cdr:nvSpPr>
        <cdr:cNvPr id="2" name="2 CuadroTexto"/>
        <cdr:cNvSpPr txBox="1"/>
      </cdr:nvSpPr>
      <cdr:spPr>
        <a:xfrm xmlns:a="http://schemas.openxmlformats.org/drawingml/2006/main">
          <a:off x="340464" y="6187968"/>
          <a:ext cx="6408712" cy="36933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SV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s-SV" b="1" dirty="0" smtClean="0"/>
            <a:t>Nota: </a:t>
          </a:r>
          <a:r>
            <a:rPr lang="es-SV" b="1" dirty="0" smtClean="0"/>
            <a:t>6 </a:t>
          </a:r>
          <a:r>
            <a:rPr lang="es-SV" b="1" dirty="0" smtClean="0"/>
            <a:t>personas no contestaron está pregunta</a:t>
          </a:r>
          <a:endParaRPr lang="es-SV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0.00413</cdr:x>
      <cdr:y>0.01087</cdr:y>
    </cdr:from>
    <cdr:to>
      <cdr:x>0.11745</cdr:x>
      <cdr:y>0.09659</cdr:y>
    </cdr:to>
    <cdr:pic>
      <cdr:nvPicPr>
        <cdr:cNvPr id="2" name="Picture 3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36004" y="72008"/>
          <a:ext cx="987328" cy="5678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0.00813</cdr:x>
      <cdr:y>0.01099</cdr:y>
    </cdr:from>
    <cdr:to>
      <cdr:x>0.1196</cdr:x>
      <cdr:y>0.09765</cdr:y>
    </cdr:to>
    <cdr:pic>
      <cdr:nvPicPr>
        <cdr:cNvPr id="2" name="Picture 3"/>
        <cdr:cNvPicPr>
          <a:picLocks xmlns:a="http://schemas.openxmlformats.org/drawingml/2006/main" noChangeAspect="1" noChangeArrowheads="1"/>
        </cdr:cNvPicPr>
      </cdr:nvPicPr>
      <cdr:blipFill>
        <a:blip xmlns:a="http://schemas.openxmlformats.org/drawingml/2006/main" xmlns:r="http://schemas.openxmlformats.org/officeDocument/2006/relationships" r:embed="rId1">
          <a:extLst>
            <a:ext uri="{28A0092B-C50C-407E-A947-70E740481C1C}">
              <a14:useLocalDpi xmlns:a14="http://schemas.microsoft.com/office/drawing/2010/main" val="0"/>
            </a:ext>
          </a:extLst>
        </a:blip>
        <a:srcRect xmlns:a="http://schemas.openxmlformats.org/drawingml/2006/main"/>
        <a:stretch xmlns:a="http://schemas.openxmlformats.org/drawingml/2006/main">
          <a:fillRect/>
        </a:stretch>
      </cdr:blipFill>
      <cdr:spPr bwMode="auto">
        <a:xfrm xmlns:a="http://schemas.openxmlformats.org/drawingml/2006/main">
          <a:off x="72008" y="72008"/>
          <a:ext cx="987328" cy="567860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>
          <a:noFill/>
        </a:ln>
        <a:effectLst xmlns:a="http://schemas.openxmlformats.org/drawingml/2006/main"/>
        <a:extLst xmlns:a="http://schemas.openxmlformats.org/drawingml/2006/main"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09F97-393D-4916-821C-56F45C504207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BEF96B-5F06-45F3-8F93-57F3EE284DA0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00846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EF96B-5F06-45F3-8F93-57F3EE284DA0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138355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SV" sz="1400" dirty="0" smtClean="0"/>
              <a:t>Dos hechos relevantes  en la planificación estratégica  son:  la alineación de nuestro PEI con el PQD 2014-2019 del gobierno central con el objetivo 6  y el ajuste de metas en octubre de 2015 para el quinquenio en función de los recursos financieros.</a:t>
            </a:r>
            <a:endParaRPr lang="es-SV" sz="14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BEF96B-5F06-45F3-8F93-57F3EE284DA0}" type="slidenum">
              <a:rPr lang="es-SV" smtClean="0"/>
              <a:t>3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72084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63725" cy="685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339933"/>
                    </a:gs>
                    <a:gs pos="50000">
                      <a:srgbClr val="000099"/>
                    </a:gs>
                    <a:gs pos="100000">
                      <a:srgbClr val="339933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6350" algn="ctr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0" descr="nuevo logo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835150" cy="90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D4D0C4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lvl="0"/>
            <a:endParaRPr lang="es-SV" noProof="0" smtClean="0"/>
          </a:p>
        </p:txBody>
      </p:sp>
    </p:spTree>
    <p:extLst>
      <p:ext uri="{BB962C8B-B14F-4D97-AF65-F5344CB8AC3E}">
        <p14:creationId xmlns:p14="http://schemas.microsoft.com/office/powerpoint/2010/main" val="981132382"/>
      </p:ext>
    </p:extLst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SV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7011821-4472-4164-9D79-FECC149BFF7F}" type="datetimeFigureOut">
              <a:rPr lang="es-SV" smtClean="0"/>
              <a:t>05/09/2016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SV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C25A5F4-636E-43AB-8F14-1EE8C5804966}" type="slidenum">
              <a:rPr lang="es-SV" smtClean="0"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5.png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92982" y="3368712"/>
            <a:ext cx="6400800" cy="1752600"/>
          </a:xfrm>
        </p:spPr>
        <p:txBody>
          <a:bodyPr/>
          <a:lstStyle/>
          <a:p>
            <a:endParaRPr lang="es-SV"/>
          </a:p>
        </p:txBody>
      </p:sp>
      <p:grpSp>
        <p:nvGrpSpPr>
          <p:cNvPr id="9" name="8 Grupo"/>
          <p:cNvGrpSpPr>
            <a:grpSpLocks/>
          </p:cNvGrpSpPr>
          <p:nvPr/>
        </p:nvGrpSpPr>
        <p:grpSpPr bwMode="auto">
          <a:xfrm>
            <a:off x="-9380" y="-136"/>
            <a:ext cx="9153379" cy="6824923"/>
            <a:chOff x="316" y="-2464"/>
            <a:chExt cx="11608" cy="17413"/>
          </a:xfrm>
        </p:grpSpPr>
        <p:grpSp>
          <p:nvGrpSpPr>
            <p:cNvPr id="10" name="Group 3"/>
            <p:cNvGrpSpPr>
              <a:grpSpLocks/>
            </p:cNvGrpSpPr>
            <p:nvPr/>
          </p:nvGrpSpPr>
          <p:grpSpPr bwMode="auto">
            <a:xfrm>
              <a:off x="316" y="-2464"/>
              <a:ext cx="11608" cy="17413"/>
              <a:chOff x="321" y="-2464"/>
              <a:chExt cx="11600" cy="17410"/>
            </a:xfrm>
          </p:grpSpPr>
          <p:sp>
            <p:nvSpPr>
              <p:cNvPr id="15" name="Rectangle 4" descr="Zig zag"/>
              <p:cNvSpPr>
                <a:spLocks noChangeArrowheads="1"/>
              </p:cNvSpPr>
              <p:nvPr/>
            </p:nvSpPr>
            <p:spPr bwMode="auto">
              <a:xfrm>
                <a:off x="339" y="-2464"/>
                <a:ext cx="11582" cy="17409"/>
              </a:xfrm>
              <a:prstGeom prst="rect">
                <a:avLst/>
              </a:prstGeom>
              <a:blipFill>
                <a:blip r:embed="rId3">
                  <a:extLst>
                    <a:ext uri="{BEBA8EAE-BF5A-486C-A8C5-ECC9F3942E4B}">
                      <a14:imgProps xmlns:a14="http://schemas.microsoft.com/office/drawing/2010/main">
                        <a14:imgLayer r:embed="rId4">
                          <a14:imgEffect>
                            <a14:artisticCement/>
                          </a14:imgEffect>
                        </a14:imgLayer>
                      </a14:imgProps>
                    </a:ext>
                  </a:extLst>
                </a:blip>
                <a:tile tx="0" ty="0" sx="100000" sy="100000" flip="none" algn="tl"/>
              </a:blipFill>
              <a:ln w="12700">
                <a:solidFill>
                  <a:srgbClr val="FFFFFF"/>
                </a:solidFill>
                <a:miter lim="800000"/>
                <a:headEnd/>
                <a:tailEnd/>
              </a:ln>
              <a:extLst/>
            </p:spPr>
            <p:style>
              <a:lnRef idx="0">
                <a:scrgbClr r="0" g="0" b="0"/>
              </a:lnRef>
              <a:fillRef idx="1003">
                <a:schemeClr val="lt2"/>
              </a:fillRef>
              <a:effectRef idx="0">
                <a:scrgbClr r="0" g="0" b="0"/>
              </a:effectRef>
              <a:fontRef idx="major"/>
            </p:style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s-SV"/>
              </a:p>
            </p:txBody>
          </p:sp>
          <p:sp>
            <p:nvSpPr>
              <p:cNvPr id="16" name="Rectangle 5"/>
              <p:cNvSpPr>
                <a:spLocks noChangeArrowheads="1"/>
              </p:cNvSpPr>
              <p:nvPr/>
            </p:nvSpPr>
            <p:spPr bwMode="auto">
              <a:xfrm>
                <a:off x="2933" y="-2464"/>
                <a:ext cx="8988" cy="17410"/>
              </a:xfrm>
              <a:prstGeom prst="rect">
                <a:avLst/>
              </a:prstGeom>
              <a:solidFill>
                <a:schemeClr val="tx2">
                  <a:lumMod val="75000"/>
                </a:scheme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2700000" algn="ctr" rotWithShape="0">
                        <a:srgbClr val="D8D8D8"/>
                      </a:outerShdw>
                    </a:effectLst>
                  </a14:hiddenEffects>
                </a:ext>
              </a:extLst>
            </p:spPr>
            <p:txBody>
              <a:bodyPr rot="0" vert="horz" wrap="square" lIns="228600" tIns="1371600" rIns="457200" bIns="45720" anchor="t" anchorCtr="0" upright="1">
                <a:no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s-SV" sz="3900" b="1" dirty="0" smtClean="0">
                    <a:solidFill>
                      <a:srgbClr val="FFFFFF"/>
                    </a:solidFill>
                    <a:latin typeface="Century Gothic"/>
                    <a:ea typeface="Verdana"/>
                    <a:cs typeface="Aharoni"/>
                  </a:rPr>
                  <a:t>RESULTADOS EVALUACIÓN DEL </a:t>
                </a:r>
                <a:r>
                  <a:rPr lang="es-SV" sz="3900" b="1" dirty="0" smtClean="0">
                    <a:solidFill>
                      <a:srgbClr val="FFFFFF"/>
                    </a:solidFill>
                    <a:effectLst/>
                    <a:latin typeface="Century Gothic"/>
                    <a:ea typeface="Verdana"/>
                    <a:cs typeface="Aharoni"/>
                  </a:rPr>
                  <a:t>INFORME</a:t>
                </a: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s-SV" sz="4400" b="1" dirty="0" smtClean="0">
                    <a:solidFill>
                      <a:srgbClr val="FFFFFF"/>
                    </a:solidFill>
                    <a:effectLst/>
                    <a:latin typeface="Century Gothic"/>
                    <a:ea typeface="Verdana"/>
                    <a:cs typeface="Aharoni"/>
                  </a:rPr>
                  <a:t> </a:t>
                </a:r>
                <a:r>
                  <a:rPr lang="es-SV" sz="3900" b="1" dirty="0">
                    <a:solidFill>
                      <a:srgbClr val="FFFFFF"/>
                    </a:solidFill>
                    <a:effectLst/>
                    <a:latin typeface="Century Gothic"/>
                    <a:ea typeface="Verdana"/>
                    <a:cs typeface="Aharoni"/>
                  </a:rPr>
                  <a:t>DE</a:t>
                </a:r>
                <a:endParaRPr lang="es-SV" sz="3900" dirty="0">
                  <a:effectLst/>
                  <a:latin typeface="Verdana"/>
                  <a:ea typeface="Verdana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s-SV" sz="3900" b="1" dirty="0">
                    <a:solidFill>
                      <a:srgbClr val="FFFFFF"/>
                    </a:solidFill>
                    <a:effectLst/>
                    <a:latin typeface="Century Gothic"/>
                    <a:ea typeface="Verdana"/>
                    <a:cs typeface="Times New Roman"/>
                  </a:rPr>
                  <a:t>RENDICIÓN DE CUENTAS</a:t>
                </a:r>
                <a:endParaRPr lang="es-SV" sz="3900" dirty="0">
                  <a:effectLst/>
                  <a:latin typeface="Verdana"/>
                  <a:ea typeface="Verdana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s-SV" sz="2200" b="1" dirty="0">
                    <a:solidFill>
                      <a:srgbClr val="8EB4E3"/>
                    </a:solidFill>
                    <a:effectLst/>
                    <a:latin typeface="Century Gothic"/>
                    <a:ea typeface="Verdana"/>
                    <a:cs typeface="Times New Roman"/>
                  </a:rPr>
                  <a:t>FONDO NACIONAL  DE  VIVIENDA POPULAR</a:t>
                </a:r>
                <a:endParaRPr lang="es-SV" sz="2200" dirty="0">
                  <a:effectLst/>
                  <a:latin typeface="Verdana"/>
                  <a:ea typeface="Verdana"/>
                  <a:cs typeface="Times New Roman"/>
                </a:endParaRPr>
              </a:p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s-SV" sz="2200" dirty="0">
                    <a:solidFill>
                      <a:srgbClr val="8EB4E3"/>
                    </a:solidFill>
                    <a:effectLst/>
                    <a:latin typeface="Century Gothic"/>
                    <a:ea typeface="Verdana"/>
                    <a:cs typeface="Times New Roman"/>
                  </a:rPr>
                  <a:t>J U N I O  D E  2 0 1 5  –  M A Y O DE  2 0 1 6</a:t>
                </a:r>
                <a:endParaRPr lang="es-SV" sz="2200" dirty="0">
                  <a:effectLst/>
                  <a:latin typeface="Verdana"/>
                  <a:ea typeface="Verdana"/>
                  <a:cs typeface="Times New Roman"/>
                </a:endParaRPr>
              </a:p>
              <a:p>
                <a:pPr>
                  <a:spcAft>
                    <a:spcPts val="0"/>
                  </a:spcAft>
                </a:pPr>
                <a:r>
                  <a:rPr lang="es-SV" sz="1100" dirty="0">
                    <a:solidFill>
                      <a:srgbClr val="FFFFFF"/>
                    </a:solidFill>
                    <a:effectLst/>
                    <a:latin typeface="Verdana"/>
                    <a:ea typeface="Times New Roman"/>
                    <a:cs typeface="Times New Roman"/>
                  </a:rPr>
                  <a:t> </a:t>
                </a:r>
                <a:endParaRPr lang="es-SV" sz="1100" dirty="0">
                  <a:effectLst/>
                  <a:latin typeface="Verdana"/>
                  <a:ea typeface="Times New Roman"/>
                  <a:cs typeface="Times New Roman"/>
                </a:endParaRPr>
              </a:p>
            </p:txBody>
          </p:sp>
          <p:grpSp>
            <p:nvGrpSpPr>
              <p:cNvPr id="17" name="Group 6"/>
              <p:cNvGrpSpPr>
                <a:grpSpLocks/>
              </p:cNvGrpSpPr>
              <p:nvPr/>
            </p:nvGrpSpPr>
            <p:grpSpPr bwMode="auto">
              <a:xfrm>
                <a:off x="321" y="1692"/>
                <a:ext cx="2293" cy="6061"/>
                <a:chOff x="654" y="1954"/>
                <a:chExt cx="2112" cy="5753"/>
              </a:xfrm>
            </p:grpSpPr>
            <p:sp>
              <p:nvSpPr>
                <p:cNvPr id="18" name="Rectangle 7"/>
                <p:cNvSpPr>
                  <a:spLocks noChangeArrowheads="1"/>
                </p:cNvSpPr>
                <p:nvPr/>
              </p:nvSpPr>
              <p:spPr bwMode="auto">
                <a:xfrm flipH="1">
                  <a:off x="1715" y="4828"/>
                  <a:ext cx="1051" cy="144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80000"/>
                  </a:schemeClr>
                </a:solidFill>
                <a:ln w="127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53882" dir="2700000" algn="ctr" rotWithShape="0">
                          <a:srgbClr val="D8D8D8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s-SV"/>
                </a:p>
              </p:txBody>
            </p:sp>
            <p:sp>
              <p:nvSpPr>
                <p:cNvPr id="19" name="Rectangle 8"/>
                <p:cNvSpPr>
                  <a:spLocks noChangeArrowheads="1"/>
                </p:cNvSpPr>
                <p:nvPr/>
              </p:nvSpPr>
              <p:spPr bwMode="auto">
                <a:xfrm flipH="1">
                  <a:off x="1715" y="3388"/>
                  <a:ext cx="1051" cy="144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50000"/>
                  </a:schemeClr>
                </a:solidFill>
                <a:ln w="127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53882" dir="2700000" algn="ctr" rotWithShape="0">
                          <a:srgbClr val="D8D8D8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s-SV"/>
                </a:p>
              </p:txBody>
            </p:sp>
            <p:sp>
              <p:nvSpPr>
                <p:cNvPr id="20" name="Rectangle 9"/>
                <p:cNvSpPr>
                  <a:spLocks noChangeArrowheads="1"/>
                </p:cNvSpPr>
                <p:nvPr/>
              </p:nvSpPr>
              <p:spPr bwMode="auto">
                <a:xfrm flipH="1">
                  <a:off x="654" y="3394"/>
                  <a:ext cx="1051" cy="1440"/>
                </a:xfrm>
                <a:prstGeom prst="rect">
                  <a:avLst/>
                </a:prstGeom>
                <a:solidFill>
                  <a:schemeClr val="accent1">
                    <a:lumMod val="60000"/>
                    <a:lumOff val="40000"/>
                    <a:alpha val="80000"/>
                  </a:schemeClr>
                </a:solidFill>
                <a:ln w="127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53882" dir="2700000" algn="ctr" rotWithShape="0">
                          <a:srgbClr val="D8D8D8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s-SV"/>
                </a:p>
              </p:txBody>
            </p:sp>
            <p:sp>
              <p:nvSpPr>
                <p:cNvPr id="21" name="Rectangle 10"/>
                <p:cNvSpPr>
                  <a:spLocks noChangeArrowheads="1"/>
                </p:cNvSpPr>
                <p:nvPr/>
              </p:nvSpPr>
              <p:spPr bwMode="auto">
                <a:xfrm flipH="1">
                  <a:off x="654" y="1954"/>
                  <a:ext cx="1051" cy="144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50000"/>
                  </a:schemeClr>
                </a:solidFill>
                <a:ln w="127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53882" dir="2700000" algn="ctr" rotWithShape="0">
                          <a:srgbClr val="D8D8D8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s-SV"/>
                </a:p>
              </p:txBody>
            </p:sp>
            <p:sp>
              <p:nvSpPr>
                <p:cNvPr id="22" name="Rectangle 11"/>
                <p:cNvSpPr>
                  <a:spLocks noChangeArrowheads="1"/>
                </p:cNvSpPr>
                <p:nvPr/>
              </p:nvSpPr>
              <p:spPr bwMode="auto">
                <a:xfrm flipH="1">
                  <a:off x="654" y="4834"/>
                  <a:ext cx="1051" cy="144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50000"/>
                  </a:schemeClr>
                </a:solidFill>
                <a:ln w="127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53882" dir="2700000" algn="ctr" rotWithShape="0">
                          <a:srgbClr val="D8D8D8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s-SV"/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 flipH="1">
                  <a:off x="1715" y="6267"/>
                  <a:ext cx="1051" cy="1440"/>
                </a:xfrm>
                <a:prstGeom prst="rect">
                  <a:avLst/>
                </a:prstGeom>
                <a:solidFill>
                  <a:schemeClr val="accent1">
                    <a:lumMod val="40000"/>
                    <a:lumOff val="60000"/>
                    <a:alpha val="50000"/>
                  </a:schemeClr>
                </a:solidFill>
                <a:ln w="12700">
                  <a:solidFill>
                    <a:schemeClr val="bg1"/>
                  </a:solidFill>
                  <a:miter lim="800000"/>
                  <a:headEnd/>
                  <a:tailEnd/>
                </a:ln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53882" dir="2700000" algn="ctr" rotWithShape="0">
                          <a:srgbClr val="D8D8D8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ctr" anchorCtr="0" upright="1">
                  <a:noAutofit/>
                </a:bodyPr>
                <a:lstStyle/>
                <a:p>
                  <a:endParaRPr lang="es-SV"/>
                </a:p>
              </p:txBody>
            </p:sp>
          </p:grpSp>
        </p:grpSp>
        <p:grpSp>
          <p:nvGrpSpPr>
            <p:cNvPr id="11" name="Group 15"/>
            <p:cNvGrpSpPr>
              <a:grpSpLocks/>
            </p:cNvGrpSpPr>
            <p:nvPr/>
          </p:nvGrpSpPr>
          <p:grpSpPr bwMode="auto">
            <a:xfrm flipH="1" flipV="1">
              <a:off x="10915" y="13792"/>
              <a:ext cx="782" cy="761"/>
              <a:chOff x="8454" y="14117"/>
              <a:chExt cx="2880" cy="2856"/>
            </a:xfrm>
          </p:grpSpPr>
          <p:sp>
            <p:nvSpPr>
              <p:cNvPr id="12" name="Rectangle 16"/>
              <p:cNvSpPr>
                <a:spLocks noChangeArrowheads="1"/>
              </p:cNvSpPr>
              <p:nvPr/>
            </p:nvSpPr>
            <p:spPr bwMode="auto">
              <a:xfrm flipH="1">
                <a:off x="9894" y="14117"/>
                <a:ext cx="1440" cy="1440"/>
              </a:xfrm>
              <a:prstGeom prst="rect">
                <a:avLst/>
              </a:prstGeom>
              <a:solidFill>
                <a:schemeClr val="bg1">
                  <a:lumMod val="75000"/>
                  <a:alpha val="50000"/>
                </a:scheme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2700000" algn="ctr" rotWithShape="0">
                        <a:srgbClr val="D8D8D8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s-SV"/>
              </a:p>
            </p:txBody>
          </p:sp>
          <p:sp>
            <p:nvSpPr>
              <p:cNvPr id="13" name="Rectangle 17"/>
              <p:cNvSpPr>
                <a:spLocks noChangeArrowheads="1"/>
              </p:cNvSpPr>
              <p:nvPr/>
            </p:nvSpPr>
            <p:spPr bwMode="auto">
              <a:xfrm flipH="1">
                <a:off x="9894" y="15533"/>
                <a:ext cx="1440" cy="1440"/>
              </a:xfrm>
              <a:prstGeom prst="rect">
                <a:avLst/>
              </a:prstGeom>
              <a:solidFill>
                <a:schemeClr val="accent2"/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2700000" algn="ctr" rotWithShape="0">
                        <a:srgbClr val="D8D8D8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s-SV"/>
              </a:p>
            </p:txBody>
          </p:sp>
          <p:sp>
            <p:nvSpPr>
              <p:cNvPr id="14" name="Rectangle 18"/>
              <p:cNvSpPr>
                <a:spLocks noChangeArrowheads="1"/>
              </p:cNvSpPr>
              <p:nvPr/>
            </p:nvSpPr>
            <p:spPr bwMode="auto">
              <a:xfrm flipH="1">
                <a:off x="8454" y="15533"/>
                <a:ext cx="1440" cy="1440"/>
              </a:xfrm>
              <a:prstGeom prst="rect">
                <a:avLst/>
              </a:prstGeom>
              <a:solidFill>
                <a:schemeClr val="bg1">
                  <a:lumMod val="75000"/>
                  <a:alpha val="50000"/>
                </a:schemeClr>
              </a:solidFill>
              <a:ln w="12700">
                <a:solidFill>
                  <a:schemeClr val="bg1"/>
                </a:solidFill>
                <a:miter lim="800000"/>
                <a:headEnd/>
                <a:tailEnd/>
              </a:ln>
              <a:extLst>
                <a:ext uri="{AF507438-7753-43E0-B8FC-AC1667EBCBE1}">
                  <a14:hiddenEffects xmlns:a14="http://schemas.microsoft.com/office/drawing/2010/main">
                    <a:effectLst>
                      <a:outerShdw dist="53882" dir="2700000" algn="ctr" rotWithShape="0">
                        <a:srgbClr val="D8D8D8"/>
                      </a:outerShdw>
                    </a:effectLst>
                  </a14:hiddenEffects>
                </a:ext>
              </a:extLst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endParaRPr lang="es-SV"/>
              </a:p>
            </p:txBody>
          </p:sp>
        </p:grpSp>
      </p:grpSp>
      <p:grpSp>
        <p:nvGrpSpPr>
          <p:cNvPr id="25" name="24 Grupo"/>
          <p:cNvGrpSpPr/>
          <p:nvPr/>
        </p:nvGrpSpPr>
        <p:grpSpPr>
          <a:xfrm>
            <a:off x="1043608" y="5229200"/>
            <a:ext cx="7960300" cy="1377950"/>
            <a:chOff x="-204788" y="3883025"/>
            <a:chExt cx="7267576" cy="1377950"/>
          </a:xfrm>
          <a:effectLst/>
        </p:grpSpPr>
        <p:pic>
          <p:nvPicPr>
            <p:cNvPr id="26" name="Picture 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artisticTexturiz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04788" y="3883025"/>
              <a:ext cx="7267576" cy="13779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7" name="Picture 2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artisticTexturizer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11693" y="3970463"/>
              <a:ext cx="3838575" cy="864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27339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1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5601891"/>
              </p:ext>
            </p:extLst>
          </p:nvPr>
        </p:nvGraphicFramePr>
        <p:xfrm>
          <a:off x="107504" y="188640"/>
          <a:ext cx="8928991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293" y="226648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48984" y="6249712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6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689134" y="4892952"/>
            <a:ext cx="10673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14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139952" y="2801125"/>
            <a:ext cx="10673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84%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619197" y="4440072"/>
            <a:ext cx="10673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2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51155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1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4172005"/>
              </p:ext>
            </p:extLst>
          </p:nvPr>
        </p:nvGraphicFramePr>
        <p:xfrm>
          <a:off x="107504" y="188640"/>
          <a:ext cx="8856984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361" y="240716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91188" y="620750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5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763688" y="3141102"/>
            <a:ext cx="845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</a:rPr>
              <a:t>91</a:t>
            </a:r>
            <a:r>
              <a:rPr lang="es-SV" sz="2800" b="1" dirty="0" smtClean="0">
                <a:solidFill>
                  <a:srgbClr val="FFFF99"/>
                </a:solidFill>
              </a:rPr>
              <a:t>%</a:t>
            </a:r>
            <a:endParaRPr lang="es-SV" sz="2800" b="1" dirty="0">
              <a:solidFill>
                <a:srgbClr val="FFFF99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283968" y="4245006"/>
            <a:ext cx="845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</a:rPr>
              <a:t>7%</a:t>
            </a:r>
            <a:endParaRPr lang="es-SV" sz="2800" b="1" dirty="0">
              <a:solidFill>
                <a:srgbClr val="FFFF99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804248" y="4352330"/>
            <a:ext cx="8458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</a:rPr>
              <a:t>2</a:t>
            </a:r>
            <a:r>
              <a:rPr lang="es-SV" sz="2800" b="1" dirty="0">
                <a:solidFill>
                  <a:srgbClr val="FFFF99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025094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2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44912195"/>
              </p:ext>
            </p:extLst>
          </p:nvPr>
        </p:nvGraphicFramePr>
        <p:xfrm>
          <a:off x="107504" y="116632"/>
          <a:ext cx="8856983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376" y="170376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89664" y="61371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8 personas no contestaron está pregunta</a:t>
            </a:r>
            <a:endParaRPr lang="es-SV" b="1" dirty="0"/>
          </a:p>
        </p:txBody>
      </p:sp>
      <p:sp>
        <p:nvSpPr>
          <p:cNvPr id="7" name="6 Rectángulo"/>
          <p:cNvSpPr/>
          <p:nvPr/>
        </p:nvSpPr>
        <p:spPr>
          <a:xfrm>
            <a:off x="1475162" y="2905780"/>
            <a:ext cx="917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79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203848" y="4702885"/>
            <a:ext cx="917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17%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6611133" y="4221088"/>
            <a:ext cx="917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2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932040" y="4346504"/>
            <a:ext cx="917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2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425486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2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4036165"/>
              </p:ext>
            </p:extLst>
          </p:nvPr>
        </p:nvGraphicFramePr>
        <p:xfrm>
          <a:off x="107504" y="116632"/>
          <a:ext cx="8928991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587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89664" y="61371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5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475656" y="3167390"/>
            <a:ext cx="1061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95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3203848" y="4463957"/>
            <a:ext cx="1061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4%</a:t>
            </a:r>
          </a:p>
        </p:txBody>
      </p:sp>
      <p:sp>
        <p:nvSpPr>
          <p:cNvPr id="9" name="8 Rectángulo"/>
          <p:cNvSpPr/>
          <p:nvPr/>
        </p:nvSpPr>
        <p:spPr>
          <a:xfrm>
            <a:off x="6621889" y="4481542"/>
            <a:ext cx="1061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  <p:sp>
        <p:nvSpPr>
          <p:cNvPr id="10" name="9 Rectángulo"/>
          <p:cNvSpPr/>
          <p:nvPr/>
        </p:nvSpPr>
        <p:spPr>
          <a:xfrm>
            <a:off x="4932040" y="4527184"/>
            <a:ext cx="106186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454953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94454684"/>
              </p:ext>
            </p:extLst>
          </p:nvPr>
        </p:nvGraphicFramePr>
        <p:xfrm>
          <a:off x="107504" y="116632"/>
          <a:ext cx="8856984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7" y="184444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89664" y="61371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7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347756" y="2905780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95%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042410" y="4221088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4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788024" y="4340754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1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516216" y="4306826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0%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646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14961526"/>
              </p:ext>
            </p:extLst>
          </p:nvPr>
        </p:nvGraphicFramePr>
        <p:xfrm>
          <a:off x="107504" y="116632"/>
          <a:ext cx="8928991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7" y="184444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69439" y="6321834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9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187624" y="2901334"/>
            <a:ext cx="14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94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638041" y="4383108"/>
            <a:ext cx="14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0%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444208" y="4383108"/>
            <a:ext cx="14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019600" y="4221088"/>
            <a:ext cx="14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5%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021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32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3904623"/>
              </p:ext>
            </p:extLst>
          </p:nvPr>
        </p:nvGraphicFramePr>
        <p:xfrm>
          <a:off x="215516" y="116632"/>
          <a:ext cx="8712967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313009" y="6300925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8 personas no contestaron está pregunta</a:t>
            </a:r>
            <a:endParaRPr lang="es-SV" b="1" dirty="0"/>
          </a:p>
        </p:txBody>
      </p:sp>
      <p:sp>
        <p:nvSpPr>
          <p:cNvPr id="3" name="2 Rectángulo"/>
          <p:cNvSpPr/>
          <p:nvPr/>
        </p:nvSpPr>
        <p:spPr>
          <a:xfrm>
            <a:off x="3131840" y="4339621"/>
            <a:ext cx="12313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8%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788024" y="4611353"/>
            <a:ext cx="12313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0%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403648" y="3448609"/>
            <a:ext cx="12313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87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516216" y="4383108"/>
            <a:ext cx="12313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6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52545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2540551"/>
              </p:ext>
            </p:extLst>
          </p:nvPr>
        </p:nvGraphicFramePr>
        <p:xfrm>
          <a:off x="107504" y="116632"/>
          <a:ext cx="8928991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72" y="184444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21572" y="6186597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10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685673" y="2940967"/>
            <a:ext cx="1133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85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013412" y="3696137"/>
            <a:ext cx="1133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15%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372200" y="4243120"/>
            <a:ext cx="1133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0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615821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4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8072069"/>
              </p:ext>
            </p:extLst>
          </p:nvPr>
        </p:nvGraphicFramePr>
        <p:xfrm>
          <a:off x="179512" y="188640"/>
          <a:ext cx="8856983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754" y="268852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89664" y="61371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12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681990" y="3228945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44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67990" y="3174832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52%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293296" y="4243120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3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27499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5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5827363"/>
              </p:ext>
            </p:extLst>
          </p:nvPr>
        </p:nvGraphicFramePr>
        <p:xfrm>
          <a:off x="107504" y="116632"/>
          <a:ext cx="8928991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157" y="184444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91188" y="6258721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17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662256" y="3245317"/>
            <a:ext cx="1109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97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4017228" y="4293096"/>
            <a:ext cx="1109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3%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300192" y="4544188"/>
            <a:ext cx="1109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0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237351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39032" y="46294"/>
            <a:ext cx="6048672" cy="431800"/>
          </a:xfrm>
          <a:solidFill>
            <a:schemeClr val="accent4">
              <a:lumMod val="75000"/>
            </a:schemeClr>
          </a:solidFill>
          <a:ln>
            <a:noFill/>
          </a:ln>
          <a:effectLst>
            <a:outerShdw blurRad="190500" dist="165100" dir="2700000" sx="98000" sy="98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bIns="91440" anchor="b" anchorCtr="0">
            <a:noAutofit/>
          </a:bodyPr>
          <a:lstStyle/>
          <a:p>
            <a:r>
              <a:rPr lang="es-ES_tradnl" sz="2400" b="1" dirty="0">
                <a:solidFill>
                  <a:schemeClr val="bg1"/>
                </a:solidFill>
                <a:latin typeface="Century Gothic" pitchFamily="34" charset="0"/>
              </a:rPr>
              <a:t>METODOLOGIA DE LA EVALUACIÓN</a:t>
            </a:r>
            <a:endParaRPr lang="es-ES" sz="24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graphicFrame>
        <p:nvGraphicFramePr>
          <p:cNvPr id="126043" name="Group 91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1112033400"/>
              </p:ext>
            </p:extLst>
          </p:nvPr>
        </p:nvGraphicFramePr>
        <p:xfrm>
          <a:off x="1908175" y="549275"/>
          <a:ext cx="7056438" cy="6224965"/>
        </p:xfrm>
        <a:graphic>
          <a:graphicData uri="http://schemas.openxmlformats.org/drawingml/2006/table">
            <a:tbl>
              <a:tblPr/>
              <a:tblGrid>
                <a:gridCol w="2187247"/>
                <a:gridCol w="4869191"/>
              </a:tblGrid>
              <a:tr h="21106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INSTRUMENTO DE RECOLECCIÓN DE DATOS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El instrumento de evaluación utilizado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consta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de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19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preguntas, divididas en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6 campos: </a:t>
                      </a:r>
                      <a:r>
                        <a:rPr kumimoji="0" lang="es-SV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Divulgación del informe, Convocatoria externa, Actividad, Exposición, Participación Ciudadano y Aportes a la gestión y respuesta institucional</a:t>
                      </a:r>
                    </a:p>
                  </a:txBody>
                  <a:tcPr marL="89994" marR="89994" marT="46788" marB="467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40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POBLACIÓN ENTREVISTADA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Población que asistió a la audiencia de rendición de cuenta de FONAVIPO (134  personas contestaron la encuesta)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48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MEDIO DE ENCUESTA</a:t>
                      </a:r>
                      <a:endParaRPr kumimoji="0" lang="es-E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La encuesta se realizó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de forma personalizada.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983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TIPO DE PREGUNTAS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Cerradas con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respuestas múltiples y </a:t>
                      </a:r>
                      <a:r>
                        <a:rPr kumimoji="0" lang="es-SV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dicotómicas de “SI” y “NO”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SV" sz="1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  <a:ea typeface="+mn-ea"/>
                          <a:cs typeface="+mn-cs"/>
                        </a:rPr>
                        <a:t>.</a:t>
                      </a:r>
                      <a:endParaRPr kumimoji="0" lang="es-ES" sz="18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  <a:ea typeface="+mn-ea"/>
                        <a:cs typeface="+mn-cs"/>
                      </a:endParaRPr>
                    </a:p>
                  </a:txBody>
                  <a:tcPr marL="89994" marR="89994" marT="46788" marB="467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24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FORMA DE PRESENTACIÓN DE RESULTADOS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Gráficas con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datos absolutos y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porcentuales de las respuestas obtenidas por cada pregunta.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086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CONCLUSIÓN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 </a:t>
                      </a:r>
                      <a:r>
                        <a:rPr kumimoji="0" lang="es-ES_trad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Tahoma" pitchFamily="34" charset="0"/>
                        </a:rPr>
                        <a:t>Se expresa de forma general y resumida los resultados más relevantes por campo.</a:t>
                      </a:r>
                      <a:endParaRPr kumimoji="0" lang="es-E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marL="89994" marR="89994" marT="46788" marB="467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051204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6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59012"/>
              </p:ext>
            </p:extLst>
          </p:nvPr>
        </p:nvGraphicFramePr>
        <p:xfrm>
          <a:off x="107504" y="116632"/>
          <a:ext cx="8856983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107504" y="6272789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10 personas no contestaron está pregunta</a:t>
            </a:r>
            <a:endParaRPr lang="es-SV" b="1" dirty="0"/>
          </a:p>
        </p:txBody>
      </p:sp>
      <p:sp>
        <p:nvSpPr>
          <p:cNvPr id="5" name="4 Rectángulo"/>
          <p:cNvSpPr/>
          <p:nvPr/>
        </p:nvSpPr>
        <p:spPr>
          <a:xfrm>
            <a:off x="1719064" y="3416700"/>
            <a:ext cx="1133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95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3997674" y="4391526"/>
            <a:ext cx="1133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5%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228678" y="4653136"/>
            <a:ext cx="113387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0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40729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23660788"/>
              </p:ext>
            </p:extLst>
          </p:nvPr>
        </p:nvGraphicFramePr>
        <p:xfrm>
          <a:off x="107504" y="116632"/>
          <a:ext cx="8856983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6972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07504" y="622802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8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2689315" y="4779481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15%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319313" y="2797674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82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021807" y="4235609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2%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508104" y="4374861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6894512" y="4374861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0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371561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8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78523733"/>
              </p:ext>
            </p:extLst>
          </p:nvPr>
        </p:nvGraphicFramePr>
        <p:xfrm>
          <a:off x="107504" y="116632"/>
          <a:ext cx="8928991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201040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163993" y="6321834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29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2286000" y="3105835"/>
            <a:ext cx="10823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84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796136" y="3984519"/>
            <a:ext cx="108234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16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1997497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2630"/>
            <a:ext cx="8229600" cy="562074"/>
          </a:xfrm>
          <a:solidFill>
            <a:schemeClr val="accent4">
              <a:lumMod val="75000"/>
            </a:schemeClr>
          </a:solidFill>
          <a:ln>
            <a:noFill/>
          </a:ln>
          <a:effectLst>
            <a:outerShdw blurRad="190500" dist="165100" dir="2700000" sx="98000" sy="98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bIns="91440" anchor="b" anchorCtr="0">
            <a:normAutofit fontScale="90000"/>
          </a:bodyPr>
          <a:lstStyle/>
          <a:p>
            <a:r>
              <a:rPr lang="es-SV" sz="3600" b="1" dirty="0">
                <a:solidFill>
                  <a:schemeClr val="bg1"/>
                </a:solidFill>
                <a:latin typeface="Century Gothic" pitchFamily="34" charset="0"/>
              </a:rPr>
              <a:t>CONCLUSIONES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640960" cy="583264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s-SV" sz="2000" dirty="0" smtClean="0">
                <a:latin typeface="Century Gothic" pitchFamily="34" charset="0"/>
              </a:rPr>
              <a:t>En conclusión la población asistente a la audiencia de la rendición  de cuentas, califica en general de excelente o muy buena la gestión institucional y expresaron en términos generales lo siguiente:</a:t>
            </a:r>
          </a:p>
          <a:p>
            <a:pPr marL="0" indent="0" algn="just">
              <a:buNone/>
            </a:pPr>
            <a:endParaRPr lang="es-SV" sz="1000" dirty="0" smtClean="0">
              <a:latin typeface="Century Gothic" pitchFamily="34" charset="0"/>
            </a:endParaRPr>
          </a:p>
          <a:p>
            <a:pPr marL="266700" indent="-266700" algn="just">
              <a:buFont typeface="+mj-lt"/>
              <a:buAutoNum type="arabicPeriod"/>
            </a:pPr>
            <a:r>
              <a:rPr lang="es-SV" sz="2000" b="1" dirty="0" smtClean="0">
                <a:solidFill>
                  <a:srgbClr val="0000CC"/>
                </a:solidFill>
                <a:latin typeface="Century Gothic" pitchFamily="34" charset="0"/>
              </a:rPr>
              <a:t>Divulgación </a:t>
            </a:r>
            <a:r>
              <a:rPr lang="es-SV" sz="2000" b="1" dirty="0">
                <a:solidFill>
                  <a:srgbClr val="0000CC"/>
                </a:solidFill>
                <a:latin typeface="Century Gothic" pitchFamily="34" charset="0"/>
              </a:rPr>
              <a:t>del </a:t>
            </a:r>
            <a:r>
              <a:rPr lang="es-SV" sz="2000" b="1" dirty="0" smtClean="0">
                <a:solidFill>
                  <a:srgbClr val="0000CC"/>
                </a:solidFill>
                <a:latin typeface="Century Gothic" pitchFamily="34" charset="0"/>
              </a:rPr>
              <a:t>informe</a:t>
            </a:r>
          </a:p>
          <a:p>
            <a:pPr marL="266700" lvl="1" indent="0" algn="just">
              <a:buNone/>
            </a:pPr>
            <a:r>
              <a:rPr lang="es-SV" sz="2000" dirty="0" smtClean="0">
                <a:latin typeface="Century Gothic" pitchFamily="34" charset="0"/>
              </a:rPr>
              <a:t>El 74% de la población que asistió a la  rendición expresó que recibió el informe antes de la audiencia, principalmente por medio físico,</a:t>
            </a:r>
            <a:endParaRPr lang="es-SV" sz="2000" dirty="0">
              <a:latin typeface="Century Gothic" pitchFamily="34" charset="0"/>
            </a:endParaRPr>
          </a:p>
          <a:p>
            <a:pPr marL="266700" lvl="1" indent="-266700" algn="just">
              <a:buNone/>
            </a:pPr>
            <a:endParaRPr lang="es-SV" sz="1000" b="1" dirty="0" smtClean="0">
              <a:latin typeface="Century Gothic" pitchFamily="34" charset="0"/>
            </a:endParaRPr>
          </a:p>
          <a:p>
            <a:pPr marL="266700" indent="-266700" algn="just">
              <a:buFont typeface="+mj-lt"/>
              <a:buAutoNum type="arabicPeriod"/>
            </a:pPr>
            <a:r>
              <a:rPr lang="es-SV" sz="2000" b="1" dirty="0" smtClean="0">
                <a:solidFill>
                  <a:srgbClr val="0000CC"/>
                </a:solidFill>
                <a:latin typeface="Century Gothic" pitchFamily="34" charset="0"/>
              </a:rPr>
              <a:t>Convocatoria externa</a:t>
            </a:r>
          </a:p>
          <a:p>
            <a:pPr marL="266700" lvl="1" indent="0" algn="just">
              <a:buNone/>
            </a:pPr>
            <a:r>
              <a:rPr lang="es-SV" sz="2000" dirty="0" smtClean="0">
                <a:latin typeface="Century Gothic" pitchFamily="34" charset="0"/>
              </a:rPr>
              <a:t>El 41% recibió una invitación directa por parte de FONAVIPO, el resto por otros medios.</a:t>
            </a:r>
            <a:endParaRPr lang="es-SV" sz="2000" dirty="0">
              <a:latin typeface="Century Gothic" pitchFamily="34" charset="0"/>
            </a:endParaRPr>
          </a:p>
          <a:p>
            <a:pPr marL="266700" indent="-266700" algn="just">
              <a:buFont typeface="+mj-lt"/>
              <a:buAutoNum type="arabicPeriod"/>
            </a:pPr>
            <a:endParaRPr lang="es-SV" sz="1000" b="1" dirty="0" smtClean="0">
              <a:latin typeface="Century Gothic" pitchFamily="34" charset="0"/>
            </a:endParaRPr>
          </a:p>
          <a:p>
            <a:pPr marL="266700" indent="-266700" algn="just">
              <a:buFont typeface="+mj-lt"/>
              <a:buAutoNum type="arabicPeriod"/>
            </a:pPr>
            <a:r>
              <a:rPr lang="es-SV" sz="2000" b="1" dirty="0" smtClean="0">
                <a:solidFill>
                  <a:srgbClr val="0000CC"/>
                </a:solidFill>
                <a:latin typeface="Century Gothic" pitchFamily="34" charset="0"/>
              </a:rPr>
              <a:t>Actividad</a:t>
            </a:r>
          </a:p>
          <a:p>
            <a:pPr marL="266700" indent="0" algn="just">
              <a:buNone/>
            </a:pPr>
            <a:r>
              <a:rPr lang="es-SV" sz="2000" dirty="0" smtClean="0">
                <a:latin typeface="Century Gothic" pitchFamily="34" charset="0"/>
              </a:rPr>
              <a:t>Alrededor del 93% de la población asistente consideró muy accesible y muy adecuado el lugar, asimismo el 99% dijo que había recibido el informe de rendición de cuenta, considerando el 94% de ellos que el mismo era muy claro.</a:t>
            </a:r>
          </a:p>
        </p:txBody>
      </p:sp>
    </p:spTree>
    <p:extLst>
      <p:ext uri="{BB962C8B-B14F-4D97-AF65-F5344CB8AC3E}">
        <p14:creationId xmlns:p14="http://schemas.microsoft.com/office/powerpoint/2010/main" val="41677711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30622"/>
            <a:ext cx="8229600" cy="562074"/>
          </a:xfrm>
          <a:solidFill>
            <a:schemeClr val="accent4">
              <a:lumMod val="75000"/>
            </a:schemeClr>
          </a:solidFill>
          <a:ln>
            <a:noFill/>
          </a:ln>
          <a:effectLst>
            <a:outerShdw blurRad="190500" dist="165100" dir="2700000" sx="98000" sy="98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>
            <a:normAutofit fontScale="90000"/>
          </a:bodyPr>
          <a:lstStyle/>
          <a:p>
            <a:r>
              <a:rPr lang="es-SV" sz="3600" b="1" dirty="0" smtClean="0">
                <a:solidFill>
                  <a:schemeClr val="bg1"/>
                </a:solidFill>
                <a:latin typeface="Century Gothic" pitchFamily="34" charset="0"/>
              </a:rPr>
              <a:t>CONCLUSIONES</a:t>
            </a:r>
            <a:endParaRPr lang="es-SV" sz="3600" b="1" dirty="0">
              <a:solidFill>
                <a:schemeClr val="bg1"/>
              </a:solidFill>
              <a:latin typeface="Century Gothic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51520" y="691028"/>
            <a:ext cx="8640960" cy="5832648"/>
          </a:xfrm>
        </p:spPr>
        <p:txBody>
          <a:bodyPr>
            <a:noAutofit/>
          </a:bodyPr>
          <a:lstStyle/>
          <a:p>
            <a:pPr marL="266700" indent="-266700" algn="just">
              <a:buFont typeface="+mj-lt"/>
              <a:buAutoNum type="arabicPeriod" startAt="4"/>
            </a:pPr>
            <a:r>
              <a:rPr lang="es-SV" sz="1900" b="1" dirty="0" smtClean="0">
                <a:solidFill>
                  <a:srgbClr val="0000CC"/>
                </a:solidFill>
                <a:latin typeface="Century Gothic" pitchFamily="34" charset="0"/>
              </a:rPr>
              <a:t>Exposición</a:t>
            </a:r>
          </a:p>
          <a:p>
            <a:pPr marL="266700" indent="0" algn="just">
              <a:buNone/>
            </a:pPr>
            <a:r>
              <a:rPr lang="es-SV" sz="1900" dirty="0" smtClean="0">
                <a:latin typeface="Century Gothic" pitchFamily="34" charset="0"/>
              </a:rPr>
              <a:t>El 91% consideró la exposición muy precisa y de este el 84% manifestó que el tiempo de duración fue adecuado, además el </a:t>
            </a:r>
            <a:r>
              <a:rPr lang="es-SV" sz="1900" dirty="0">
                <a:latin typeface="Century Gothic" pitchFamily="34" charset="0"/>
              </a:rPr>
              <a:t>96% expresó que comprendió bastante el nivel de avance los </a:t>
            </a:r>
            <a:r>
              <a:rPr lang="es-SV" sz="1900" dirty="0" smtClean="0">
                <a:latin typeface="Century Gothic" pitchFamily="34" charset="0"/>
              </a:rPr>
              <a:t>proyectos y el 95% considera que fue muy clara la información del impacto de los proyectos, las dificultades y obstáculos enfrentados y la explicación de la ejecución del presupuesto. En relación con los temas abordados  85% dijo que fueron de su interés y respecto a las inversiones futuras para el 87% fueron muy claras.</a:t>
            </a:r>
            <a:endParaRPr lang="es-SV" sz="1900" dirty="0">
              <a:latin typeface="Century Gothic" pitchFamily="34" charset="0"/>
            </a:endParaRPr>
          </a:p>
          <a:p>
            <a:pPr marL="266700" indent="0" algn="just">
              <a:buNone/>
            </a:pPr>
            <a:endParaRPr lang="es-SV" sz="1000" dirty="0">
              <a:latin typeface="Century Gothic" pitchFamily="34" charset="0"/>
            </a:endParaRPr>
          </a:p>
          <a:p>
            <a:pPr marL="266700" indent="-266700" algn="just">
              <a:buFont typeface="+mj-lt"/>
              <a:buAutoNum type="arabicPeriod" startAt="5"/>
            </a:pPr>
            <a:r>
              <a:rPr lang="es-SV" sz="1900" b="1" dirty="0" smtClean="0">
                <a:solidFill>
                  <a:srgbClr val="0000CC"/>
                </a:solidFill>
                <a:latin typeface="Century Gothic" pitchFamily="34" charset="0"/>
              </a:rPr>
              <a:t>Participación Ciudadano</a:t>
            </a:r>
          </a:p>
          <a:p>
            <a:pPr marL="266700" indent="0" algn="just">
              <a:buNone/>
            </a:pPr>
            <a:r>
              <a:rPr lang="es-SV" sz="1900" dirty="0" smtClean="0">
                <a:latin typeface="Century Gothic" pitchFamily="34" charset="0"/>
              </a:rPr>
              <a:t>El </a:t>
            </a:r>
            <a:r>
              <a:rPr lang="es-SV" sz="1900" dirty="0">
                <a:latin typeface="Century Gothic" pitchFamily="34" charset="0"/>
              </a:rPr>
              <a:t>96% consideró </a:t>
            </a:r>
            <a:r>
              <a:rPr lang="es-SV" sz="1900" dirty="0" smtClean="0">
                <a:latin typeface="Century Gothic" pitchFamily="34" charset="0"/>
              </a:rPr>
              <a:t>el tiempo de participación  que fue bastante o adecuado y el 97% dijo que fue  muy clara la dinámica de participación.</a:t>
            </a:r>
          </a:p>
          <a:p>
            <a:pPr marL="266700" indent="0" algn="just">
              <a:buNone/>
            </a:pPr>
            <a:endParaRPr lang="es-SV" sz="1000" dirty="0" smtClean="0">
              <a:latin typeface="Century Gothic" pitchFamily="34" charset="0"/>
            </a:endParaRPr>
          </a:p>
          <a:p>
            <a:pPr marL="266700" indent="-266700" algn="just">
              <a:buFont typeface="+mj-lt"/>
              <a:buAutoNum type="arabicPeriod" startAt="6"/>
            </a:pPr>
            <a:r>
              <a:rPr lang="es-SV" sz="1900" b="1" dirty="0" smtClean="0">
                <a:solidFill>
                  <a:srgbClr val="0000CC"/>
                </a:solidFill>
                <a:latin typeface="Century Gothic" pitchFamily="34" charset="0"/>
              </a:rPr>
              <a:t>Aportes </a:t>
            </a:r>
            <a:r>
              <a:rPr lang="es-SV" sz="1900" b="1" dirty="0">
                <a:solidFill>
                  <a:srgbClr val="0000CC"/>
                </a:solidFill>
                <a:latin typeface="Century Gothic" pitchFamily="34" charset="0"/>
              </a:rPr>
              <a:t>a la gestión y respuesta </a:t>
            </a:r>
            <a:r>
              <a:rPr lang="es-SV" sz="1900" b="1" dirty="0" smtClean="0">
                <a:solidFill>
                  <a:srgbClr val="0000CC"/>
                </a:solidFill>
                <a:latin typeface="Century Gothic" pitchFamily="34" charset="0"/>
              </a:rPr>
              <a:t>institucional</a:t>
            </a:r>
          </a:p>
          <a:p>
            <a:pPr marL="266700" indent="0" algn="just">
              <a:buNone/>
            </a:pPr>
            <a:r>
              <a:rPr lang="es-SV" sz="1900" dirty="0" smtClean="0">
                <a:latin typeface="Century Gothic" pitchFamily="34" charset="0"/>
              </a:rPr>
              <a:t>Finalmente el 95% de la población que asistió se sintió muy satisfecho de las respuestas de las autoridades respecto a las preguntas formuladas y el  98% califican el segundo año  gestión de la Institución como excelente o muy bueno.</a:t>
            </a:r>
            <a:endParaRPr lang="es-SV" sz="1900" dirty="0">
              <a:latin typeface="Century Gothic" pitchFamily="34" charset="0"/>
            </a:endParaRPr>
          </a:p>
          <a:p>
            <a:pPr marL="266700" indent="-266700" algn="just">
              <a:buFont typeface="+mj-lt"/>
              <a:buAutoNum type="arabicPeriod" startAt="6"/>
            </a:pPr>
            <a:endParaRPr lang="es-SV" sz="1900" b="1" dirty="0"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405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3 Grupo"/>
          <p:cNvGrpSpPr/>
          <p:nvPr/>
        </p:nvGrpSpPr>
        <p:grpSpPr>
          <a:xfrm>
            <a:off x="287524" y="188640"/>
            <a:ext cx="8676964" cy="6336704"/>
            <a:chOff x="287524" y="188640"/>
            <a:chExt cx="8676964" cy="6336704"/>
          </a:xfrm>
        </p:grpSpPr>
        <p:graphicFrame>
          <p:nvGraphicFramePr>
            <p:cNvPr id="29" name="40 Gráfico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42146086"/>
                </p:ext>
              </p:extLst>
            </p:nvPr>
          </p:nvGraphicFramePr>
          <p:xfrm>
            <a:off x="287524" y="188640"/>
            <a:ext cx="8676964" cy="633670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" name="1 CuadroTexto"/>
            <p:cNvSpPr txBox="1"/>
            <p:nvPr/>
          </p:nvSpPr>
          <p:spPr>
            <a:xfrm>
              <a:off x="2411760" y="3444211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SV" sz="2800" b="1" dirty="0" smtClean="0">
                  <a:solidFill>
                    <a:srgbClr val="FFFF99"/>
                  </a:solidFill>
                  <a:latin typeface="Century Gothic" pitchFamily="34" charset="0"/>
                </a:rPr>
                <a:t>74%</a:t>
              </a:r>
              <a:endParaRPr lang="es-SV" sz="2800" b="1" dirty="0">
                <a:solidFill>
                  <a:srgbClr val="FFFF99"/>
                </a:solidFill>
                <a:latin typeface="Century Gothic" pitchFamily="34" charset="0"/>
              </a:endParaRPr>
            </a:p>
          </p:txBody>
        </p:sp>
        <p:sp>
          <p:nvSpPr>
            <p:cNvPr id="32" name="31 CuadroTexto"/>
            <p:cNvSpPr txBox="1"/>
            <p:nvPr/>
          </p:nvSpPr>
          <p:spPr>
            <a:xfrm>
              <a:off x="6012160" y="4653136"/>
              <a:ext cx="10801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s-SV"/>
              </a:defPPr>
              <a:lvl1pPr algn="ctr">
                <a:defRPr sz="3200" b="1">
                  <a:solidFill>
                    <a:srgbClr val="FFFF99"/>
                  </a:solidFill>
                </a:defRPr>
              </a:lvl1pPr>
            </a:lstStyle>
            <a:p>
              <a:r>
                <a:rPr lang="es-SV" sz="2800" dirty="0">
                  <a:latin typeface="Century Gothic" pitchFamily="34" charset="0"/>
                </a:rPr>
                <a:t>26%</a:t>
              </a:r>
            </a:p>
          </p:txBody>
        </p:sp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4245" y="268852"/>
              <a:ext cx="987328" cy="5678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" name="2 CuadroTexto"/>
            <p:cNvSpPr txBox="1"/>
            <p:nvPr/>
          </p:nvSpPr>
          <p:spPr>
            <a:xfrm>
              <a:off x="289664" y="6137168"/>
              <a:ext cx="640871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SV" b="1" dirty="0" smtClean="0"/>
                <a:t>Nota: 46 personas no contestaron está pregunta</a:t>
              </a:r>
              <a:endParaRPr lang="es-SV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78610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3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14356411"/>
              </p:ext>
            </p:extLst>
          </p:nvPr>
        </p:nvGraphicFramePr>
        <p:xfrm>
          <a:off x="251520" y="188640"/>
          <a:ext cx="8640959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4 CuadroTexto"/>
          <p:cNvSpPr txBox="1"/>
          <p:nvPr/>
        </p:nvSpPr>
        <p:spPr>
          <a:xfrm>
            <a:off x="5283270" y="316739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>
                <a:latin typeface="Century Gothic" pitchFamily="34" charset="0"/>
              </a:rPr>
              <a:t>40%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322854" y="4573938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20%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378644" y="492200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5%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205814" y="492200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5%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043608" y="479715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7%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203848" y="4168244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22%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2123728" y="4458082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1%</a:t>
            </a:r>
            <a:endParaRPr lang="es-SV" sz="2800" dirty="0">
              <a:latin typeface="Century Gothic" pitchFamily="34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45" y="268852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344245" y="6321834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25 personas no contestaron está pregunta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424950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4" name="9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672774"/>
              </p:ext>
            </p:extLst>
          </p:nvPr>
        </p:nvGraphicFramePr>
        <p:xfrm>
          <a:off x="215516" y="188640"/>
          <a:ext cx="8712967" cy="6480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CuadroTexto"/>
          <p:cNvSpPr txBox="1"/>
          <p:nvPr/>
        </p:nvSpPr>
        <p:spPr>
          <a:xfrm>
            <a:off x="5989347" y="306108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52%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7236296" y="3843195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2%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751180" y="3962771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2%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63888" y="3962771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1%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2267744" y="373380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3%</a:t>
            </a:r>
            <a:endParaRPr lang="es-SV" sz="2800" dirty="0">
              <a:latin typeface="Century Gothic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115616" y="3515380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SV"/>
            </a:defPPr>
            <a:lvl1pPr algn="ctr">
              <a:defRPr sz="3200" b="1">
                <a:solidFill>
                  <a:srgbClr val="FFFF99"/>
                </a:solidFill>
              </a:defRPr>
            </a:lvl1pPr>
          </a:lstStyle>
          <a:p>
            <a:r>
              <a:rPr lang="es-SV" sz="2800" dirty="0" smtClean="0">
                <a:latin typeface="Century Gothic" pitchFamily="34" charset="0"/>
              </a:rPr>
              <a:t>40%</a:t>
            </a:r>
            <a:endParaRPr lang="es-SV" sz="2800" dirty="0">
              <a:latin typeface="Century Gothic" pitchFamily="34" charset="0"/>
            </a:endParaRPr>
          </a:p>
        </p:txBody>
      </p:sp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245" y="268852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289664" y="61371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1 persona no contestaron está pregunta</a:t>
            </a:r>
            <a:endParaRPr lang="es-SV" b="1" dirty="0"/>
          </a:p>
        </p:txBody>
      </p:sp>
    </p:spTree>
    <p:extLst>
      <p:ext uri="{BB962C8B-B14F-4D97-AF65-F5344CB8AC3E}">
        <p14:creationId xmlns:p14="http://schemas.microsoft.com/office/powerpoint/2010/main" val="16650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10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83921407"/>
              </p:ext>
            </p:extLst>
          </p:nvPr>
        </p:nvGraphicFramePr>
        <p:xfrm>
          <a:off x="107504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437" y="188640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05256" y="6263780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4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763688" y="2762489"/>
            <a:ext cx="9361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2800" b="1" dirty="0">
                <a:solidFill>
                  <a:srgbClr val="FFFF99"/>
                </a:solidFill>
              </a:rPr>
              <a:t>92</a:t>
            </a:r>
            <a:r>
              <a:rPr lang="es-SV" sz="2800" b="1" dirty="0" smtClean="0">
                <a:solidFill>
                  <a:srgbClr val="FFFF99"/>
                </a:solidFill>
              </a:rPr>
              <a:t>%</a:t>
            </a:r>
            <a:endParaRPr lang="es-SV" sz="2800" b="1" dirty="0">
              <a:solidFill>
                <a:srgbClr val="FFFF99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6804248" y="4421035"/>
            <a:ext cx="8117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</a:rPr>
              <a:t>1%</a:t>
            </a:r>
            <a:endParaRPr lang="es-SV" sz="2800" b="1" dirty="0">
              <a:solidFill>
                <a:srgbClr val="FFFF99"/>
              </a:solidFill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4288500" y="4326645"/>
            <a:ext cx="7920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</a:rPr>
              <a:t>7%</a:t>
            </a:r>
            <a:endParaRPr lang="es-SV" sz="28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852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1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410358"/>
              </p:ext>
            </p:extLst>
          </p:nvPr>
        </p:nvGraphicFramePr>
        <p:xfrm>
          <a:off x="107504" y="116632"/>
          <a:ext cx="8928992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88" y="198512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Rectángulo"/>
          <p:cNvSpPr/>
          <p:nvPr/>
        </p:nvSpPr>
        <p:spPr>
          <a:xfrm>
            <a:off x="6516216" y="4448218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</a:rPr>
              <a:t>3</a:t>
            </a:r>
            <a:r>
              <a:rPr lang="es-SV" sz="2800" b="1" dirty="0">
                <a:solidFill>
                  <a:srgbClr val="FFFF99"/>
                </a:solidFill>
              </a:rPr>
              <a:t>%</a:t>
            </a:r>
          </a:p>
        </p:txBody>
      </p:sp>
      <p:sp>
        <p:nvSpPr>
          <p:cNvPr id="6" name="5 Rectángulo"/>
          <p:cNvSpPr/>
          <p:nvPr/>
        </p:nvSpPr>
        <p:spPr>
          <a:xfrm>
            <a:off x="3969060" y="4419708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</a:rPr>
              <a:t>4%</a:t>
            </a:r>
            <a:endParaRPr lang="es-SV" sz="2800" b="1" dirty="0">
              <a:solidFill>
                <a:srgbClr val="FFFF99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1691680" y="3140968"/>
            <a:ext cx="1205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</a:rPr>
              <a:t>93</a:t>
            </a:r>
            <a:r>
              <a:rPr lang="es-SV" sz="2800" b="1" dirty="0" smtClean="0">
                <a:solidFill>
                  <a:srgbClr val="FFFF99"/>
                </a:solidFill>
              </a:rPr>
              <a:t>%</a:t>
            </a:r>
            <a:endParaRPr lang="es-SV" sz="2800" b="1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96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27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101215"/>
              </p:ext>
            </p:extLst>
          </p:nvPr>
        </p:nvGraphicFramePr>
        <p:xfrm>
          <a:off x="179512" y="188640"/>
          <a:ext cx="8784976" cy="6408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429" y="240716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89664" y="61371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32 personas no contestaron está pregunta</a:t>
            </a:r>
            <a:endParaRPr lang="es-SV" b="1" dirty="0"/>
          </a:p>
        </p:txBody>
      </p:sp>
      <p:sp>
        <p:nvSpPr>
          <p:cNvPr id="7" name="6 Rectángulo"/>
          <p:cNvSpPr/>
          <p:nvPr/>
        </p:nvSpPr>
        <p:spPr>
          <a:xfrm>
            <a:off x="2286000" y="3105835"/>
            <a:ext cx="1349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99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5724128" y="4581128"/>
            <a:ext cx="134989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234921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SV"/>
          </a:p>
        </p:txBody>
      </p:sp>
      <p:graphicFrame>
        <p:nvGraphicFramePr>
          <p:cNvPr id="3" name="13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6396257"/>
              </p:ext>
            </p:extLst>
          </p:nvPr>
        </p:nvGraphicFramePr>
        <p:xfrm>
          <a:off x="179512" y="77372"/>
          <a:ext cx="8784976" cy="65527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384" y="138904"/>
            <a:ext cx="987328" cy="5678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CuadroTexto"/>
          <p:cNvSpPr txBox="1"/>
          <p:nvPr/>
        </p:nvSpPr>
        <p:spPr>
          <a:xfrm>
            <a:off x="289664" y="6137168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 smtClean="0"/>
              <a:t>Nota: 5 personas no contestaron está pregunta</a:t>
            </a:r>
            <a:endParaRPr lang="es-SV" b="1" dirty="0"/>
          </a:p>
        </p:txBody>
      </p:sp>
      <p:sp>
        <p:nvSpPr>
          <p:cNvPr id="6" name="5 Rectángulo"/>
          <p:cNvSpPr/>
          <p:nvPr/>
        </p:nvSpPr>
        <p:spPr>
          <a:xfrm>
            <a:off x="1651144" y="2961249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94</a:t>
            </a:r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3982058" y="4247436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5%</a:t>
            </a:r>
            <a:endParaRPr lang="es-SV" sz="2800" b="1" dirty="0">
              <a:solidFill>
                <a:srgbClr val="FFFF99"/>
              </a:solidFill>
              <a:latin typeface="Century Gothic" pitchFamily="34" charset="0"/>
            </a:endParaRPr>
          </a:p>
        </p:txBody>
      </p:sp>
      <p:sp>
        <p:nvSpPr>
          <p:cNvPr id="8" name="7 Rectángulo"/>
          <p:cNvSpPr/>
          <p:nvPr/>
        </p:nvSpPr>
        <p:spPr>
          <a:xfrm>
            <a:off x="6372200" y="4395028"/>
            <a:ext cx="12080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2800" b="1" dirty="0" smtClean="0">
                <a:solidFill>
                  <a:srgbClr val="FFFF99"/>
                </a:solidFill>
                <a:latin typeface="Century Gothic" pitchFamily="34" charset="0"/>
              </a:rPr>
              <a:t>1</a:t>
            </a:r>
            <a:r>
              <a:rPr lang="es-SV" sz="2800" b="1" dirty="0">
                <a:solidFill>
                  <a:srgbClr val="FFFF99"/>
                </a:solidFill>
                <a:latin typeface="Century Gothic" pitchFamily="34" charset="0"/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85309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6670</TotalTime>
  <Words>1120</Words>
  <Application>Microsoft Office PowerPoint</Application>
  <PresentationFormat>Presentación en pantalla (4:3)</PresentationFormat>
  <Paragraphs>159</Paragraphs>
  <Slides>24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5" baseType="lpstr">
      <vt:lpstr>Equidad</vt:lpstr>
      <vt:lpstr>Presentación de PowerPoint</vt:lpstr>
      <vt:lpstr>METODOLOGIA DE LA EVALUACIÓN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CONCLUSIONES</vt:lpstr>
      <vt:lpstr>CONCLUSIONES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 Romero</dc:creator>
  <cp:lastModifiedBy>Oscar Romero</cp:lastModifiedBy>
  <cp:revision>226</cp:revision>
  <dcterms:created xsi:type="dcterms:W3CDTF">2015-06-19T20:54:00Z</dcterms:created>
  <dcterms:modified xsi:type="dcterms:W3CDTF">2016-09-05T22:24:50Z</dcterms:modified>
</cp:coreProperties>
</file>