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756" r:id="rId2"/>
    <p:sldId id="932" r:id="rId3"/>
    <p:sldId id="931" r:id="rId4"/>
    <p:sldId id="943" r:id="rId5"/>
    <p:sldId id="933" r:id="rId6"/>
    <p:sldId id="939" r:id="rId7"/>
    <p:sldId id="940" r:id="rId8"/>
    <p:sldId id="941" r:id="rId9"/>
    <p:sldId id="942" r:id="rId10"/>
    <p:sldId id="934" r:id="rId11"/>
    <p:sldId id="936" r:id="rId12"/>
    <p:sldId id="937" r:id="rId13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iam Vides" initials="MV" lastIdx="16" clrIdx="0"/>
  <p:cmAuthor id="1" name="GLADIS EUGENIA SCHMIDT DE SERPAS" initials="GESDS" lastIdx="1" clrIdx="1"/>
  <p:cmAuthor id="2" name="LORENA SUYAPA VALDIVIESO VALENCIA" initials="LSVV" lastIdx="1" clrIdx="2"/>
  <p:cmAuthor id="3" name="VILMA CELINA GARCIA DE MONTERROSA" initials="VCGDM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CC3300"/>
    <a:srgbClr val="003300"/>
    <a:srgbClr val="FF9900"/>
    <a:srgbClr val="7FAC00"/>
    <a:srgbClr val="32724A"/>
    <a:srgbClr val="E3EBF5"/>
    <a:srgbClr val="91C400"/>
    <a:srgbClr val="9FD9E9"/>
    <a:srgbClr val="D6E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87744" autoAdjust="0"/>
  </p:normalViewPr>
  <p:slideViewPr>
    <p:cSldViewPr showGuides="1">
      <p:cViewPr>
        <p:scale>
          <a:sx n="75" d="100"/>
          <a:sy n="75" d="100"/>
        </p:scale>
        <p:origin x="-1110" y="-78"/>
      </p:cViewPr>
      <p:guideLst>
        <p:guide orient="horz" pos="2205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70" d="100"/>
        <a:sy n="70" d="100"/>
      </p:scale>
      <p:origin x="0" y="540"/>
    </p:cViewPr>
  </p:sorterViewPr>
  <p:notesViewPr>
    <p:cSldViewPr showGuides="1">
      <p:cViewPr varScale="1">
        <p:scale>
          <a:sx n="52" d="100"/>
          <a:sy n="52" d="100"/>
        </p:scale>
        <p:origin x="-282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FB4426-BFAE-4173-AC7D-22AE4C1B9544}" type="datetimeFigureOut">
              <a:rPr lang="es-MX"/>
              <a:pPr>
                <a:defRPr/>
              </a:pPr>
              <a:t>23/05/2019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F1482-263A-4322-AF7A-7020D83DA39F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70057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FCCC10-3BEF-475D-B475-04941AA6F742}" type="datetimeFigureOut">
              <a:rPr lang="es-SV"/>
              <a:pPr>
                <a:defRPr/>
              </a:pPr>
              <a:t>23/05/2019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223FF35-3C81-4269-BA6E-D183C00D5960}" type="slidenum">
              <a:rPr lang="es-SV"/>
              <a:pPr>
                <a:defRPr/>
              </a:pPr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77532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23FF35-3C81-4269-BA6E-D183C00D5960}" type="slidenum">
              <a:rPr lang="es-SV" smtClean="0"/>
              <a:pPr>
                <a:defRPr/>
              </a:pPr>
              <a:t>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0459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B6AD-9F3F-4EB2-8AC1-5DF640A8E56D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F1D98-5504-4C94-9419-95834EFA5408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1815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9689-F5DB-4D45-AE43-71C9049292AB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97D5B-4CE5-48C1-8A81-D5893C963C95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686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8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7CAC-35F7-4281-8358-BFDFA0276D5C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9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08D6-6A8D-4D3C-88F4-7B32BE5789AA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33784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1D4C5-617F-44D6-BD04-18030E2E5FD6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798C9-744E-4CD5-92BF-DA8ED6C783EC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2374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8963F-4E4F-43E4-A437-3A22195ECC76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DE68-5A80-446F-82CE-FE94AD39156B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4115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08C15F-D359-48C6-95E5-EC271B0C0C0D}" type="datetime1">
              <a:rPr lang="es-ES_tradnl" smtClean="0"/>
              <a:t>23/05/2019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BB7302-575D-48D7-BCF1-A6F584C0100E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 t="15689" r="42941" b="33864"/>
          <a:stretch/>
        </p:blipFill>
        <p:spPr>
          <a:xfrm>
            <a:off x="10997" y="-12174"/>
            <a:ext cx="5065059" cy="560854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759" y="6021288"/>
            <a:ext cx="428745" cy="792088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6136"/>
            <a:ext cx="1691680" cy="763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9" r:id="rId2"/>
    <p:sldLayoutId id="2147483730" r:id="rId3"/>
    <p:sldLayoutId id="2147483731" r:id="rId4"/>
    <p:sldLayoutId id="2147483714" r:id="rId5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03417" y="2132856"/>
            <a:ext cx="7776864" cy="175432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s-SV" sz="5400" dirty="0" smtClean="0">
                <a:solidFill>
                  <a:schemeClr val="tx2"/>
                </a:solidFill>
                <a:latin typeface="Corbel" panose="020B0503020204020204" pitchFamily="34" charset="0"/>
                <a:cs typeface="Arial" pitchFamily="34" charset="0"/>
              </a:rPr>
              <a:t>1. </a:t>
            </a:r>
            <a:r>
              <a:rPr lang="es-SV" sz="5400" dirty="0" smtClean="0">
                <a:solidFill>
                  <a:schemeClr val="tx2"/>
                </a:solidFill>
                <a:latin typeface="Corbel" panose="020B0503020204020204" pitchFamily="34" charset="0"/>
                <a:cs typeface="Arial" pitchFamily="34" charset="0"/>
              </a:rPr>
              <a:t>INTERVENCIONES  EN EJECUCIÓN</a:t>
            </a:r>
          </a:p>
        </p:txBody>
      </p:sp>
    </p:spTree>
    <p:extLst>
      <p:ext uri="{BB962C8B-B14F-4D97-AF65-F5344CB8AC3E}">
        <p14:creationId xmlns:p14="http://schemas.microsoft.com/office/powerpoint/2010/main" val="26517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b="1" dirty="0" smtClean="0">
                <a:latin typeface="Century Gothic" panose="020B0502020202020204" pitchFamily="34" charset="0"/>
              </a:rPr>
              <a:t>Intervenciones en ejecución:</a:t>
            </a: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SV" b="1" dirty="0" smtClean="0">
                <a:latin typeface="Century Gothic" panose="020B0502020202020204" pitchFamily="34" charset="0"/>
              </a:rPr>
              <a:t>Bono </a:t>
            </a:r>
            <a:r>
              <a:rPr lang="es-SV" b="1" dirty="0">
                <a:latin typeface="Century Gothic" panose="020B0502020202020204" pitchFamily="34" charset="0"/>
              </a:rPr>
              <a:t>Salud/Educación</a:t>
            </a:r>
            <a:endParaRPr lang="es-419" b="1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 85N Fondo General Bono Salud Educación.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  136 municipios </a:t>
            </a:r>
            <a:r>
              <a:rPr lang="es-419" dirty="0" smtClean="0">
                <a:latin typeface="Century Gothic" panose="020B0502020202020204" pitchFamily="34" charset="0"/>
              </a:rPr>
              <a:t>{90 Estrategia de Erradicación de la Pobreza (EEP), </a:t>
            </a:r>
            <a:r>
              <a:rPr lang="es-419" dirty="0">
                <a:latin typeface="Century Gothic" panose="020B0502020202020204" pitchFamily="34" charset="0"/>
              </a:rPr>
              <a:t>15 </a:t>
            </a:r>
            <a:r>
              <a:rPr lang="es-419" dirty="0" smtClean="0">
                <a:latin typeface="Century Gothic" panose="020B0502020202020204" pitchFamily="34" charset="0"/>
              </a:rPr>
              <a:t>Comunidades Solidarias Urbanas (CSU) </a:t>
            </a:r>
            <a:r>
              <a:rPr lang="es-419" dirty="0">
                <a:latin typeface="Century Gothic" panose="020B0502020202020204" pitchFamily="34" charset="0"/>
              </a:rPr>
              <a:t>y 31 </a:t>
            </a:r>
            <a:r>
              <a:rPr lang="es-419" dirty="0" smtClean="0">
                <a:latin typeface="Century Gothic" panose="020B0502020202020204" pitchFamily="34" charset="0"/>
              </a:rPr>
              <a:t>Comunidades Solidarias Rurales(CSR)} </a:t>
            </a:r>
            <a:r>
              <a:rPr lang="es-419" dirty="0">
                <a:latin typeface="Century Gothic" panose="020B0502020202020204" pitchFamily="34" charset="0"/>
              </a:rPr>
              <a:t>- 61,586 familias 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Reducir las brechas de desigualdad, a través de la entrega de un bono para familias con hijos que cursen primaria, o jóvenes en tercer ciclo y bachillerato; o familias con una mujer embarazada o niños hasta 5 años; que permita posibilitar el acceso a los servicios de educación y salud, y así contribuir a romper el círculo intergeneracional de la pobreza, para que la falta de ingreso no limite el desarrollo de la familia y sus </a:t>
            </a:r>
            <a:r>
              <a:rPr lang="es-419" dirty="0" smtClean="0">
                <a:latin typeface="Century Gothic" panose="020B0502020202020204" pitchFamily="34" charset="0"/>
              </a:rPr>
              <a:t>miembros.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28471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</a:t>
            </a:r>
            <a:r>
              <a:rPr lang="es-MX" sz="3600" b="1" kern="0" dirty="0" smtClean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Registro y Transferencias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223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404664"/>
            <a:ext cx="6696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</a:t>
            </a:r>
            <a:r>
              <a:rPr lang="es-MX" sz="2800" b="1" kern="0" dirty="0" smtClean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Registro y Transferencias</a:t>
            </a:r>
            <a:endParaRPr lang="es-ES" sz="28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67544" y="1196752"/>
            <a:ext cx="799288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Nombre </a:t>
            </a:r>
            <a:r>
              <a:rPr lang="es-SV" sz="1600" dirty="0">
                <a:latin typeface="Century Gothic" panose="020B0502020202020204" pitchFamily="34" charset="0"/>
              </a:rPr>
              <a:t>de la intervención </a:t>
            </a:r>
            <a:r>
              <a:rPr lang="es-SV" sz="1600" dirty="0" smtClean="0">
                <a:latin typeface="Century Gothic" panose="020B0502020202020204" pitchFamily="34" charset="0"/>
              </a:rPr>
              <a:t>: </a:t>
            </a:r>
            <a:r>
              <a:rPr lang="es-SV" sz="1600" b="1" dirty="0">
                <a:latin typeface="Century Gothic" panose="020B0502020202020204" pitchFamily="34" charset="0"/>
              </a:rPr>
              <a:t>Pensión Básica Solidaria por </a:t>
            </a:r>
            <a:r>
              <a:rPr lang="es-SV" sz="1600" b="1" dirty="0" smtClean="0">
                <a:latin typeface="Century Gothic" panose="020B0502020202020204" pitchFamily="34" charset="0"/>
              </a:rPr>
              <a:t>Vejez</a:t>
            </a:r>
          </a:p>
          <a:p>
            <a:pPr algn="just">
              <a:defRPr/>
            </a:pPr>
            <a:endParaRPr lang="es-419" sz="16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sz="1600" dirty="0" smtClean="0">
                <a:latin typeface="Century Gothic" panose="020B0502020202020204" pitchFamily="34" charset="0"/>
              </a:rPr>
              <a:t>Fuente </a:t>
            </a:r>
            <a:r>
              <a:rPr lang="es-419" sz="1600" dirty="0">
                <a:latin typeface="Century Gothic" panose="020B0502020202020204" pitchFamily="34" charset="0"/>
              </a:rPr>
              <a:t>de financiamiento: 85Q Pensión Básica Universal 2019</a:t>
            </a:r>
          </a:p>
          <a:p>
            <a:pPr algn="just">
              <a:defRPr/>
            </a:pPr>
            <a:endParaRPr lang="es-SV" sz="16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Cobertura</a:t>
            </a:r>
            <a:r>
              <a:rPr lang="es-SV" sz="1600" dirty="0">
                <a:latin typeface="Century Gothic" panose="020B0502020202020204" pitchFamily="34" charset="0"/>
              </a:rPr>
              <a:t>: </a:t>
            </a:r>
            <a:r>
              <a:rPr lang="es-SV" sz="1600" dirty="0" smtClean="0">
                <a:latin typeface="Century Gothic" panose="020B0502020202020204" pitchFamily="34" charset="0"/>
              </a:rPr>
              <a:t>123 </a:t>
            </a:r>
            <a:r>
              <a:rPr lang="es-SV" sz="1600" dirty="0">
                <a:latin typeface="Century Gothic" panose="020B0502020202020204" pitchFamily="34" charset="0"/>
              </a:rPr>
              <a:t>municipios (90 EEP, 15 CSU y </a:t>
            </a:r>
            <a:r>
              <a:rPr lang="es-SV" sz="1600" dirty="0" smtClean="0">
                <a:latin typeface="Century Gothic" panose="020B0502020202020204" pitchFamily="34" charset="0"/>
              </a:rPr>
              <a:t>18 </a:t>
            </a:r>
            <a:r>
              <a:rPr lang="es-SV" sz="1600" dirty="0">
                <a:latin typeface="Century Gothic" panose="020B0502020202020204" pitchFamily="34" charset="0"/>
              </a:rPr>
              <a:t>CSR</a:t>
            </a:r>
            <a:r>
              <a:rPr lang="es-SV" sz="1600" dirty="0" smtClean="0">
                <a:latin typeface="Century Gothic" panose="020B0502020202020204" pitchFamily="34" charset="0"/>
              </a:rPr>
              <a:t>) - 38,720 personas</a:t>
            </a:r>
            <a:endParaRPr lang="es-SV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Breve </a:t>
            </a:r>
            <a:r>
              <a:rPr lang="es-SV" sz="1600" dirty="0">
                <a:latin typeface="Century Gothic" panose="020B0502020202020204" pitchFamily="34" charset="0"/>
              </a:rPr>
              <a:t>descripción: Reducir las brechas de desigualdad, a través de la entrega de </a:t>
            </a:r>
            <a:r>
              <a:rPr lang="es-SV" sz="1600" dirty="0" smtClean="0">
                <a:latin typeface="Century Gothic" panose="020B0502020202020204" pitchFamily="34" charset="0"/>
              </a:rPr>
              <a:t>una transferencia </a:t>
            </a:r>
            <a:r>
              <a:rPr lang="es-SV" sz="1600" dirty="0">
                <a:latin typeface="Century Gothic" panose="020B0502020202020204" pitchFamily="34" charset="0"/>
              </a:rPr>
              <a:t>monetaria </a:t>
            </a:r>
            <a:r>
              <a:rPr lang="es-SV" sz="1600" dirty="0" smtClean="0">
                <a:latin typeface="Century Gothic" panose="020B0502020202020204" pitchFamily="34" charset="0"/>
              </a:rPr>
              <a:t>a </a:t>
            </a:r>
            <a:r>
              <a:rPr lang="es-SV" sz="1600" dirty="0">
                <a:latin typeface="Century Gothic" panose="020B0502020202020204" pitchFamily="34" charset="0"/>
              </a:rPr>
              <a:t>personas adultas mayores de 70 años, que no cuentan con una pensión contributiva, como garantía al derecho a la seguridad social,  y así contribuir a romper el círculo intergeneracional de la pobreza, para que la falta de ingreso no limite el desarrollo de la familia y sus </a:t>
            </a:r>
            <a:r>
              <a:rPr lang="es-SV" sz="1600" dirty="0" smtClean="0">
                <a:latin typeface="Century Gothic" panose="020B0502020202020204" pitchFamily="34" charset="0"/>
              </a:rPr>
              <a:t>miembros.</a:t>
            </a:r>
            <a:endParaRPr lang="es-SV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b="1" dirty="0" smtClean="0">
                <a:latin typeface="Century Gothic" panose="020B0502020202020204" pitchFamily="34" charset="0"/>
              </a:rPr>
              <a:t>Nombre </a:t>
            </a:r>
            <a:r>
              <a:rPr lang="es-SV" sz="1600" b="1" dirty="0">
                <a:latin typeface="Century Gothic" panose="020B0502020202020204" pitchFamily="34" charset="0"/>
              </a:rPr>
              <a:t>de la </a:t>
            </a:r>
            <a:r>
              <a:rPr lang="es-SV" sz="1600" b="1" dirty="0" smtClean="0">
                <a:latin typeface="Century Gothic" panose="020B0502020202020204" pitchFamily="34" charset="0"/>
              </a:rPr>
              <a:t>intervención: Pensión </a:t>
            </a:r>
            <a:r>
              <a:rPr lang="es-SV" sz="1600" b="1" dirty="0">
                <a:latin typeface="Century Gothic" panose="020B0502020202020204" pitchFamily="34" charset="0"/>
              </a:rPr>
              <a:t>Básica solidaria a personas con discapacidad </a:t>
            </a:r>
            <a:endParaRPr lang="es-SV" sz="1600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sz="1600" dirty="0">
                <a:latin typeface="Century Gothic" panose="020B0502020202020204" pitchFamily="34" charset="0"/>
              </a:rPr>
              <a:t>Fuente de financiamiento: 85Q Pensión Básica Universal 2019</a:t>
            </a: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Cobertura</a:t>
            </a:r>
            <a:r>
              <a:rPr lang="es-SV" sz="1600" dirty="0">
                <a:latin typeface="Century Gothic" panose="020B0502020202020204" pitchFamily="34" charset="0"/>
              </a:rPr>
              <a:t>: </a:t>
            </a:r>
            <a:r>
              <a:rPr lang="es-SV" sz="1600" dirty="0" smtClean="0">
                <a:latin typeface="Century Gothic" panose="020B0502020202020204" pitchFamily="34" charset="0"/>
              </a:rPr>
              <a:t>60 </a:t>
            </a:r>
            <a:r>
              <a:rPr lang="es-SV" sz="1600" dirty="0">
                <a:latin typeface="Century Gothic" panose="020B0502020202020204" pitchFamily="34" charset="0"/>
              </a:rPr>
              <a:t>municipios </a:t>
            </a:r>
            <a:r>
              <a:rPr lang="es-SV" sz="1600" dirty="0" smtClean="0">
                <a:latin typeface="Century Gothic" panose="020B0502020202020204" pitchFamily="34" charset="0"/>
              </a:rPr>
              <a:t>(EEP) – 3,909 personas</a:t>
            </a:r>
            <a:endParaRPr lang="es-SV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SV" sz="16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Breve </a:t>
            </a:r>
            <a:r>
              <a:rPr lang="es-SV" sz="1600" dirty="0">
                <a:latin typeface="Century Gothic" panose="020B0502020202020204" pitchFamily="34" charset="0"/>
              </a:rPr>
              <a:t>descripción: Reducir las brechas de desigualdad, a través de la entrega de </a:t>
            </a:r>
            <a:r>
              <a:rPr lang="es-SV" sz="1600" dirty="0" smtClean="0">
                <a:latin typeface="Century Gothic" panose="020B0502020202020204" pitchFamily="34" charset="0"/>
              </a:rPr>
              <a:t>una transferencia </a:t>
            </a:r>
            <a:r>
              <a:rPr lang="es-SV" sz="1600" dirty="0">
                <a:latin typeface="Century Gothic" panose="020B0502020202020204" pitchFamily="34" charset="0"/>
              </a:rPr>
              <a:t>monetaria </a:t>
            </a:r>
            <a:r>
              <a:rPr lang="es-SV" sz="1600" dirty="0" smtClean="0">
                <a:latin typeface="Century Gothic" panose="020B0502020202020204" pitchFamily="34" charset="0"/>
              </a:rPr>
              <a:t>a </a:t>
            </a:r>
            <a:r>
              <a:rPr lang="es-SV" sz="1600" dirty="0">
                <a:latin typeface="Century Gothic" panose="020B0502020202020204" pitchFamily="34" charset="0"/>
              </a:rPr>
              <a:t>personas menores de 70 años con discapacidad severa, como garantía al derecho a la seguridad </a:t>
            </a:r>
            <a:r>
              <a:rPr lang="es-SV" sz="1600" dirty="0" smtClean="0">
                <a:latin typeface="Century Gothic" panose="020B0502020202020204" pitchFamily="34" charset="0"/>
              </a:rPr>
              <a:t>social,  </a:t>
            </a:r>
            <a:r>
              <a:rPr lang="es-SV" sz="1600" dirty="0">
                <a:latin typeface="Century Gothic" panose="020B0502020202020204" pitchFamily="34" charset="0"/>
              </a:rPr>
              <a:t>y así contribuir a romper el círculo intergeneracional de la pobreza, para que la falta de ingreso no limite el desarrollo de la familia y sus miembros</a:t>
            </a:r>
            <a:r>
              <a:rPr lang="es-SV" sz="1600" dirty="0" smtClean="0">
                <a:latin typeface="Century Gothic" panose="020B0502020202020204" pitchFamily="34" charset="0"/>
              </a:rPr>
              <a:t>.</a:t>
            </a:r>
            <a:endParaRPr lang="es-ES_tradnl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314653"/>
            <a:ext cx="6696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</a:t>
            </a:r>
            <a:r>
              <a:rPr lang="es-MX" sz="2800" b="1" kern="0" dirty="0" smtClean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Registro y Transferencias</a:t>
            </a:r>
            <a:endParaRPr lang="es-ES" sz="28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83568" y="995238"/>
            <a:ext cx="777686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Nombre </a:t>
            </a:r>
            <a:r>
              <a:rPr lang="es-SV" sz="1600" dirty="0">
                <a:latin typeface="Century Gothic" panose="020B0502020202020204" pitchFamily="34" charset="0"/>
              </a:rPr>
              <a:t>de la </a:t>
            </a:r>
            <a:r>
              <a:rPr lang="es-SV" sz="1600" dirty="0" smtClean="0">
                <a:latin typeface="Century Gothic" panose="020B0502020202020204" pitchFamily="34" charset="0"/>
              </a:rPr>
              <a:t>intervención: </a:t>
            </a:r>
            <a:r>
              <a:rPr lang="es-SV" sz="1600" b="1" dirty="0">
                <a:latin typeface="Century Gothic" panose="020B0502020202020204" pitchFamily="34" charset="0"/>
              </a:rPr>
              <a:t>Pensión Básica Solidaria por </a:t>
            </a:r>
            <a:r>
              <a:rPr lang="es-SV" sz="1600" b="1" dirty="0" smtClean="0">
                <a:latin typeface="Century Gothic" panose="020B0502020202020204" pitchFamily="34" charset="0"/>
              </a:rPr>
              <a:t>Vejez</a:t>
            </a:r>
          </a:p>
          <a:p>
            <a:pPr algn="just">
              <a:defRPr/>
            </a:pPr>
            <a:endParaRPr lang="es-SV" sz="1600" b="1" dirty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>
                <a:latin typeface="Century Gothic" panose="020B0502020202020204" pitchFamily="34" charset="0"/>
              </a:rPr>
              <a:t>Fuente de financiamiento: 85R Veteranos de Guerra 2019</a:t>
            </a:r>
          </a:p>
          <a:p>
            <a:pPr algn="just">
              <a:defRPr/>
            </a:pPr>
            <a:endParaRPr lang="es-SV" sz="16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Cobertura</a:t>
            </a:r>
            <a:r>
              <a:rPr lang="es-SV" sz="1600" dirty="0">
                <a:latin typeface="Century Gothic" panose="020B0502020202020204" pitchFamily="34" charset="0"/>
              </a:rPr>
              <a:t>: </a:t>
            </a:r>
            <a:r>
              <a:rPr lang="es-SV" sz="1600" dirty="0" smtClean="0">
                <a:latin typeface="Century Gothic" panose="020B0502020202020204" pitchFamily="34" charset="0"/>
              </a:rPr>
              <a:t>128 </a:t>
            </a:r>
            <a:r>
              <a:rPr lang="es-SV" sz="1600" dirty="0">
                <a:latin typeface="Century Gothic" panose="020B0502020202020204" pitchFamily="34" charset="0"/>
              </a:rPr>
              <a:t>municipios </a:t>
            </a:r>
            <a:r>
              <a:rPr lang="es-SV" sz="1600" dirty="0" smtClean="0">
                <a:latin typeface="Century Gothic" panose="020B0502020202020204" pitchFamily="34" charset="0"/>
              </a:rPr>
              <a:t>– 1,394 personas</a:t>
            </a: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Breve </a:t>
            </a:r>
            <a:r>
              <a:rPr lang="es-SV" sz="1600" dirty="0">
                <a:latin typeface="Century Gothic" panose="020B0502020202020204" pitchFamily="34" charset="0"/>
              </a:rPr>
              <a:t>descripción: Proporcionar una transferencia monetaria bimestral a las personas mayores de 70 años de edad, que pertenecieron al histórico Frente Farabundo Martí para la Liberación Nacional (FMLN) y que se encuentren inscritas en el Registro Nacional de Veteranos de </a:t>
            </a:r>
            <a:r>
              <a:rPr lang="es-SV" sz="1600" dirty="0" smtClean="0">
                <a:latin typeface="Century Gothic" panose="020B0502020202020204" pitchFamily="34" charset="0"/>
              </a:rPr>
              <a:t>Guerra.</a:t>
            </a:r>
            <a:endParaRPr lang="es-SV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Nombre </a:t>
            </a:r>
            <a:r>
              <a:rPr lang="es-SV" sz="1600" dirty="0">
                <a:latin typeface="Century Gothic" panose="020B0502020202020204" pitchFamily="34" charset="0"/>
              </a:rPr>
              <a:t>de la </a:t>
            </a:r>
            <a:r>
              <a:rPr lang="es-SV" sz="1600" dirty="0" smtClean="0">
                <a:latin typeface="Century Gothic" panose="020B0502020202020204" pitchFamily="34" charset="0"/>
              </a:rPr>
              <a:t>intervención</a:t>
            </a:r>
            <a:r>
              <a:rPr lang="es-SV" sz="1600" dirty="0">
                <a:latin typeface="Century Gothic" panose="020B0502020202020204" pitchFamily="34" charset="0"/>
              </a:rPr>
              <a:t>: </a:t>
            </a:r>
            <a:r>
              <a:rPr lang="es-SV" sz="1600" b="1" dirty="0">
                <a:latin typeface="Century Gothic" panose="020B0502020202020204" pitchFamily="34" charset="0"/>
              </a:rPr>
              <a:t>Programa Indemnizatorio</a:t>
            </a:r>
            <a:endParaRPr lang="es-SV" sz="1600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SV" sz="1600" b="1" dirty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Fuente </a:t>
            </a:r>
            <a:r>
              <a:rPr lang="es-SV" sz="1600" dirty="0">
                <a:latin typeface="Century Gothic" panose="020B0502020202020204" pitchFamily="34" charset="0"/>
              </a:rPr>
              <a:t>de financiamiento: 85S Programa Indemnizatorio 2019</a:t>
            </a:r>
          </a:p>
          <a:p>
            <a:pPr algn="just">
              <a:defRPr/>
            </a:pPr>
            <a:endParaRPr lang="es-SV" sz="16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Cobertura</a:t>
            </a:r>
            <a:r>
              <a:rPr lang="es-SV" sz="1600" dirty="0">
                <a:latin typeface="Century Gothic" panose="020B0502020202020204" pitchFamily="34" charset="0"/>
              </a:rPr>
              <a:t>: </a:t>
            </a:r>
            <a:r>
              <a:rPr lang="es-SV" sz="1600" dirty="0" smtClean="0">
                <a:latin typeface="Century Gothic" panose="020B0502020202020204" pitchFamily="34" charset="0"/>
              </a:rPr>
              <a:t>128 municipios – 3,368 personas/1,725 familias </a:t>
            </a:r>
          </a:p>
          <a:p>
            <a:pPr algn="just">
              <a:defRPr/>
            </a:pPr>
            <a:r>
              <a:rPr lang="es-SV" sz="1600" dirty="0" smtClean="0">
                <a:latin typeface="Century Gothic" panose="020B0502020202020204" pitchFamily="34" charset="0"/>
              </a:rPr>
              <a:t>Breve </a:t>
            </a:r>
            <a:r>
              <a:rPr lang="es-SV" sz="1600" dirty="0">
                <a:latin typeface="Century Gothic" panose="020B0502020202020204" pitchFamily="34" charset="0"/>
              </a:rPr>
              <a:t>descripción: Entregar transferencias monetarias compensatorias a víctimas de graves violaciones a los derechos humanos respecto de hechos acaecidos en el contexto del conflicto armado interno finalizado el 16 de enero de 1992, y a sus </a:t>
            </a:r>
            <a:r>
              <a:rPr lang="es-SV" sz="1600" dirty="0" smtClean="0">
                <a:latin typeface="Century Gothic" panose="020B0502020202020204" pitchFamily="34" charset="0"/>
              </a:rPr>
              <a:t>familiares.</a:t>
            </a:r>
            <a:endParaRPr lang="es-SV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sz="1600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ES_tradnl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386056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b="1" dirty="0" smtClean="0">
                <a:latin typeface="Century Gothic" panose="020B0502020202020204" pitchFamily="34" charset="0"/>
              </a:rPr>
              <a:t>Intervención en ejecución: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Nombre </a:t>
            </a:r>
            <a:r>
              <a:rPr lang="es-419" dirty="0">
                <a:latin typeface="Century Gothic" panose="020B0502020202020204" pitchFamily="34" charset="0"/>
              </a:rPr>
              <a:t>de la intervención: Acompañamiento socio familiar, </a:t>
            </a:r>
            <a:r>
              <a:rPr lang="es-419" b="1" dirty="0">
                <a:latin typeface="Century Gothic" panose="020B0502020202020204" pitchFamily="34" charset="0"/>
              </a:rPr>
              <a:t>Estrategia de Erradicación de la Pobreza (incluye municipios con normativa vigente del Ex Programa Comunidades Solidarias</a:t>
            </a:r>
            <a:r>
              <a:rPr lang="es-419" dirty="0">
                <a:latin typeface="Century Gothic" panose="020B0502020202020204" pitchFamily="34" charset="0"/>
              </a:rPr>
              <a:t>)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 85N Fondo General Bono Salud Educación.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Cobertura: 136 municipios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Descripción: Cada familia cuenta con el apoyo de una persona gúia familiar quien facilita y acompaña a la familia para que logren las metas propuestas, identificando los recursos y las fortalezas con las que cuentan.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Se ayudará a cada familia a articularse con la oferta programatica del resto de insituciones de gobierno.</a:t>
            </a:r>
          </a:p>
          <a:p>
            <a:pPr algn="just">
              <a:defRPr/>
            </a:pPr>
            <a:r>
              <a:rPr lang="es-ES" dirty="0" smtClean="0">
                <a:latin typeface="Century Gothic" panose="020B0502020202020204" pitchFamily="34" charset="0"/>
              </a:rPr>
              <a:t>L</a:t>
            </a:r>
            <a:r>
              <a:rPr lang="es-419" dirty="0" smtClean="0">
                <a:latin typeface="Century Gothic" panose="020B0502020202020204" pitchFamily="34" charset="0"/>
              </a:rPr>
              <a:t>os coordinadores municipales son los enlaces con el gobierno local y demas insituciones en la busqueda por mejorar las condiciones de las familias.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</a:rPr>
              <a:t>Departamento de Desarrollo de Capital Humano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9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b="1" dirty="0" smtClean="0">
                <a:latin typeface="Century Gothic" panose="020B0502020202020204" pitchFamily="34" charset="0"/>
              </a:rPr>
              <a:t>Intervenciones en ejecución:</a:t>
            </a: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>
                <a:latin typeface="Century Gothic" panose="020B0502020202020204" pitchFamily="34" charset="0"/>
              </a:rPr>
              <a:t>Fortalecimiento a las Municipalidades  para la gestión y ejecución de los programas sociales con enfoque de mejoramiento de </a:t>
            </a:r>
            <a:r>
              <a:rPr lang="es-419" b="1" dirty="0" smtClean="0">
                <a:latin typeface="Century Gothic" panose="020B0502020202020204" pitchFamily="34" charset="0"/>
              </a:rPr>
              <a:t>vida.</a:t>
            </a:r>
            <a:r>
              <a:rPr lang="es-419" dirty="0" smtClean="0">
                <a:latin typeface="Century Gothic" panose="020B0502020202020204" pitchFamily="34" charset="0"/>
              </a:rPr>
              <a:t> </a:t>
            </a:r>
            <a:endParaRPr lang="es-419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 85N Fondo General Bono Salud Educación.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21 municipios. </a:t>
            </a:r>
            <a:r>
              <a:rPr lang="es-419" dirty="0">
                <a:latin typeface="Century Gothic" panose="020B0502020202020204" pitchFamily="34" charset="0"/>
              </a:rPr>
              <a:t>Pobreza Extrema y </a:t>
            </a:r>
            <a:r>
              <a:rPr lang="es-419" dirty="0" smtClean="0">
                <a:latin typeface="Century Gothic" panose="020B0502020202020204" pitchFamily="34" charset="0"/>
              </a:rPr>
              <a:t>Severa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Intervención </a:t>
            </a:r>
            <a:r>
              <a:rPr lang="es-419" dirty="0">
                <a:latin typeface="Century Gothic" panose="020B0502020202020204" pitchFamily="34" charset="0"/>
              </a:rPr>
              <a:t>dirigida a familias y comunidades de municipios en situación de pobreza y vulnerabilidad social, con la finalidad de mejorar su calidad de vida, potenciando las capacidades latentes de las personas que las lleve a cambios en la manera de pensar, sentir y actuar; transformando su ámbito personal, familiar y comunitario.</a:t>
            </a: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</a:t>
            </a:r>
            <a:r>
              <a:rPr lang="es-MX" sz="3600" b="1" kern="0" dirty="0" smtClean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Local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669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Nombre </a:t>
            </a:r>
            <a:r>
              <a:rPr lang="es-419" dirty="0">
                <a:latin typeface="Century Gothic" panose="020B0502020202020204" pitchFamily="34" charset="0"/>
              </a:rPr>
              <a:t>de la intervención: </a:t>
            </a:r>
            <a:r>
              <a:rPr lang="es-419" b="1" dirty="0">
                <a:latin typeface="Century Gothic" panose="020B0502020202020204" pitchFamily="34" charset="0"/>
              </a:rPr>
              <a:t>Prevención de la violencia y atención al Mejoramiento de Vida de la población en condición de pobreza en los municipios priorizados por el Plan El Salvador Seguro.</a:t>
            </a:r>
            <a:r>
              <a:rPr lang="es-419" dirty="0" smtClean="0">
                <a:latin typeface="Century Gothic" panose="020B0502020202020204" pitchFamily="34" charset="0"/>
              </a:rPr>
              <a:t> </a:t>
            </a:r>
            <a:endParaRPr lang="es-419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 smtClean="0">
                <a:latin typeface="Century Gothic" panose="020B0502020202020204" pitchFamily="34" charset="0"/>
              </a:rPr>
              <a:t>19I AACID- Prevención Violencia Y Mejoramiento de Vida-2017</a:t>
            </a:r>
            <a:r>
              <a:rPr lang="es-SV" dirty="0">
                <a:latin typeface="Century Gothic" panose="020B0502020202020204" pitchFamily="34" charset="0"/>
              </a:rPr>
              <a:t>.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3 municipios. (P</a:t>
            </a:r>
            <a:r>
              <a:rPr lang="es-SV" dirty="0" smtClean="0">
                <a:latin typeface="Century Gothic" panose="020B0502020202020204" pitchFamily="34" charset="0"/>
              </a:rPr>
              <a:t>o</a:t>
            </a:r>
            <a:r>
              <a:rPr lang="es-419" dirty="0" smtClean="0">
                <a:latin typeface="Century Gothic" panose="020B0502020202020204" pitchFamily="34" charset="0"/>
              </a:rPr>
              <a:t>r iniciar)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Intervención </a:t>
            </a:r>
            <a:r>
              <a:rPr lang="es-419" dirty="0" smtClean="0">
                <a:latin typeface="Century Gothic" panose="020B0502020202020204" pitchFamily="34" charset="0"/>
              </a:rPr>
              <a:t>cuyo obejtivo es trasladar </a:t>
            </a:r>
            <a:r>
              <a:rPr lang="es-419" dirty="0">
                <a:latin typeface="Century Gothic" panose="020B0502020202020204" pitchFamily="34" charset="0"/>
              </a:rPr>
              <a:t>a los Gobiernos Municipales, en forma gradual, capacidades técnicas para la implementación de programas sociales, con el fin de  acompañar a las comunidades en la mejora de los espacios comunitarios de convivencia </a:t>
            </a:r>
            <a:r>
              <a:rPr lang="es-419" dirty="0" smtClean="0">
                <a:latin typeface="Century Gothic" panose="020B0502020202020204" pitchFamily="34" charset="0"/>
              </a:rPr>
              <a:t>social.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</a:t>
            </a:r>
            <a:r>
              <a:rPr lang="es-MX" sz="3600" b="1" kern="0" dirty="0" smtClean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Local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4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b="1" dirty="0" smtClean="0">
                <a:latin typeface="Century Gothic" panose="020B0502020202020204" pitchFamily="34" charset="0"/>
              </a:rPr>
              <a:t>Intervenciones en ejecución:</a:t>
            </a: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 smtClean="0">
                <a:latin typeface="Century Gothic" panose="020B0502020202020204" pitchFamily="34" charset="0"/>
              </a:rPr>
              <a:t>Programa </a:t>
            </a:r>
            <a:r>
              <a:rPr lang="es-SV" b="1" dirty="0" smtClean="0">
                <a:latin typeface="Century Gothic" panose="020B0502020202020204" pitchFamily="34" charset="0"/>
              </a:rPr>
              <a:t>Emprendimiento Solidario</a:t>
            </a:r>
            <a:r>
              <a:rPr lang="es-419" dirty="0" smtClean="0">
                <a:latin typeface="Century Gothic" panose="020B0502020202020204" pitchFamily="34" charset="0"/>
              </a:rPr>
              <a:t> </a:t>
            </a:r>
            <a:endParaRPr lang="es-419" dirty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 smtClean="0">
                <a:latin typeface="Century Gothic" panose="020B0502020202020204" pitchFamily="34" charset="0"/>
              </a:rPr>
              <a:t>85-P Fondo General Inclusión Productiva 2019</a:t>
            </a:r>
            <a:r>
              <a:rPr lang="es-419" dirty="0" smtClean="0">
                <a:latin typeface="Century Gothic" panose="020B0502020202020204" pitchFamily="34" charset="0"/>
              </a:rPr>
              <a:t>.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30 municipios.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Intervención </a:t>
            </a:r>
            <a:r>
              <a:rPr lang="es-419" dirty="0" smtClean="0">
                <a:latin typeface="Century Gothic" panose="020B0502020202020204" pitchFamily="34" charset="0"/>
              </a:rPr>
              <a:t>busca identificar</a:t>
            </a:r>
            <a:r>
              <a:rPr lang="es-419" dirty="0">
                <a:latin typeface="Century Gothic" panose="020B0502020202020204" pitchFamily="34" charset="0"/>
              </a:rPr>
              <a:t>, fortalecer y dar vida a una idea de negocio y generar ingresos. La metodología utilizada retoma a la persona y a la familia como un eje central para la promoción de las capacidades y habilidades humanas, la asociatividad, la cooperación y la autogestión, orientadas a la producción, al consumo, y a la comercialización de bienes y </a:t>
            </a:r>
            <a:r>
              <a:rPr lang="es-419" dirty="0" smtClean="0">
                <a:latin typeface="Century Gothic" panose="020B0502020202020204" pitchFamily="34" charset="0"/>
              </a:rPr>
              <a:t>servicios.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Productivo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118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>
                <a:latin typeface="Century Gothic" panose="020B0502020202020204" pitchFamily="34" charset="0"/>
              </a:rPr>
              <a:t>Espacios Seguros de Convivencia para Jóvenes en El Salvador” (</a:t>
            </a:r>
            <a:r>
              <a:rPr lang="es-419" b="1" dirty="0" smtClean="0">
                <a:latin typeface="Century Gothic" panose="020B0502020202020204" pitchFamily="34" charset="0"/>
              </a:rPr>
              <a:t>CONVIVIR) / Programa </a:t>
            </a:r>
            <a:r>
              <a:rPr lang="es-SV" b="1" dirty="0">
                <a:latin typeface="Century Gothic" panose="020B0502020202020204" pitchFamily="34" charset="0"/>
              </a:rPr>
              <a:t>Emprendimiento </a:t>
            </a:r>
            <a:r>
              <a:rPr lang="es-SV" b="1" dirty="0" smtClean="0">
                <a:latin typeface="Century Gothic" panose="020B0502020202020204" pitchFamily="34" charset="0"/>
              </a:rPr>
              <a:t>Solidario</a:t>
            </a:r>
            <a:r>
              <a:rPr lang="es-419" dirty="0" smtClean="0">
                <a:latin typeface="Century Gothic" panose="020B0502020202020204" pitchFamily="34" charset="0"/>
              </a:rPr>
              <a:t> 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 smtClean="0">
                <a:latin typeface="Century Gothic" panose="020B0502020202020204" pitchFamily="34" charset="0"/>
              </a:rPr>
              <a:t>23.8-KFW-Convivir </a:t>
            </a:r>
            <a:r>
              <a:rPr lang="es-SV" dirty="0">
                <a:latin typeface="Century Gothic" panose="020B0502020202020204" pitchFamily="34" charset="0"/>
              </a:rPr>
              <a:t>Donación-2017, 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10 municipios.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Intervención que </a:t>
            </a:r>
            <a:r>
              <a:rPr lang="es-419" dirty="0" smtClean="0">
                <a:latin typeface="Century Gothic" panose="020B0502020202020204" pitchFamily="34" charset="0"/>
              </a:rPr>
              <a:t>promueve la formación de habilidades </a:t>
            </a:r>
            <a:r>
              <a:rPr lang="es-419" dirty="0">
                <a:latin typeface="Century Gothic" panose="020B0502020202020204" pitchFamily="34" charset="0"/>
              </a:rPr>
              <a:t>para la </a:t>
            </a:r>
            <a:r>
              <a:rPr lang="es-419" dirty="0" smtClean="0">
                <a:latin typeface="Century Gothic" panose="020B0502020202020204" pitchFamily="34" charset="0"/>
              </a:rPr>
              <a:t>vida, formación </a:t>
            </a:r>
            <a:r>
              <a:rPr lang="es-419" dirty="0">
                <a:latin typeface="Century Gothic" panose="020B0502020202020204" pitchFamily="34" charset="0"/>
              </a:rPr>
              <a:t>empresarial </a:t>
            </a:r>
            <a:r>
              <a:rPr lang="es-419" dirty="0" smtClean="0">
                <a:latin typeface="Century Gothic" panose="020B0502020202020204" pitchFamily="34" charset="0"/>
              </a:rPr>
              <a:t>básica, formación </a:t>
            </a:r>
            <a:r>
              <a:rPr lang="es-419" dirty="0">
                <a:latin typeface="Century Gothic" panose="020B0502020202020204" pitchFamily="34" charset="0"/>
              </a:rPr>
              <a:t>educación </a:t>
            </a:r>
            <a:r>
              <a:rPr lang="es-419" dirty="0" smtClean="0">
                <a:latin typeface="Century Gothic" panose="020B0502020202020204" pitchFamily="34" charset="0"/>
              </a:rPr>
              <a:t>financiera y entrega de capital </a:t>
            </a:r>
            <a:r>
              <a:rPr lang="es-419" dirty="0">
                <a:latin typeface="Century Gothic" panose="020B0502020202020204" pitchFamily="34" charset="0"/>
              </a:rPr>
              <a:t>semilla en </a:t>
            </a:r>
            <a:r>
              <a:rPr lang="es-419" dirty="0" smtClean="0">
                <a:latin typeface="Century Gothic" panose="020B0502020202020204" pitchFamily="34" charset="0"/>
              </a:rPr>
              <a:t>especie.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Productivo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773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>
                <a:latin typeface="Century Gothic" panose="020B0502020202020204" pitchFamily="34" charset="0"/>
              </a:rPr>
              <a:t>Espacios Seguros de Convivencia para Jóvenes en El Salvador” (</a:t>
            </a:r>
            <a:r>
              <a:rPr lang="es-419" b="1" dirty="0" smtClean="0">
                <a:latin typeface="Century Gothic" panose="020B0502020202020204" pitchFamily="34" charset="0"/>
              </a:rPr>
              <a:t>CONVIVIR) </a:t>
            </a:r>
            <a:r>
              <a:rPr lang="es-419" b="1" dirty="0">
                <a:latin typeface="Century Gothic" panose="020B0502020202020204" pitchFamily="34" charset="0"/>
              </a:rPr>
              <a:t>/ Bono para la Formación Laboral y </a:t>
            </a:r>
            <a:r>
              <a:rPr lang="es-419" b="1" dirty="0" smtClean="0">
                <a:latin typeface="Century Gothic" panose="020B0502020202020204" pitchFamily="34" charset="0"/>
              </a:rPr>
              <a:t>Empleabilidad (IFLE)</a:t>
            </a:r>
            <a:r>
              <a:rPr lang="es-419" dirty="0" smtClean="0">
                <a:latin typeface="Century Gothic" panose="020B0502020202020204" pitchFamily="34" charset="0"/>
              </a:rPr>
              <a:t> 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 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 smtClean="0">
                <a:latin typeface="Century Gothic" panose="020B0502020202020204" pitchFamily="34" charset="0"/>
              </a:rPr>
              <a:t>23.8-KFW-Convivir </a:t>
            </a:r>
            <a:r>
              <a:rPr lang="es-SV" dirty="0">
                <a:latin typeface="Century Gothic" panose="020B0502020202020204" pitchFamily="34" charset="0"/>
              </a:rPr>
              <a:t>Donación-2017, 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10 municipios.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Descripción</a:t>
            </a:r>
            <a:r>
              <a:rPr lang="es-419" dirty="0">
                <a:latin typeface="Century Gothic" panose="020B0502020202020204" pitchFamily="34" charset="0"/>
              </a:rPr>
              <a:t>: Intervención que promueve </a:t>
            </a:r>
            <a:r>
              <a:rPr lang="es-419" dirty="0" smtClean="0">
                <a:latin typeface="Century Gothic" panose="020B0502020202020204" pitchFamily="34" charset="0"/>
              </a:rPr>
              <a:t>el desarrollo de talleres </a:t>
            </a:r>
            <a:r>
              <a:rPr lang="es-419" dirty="0">
                <a:latin typeface="Century Gothic" panose="020B0502020202020204" pitchFamily="34" charset="0"/>
              </a:rPr>
              <a:t>para procesos de formación y gestión </a:t>
            </a:r>
            <a:r>
              <a:rPr lang="es-419" dirty="0" smtClean="0">
                <a:latin typeface="Century Gothic" panose="020B0502020202020204" pitchFamily="34" charset="0"/>
              </a:rPr>
              <a:t>empresarial, la construcción </a:t>
            </a:r>
            <a:r>
              <a:rPr lang="es-419" dirty="0">
                <a:latin typeface="Century Gothic" panose="020B0502020202020204" pitchFamily="34" charset="0"/>
              </a:rPr>
              <a:t>de plan de vida personal y </a:t>
            </a:r>
            <a:r>
              <a:rPr lang="es-419" dirty="0" smtClean="0">
                <a:latin typeface="Century Gothic" panose="020B0502020202020204" pitchFamily="34" charset="0"/>
              </a:rPr>
              <a:t>laboral, intermediación laboral, pasantías </a:t>
            </a:r>
            <a:r>
              <a:rPr lang="es-419" dirty="0">
                <a:latin typeface="Century Gothic" panose="020B0502020202020204" pitchFamily="34" charset="0"/>
              </a:rPr>
              <a:t>de 3 meses remuneradas ($225.00 mensual</a:t>
            </a:r>
            <a:r>
              <a:rPr lang="es-419" dirty="0" smtClean="0">
                <a:latin typeface="Century Gothic" panose="020B0502020202020204" pitchFamily="34" charset="0"/>
              </a:rPr>
              <a:t>), oportunidades </a:t>
            </a:r>
            <a:r>
              <a:rPr lang="es-419" dirty="0">
                <a:latin typeface="Century Gothic" panose="020B0502020202020204" pitchFamily="34" charset="0"/>
              </a:rPr>
              <a:t>de Becas para la formación </a:t>
            </a:r>
            <a:r>
              <a:rPr lang="es-419" dirty="0" smtClean="0">
                <a:latin typeface="Century Gothic" panose="020B0502020202020204" pitchFamily="34" charset="0"/>
              </a:rPr>
              <a:t>técnica-vocacional.</a:t>
            </a: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Productivo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73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>
                <a:latin typeface="Century Gothic" panose="020B0502020202020204" pitchFamily="34" charset="0"/>
              </a:rPr>
              <a:t>Espacios Seguros de Convivencia para Jóvenes en El Salvador” (</a:t>
            </a:r>
            <a:r>
              <a:rPr lang="es-419" b="1" dirty="0" smtClean="0">
                <a:latin typeface="Century Gothic" panose="020B0502020202020204" pitchFamily="34" charset="0"/>
              </a:rPr>
              <a:t>CONVIVIR) </a:t>
            </a:r>
            <a:r>
              <a:rPr lang="es-419" b="1" dirty="0">
                <a:latin typeface="Century Gothic" panose="020B0502020202020204" pitchFamily="34" charset="0"/>
              </a:rPr>
              <a:t>/ Fortalecimiento de Habilidades Sociales de Jóvenes (FOHS)</a:t>
            </a:r>
            <a:r>
              <a:rPr lang="es-419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endParaRPr lang="es-419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 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 smtClean="0">
                <a:latin typeface="Century Gothic" panose="020B0502020202020204" pitchFamily="34" charset="0"/>
              </a:rPr>
              <a:t>23.8-KFW-Convivir </a:t>
            </a:r>
            <a:r>
              <a:rPr lang="es-SV" dirty="0">
                <a:latin typeface="Century Gothic" panose="020B0502020202020204" pitchFamily="34" charset="0"/>
              </a:rPr>
              <a:t>Donación-2017, 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10 municipios.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/>
            <a:r>
              <a:rPr lang="es-419" dirty="0" smtClean="0">
                <a:latin typeface="Century Gothic" panose="020B0502020202020204" pitchFamily="34" charset="0"/>
              </a:rPr>
              <a:t>Descripción: </a:t>
            </a:r>
            <a:r>
              <a:rPr lang="es-419" dirty="0">
                <a:latin typeface="Century Gothic" panose="020B0502020202020204" pitchFamily="34" charset="0"/>
              </a:rPr>
              <a:t>Intervención que </a:t>
            </a:r>
            <a:r>
              <a:rPr lang="es-SV" dirty="0" smtClean="0">
                <a:latin typeface="Century Gothic" panose="020B0502020202020204" pitchFamily="34" charset="0"/>
              </a:rPr>
              <a:t>promueve </a:t>
            </a:r>
            <a:r>
              <a:rPr lang="es-SV" dirty="0">
                <a:latin typeface="Century Gothic" panose="020B0502020202020204" pitchFamily="34" charset="0"/>
              </a:rPr>
              <a:t>una oferta amplia e inclusiva en la formación </a:t>
            </a:r>
            <a:r>
              <a:rPr lang="es-SV" dirty="0" smtClean="0">
                <a:latin typeface="Century Gothic" panose="020B0502020202020204" pitchFamily="34" charset="0"/>
              </a:rPr>
              <a:t>deportiva, </a:t>
            </a:r>
            <a:r>
              <a:rPr lang="es-SV" dirty="0">
                <a:latin typeface="Century Gothic" panose="020B0502020202020204" pitchFamily="34" charset="0"/>
              </a:rPr>
              <a:t>artística y cultural que se constituya en mediación para: a) la protección de la salud física y psicológica de la juventud, b) la formación de valores favorables a la convivencia, c) la valorización positiva de la identidad cultural y memoria histórica, y d) la preservación de la dignidad humana, tanto en su consumo como en su producción</a:t>
            </a:r>
            <a:r>
              <a:rPr lang="es-SV" dirty="0" smtClean="0">
                <a:latin typeface="Century Gothic" panose="020B0502020202020204" pitchFamily="34" charset="0"/>
              </a:rPr>
              <a:t>.</a:t>
            </a:r>
            <a:r>
              <a:rPr lang="es-SV" dirty="0"/>
              <a:t> </a:t>
            </a:r>
          </a:p>
          <a:p>
            <a:pPr algn="just">
              <a:defRPr/>
            </a:pP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Productivo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6621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109802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b="1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>
                <a:latin typeface="Century Gothic" panose="020B0502020202020204" pitchFamily="34" charset="0"/>
              </a:rPr>
              <a:t>Nombre de la intervención: </a:t>
            </a:r>
            <a:r>
              <a:rPr lang="es-419" b="1" dirty="0">
                <a:latin typeface="Century Gothic" panose="020B0502020202020204" pitchFamily="34" charset="0"/>
              </a:rPr>
              <a:t>Intervención de inserción productiva de Migrantes Retornados a El </a:t>
            </a:r>
            <a:r>
              <a:rPr lang="es-419" b="1" dirty="0" smtClean="0">
                <a:latin typeface="Century Gothic" panose="020B0502020202020204" pitchFamily="34" charset="0"/>
              </a:rPr>
              <a:t>Salvador.</a:t>
            </a:r>
            <a:endParaRPr lang="es-419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 </a:t>
            </a: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Fuente de financiamiento: </a:t>
            </a:r>
            <a:r>
              <a:rPr lang="es-SV" dirty="0">
                <a:latin typeface="Century Gothic" panose="020B0502020202020204" pitchFamily="34" charset="0"/>
              </a:rPr>
              <a:t>98E-RREE-Inserción Productiva De Migrantes </a:t>
            </a: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es-419" dirty="0" smtClean="0">
                <a:latin typeface="Century Gothic" panose="020B0502020202020204" pitchFamily="34" charset="0"/>
              </a:rPr>
              <a:t>Cobertura</a:t>
            </a:r>
            <a:r>
              <a:rPr lang="es-419" dirty="0">
                <a:latin typeface="Century Gothic" panose="020B0502020202020204" pitchFamily="34" charset="0"/>
              </a:rPr>
              <a:t>: </a:t>
            </a:r>
            <a:r>
              <a:rPr lang="es-419" dirty="0" smtClean="0">
                <a:latin typeface="Century Gothic" panose="020B0502020202020204" pitchFamily="34" charset="0"/>
              </a:rPr>
              <a:t>  4 municipios. </a:t>
            </a:r>
          </a:p>
          <a:p>
            <a:pPr algn="just">
              <a:defRPr/>
            </a:pPr>
            <a:endParaRPr lang="es-419" dirty="0" smtClean="0">
              <a:latin typeface="Century Gothic" panose="020B0502020202020204" pitchFamily="34" charset="0"/>
            </a:endParaRPr>
          </a:p>
          <a:p>
            <a:pPr algn="just"/>
            <a:r>
              <a:rPr lang="es-419" dirty="0" smtClean="0">
                <a:latin typeface="Century Gothic" panose="020B0502020202020204" pitchFamily="34" charset="0"/>
              </a:rPr>
              <a:t>Descripción: Intervención que </a:t>
            </a:r>
            <a:r>
              <a:rPr lang="es-SV" dirty="0" smtClean="0">
                <a:latin typeface="Century Gothic" panose="020B0502020202020204" pitchFamily="34" charset="0"/>
              </a:rPr>
              <a:t>promueve la f</a:t>
            </a:r>
            <a:r>
              <a:rPr lang="es-419" dirty="0" smtClean="0">
                <a:latin typeface="Century Gothic" panose="020B0502020202020204" pitchFamily="34" charset="0"/>
              </a:rPr>
              <a:t>ormación de habilidades </a:t>
            </a:r>
            <a:r>
              <a:rPr lang="es-419" dirty="0">
                <a:latin typeface="Century Gothic" panose="020B0502020202020204" pitchFamily="34" charset="0"/>
              </a:rPr>
              <a:t>para la </a:t>
            </a:r>
            <a:r>
              <a:rPr lang="es-419" dirty="0" smtClean="0">
                <a:latin typeface="Century Gothic" panose="020B0502020202020204" pitchFamily="34" charset="0"/>
              </a:rPr>
              <a:t>vida,  formación </a:t>
            </a:r>
            <a:r>
              <a:rPr lang="es-419" dirty="0">
                <a:latin typeface="Century Gothic" panose="020B0502020202020204" pitchFamily="34" charset="0"/>
              </a:rPr>
              <a:t>empresarial </a:t>
            </a:r>
            <a:r>
              <a:rPr lang="es-419" dirty="0" smtClean="0">
                <a:latin typeface="Century Gothic" panose="020B0502020202020204" pitchFamily="34" charset="0"/>
              </a:rPr>
              <a:t>básica, formación en educación financiera y  la entrega de capital </a:t>
            </a:r>
            <a:r>
              <a:rPr lang="es-419" dirty="0">
                <a:latin typeface="Century Gothic" panose="020B0502020202020204" pitchFamily="34" charset="0"/>
              </a:rPr>
              <a:t>semilla en </a:t>
            </a:r>
            <a:r>
              <a:rPr lang="es-419" dirty="0" smtClean="0">
                <a:latin typeface="Century Gothic" panose="020B0502020202020204" pitchFamily="34" charset="0"/>
              </a:rPr>
              <a:t>especie</a:t>
            </a:r>
            <a:r>
              <a:rPr lang="es-SV" dirty="0" smtClean="0">
                <a:latin typeface="Century Gothic" panose="020B0502020202020204" pitchFamily="34" charset="0"/>
              </a:rPr>
              <a:t>.</a:t>
            </a:r>
            <a:r>
              <a:rPr lang="es-SV" dirty="0" smtClean="0"/>
              <a:t> </a:t>
            </a:r>
          </a:p>
          <a:p>
            <a:pPr algn="just">
              <a:defRPr/>
            </a:pPr>
            <a:endParaRPr lang="es-419" dirty="0">
              <a:latin typeface="Century Gothic" panose="020B0502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59632" y="4046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kern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Departamento de Desarrollo Productivo</a:t>
            </a:r>
            <a:endParaRPr lang="es-ES" sz="3600" b="1" kern="0" dirty="0">
              <a:solidFill>
                <a:schemeClr val="tx2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496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22721</TotalTime>
  <Words>1303</Words>
  <Application>Microsoft Office PowerPoint</Application>
  <PresentationFormat>Presentación en pantalla (4:3)</PresentationFormat>
  <Paragraphs>132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Fondo de Inversión Social para el Desarrollo Local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DAVID ADONAY FLORES</dc:creator>
  <cp:lastModifiedBy>Roberto Molina</cp:lastModifiedBy>
  <cp:revision>2136</cp:revision>
  <cp:lastPrinted>2012-03-15T14:08:13Z</cp:lastPrinted>
  <dcterms:created xsi:type="dcterms:W3CDTF">2010-11-11T21:44:57Z</dcterms:created>
  <dcterms:modified xsi:type="dcterms:W3CDTF">2019-05-23T17:32:25Z</dcterms:modified>
</cp:coreProperties>
</file>