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drawings/drawing4.xml" ContentType="application/vnd.openxmlformats-officedocument.drawingml.chartshapes+xml"/>
  <Override PartName="/ppt/charts/chart6.xml" ContentType="application/vnd.openxmlformats-officedocument.drawingml.chart+xml"/>
  <Override PartName="/ppt/drawings/drawing5.xml" ContentType="application/vnd.openxmlformats-officedocument.drawingml.chartshapes+xml"/>
  <Override PartName="/ppt/notesSlides/notesSlide5.xml" ContentType="application/vnd.openxmlformats-officedocument.presentationml.notesSlide+xml"/>
  <Override PartName="/ppt/charts/chart7.xml" ContentType="application/vnd.openxmlformats-officedocument.drawingml.chart+xml"/>
  <Override PartName="/ppt/notesSlides/notesSlide6.xml" ContentType="application/vnd.openxmlformats-officedocument.presentationml.notesSlide+xml"/>
  <Override PartName="/ppt/charts/chart8.xml" ContentType="application/vnd.openxmlformats-officedocument.drawingml.chart+xml"/>
  <Override PartName="/ppt/drawings/drawing6.xml" ContentType="application/vnd.openxmlformats-officedocument.drawingml.chartshapes+xml"/>
  <Override PartName="/ppt/charts/chart9.xml" ContentType="application/vnd.openxmlformats-officedocument.drawingml.chart+xml"/>
  <Override PartName="/ppt/drawings/drawing7.xml" ContentType="application/vnd.openxmlformats-officedocument.drawingml.chartshapes+xml"/>
  <Override PartName="/ppt/charts/chart10.xml" ContentType="application/vnd.openxmlformats-officedocument.drawingml.chart+xml"/>
  <Override PartName="/ppt/drawings/drawing8.xml" ContentType="application/vnd.openxmlformats-officedocument.drawingml.chartshapes+xml"/>
  <Override PartName="/ppt/charts/chart11.xml" ContentType="application/vnd.openxmlformats-officedocument.drawingml.chart+xml"/>
  <Override PartName="/ppt/charts/chart12.xml" ContentType="application/vnd.openxmlformats-officedocument.drawingml.chart+xml"/>
  <Override PartName="/ppt/drawings/drawing9.xml" ContentType="application/vnd.openxmlformats-officedocument.drawingml.chartshape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7" r:id="rId2"/>
    <p:sldId id="282" r:id="rId3"/>
    <p:sldId id="284" r:id="rId4"/>
    <p:sldId id="258" r:id="rId5"/>
    <p:sldId id="260" r:id="rId6"/>
    <p:sldId id="265" r:id="rId7"/>
    <p:sldId id="269" r:id="rId8"/>
    <p:sldId id="268" r:id="rId9"/>
    <p:sldId id="266" r:id="rId10"/>
    <p:sldId id="285" r:id="rId11"/>
    <p:sldId id="262" r:id="rId12"/>
    <p:sldId id="270" r:id="rId13"/>
    <p:sldId id="263" r:id="rId14"/>
    <p:sldId id="290" r:id="rId15"/>
    <p:sldId id="259" r:id="rId16"/>
    <p:sldId id="294" r:id="rId17"/>
    <p:sldId id="295" r:id="rId18"/>
    <p:sldId id="305" r:id="rId19"/>
    <p:sldId id="291" r:id="rId20"/>
    <p:sldId id="302" r:id="rId21"/>
    <p:sldId id="292" r:id="rId22"/>
    <p:sldId id="281" r:id="rId23"/>
    <p:sldId id="296" r:id="rId24"/>
  </p:sldIdLst>
  <p:sldSz cx="9144000" cy="6858000" type="screen4x3"/>
  <p:notesSz cx="7023100" cy="93091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MARICELA AGUILUZ GUERRA" initials="LMA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6699"/>
    <a:srgbClr val="0793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6" autoAdjust="0"/>
    <p:restoredTop sz="89858" autoAdjust="0"/>
  </p:normalViewPr>
  <p:slideViewPr>
    <p:cSldViewPr showGuides="1">
      <p:cViewPr>
        <p:scale>
          <a:sx n="80" d="100"/>
          <a:sy n="80" d="100"/>
        </p:scale>
        <p:origin x="-1092" y="510"/>
      </p:cViewPr>
      <p:guideLst>
        <p:guide orient="horz" pos="2160"/>
        <p:guide pos="2880"/>
      </p:guideLst>
    </p:cSldViewPr>
  </p:slideViewPr>
  <p:outlineViewPr>
    <p:cViewPr>
      <p:scale>
        <a:sx n="33" d="100"/>
        <a:sy n="33" d="100"/>
      </p:scale>
      <p:origin x="0" y="26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sandoval\Desktop\Seguimiento%20POA%202017_Trimestre%20I.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msandoval\Desktop\Seguimiento%20POA%202017_Trimestre%20I.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LAGUILUZ\Documents\Planificaci&#243;n\POA\2017\Noviembre_Diciembre\Seguimiento%20POA%202017_a%20Diciembre.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msandoval\Desktop\Seguimiento%20POA%202017_Trimestre%20I.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msandoval\Desktop\Seguimiento%20POA%202017_Trimestre%20I.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msandoval\Desktop\Seguimiento%20POA%202017_Trimestre%20I.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LAGUILUZ\Documents\Planificaci&#243;n\POA\2017\Noviembre_Diciembre\Seguimiento%20POA%202017_a%20Diciembre.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msandoval\Desktop\Seguimiento%20POA%202017_Trimestre%20I.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msandoval\Desktop\Seguimiento%20POA%202017_Trimestre%20I.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LAGUILUZ\Documents\Planificaci&#243;n\POA\2017\Noviembre_Diciembre\Seguimiento%20POA%202017_a%20Diciembre.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msandoval\Desktop\Seguimiento%20POA%202017_Trimestre%20I.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msandoval\Desktop\Seguimiento%20POA%202017_Trimestre%20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6.0626891606755842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cs typeface="Calibri" panose="020F0502020204030204" pitchFamily="34" charset="0"/>
              </a:defRPr>
            </a:pPr>
            <a:r>
              <a:rPr lang="es-SV" sz="1800" b="1" i="0" baseline="0" dirty="0" smtClean="0">
                <a:effectLst/>
              </a:rPr>
              <a:t>Resultado 1er trimestre- 2018</a:t>
            </a:r>
            <a:endParaRPr lang="es-SV" dirty="0">
              <a:effectLst/>
            </a:endParaRPr>
          </a:p>
        </c:rich>
      </c:tx>
      <c:layout/>
      <c:overlay val="0"/>
    </c:title>
    <c:autoTitleDeleted val="0"/>
    <c:plotArea>
      <c:layout>
        <c:manualLayout>
          <c:layoutTarget val="inner"/>
          <c:xMode val="edge"/>
          <c:yMode val="edge"/>
          <c:x val="0.23581944564621729"/>
          <c:y val="0.16490285359697449"/>
          <c:w val="0.5254304750367742"/>
          <c:h val="0.76380468415888914"/>
        </c:manualLayout>
      </c:layout>
      <c:doughnutChart>
        <c:varyColors val="1"/>
        <c:ser>
          <c:idx val="0"/>
          <c:order val="0"/>
          <c:dPt>
            <c:idx val="0"/>
            <c:bubble3D val="0"/>
            <c:spPr>
              <a:solidFill>
                <a:schemeClr val="bg2">
                  <a:lumMod val="75000"/>
                </a:schemeClr>
              </a:solidFill>
            </c:spPr>
          </c:dPt>
          <c:dPt>
            <c:idx val="1"/>
            <c:bubble3D val="0"/>
            <c:spPr>
              <a:solidFill>
                <a:schemeClr val="bg1">
                  <a:lumMod val="85000"/>
                </a:schemeClr>
              </a:solidFill>
            </c:spPr>
          </c:dPt>
          <c:dLbls>
            <c:dLbl>
              <c:idx val="0"/>
              <c:layout>
                <c:manualLayout>
                  <c:x val="2.9301721900147097E-3"/>
                  <c:y val="-0.28115015974440888"/>
                </c:manualLayout>
              </c:layout>
              <c:spPr/>
              <c:txPr>
                <a:bodyPr/>
                <a:lstStyle/>
                <a:p>
                  <a:pPr>
                    <a:defRPr sz="2400" b="1">
                      <a:latin typeface="Calibri" panose="020F0502020204030204" pitchFamily="34" charset="0"/>
                      <a:cs typeface="Calibri" panose="020F0502020204030204" pitchFamily="34" charset="0"/>
                    </a:defRPr>
                  </a:pPr>
                  <a:endParaRPr lang="es-SV"/>
                </a:p>
              </c:tx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600" b="1">
                    <a:latin typeface="Calibri" panose="020F0502020204030204" pitchFamily="34" charset="0"/>
                    <a:cs typeface="Calibri" panose="020F0502020204030204" pitchFamily="34" charset="0"/>
                  </a:defRPr>
                </a:pPr>
                <a:endParaRPr lang="es-SV"/>
              </a:p>
            </c:txPr>
            <c:showLegendKey val="0"/>
            <c:showVal val="0"/>
            <c:showCatName val="0"/>
            <c:showSerName val="0"/>
            <c:showPercent val="0"/>
            <c:showBubbleSize val="0"/>
            <c:extLst>
              <c:ext xmlns:c15="http://schemas.microsoft.com/office/drawing/2012/chart" uri="{CE6537A1-D6FC-4f65-9D91-7224C49458BB}"/>
            </c:extLst>
          </c:dLbls>
          <c:val>
            <c:numRef>
              <c:f>Hoja1!$E$19:$F$19</c:f>
              <c:numCache>
                <c:formatCode>General</c:formatCode>
                <c:ptCount val="2"/>
                <c:pt idx="0" formatCode="0%">
                  <c:v>2.29</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noFill/>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6.0626891606755842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cs typeface="Calibri" panose="020F0502020204030204" pitchFamily="34" charset="0"/>
              </a:defRPr>
            </a:pPr>
            <a:r>
              <a:rPr lang="es-SV" dirty="0">
                <a:latin typeface="Calibri" panose="020F0502020204030204" pitchFamily="34" charset="0"/>
                <a:cs typeface="Calibri" panose="020F0502020204030204" pitchFamily="34" charset="0"/>
              </a:rPr>
              <a:t>Resultado 1er Trimestre-2018</a:t>
            </a:r>
          </a:p>
        </c:rich>
      </c:tx>
      <c:layout>
        <c:manualLayout>
          <c:xMode val="edge"/>
          <c:yMode val="edge"/>
          <c:x val="0.13803472811097073"/>
          <c:y val="0"/>
        </c:manualLayout>
      </c:layout>
      <c:overlay val="0"/>
    </c:title>
    <c:autoTitleDeleted val="0"/>
    <c:plotArea>
      <c:layout>
        <c:manualLayout>
          <c:layoutTarget val="inner"/>
          <c:xMode val="edge"/>
          <c:yMode val="edge"/>
          <c:x val="0.23581944564621729"/>
          <c:y val="0.16490285359697449"/>
          <c:w val="0.5254304750367742"/>
          <c:h val="0.76380468415888914"/>
        </c:manualLayout>
      </c:layout>
      <c:doughnutChart>
        <c:varyColors val="1"/>
        <c:ser>
          <c:idx val="0"/>
          <c:order val="0"/>
          <c:dPt>
            <c:idx val="0"/>
            <c:bubble3D val="0"/>
            <c:spPr>
              <a:solidFill>
                <a:srgbClr val="00B050"/>
              </a:solidFill>
            </c:spPr>
          </c:dPt>
          <c:dPt>
            <c:idx val="1"/>
            <c:bubble3D val="0"/>
            <c:spPr>
              <a:solidFill>
                <a:schemeClr val="bg1">
                  <a:lumMod val="85000"/>
                </a:schemeClr>
              </a:solidFill>
            </c:spPr>
          </c:dPt>
          <c:dLbls>
            <c:dLbl>
              <c:idx val="0"/>
              <c:layout>
                <c:manualLayout>
                  <c:x val="-2.6373857114014541E-2"/>
                  <c:y val="-0.27888573033802083"/>
                </c:manualLayout>
              </c:layout>
              <c:spPr/>
              <c:txPr>
                <a:bodyPr/>
                <a:lstStyle/>
                <a:p>
                  <a:pPr>
                    <a:defRPr sz="2400" b="1"/>
                  </a:pPr>
                  <a:endParaRPr lang="es-SV"/>
                </a:p>
              </c:tx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600" b="1"/>
                </a:pPr>
                <a:endParaRPr lang="es-SV"/>
              </a:p>
            </c:txPr>
            <c:showLegendKey val="0"/>
            <c:showVal val="0"/>
            <c:showCatName val="0"/>
            <c:showSerName val="0"/>
            <c:showPercent val="0"/>
            <c:showBubbleSize val="0"/>
            <c:extLst>
              <c:ext xmlns:c15="http://schemas.microsoft.com/office/drawing/2012/chart" uri="{CE6537A1-D6FC-4f65-9D91-7224C49458BB}"/>
            </c:extLst>
          </c:dLbls>
          <c:val>
            <c:numRef>
              <c:f>Hoja1!$B$26:$C$26</c:f>
              <c:numCache>
                <c:formatCode>0%</c:formatCode>
                <c:ptCount val="2"/>
                <c:pt idx="0">
                  <c:v>0.96</c:v>
                </c:pt>
                <c:pt idx="1">
                  <c:v>4.0000000000000036E-2</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noFill/>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mn-lt"/>
              </a:defRPr>
            </a:pPr>
            <a:r>
              <a:rPr lang="es-SV" sz="1800" b="1" i="0" baseline="0" dirty="0" smtClean="0">
                <a:effectLst/>
                <a:latin typeface="Calibri" panose="020F0502020204030204" pitchFamily="34" charset="0"/>
                <a:cs typeface="Calibri" panose="020F0502020204030204" pitchFamily="34" charset="0"/>
              </a:rPr>
              <a:t>Resultado 1er trimestre- 2018</a:t>
            </a:r>
            <a:endParaRPr lang="es-SV" dirty="0">
              <a:effectLst/>
              <a:latin typeface="Calibri" panose="020F0502020204030204" pitchFamily="34" charset="0"/>
              <a:cs typeface="Calibri" panose="020F0502020204030204" pitchFamily="34" charset="0"/>
            </a:endParaRPr>
          </a:p>
        </c:rich>
      </c:tx>
      <c:layout>
        <c:manualLayout>
          <c:xMode val="edge"/>
          <c:yMode val="edge"/>
          <c:x val="7.7189156866327727E-2"/>
          <c:y val="0"/>
        </c:manualLayout>
      </c:layout>
      <c:overlay val="0"/>
    </c:title>
    <c:autoTitleDeleted val="0"/>
    <c:plotArea>
      <c:layout>
        <c:manualLayout>
          <c:layoutTarget val="inner"/>
          <c:xMode val="edge"/>
          <c:yMode val="edge"/>
          <c:x val="0.23581944564621729"/>
          <c:y val="0.16490285359697449"/>
          <c:w val="0.5254304750367742"/>
          <c:h val="0.76380468415888914"/>
        </c:manualLayout>
      </c:layout>
      <c:doughnutChart>
        <c:varyColors val="1"/>
        <c:ser>
          <c:idx val="0"/>
          <c:order val="0"/>
          <c:dPt>
            <c:idx val="0"/>
            <c:bubble3D val="0"/>
            <c:spPr>
              <a:solidFill>
                <a:srgbClr val="C00000"/>
              </a:solidFill>
            </c:spPr>
          </c:dPt>
          <c:dPt>
            <c:idx val="1"/>
            <c:bubble3D val="0"/>
            <c:spPr>
              <a:solidFill>
                <a:schemeClr val="bg1">
                  <a:lumMod val="85000"/>
                </a:schemeClr>
              </a:solidFill>
            </c:spPr>
          </c:dPt>
          <c:dLbls>
            <c:dLbl>
              <c:idx val="0"/>
              <c:layout>
                <c:manualLayout>
                  <c:x val="-3.5165296645611605E-2"/>
                  <c:y val="0.26411042070220453"/>
                </c:manualLayout>
              </c:layout>
              <c:spPr/>
              <c:txPr>
                <a:bodyPr/>
                <a:lstStyle/>
                <a:p>
                  <a:pPr>
                    <a:defRPr sz="2400" b="1"/>
                  </a:pPr>
                  <a:endParaRPr lang="es-SV"/>
                </a:p>
              </c:tx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600" b="1"/>
                </a:pPr>
                <a:endParaRPr lang="es-SV"/>
              </a:p>
            </c:txPr>
            <c:showLegendKey val="0"/>
            <c:showVal val="0"/>
            <c:showCatName val="0"/>
            <c:showSerName val="0"/>
            <c:showPercent val="0"/>
            <c:showBubbleSize val="0"/>
            <c:extLst>
              <c:ext xmlns:c15="http://schemas.microsoft.com/office/drawing/2012/chart" uri="{CE6537A1-D6FC-4f65-9D91-7224C49458BB}"/>
            </c:extLst>
          </c:dLbls>
          <c:val>
            <c:numRef>
              <c:f>Hoja1!$E$18:$F$18</c:f>
              <c:numCache>
                <c:formatCode>0%</c:formatCode>
                <c:ptCount val="2"/>
                <c:pt idx="0">
                  <c:v>0.05</c:v>
                </c:pt>
                <c:pt idx="1">
                  <c:v>0.83</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noFill/>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S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libri" panose="020F0502020204030204" pitchFamily="34" charset="0"/>
              </a:defRPr>
            </a:pPr>
            <a:r>
              <a:rPr lang="es-SV" dirty="0" smtClean="0">
                <a:latin typeface="Calibri" panose="020F0502020204030204" pitchFamily="34" charset="0"/>
              </a:rPr>
              <a:t>Resultado 1er trimestre- 2018</a:t>
            </a:r>
            <a:endParaRPr lang="es-SV" dirty="0">
              <a:latin typeface="Calibri" panose="020F0502020204030204" pitchFamily="34" charset="0"/>
            </a:endParaRPr>
          </a:p>
        </c:rich>
      </c:tx>
      <c:layout>
        <c:manualLayout>
          <c:xMode val="edge"/>
          <c:yMode val="edge"/>
          <c:x val="0.16673949717998865"/>
          <c:y val="5.5115356006141675E-2"/>
        </c:manualLayout>
      </c:layout>
      <c:overlay val="0"/>
    </c:title>
    <c:autoTitleDeleted val="0"/>
    <c:plotArea>
      <c:layout/>
      <c:doughnutChart>
        <c:varyColors val="1"/>
        <c:ser>
          <c:idx val="0"/>
          <c:order val="0"/>
          <c:dPt>
            <c:idx val="0"/>
            <c:bubble3D val="0"/>
            <c:spPr>
              <a:solidFill>
                <a:srgbClr val="00B050"/>
              </a:solidFill>
            </c:spPr>
          </c:dPt>
          <c:val>
            <c:numRef>
              <c:f>Hoja1!$E$2</c:f>
              <c:numCache>
                <c:formatCode>0%</c:formatCode>
                <c:ptCount val="1"/>
                <c:pt idx="0">
                  <c:v>1.3855421686746987</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solidFill>
      <a:sysClr val="window" lastClr="FFFFFF"/>
    </a:solidFill>
    <a:ln>
      <a:noFill/>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0289D6-388E-4FCD-B58E-F7D8202AA367}"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s-SV"/>
        </a:p>
      </dgm:t>
    </dgm:pt>
    <dgm:pt modelId="{EE2457FC-E540-48B8-A067-A71933D02971}">
      <dgm:prSet phldrT="[Texto]" custT="1"/>
      <dgm:spPr/>
      <dgm:t>
        <a:bodyPr/>
        <a:lstStyle/>
        <a:p>
          <a:pPr algn="just"/>
          <a:r>
            <a:rPr lang="es-SV" sz="1600" dirty="0" smtClean="0">
              <a:latin typeface="Constantia" panose="02030602050306030303" pitchFamily="18" charset="0"/>
            </a:rPr>
            <a:t>En el presente informe correspondiente al 1er trimestre del año 2018, se presenta información de </a:t>
          </a:r>
          <a:r>
            <a:rPr lang="es-SV" sz="1600" b="1" dirty="0" smtClean="0">
              <a:solidFill>
                <a:srgbClr val="FFFF00"/>
              </a:solidFill>
              <a:latin typeface="Constantia" panose="02030602050306030303" pitchFamily="18" charset="0"/>
            </a:rPr>
            <a:t>8 </a:t>
          </a:r>
          <a:r>
            <a:rPr lang="es-SV" sz="1600" dirty="0" smtClean="0">
              <a:latin typeface="Constantia" panose="02030602050306030303" pitchFamily="18" charset="0"/>
            </a:rPr>
            <a:t>proyectos institucionales  que contribuyen a los </a:t>
          </a:r>
          <a:r>
            <a:rPr lang="es-SV" sz="1600" b="1" dirty="0" smtClean="0">
              <a:solidFill>
                <a:srgbClr val="FFFF00"/>
              </a:solidFill>
              <a:latin typeface="Constantia" panose="02030602050306030303" pitchFamily="18" charset="0"/>
            </a:rPr>
            <a:t>Resultados Estratégicos </a:t>
          </a:r>
          <a:r>
            <a:rPr lang="es-SV" sz="1600" dirty="0" smtClean="0">
              <a:latin typeface="Constantia" panose="02030602050306030303" pitchFamily="18" charset="0"/>
            </a:rPr>
            <a:t>y para 4 proyectos de </a:t>
          </a:r>
          <a:r>
            <a:rPr lang="es-SV" sz="1600" b="1" dirty="0" smtClean="0">
              <a:solidFill>
                <a:srgbClr val="FFFF00"/>
              </a:solidFill>
              <a:latin typeface="Constantia" panose="02030602050306030303" pitchFamily="18" charset="0"/>
            </a:rPr>
            <a:t>Fortalecimiento Institucional</a:t>
          </a:r>
          <a:r>
            <a:rPr lang="es-SV" sz="1600" dirty="0" smtClean="0">
              <a:latin typeface="Constantia" panose="02030602050306030303" pitchFamily="18" charset="0"/>
            </a:rPr>
            <a:t>. Para el resto de los proyectos institucionales no se programó avances para el primer trimestre del año 2018.</a:t>
          </a:r>
          <a:endParaRPr lang="es-SV" sz="1600" dirty="0">
            <a:latin typeface="Constantia" panose="02030602050306030303" pitchFamily="18" charset="0"/>
          </a:endParaRPr>
        </a:p>
      </dgm:t>
    </dgm:pt>
    <dgm:pt modelId="{976B7960-4A8E-4A2B-B6EC-1E7C2E7D7C31}" type="parTrans" cxnId="{BD119E40-7603-44B8-A8A6-27C0DF036A84}">
      <dgm:prSet/>
      <dgm:spPr/>
      <dgm:t>
        <a:bodyPr/>
        <a:lstStyle/>
        <a:p>
          <a:endParaRPr lang="es-SV"/>
        </a:p>
      </dgm:t>
    </dgm:pt>
    <dgm:pt modelId="{0408B299-4ECC-4F3E-913D-995CB6C18616}" type="sibTrans" cxnId="{BD119E40-7603-44B8-A8A6-27C0DF036A84}">
      <dgm:prSet/>
      <dgm:spPr/>
      <dgm:t>
        <a:bodyPr/>
        <a:lstStyle/>
        <a:p>
          <a:endParaRPr lang="es-SV"/>
        </a:p>
      </dgm:t>
    </dgm:pt>
    <dgm:pt modelId="{8F90BFAF-A70B-42DE-AE43-EF46DF602239}">
      <dgm:prSet phldrT="[Texto]" custT="1"/>
      <dgm:spPr/>
      <dgm:t>
        <a:bodyPr/>
        <a:lstStyle/>
        <a:p>
          <a:pPr algn="just"/>
          <a:r>
            <a:rPr lang="es-SV" sz="1600" dirty="0" smtClean="0">
              <a:latin typeface="Constantia" panose="02030602050306030303" pitchFamily="18" charset="0"/>
            </a:rPr>
            <a:t>Es importante resaltar que </a:t>
          </a:r>
          <a:r>
            <a:rPr lang="es-SV" sz="1600" b="1" dirty="0" smtClean="0">
              <a:solidFill>
                <a:srgbClr val="FFFF00"/>
              </a:solidFill>
              <a:latin typeface="Constantia" panose="02030602050306030303" pitchFamily="18" charset="0"/>
            </a:rPr>
            <a:t>11 de los 12 proyectos institucionales</a:t>
          </a:r>
          <a:r>
            <a:rPr lang="es-SV" sz="1600" dirty="0" smtClean="0">
              <a:latin typeface="Constantia" panose="02030602050306030303" pitchFamily="18" charset="0"/>
            </a:rPr>
            <a:t>, alcanzaron la meta programada para el 1er trimestre del año, lo que representa un 92% de cumplimiento del total de los proyectos institucionales. </a:t>
          </a:r>
          <a:endParaRPr lang="es-SV" sz="1600" dirty="0">
            <a:latin typeface="Constantia" panose="02030602050306030303" pitchFamily="18" charset="0"/>
          </a:endParaRPr>
        </a:p>
      </dgm:t>
    </dgm:pt>
    <dgm:pt modelId="{BCB9029C-1C13-4FA9-99AA-750B31DC31F8}" type="parTrans" cxnId="{4892DA8B-AA3A-4587-A0A9-CA5941716A37}">
      <dgm:prSet/>
      <dgm:spPr/>
      <dgm:t>
        <a:bodyPr/>
        <a:lstStyle/>
        <a:p>
          <a:endParaRPr lang="es-SV"/>
        </a:p>
      </dgm:t>
    </dgm:pt>
    <dgm:pt modelId="{39206F08-54CB-41B3-8311-8FA79DFC9FD9}" type="sibTrans" cxnId="{4892DA8B-AA3A-4587-A0A9-CA5941716A37}">
      <dgm:prSet/>
      <dgm:spPr/>
      <dgm:t>
        <a:bodyPr/>
        <a:lstStyle/>
        <a:p>
          <a:endParaRPr lang="es-SV"/>
        </a:p>
      </dgm:t>
    </dgm:pt>
    <dgm:pt modelId="{EEEC40E8-74E5-4F47-AD0E-65BECD2A54E8}">
      <dgm:prSet phldrT="[Texto]" custT="1"/>
      <dgm:spPr/>
      <dgm:t>
        <a:bodyPr/>
        <a:lstStyle/>
        <a:p>
          <a:r>
            <a:rPr lang="es-SV" sz="1600" b="1" dirty="0" smtClean="0">
              <a:solidFill>
                <a:srgbClr val="FFFF00"/>
              </a:solidFill>
              <a:latin typeface="Constantia" panose="02030602050306030303" pitchFamily="18" charset="0"/>
            </a:rPr>
            <a:t>Uno de los proyectos institucionales</a:t>
          </a:r>
          <a:r>
            <a:rPr lang="es-SV" sz="1600" dirty="0" smtClean="0">
              <a:latin typeface="Constantia" panose="02030602050306030303" pitchFamily="18" charset="0"/>
            </a:rPr>
            <a:t> con programación presenta un avance menor al 75%:  Pr3.1.a Transferencias monetarias a las personas adultas mayores, con 5% de cumplimiento. </a:t>
          </a:r>
          <a:endParaRPr lang="es-SV" sz="1600" dirty="0">
            <a:latin typeface="Constantia" panose="02030602050306030303" pitchFamily="18" charset="0"/>
          </a:endParaRPr>
        </a:p>
      </dgm:t>
    </dgm:pt>
    <dgm:pt modelId="{C8410616-2DA1-461F-9E07-57B52E6EB038}" type="parTrans" cxnId="{5FA50A8A-152A-4577-ADBA-CD299D7DE1D7}">
      <dgm:prSet/>
      <dgm:spPr/>
      <dgm:t>
        <a:bodyPr/>
        <a:lstStyle/>
        <a:p>
          <a:endParaRPr lang="es-SV"/>
        </a:p>
      </dgm:t>
    </dgm:pt>
    <dgm:pt modelId="{C2CE4F2E-F0C7-4CC5-8ADB-C9564F52DF8B}" type="sibTrans" cxnId="{5FA50A8A-152A-4577-ADBA-CD299D7DE1D7}">
      <dgm:prSet/>
      <dgm:spPr/>
      <dgm:t>
        <a:bodyPr/>
        <a:lstStyle/>
        <a:p>
          <a:endParaRPr lang="es-SV"/>
        </a:p>
      </dgm:t>
    </dgm:pt>
    <dgm:pt modelId="{01DC2AC8-411F-4EB5-90FD-14814EA2AF09}" type="pres">
      <dgm:prSet presAssocID="{120289D6-388E-4FCD-B58E-F7D8202AA367}" presName="Name0" presStyleCnt="0">
        <dgm:presLayoutVars>
          <dgm:chMax val="7"/>
          <dgm:chPref val="7"/>
          <dgm:dir/>
        </dgm:presLayoutVars>
      </dgm:prSet>
      <dgm:spPr/>
      <dgm:t>
        <a:bodyPr/>
        <a:lstStyle/>
        <a:p>
          <a:endParaRPr lang="es-SV"/>
        </a:p>
      </dgm:t>
    </dgm:pt>
    <dgm:pt modelId="{74C9197F-72DE-4E80-B581-B37DAD842573}" type="pres">
      <dgm:prSet presAssocID="{120289D6-388E-4FCD-B58E-F7D8202AA367}" presName="Name1" presStyleCnt="0"/>
      <dgm:spPr/>
    </dgm:pt>
    <dgm:pt modelId="{DEAB2121-7D4D-4327-A580-32FEC8FC1A81}" type="pres">
      <dgm:prSet presAssocID="{120289D6-388E-4FCD-B58E-F7D8202AA367}" presName="cycle" presStyleCnt="0"/>
      <dgm:spPr/>
    </dgm:pt>
    <dgm:pt modelId="{43F4A525-3ED0-4F90-AD5A-6C348DE52516}" type="pres">
      <dgm:prSet presAssocID="{120289D6-388E-4FCD-B58E-F7D8202AA367}" presName="srcNode" presStyleLbl="node1" presStyleIdx="0" presStyleCnt="3"/>
      <dgm:spPr/>
    </dgm:pt>
    <dgm:pt modelId="{C30124F6-6CEF-4906-8B40-56D909E38D3A}" type="pres">
      <dgm:prSet presAssocID="{120289D6-388E-4FCD-B58E-F7D8202AA367}" presName="conn" presStyleLbl="parChTrans1D2" presStyleIdx="0" presStyleCnt="1"/>
      <dgm:spPr/>
      <dgm:t>
        <a:bodyPr/>
        <a:lstStyle/>
        <a:p>
          <a:endParaRPr lang="es-SV"/>
        </a:p>
      </dgm:t>
    </dgm:pt>
    <dgm:pt modelId="{8EC24AE5-33D7-4257-9064-7A96FE171D81}" type="pres">
      <dgm:prSet presAssocID="{120289D6-388E-4FCD-B58E-F7D8202AA367}" presName="extraNode" presStyleLbl="node1" presStyleIdx="0" presStyleCnt="3"/>
      <dgm:spPr/>
    </dgm:pt>
    <dgm:pt modelId="{D9A5079D-6161-4232-B30E-1B58074A9D71}" type="pres">
      <dgm:prSet presAssocID="{120289D6-388E-4FCD-B58E-F7D8202AA367}" presName="dstNode" presStyleLbl="node1" presStyleIdx="0" presStyleCnt="3"/>
      <dgm:spPr/>
    </dgm:pt>
    <dgm:pt modelId="{6CE2E18E-D985-4DF7-9900-8C23A54F66F8}" type="pres">
      <dgm:prSet presAssocID="{EE2457FC-E540-48B8-A067-A71933D02971}" presName="text_1" presStyleLbl="node1" presStyleIdx="0" presStyleCnt="3" custScaleY="123077">
        <dgm:presLayoutVars>
          <dgm:bulletEnabled val="1"/>
        </dgm:presLayoutVars>
      </dgm:prSet>
      <dgm:spPr/>
      <dgm:t>
        <a:bodyPr/>
        <a:lstStyle/>
        <a:p>
          <a:endParaRPr lang="es-SV"/>
        </a:p>
      </dgm:t>
    </dgm:pt>
    <dgm:pt modelId="{EAD7B371-535F-4DC8-AF60-2FED7266AC3E}" type="pres">
      <dgm:prSet presAssocID="{EE2457FC-E540-48B8-A067-A71933D02971}" presName="accent_1" presStyleCnt="0"/>
      <dgm:spPr/>
    </dgm:pt>
    <dgm:pt modelId="{8E216632-640E-45CF-B1B5-5245E97E3839}" type="pres">
      <dgm:prSet presAssocID="{EE2457FC-E540-48B8-A067-A71933D02971}" presName="accentRepeatNode" presStyleLbl="solidFgAcc1" presStyleIdx="0" presStyleCnt="3"/>
      <dgm:spPr/>
    </dgm:pt>
    <dgm:pt modelId="{4F02CAFB-1F15-4825-B414-E23C7A92EA3E}" type="pres">
      <dgm:prSet presAssocID="{8F90BFAF-A70B-42DE-AE43-EF46DF602239}" presName="text_2" presStyleLbl="node1" presStyleIdx="1" presStyleCnt="3" custScaleY="140009" custLinFactNeighborX="-1142" custLinFactNeighborY="4620">
        <dgm:presLayoutVars>
          <dgm:bulletEnabled val="1"/>
        </dgm:presLayoutVars>
      </dgm:prSet>
      <dgm:spPr/>
      <dgm:t>
        <a:bodyPr/>
        <a:lstStyle/>
        <a:p>
          <a:endParaRPr lang="es-SV"/>
        </a:p>
      </dgm:t>
    </dgm:pt>
    <dgm:pt modelId="{4BDF2C52-3172-4AFD-A9E8-5CA6ADA4B106}" type="pres">
      <dgm:prSet presAssocID="{8F90BFAF-A70B-42DE-AE43-EF46DF602239}" presName="accent_2" presStyleCnt="0"/>
      <dgm:spPr/>
    </dgm:pt>
    <dgm:pt modelId="{C111ACBD-DFC5-4102-A44B-6162143B0843}" type="pres">
      <dgm:prSet presAssocID="{8F90BFAF-A70B-42DE-AE43-EF46DF602239}" presName="accentRepeatNode" presStyleLbl="solidFgAcc1" presStyleIdx="1" presStyleCnt="3" custLinFactNeighborX="-8815" custLinFactNeighborY="3696"/>
      <dgm:spPr/>
    </dgm:pt>
    <dgm:pt modelId="{6856AA19-1271-4337-89D7-7FF17D4DEC32}" type="pres">
      <dgm:prSet presAssocID="{EEEC40E8-74E5-4F47-AD0E-65BECD2A54E8}" presName="text_3" presStyleLbl="node1" presStyleIdx="2" presStyleCnt="3" custScaleY="118500" custLinFactNeighborX="-525" custLinFactNeighborY="9981">
        <dgm:presLayoutVars>
          <dgm:bulletEnabled val="1"/>
        </dgm:presLayoutVars>
      </dgm:prSet>
      <dgm:spPr/>
      <dgm:t>
        <a:bodyPr/>
        <a:lstStyle/>
        <a:p>
          <a:endParaRPr lang="es-SV"/>
        </a:p>
      </dgm:t>
    </dgm:pt>
    <dgm:pt modelId="{C9A3156C-0B5A-4BA3-8242-348C00A83057}" type="pres">
      <dgm:prSet presAssocID="{EEEC40E8-74E5-4F47-AD0E-65BECD2A54E8}" presName="accent_3" presStyleCnt="0"/>
      <dgm:spPr/>
    </dgm:pt>
    <dgm:pt modelId="{CBA52C7E-4755-4EC4-92AD-7D25D49A36A1}" type="pres">
      <dgm:prSet presAssocID="{EEEC40E8-74E5-4F47-AD0E-65BECD2A54E8}" presName="accentRepeatNode" presStyleLbl="solidFgAcc1" presStyleIdx="2" presStyleCnt="3" custScaleY="94799" custLinFactNeighborX="-4646" custLinFactNeighborY="7985"/>
      <dgm:spPr/>
    </dgm:pt>
  </dgm:ptLst>
  <dgm:cxnLst>
    <dgm:cxn modelId="{C78C1602-A4C9-45EF-B28F-1314DF3E5D25}" type="presOf" srcId="{8F90BFAF-A70B-42DE-AE43-EF46DF602239}" destId="{4F02CAFB-1F15-4825-B414-E23C7A92EA3E}" srcOrd="0" destOrd="0" presId="urn:microsoft.com/office/officeart/2008/layout/VerticalCurvedList"/>
    <dgm:cxn modelId="{130803B0-99B0-46F6-BF7D-EC7DD66EC383}" type="presOf" srcId="{120289D6-388E-4FCD-B58E-F7D8202AA367}" destId="{01DC2AC8-411F-4EB5-90FD-14814EA2AF09}" srcOrd="0" destOrd="0" presId="urn:microsoft.com/office/officeart/2008/layout/VerticalCurvedList"/>
    <dgm:cxn modelId="{4892DA8B-AA3A-4587-A0A9-CA5941716A37}" srcId="{120289D6-388E-4FCD-B58E-F7D8202AA367}" destId="{8F90BFAF-A70B-42DE-AE43-EF46DF602239}" srcOrd="1" destOrd="0" parTransId="{BCB9029C-1C13-4FA9-99AA-750B31DC31F8}" sibTransId="{39206F08-54CB-41B3-8311-8FA79DFC9FD9}"/>
    <dgm:cxn modelId="{647B57C5-E9E4-4B61-BD99-A7018E9FBB8C}" type="presOf" srcId="{EE2457FC-E540-48B8-A067-A71933D02971}" destId="{6CE2E18E-D985-4DF7-9900-8C23A54F66F8}" srcOrd="0" destOrd="0" presId="urn:microsoft.com/office/officeart/2008/layout/VerticalCurvedList"/>
    <dgm:cxn modelId="{5FA50A8A-152A-4577-ADBA-CD299D7DE1D7}" srcId="{120289D6-388E-4FCD-B58E-F7D8202AA367}" destId="{EEEC40E8-74E5-4F47-AD0E-65BECD2A54E8}" srcOrd="2" destOrd="0" parTransId="{C8410616-2DA1-461F-9E07-57B52E6EB038}" sibTransId="{C2CE4F2E-F0C7-4CC5-8ADB-C9564F52DF8B}"/>
    <dgm:cxn modelId="{1DBF6C07-479A-47C2-8B7B-E3059659853F}" type="presOf" srcId="{EEEC40E8-74E5-4F47-AD0E-65BECD2A54E8}" destId="{6856AA19-1271-4337-89D7-7FF17D4DEC32}" srcOrd="0" destOrd="0" presId="urn:microsoft.com/office/officeart/2008/layout/VerticalCurvedList"/>
    <dgm:cxn modelId="{BD119E40-7603-44B8-A8A6-27C0DF036A84}" srcId="{120289D6-388E-4FCD-B58E-F7D8202AA367}" destId="{EE2457FC-E540-48B8-A067-A71933D02971}" srcOrd="0" destOrd="0" parTransId="{976B7960-4A8E-4A2B-B6EC-1E7C2E7D7C31}" sibTransId="{0408B299-4ECC-4F3E-913D-995CB6C18616}"/>
    <dgm:cxn modelId="{9F910E1F-AD9F-4756-842A-CF0784172A5F}" type="presOf" srcId="{0408B299-4ECC-4F3E-913D-995CB6C18616}" destId="{C30124F6-6CEF-4906-8B40-56D909E38D3A}" srcOrd="0" destOrd="0" presId="urn:microsoft.com/office/officeart/2008/layout/VerticalCurvedList"/>
    <dgm:cxn modelId="{92D0684E-C78A-4899-ABC9-0B32C948967F}" type="presParOf" srcId="{01DC2AC8-411F-4EB5-90FD-14814EA2AF09}" destId="{74C9197F-72DE-4E80-B581-B37DAD842573}" srcOrd="0" destOrd="0" presId="urn:microsoft.com/office/officeart/2008/layout/VerticalCurvedList"/>
    <dgm:cxn modelId="{AFDB0281-A8CD-4351-ADEA-E54ACAC3490C}" type="presParOf" srcId="{74C9197F-72DE-4E80-B581-B37DAD842573}" destId="{DEAB2121-7D4D-4327-A580-32FEC8FC1A81}" srcOrd="0" destOrd="0" presId="urn:microsoft.com/office/officeart/2008/layout/VerticalCurvedList"/>
    <dgm:cxn modelId="{9ED0D808-9C9E-49AD-ADC3-23F4D8A50705}" type="presParOf" srcId="{DEAB2121-7D4D-4327-A580-32FEC8FC1A81}" destId="{43F4A525-3ED0-4F90-AD5A-6C348DE52516}" srcOrd="0" destOrd="0" presId="urn:microsoft.com/office/officeart/2008/layout/VerticalCurvedList"/>
    <dgm:cxn modelId="{648F311D-E192-43D0-AE4C-E7BEA0630F49}" type="presParOf" srcId="{DEAB2121-7D4D-4327-A580-32FEC8FC1A81}" destId="{C30124F6-6CEF-4906-8B40-56D909E38D3A}" srcOrd="1" destOrd="0" presId="urn:microsoft.com/office/officeart/2008/layout/VerticalCurvedList"/>
    <dgm:cxn modelId="{542FB765-876F-46F1-93CA-C705EC2E0376}" type="presParOf" srcId="{DEAB2121-7D4D-4327-A580-32FEC8FC1A81}" destId="{8EC24AE5-33D7-4257-9064-7A96FE171D81}" srcOrd="2" destOrd="0" presId="urn:microsoft.com/office/officeart/2008/layout/VerticalCurvedList"/>
    <dgm:cxn modelId="{72C12B2F-E99B-4773-A5A0-8C124E53721A}" type="presParOf" srcId="{DEAB2121-7D4D-4327-A580-32FEC8FC1A81}" destId="{D9A5079D-6161-4232-B30E-1B58074A9D71}" srcOrd="3" destOrd="0" presId="urn:microsoft.com/office/officeart/2008/layout/VerticalCurvedList"/>
    <dgm:cxn modelId="{885851E4-830C-4A90-88A2-0C711BE476DA}" type="presParOf" srcId="{74C9197F-72DE-4E80-B581-B37DAD842573}" destId="{6CE2E18E-D985-4DF7-9900-8C23A54F66F8}" srcOrd="1" destOrd="0" presId="urn:microsoft.com/office/officeart/2008/layout/VerticalCurvedList"/>
    <dgm:cxn modelId="{6C1584A2-81E7-407A-A8DE-A082DED2D4A0}" type="presParOf" srcId="{74C9197F-72DE-4E80-B581-B37DAD842573}" destId="{EAD7B371-535F-4DC8-AF60-2FED7266AC3E}" srcOrd="2" destOrd="0" presId="urn:microsoft.com/office/officeart/2008/layout/VerticalCurvedList"/>
    <dgm:cxn modelId="{36A16955-6E66-4A75-BD4C-E2C7B842DE17}" type="presParOf" srcId="{EAD7B371-535F-4DC8-AF60-2FED7266AC3E}" destId="{8E216632-640E-45CF-B1B5-5245E97E3839}" srcOrd="0" destOrd="0" presId="urn:microsoft.com/office/officeart/2008/layout/VerticalCurvedList"/>
    <dgm:cxn modelId="{38CAA60A-F54D-445D-9CC5-7B6569D9C1C7}" type="presParOf" srcId="{74C9197F-72DE-4E80-B581-B37DAD842573}" destId="{4F02CAFB-1F15-4825-B414-E23C7A92EA3E}" srcOrd="3" destOrd="0" presId="urn:microsoft.com/office/officeart/2008/layout/VerticalCurvedList"/>
    <dgm:cxn modelId="{51F19DC9-91B5-449B-BBED-94D8C8453EB8}" type="presParOf" srcId="{74C9197F-72DE-4E80-B581-B37DAD842573}" destId="{4BDF2C52-3172-4AFD-A9E8-5CA6ADA4B106}" srcOrd="4" destOrd="0" presId="urn:microsoft.com/office/officeart/2008/layout/VerticalCurvedList"/>
    <dgm:cxn modelId="{5186DE2C-EE56-43A0-90AC-C3F7CFC825B9}" type="presParOf" srcId="{4BDF2C52-3172-4AFD-A9E8-5CA6ADA4B106}" destId="{C111ACBD-DFC5-4102-A44B-6162143B0843}" srcOrd="0" destOrd="0" presId="urn:microsoft.com/office/officeart/2008/layout/VerticalCurvedList"/>
    <dgm:cxn modelId="{4B75289D-5C3A-4FA8-9856-FCAAA07ED1A6}" type="presParOf" srcId="{74C9197F-72DE-4E80-B581-B37DAD842573}" destId="{6856AA19-1271-4337-89D7-7FF17D4DEC32}" srcOrd="5" destOrd="0" presId="urn:microsoft.com/office/officeart/2008/layout/VerticalCurvedList"/>
    <dgm:cxn modelId="{37F72B20-C7B4-4F01-8EB4-25061BF14171}" type="presParOf" srcId="{74C9197F-72DE-4E80-B581-B37DAD842573}" destId="{C9A3156C-0B5A-4BA3-8242-348C00A83057}" srcOrd="6" destOrd="0" presId="urn:microsoft.com/office/officeart/2008/layout/VerticalCurvedList"/>
    <dgm:cxn modelId="{AD17F628-1E43-4803-A159-D9F19A905234}" type="presParOf" srcId="{C9A3156C-0B5A-4BA3-8242-348C00A83057}" destId="{CBA52C7E-4755-4EC4-92AD-7D25D49A36A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0124F6-6CEF-4906-8B40-56D909E38D3A}">
      <dsp:nvSpPr>
        <dsp:cNvPr id="0" name=""/>
        <dsp:cNvSpPr/>
      </dsp:nvSpPr>
      <dsp:spPr>
        <a:xfrm>
          <a:off x="-5291522" y="-810449"/>
          <a:ext cx="6301418" cy="6301418"/>
        </a:xfrm>
        <a:prstGeom prst="blockArc">
          <a:avLst>
            <a:gd name="adj1" fmla="val 18900000"/>
            <a:gd name="adj2" fmla="val 2700000"/>
            <a:gd name="adj3" fmla="val 343"/>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E2E18E-D985-4DF7-9900-8C23A54F66F8}">
      <dsp:nvSpPr>
        <dsp:cNvPr id="0" name=""/>
        <dsp:cNvSpPr/>
      </dsp:nvSpPr>
      <dsp:spPr>
        <a:xfrm>
          <a:off x="649656" y="360039"/>
          <a:ext cx="8250240" cy="115212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3033" tIns="40640" rIns="40640" bIns="40640" numCol="1" spcCol="1270" anchor="ctr" anchorCtr="0">
          <a:noAutofit/>
        </a:bodyPr>
        <a:lstStyle/>
        <a:p>
          <a:pPr lvl="0" algn="just" defTabSz="711200">
            <a:lnSpc>
              <a:spcPct val="90000"/>
            </a:lnSpc>
            <a:spcBef>
              <a:spcPct val="0"/>
            </a:spcBef>
            <a:spcAft>
              <a:spcPct val="35000"/>
            </a:spcAft>
          </a:pPr>
          <a:r>
            <a:rPr lang="es-SV" sz="1600" kern="1200" dirty="0" smtClean="0">
              <a:latin typeface="Constantia" panose="02030602050306030303" pitchFamily="18" charset="0"/>
            </a:rPr>
            <a:t>En el presente informe correspondiente al 1er trimestre del año 2018, se presenta información de </a:t>
          </a:r>
          <a:r>
            <a:rPr lang="es-SV" sz="1600" b="1" kern="1200" dirty="0" smtClean="0">
              <a:solidFill>
                <a:srgbClr val="FFFF00"/>
              </a:solidFill>
              <a:latin typeface="Constantia" panose="02030602050306030303" pitchFamily="18" charset="0"/>
            </a:rPr>
            <a:t>8 </a:t>
          </a:r>
          <a:r>
            <a:rPr lang="es-SV" sz="1600" kern="1200" dirty="0" smtClean="0">
              <a:latin typeface="Constantia" panose="02030602050306030303" pitchFamily="18" charset="0"/>
            </a:rPr>
            <a:t>proyectos institucionales  que contribuyen a los </a:t>
          </a:r>
          <a:r>
            <a:rPr lang="es-SV" sz="1600" b="1" kern="1200" dirty="0" smtClean="0">
              <a:solidFill>
                <a:srgbClr val="FFFF00"/>
              </a:solidFill>
              <a:latin typeface="Constantia" panose="02030602050306030303" pitchFamily="18" charset="0"/>
            </a:rPr>
            <a:t>Resultados Estratégicos </a:t>
          </a:r>
          <a:r>
            <a:rPr lang="es-SV" sz="1600" kern="1200" dirty="0" smtClean="0">
              <a:latin typeface="Constantia" panose="02030602050306030303" pitchFamily="18" charset="0"/>
            </a:rPr>
            <a:t>y para 4 proyectos de </a:t>
          </a:r>
          <a:r>
            <a:rPr lang="es-SV" sz="1600" b="1" kern="1200" dirty="0" smtClean="0">
              <a:solidFill>
                <a:srgbClr val="FFFF00"/>
              </a:solidFill>
              <a:latin typeface="Constantia" panose="02030602050306030303" pitchFamily="18" charset="0"/>
            </a:rPr>
            <a:t>Fortalecimiento Institucional</a:t>
          </a:r>
          <a:r>
            <a:rPr lang="es-SV" sz="1600" kern="1200" dirty="0" smtClean="0">
              <a:latin typeface="Constantia" panose="02030602050306030303" pitchFamily="18" charset="0"/>
            </a:rPr>
            <a:t>. Para el resto de los proyectos institucionales no se programó avances para el primer trimestre del año 2018.</a:t>
          </a:r>
          <a:endParaRPr lang="es-SV" sz="1600" kern="1200" dirty="0">
            <a:latin typeface="Constantia" panose="02030602050306030303" pitchFamily="18" charset="0"/>
          </a:endParaRPr>
        </a:p>
      </dsp:txBody>
      <dsp:txXfrm>
        <a:off x="649656" y="360039"/>
        <a:ext cx="8250240" cy="1152128"/>
      </dsp:txXfrm>
    </dsp:sp>
    <dsp:sp modelId="{8E216632-640E-45CF-B1B5-5245E97E3839}">
      <dsp:nvSpPr>
        <dsp:cNvPr id="0" name=""/>
        <dsp:cNvSpPr/>
      </dsp:nvSpPr>
      <dsp:spPr>
        <a:xfrm>
          <a:off x="64591" y="351039"/>
          <a:ext cx="1170130" cy="117013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02CAFB-1F15-4825-B414-E23C7A92EA3E}">
      <dsp:nvSpPr>
        <dsp:cNvPr id="0" name=""/>
        <dsp:cNvSpPr/>
      </dsp:nvSpPr>
      <dsp:spPr>
        <a:xfrm>
          <a:off x="899598" y="1728193"/>
          <a:ext cx="7909966" cy="131062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3033" tIns="40640" rIns="40640" bIns="40640" numCol="1" spcCol="1270" anchor="ctr" anchorCtr="0">
          <a:noAutofit/>
        </a:bodyPr>
        <a:lstStyle/>
        <a:p>
          <a:pPr lvl="0" algn="just" defTabSz="711200">
            <a:lnSpc>
              <a:spcPct val="90000"/>
            </a:lnSpc>
            <a:spcBef>
              <a:spcPct val="0"/>
            </a:spcBef>
            <a:spcAft>
              <a:spcPct val="35000"/>
            </a:spcAft>
          </a:pPr>
          <a:r>
            <a:rPr lang="es-SV" sz="1600" kern="1200" dirty="0" smtClean="0">
              <a:latin typeface="Constantia" panose="02030602050306030303" pitchFamily="18" charset="0"/>
            </a:rPr>
            <a:t>Es importante resaltar que </a:t>
          </a:r>
          <a:r>
            <a:rPr lang="es-SV" sz="1600" b="1" kern="1200" dirty="0" smtClean="0">
              <a:solidFill>
                <a:srgbClr val="FFFF00"/>
              </a:solidFill>
              <a:latin typeface="Constantia" panose="02030602050306030303" pitchFamily="18" charset="0"/>
            </a:rPr>
            <a:t>11 de los 12 proyectos institucionales</a:t>
          </a:r>
          <a:r>
            <a:rPr lang="es-SV" sz="1600" kern="1200" dirty="0" smtClean="0">
              <a:latin typeface="Constantia" panose="02030602050306030303" pitchFamily="18" charset="0"/>
            </a:rPr>
            <a:t>, alcanzaron la meta programada para el 1er trimestre del año, lo que representa un 92% de cumplimiento del total de los proyectos institucionales. </a:t>
          </a:r>
          <a:endParaRPr lang="es-SV" sz="1600" kern="1200" dirty="0">
            <a:latin typeface="Constantia" panose="02030602050306030303" pitchFamily="18" charset="0"/>
          </a:endParaRPr>
        </a:p>
      </dsp:txBody>
      <dsp:txXfrm>
        <a:off x="899598" y="1728193"/>
        <a:ext cx="7909966" cy="1310629"/>
      </dsp:txXfrm>
    </dsp:sp>
    <dsp:sp modelId="{C111ACBD-DFC5-4102-A44B-6162143B0843}">
      <dsp:nvSpPr>
        <dsp:cNvPr id="0" name=""/>
        <dsp:cNvSpPr/>
      </dsp:nvSpPr>
      <dsp:spPr>
        <a:xfrm>
          <a:off x="301718" y="1798443"/>
          <a:ext cx="1170130" cy="1170130"/>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56AA19-1271-4337-89D7-7FF17D4DEC32}">
      <dsp:nvSpPr>
        <dsp:cNvPr id="0" name=""/>
        <dsp:cNvSpPr/>
      </dsp:nvSpPr>
      <dsp:spPr>
        <a:xfrm>
          <a:off x="606342" y="3283206"/>
          <a:ext cx="8250240" cy="110928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3033" tIns="40640" rIns="40640" bIns="40640" numCol="1" spcCol="1270" anchor="ctr" anchorCtr="0">
          <a:noAutofit/>
        </a:bodyPr>
        <a:lstStyle/>
        <a:p>
          <a:pPr lvl="0" algn="l" defTabSz="711200">
            <a:lnSpc>
              <a:spcPct val="90000"/>
            </a:lnSpc>
            <a:spcBef>
              <a:spcPct val="0"/>
            </a:spcBef>
            <a:spcAft>
              <a:spcPct val="35000"/>
            </a:spcAft>
          </a:pPr>
          <a:r>
            <a:rPr lang="es-SV" sz="1600" b="1" kern="1200" dirty="0" smtClean="0">
              <a:solidFill>
                <a:srgbClr val="FFFF00"/>
              </a:solidFill>
              <a:latin typeface="Constantia" panose="02030602050306030303" pitchFamily="18" charset="0"/>
            </a:rPr>
            <a:t>Uno de los proyectos institucionales</a:t>
          </a:r>
          <a:r>
            <a:rPr lang="es-SV" sz="1600" kern="1200" dirty="0" smtClean="0">
              <a:latin typeface="Constantia" panose="02030602050306030303" pitchFamily="18" charset="0"/>
            </a:rPr>
            <a:t> con programación presenta un avance menor al 75%:  Pr3.1.a Transferencias monetarias a las personas adultas mayores, con 5% de cumplimiento. </a:t>
          </a:r>
          <a:endParaRPr lang="es-SV" sz="1600" kern="1200" dirty="0">
            <a:latin typeface="Constantia" panose="02030602050306030303" pitchFamily="18" charset="0"/>
          </a:endParaRPr>
        </a:p>
      </dsp:txBody>
      <dsp:txXfrm>
        <a:off x="606342" y="3283206"/>
        <a:ext cx="8250240" cy="1109283"/>
      </dsp:txXfrm>
    </dsp:sp>
    <dsp:sp modelId="{CBA52C7E-4755-4EC4-92AD-7D25D49A36A1}">
      <dsp:nvSpPr>
        <dsp:cNvPr id="0" name=""/>
        <dsp:cNvSpPr/>
      </dsp:nvSpPr>
      <dsp:spPr>
        <a:xfrm>
          <a:off x="10226" y="3283215"/>
          <a:ext cx="1170130" cy="1109271"/>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0.392</cdr:x>
      <cdr:y>0.48236</cdr:y>
    </cdr:from>
    <cdr:to>
      <cdr:x>0.608</cdr:x>
      <cdr:y>0.68271</cdr:y>
    </cdr:to>
    <cdr:sp macro="" textlink="">
      <cdr:nvSpPr>
        <cdr:cNvPr id="2" name="2 CuadroTexto"/>
        <cdr:cNvSpPr txBox="1"/>
      </cdr:nvSpPr>
      <cdr:spPr>
        <a:xfrm xmlns:a="http://schemas.openxmlformats.org/drawingml/2006/main">
          <a:off x="1692758" y="1111486"/>
          <a:ext cx="932728"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SV" sz="2400" b="1" dirty="0" smtClean="0">
              <a:latin typeface="Calibri" panose="020F0502020204030204" pitchFamily="34" charset="0"/>
            </a:rPr>
            <a:t>100%</a:t>
          </a:r>
          <a:endParaRPr lang="es-SV" sz="2400" b="1" dirty="0">
            <a:latin typeface="Calibri" panose="020F050202020403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s-SV"/>
          </a:p>
        </p:txBody>
      </p:sp>
      <p:sp>
        <p:nvSpPr>
          <p:cNvPr id="3" name="2 Marcador de fecha"/>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E80357C-48A2-4D63-9DA8-880A3555FF83}" type="datetimeFigureOut">
              <a:rPr lang="es-SV" smtClean="0"/>
              <a:t>16/5/2018</a:t>
            </a:fld>
            <a:endParaRPr lang="es-SV"/>
          </a:p>
        </p:txBody>
      </p:sp>
      <p:sp>
        <p:nvSpPr>
          <p:cNvPr id="4" name="3 Marcador de pie de página"/>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s-SV"/>
          </a:p>
        </p:txBody>
      </p:sp>
      <p:sp>
        <p:nvSpPr>
          <p:cNvPr id="5" name="4 Marcador de número de diapositiva"/>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7C8100F8-5068-417B-BD3A-996011B112A4}" type="slidenum">
              <a:rPr lang="es-SV" smtClean="0"/>
              <a:t>‹Nº›</a:t>
            </a:fld>
            <a:endParaRPr lang="es-SV"/>
          </a:p>
        </p:txBody>
      </p:sp>
    </p:spTree>
    <p:extLst>
      <p:ext uri="{BB962C8B-B14F-4D97-AF65-F5344CB8AC3E}">
        <p14:creationId xmlns:p14="http://schemas.microsoft.com/office/powerpoint/2010/main" val="425789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978275" y="0"/>
            <a:ext cx="3043238" cy="465138"/>
          </a:xfrm>
          <a:prstGeom prst="rect">
            <a:avLst/>
          </a:prstGeom>
        </p:spPr>
        <p:txBody>
          <a:bodyPr vert="horz" lIns="91440" tIns="45720" rIns="91440" bIns="45720" rtlCol="0"/>
          <a:lstStyle>
            <a:lvl1pPr algn="r">
              <a:defRPr sz="1200"/>
            </a:lvl1pPr>
          </a:lstStyle>
          <a:p>
            <a:fld id="{0FFEC43F-CE93-4828-A664-CA821B912A61}" type="datetimeFigureOut">
              <a:rPr lang="es-SV" smtClean="0"/>
              <a:t>16/5/2018</a:t>
            </a:fld>
            <a:endParaRPr lang="es-SV"/>
          </a:p>
        </p:txBody>
      </p:sp>
      <p:sp>
        <p:nvSpPr>
          <p:cNvPr id="4" name="3 Marcador de imagen de diapositiva"/>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701675" y="4421188"/>
            <a:ext cx="5619750" cy="4189412"/>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8842375"/>
            <a:ext cx="3043238" cy="465138"/>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978275" y="8842375"/>
            <a:ext cx="3043238" cy="465138"/>
          </a:xfrm>
          <a:prstGeom prst="rect">
            <a:avLst/>
          </a:prstGeom>
        </p:spPr>
        <p:txBody>
          <a:bodyPr vert="horz" lIns="91440" tIns="45720" rIns="91440" bIns="45720" rtlCol="0" anchor="b"/>
          <a:lstStyle>
            <a:lvl1pPr algn="r">
              <a:defRPr sz="1200"/>
            </a:lvl1pPr>
          </a:lstStyle>
          <a:p>
            <a:fld id="{950A6C53-0C08-4A95-94AE-AB2F9ED5570F}" type="slidenum">
              <a:rPr lang="es-SV" smtClean="0"/>
              <a:t>‹Nº›</a:t>
            </a:fld>
            <a:endParaRPr lang="es-SV"/>
          </a:p>
        </p:txBody>
      </p:sp>
    </p:spTree>
    <p:extLst>
      <p:ext uri="{BB962C8B-B14F-4D97-AF65-F5344CB8AC3E}">
        <p14:creationId xmlns:p14="http://schemas.microsoft.com/office/powerpoint/2010/main" val="4042114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950A6C53-0C08-4A95-94AE-AB2F9ED5570F}" type="slidenum">
              <a:rPr lang="es-SV" smtClean="0"/>
              <a:t>1</a:t>
            </a:fld>
            <a:endParaRPr lang="es-SV"/>
          </a:p>
        </p:txBody>
      </p:sp>
    </p:spTree>
    <p:extLst>
      <p:ext uri="{BB962C8B-B14F-4D97-AF65-F5344CB8AC3E}">
        <p14:creationId xmlns:p14="http://schemas.microsoft.com/office/powerpoint/2010/main" val="677239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a:p>
        </p:txBody>
      </p:sp>
      <p:sp>
        <p:nvSpPr>
          <p:cNvPr id="4" name="3 Marcador de número de diapositiva"/>
          <p:cNvSpPr>
            <a:spLocks noGrp="1"/>
          </p:cNvSpPr>
          <p:nvPr>
            <p:ph type="sldNum" sz="quarter" idx="10"/>
          </p:nvPr>
        </p:nvSpPr>
        <p:spPr/>
        <p:txBody>
          <a:bodyPr/>
          <a:lstStyle/>
          <a:p>
            <a:fld id="{950A6C53-0C08-4A95-94AE-AB2F9ED5570F}" type="slidenum">
              <a:rPr lang="es-SV" smtClean="0"/>
              <a:t>6</a:t>
            </a:fld>
            <a:endParaRPr lang="es-SV"/>
          </a:p>
        </p:txBody>
      </p:sp>
    </p:spTree>
    <p:extLst>
      <p:ext uri="{BB962C8B-B14F-4D97-AF65-F5344CB8AC3E}">
        <p14:creationId xmlns:p14="http://schemas.microsoft.com/office/powerpoint/2010/main" val="581303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SV" dirty="0" smtClean="0"/>
              <a:t>Proyectos Finalizados 2.1.a</a:t>
            </a:r>
            <a:r>
              <a:rPr lang="es-SV" baseline="0" dirty="0" smtClean="0"/>
              <a:t> </a:t>
            </a:r>
            <a:r>
              <a:rPr lang="es-SV" dirty="0" smtClean="0"/>
              <a:t>:</a:t>
            </a:r>
            <a:r>
              <a:rPr lang="es-SV" baseline="0" dirty="0" smtClean="0"/>
              <a:t> Construcción de aulas; adecuaciones, ampliaciones y mejoramientos de Centros Escolares.</a:t>
            </a:r>
            <a:endParaRPr lang="es-SV" dirty="0"/>
          </a:p>
        </p:txBody>
      </p:sp>
      <p:sp>
        <p:nvSpPr>
          <p:cNvPr id="4" name="3 Marcador de número de diapositiva"/>
          <p:cNvSpPr>
            <a:spLocks noGrp="1"/>
          </p:cNvSpPr>
          <p:nvPr>
            <p:ph type="sldNum" sz="quarter" idx="10"/>
          </p:nvPr>
        </p:nvSpPr>
        <p:spPr/>
        <p:txBody>
          <a:bodyPr/>
          <a:lstStyle/>
          <a:p>
            <a:fld id="{950A6C53-0C08-4A95-94AE-AB2F9ED5570F}" type="slidenum">
              <a:rPr lang="es-SV" smtClean="0"/>
              <a:t>9</a:t>
            </a:fld>
            <a:endParaRPr lang="es-SV"/>
          </a:p>
        </p:txBody>
      </p:sp>
    </p:spTree>
    <p:extLst>
      <p:ext uri="{BB962C8B-B14F-4D97-AF65-F5344CB8AC3E}">
        <p14:creationId xmlns:p14="http://schemas.microsoft.com/office/powerpoint/2010/main" val="209498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950A6C53-0C08-4A95-94AE-AB2F9ED5570F}" type="slidenum">
              <a:rPr lang="es-SV" smtClean="0"/>
              <a:t>10</a:t>
            </a:fld>
            <a:endParaRPr lang="es-SV"/>
          </a:p>
        </p:txBody>
      </p:sp>
    </p:spTree>
    <p:extLst>
      <p:ext uri="{BB962C8B-B14F-4D97-AF65-F5344CB8AC3E}">
        <p14:creationId xmlns:p14="http://schemas.microsoft.com/office/powerpoint/2010/main" val="3269005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419" dirty="0" smtClean="0"/>
              <a:t>1. El</a:t>
            </a:r>
            <a:r>
              <a:rPr lang="es-419" baseline="0" dirty="0" smtClean="0"/>
              <a:t> proceso de mantemiento del sistema aún no está terminado por lo que deben gerarse solicitudes para hacer procesos como bajas por fallecimiento, carga de la información de las pensiones, lo cual toma más tiempo.</a:t>
            </a:r>
          </a:p>
          <a:p>
            <a:endParaRPr lang="es-419" baseline="0" dirty="0" smtClean="0"/>
          </a:p>
          <a:p>
            <a:pPr lvl="0"/>
            <a:r>
              <a:rPr lang="es-SV" sz="1200" kern="1200" dirty="0" smtClean="0">
                <a:solidFill>
                  <a:schemeClr val="tx1"/>
                </a:solidFill>
                <a:effectLst/>
                <a:latin typeface="+mn-lt"/>
                <a:ea typeface="+mn-ea"/>
                <a:cs typeface="+mn-cs"/>
              </a:rPr>
              <a:t>2. Al momento de formular el POA ya habían pasado los dos primeros meses del año y las planillas de estos programas no se habían generado por los siguiente motivos:</a:t>
            </a:r>
            <a:endParaRPr lang="es-SV" sz="1100" kern="1200" dirty="0" smtClean="0">
              <a:solidFill>
                <a:schemeClr val="tx1"/>
              </a:solidFill>
              <a:effectLst/>
              <a:latin typeface="+mn-lt"/>
              <a:ea typeface="+mn-ea"/>
              <a:cs typeface="+mn-cs"/>
            </a:endParaRPr>
          </a:p>
          <a:p>
            <a:pPr lvl="1"/>
            <a:r>
              <a:rPr lang="es-SV" sz="1200" kern="1200" dirty="0" smtClean="0">
                <a:solidFill>
                  <a:schemeClr val="tx1"/>
                </a:solidFill>
                <a:effectLst/>
                <a:latin typeface="+mn-lt"/>
                <a:ea typeface="+mn-ea"/>
                <a:cs typeface="+mn-cs"/>
              </a:rPr>
              <a:t>Veteranos: para generar la primera planilla del año se necesita la Sobrevivencia, la cual es recolectada por cada una de las Gobernaciones Departamentales, en febrero no teníamos todas las Sobrevivencias y si hacíamos las planillas íbamos a dejar fuera a bastantes veteranos.</a:t>
            </a:r>
            <a:endParaRPr lang="es-SV" sz="1100" kern="1200" dirty="0" smtClean="0">
              <a:solidFill>
                <a:schemeClr val="tx1"/>
              </a:solidFill>
              <a:effectLst/>
              <a:latin typeface="+mn-lt"/>
              <a:ea typeface="+mn-ea"/>
              <a:cs typeface="+mn-cs"/>
            </a:endParaRPr>
          </a:p>
          <a:p>
            <a:pPr lvl="1"/>
            <a:r>
              <a:rPr lang="es-SV" sz="1200" kern="1200" dirty="0" smtClean="0">
                <a:solidFill>
                  <a:schemeClr val="tx1"/>
                </a:solidFill>
                <a:effectLst/>
                <a:latin typeface="+mn-lt"/>
                <a:ea typeface="+mn-ea"/>
                <a:cs typeface="+mn-cs"/>
              </a:rPr>
              <a:t>Víctimas: Para la primera planilla del año se necesita hacer la Actualización de Edades y Beneficios, esta opción no está desarrollada al 100% en el sistema, y es con apoyo de la GST que se hace este proceso, es durante el mes de mayo que se ha podido avanzar en este proceso.</a:t>
            </a:r>
            <a:endParaRPr lang="es-SV" sz="1100" kern="1200" dirty="0" smtClean="0">
              <a:solidFill>
                <a:schemeClr val="tx1"/>
              </a:solidFill>
              <a:effectLst/>
              <a:latin typeface="+mn-lt"/>
              <a:ea typeface="+mn-ea"/>
              <a:cs typeface="+mn-cs"/>
            </a:endParaRPr>
          </a:p>
          <a:p>
            <a:endParaRPr lang="es-SV" dirty="0"/>
          </a:p>
        </p:txBody>
      </p:sp>
      <p:sp>
        <p:nvSpPr>
          <p:cNvPr id="4" name="3 Marcador de número de diapositiva"/>
          <p:cNvSpPr>
            <a:spLocks noGrp="1"/>
          </p:cNvSpPr>
          <p:nvPr>
            <p:ph type="sldNum" sz="quarter" idx="10"/>
          </p:nvPr>
        </p:nvSpPr>
        <p:spPr/>
        <p:txBody>
          <a:bodyPr/>
          <a:lstStyle/>
          <a:p>
            <a:fld id="{950A6C53-0C08-4A95-94AE-AB2F9ED5570F}" type="slidenum">
              <a:rPr lang="es-SV" smtClean="0"/>
              <a:t>12</a:t>
            </a:fld>
            <a:endParaRPr lang="es-SV"/>
          </a:p>
        </p:txBody>
      </p:sp>
    </p:spTree>
    <p:extLst>
      <p:ext uri="{BB962C8B-B14F-4D97-AF65-F5344CB8AC3E}">
        <p14:creationId xmlns:p14="http://schemas.microsoft.com/office/powerpoint/2010/main" val="883325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950A6C53-0C08-4A95-94AE-AB2F9ED5570F}" type="slidenum">
              <a:rPr lang="es-SV" smtClean="0"/>
              <a:t>14</a:t>
            </a:fld>
            <a:endParaRPr lang="es-SV"/>
          </a:p>
        </p:txBody>
      </p:sp>
    </p:spTree>
    <p:extLst>
      <p:ext uri="{BB962C8B-B14F-4D97-AF65-F5344CB8AC3E}">
        <p14:creationId xmlns:p14="http://schemas.microsoft.com/office/powerpoint/2010/main" val="1665420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950A6C53-0C08-4A95-94AE-AB2F9ED5570F}" type="slidenum">
              <a:rPr lang="es-SV" smtClean="0"/>
              <a:t>22</a:t>
            </a:fld>
            <a:endParaRPr lang="es-SV"/>
          </a:p>
        </p:txBody>
      </p:sp>
    </p:spTree>
    <p:extLst>
      <p:ext uri="{BB962C8B-B14F-4D97-AF65-F5344CB8AC3E}">
        <p14:creationId xmlns:p14="http://schemas.microsoft.com/office/powerpoint/2010/main" val="496618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C0E7F8F-2A70-46CE-84CD-876E054E4F56}" type="datetimeFigureOut">
              <a:rPr lang="es-SV" smtClean="0">
                <a:solidFill>
                  <a:srgbClr val="242852"/>
                </a:solidFill>
              </a:rPr>
              <a:pPr/>
              <a:t>16/5/2018</a:t>
            </a:fld>
            <a:endParaRPr lang="es-SV">
              <a:solidFill>
                <a:srgbClr val="242852"/>
              </a:solidFill>
            </a:endParaRPr>
          </a:p>
        </p:txBody>
      </p:sp>
      <p:sp>
        <p:nvSpPr>
          <p:cNvPr id="5" name="Footer Placeholder 4"/>
          <p:cNvSpPr>
            <a:spLocks noGrp="1"/>
          </p:cNvSpPr>
          <p:nvPr>
            <p:ph type="ftr" sz="quarter" idx="11"/>
          </p:nvPr>
        </p:nvSpPr>
        <p:spPr/>
        <p:txBody>
          <a:bodyPr/>
          <a:lstStyle/>
          <a:p>
            <a:endParaRPr lang="es-SV">
              <a:solidFill>
                <a:srgbClr val="242852"/>
              </a:solidFill>
            </a:endParaRPr>
          </a:p>
        </p:txBody>
      </p:sp>
      <p:sp>
        <p:nvSpPr>
          <p:cNvPr id="6" name="Slide Number Placeholder 5"/>
          <p:cNvSpPr>
            <a:spLocks noGrp="1"/>
          </p:cNvSpPr>
          <p:nvPr>
            <p:ph type="sldNum" sz="quarter" idx="12"/>
          </p:nvPr>
        </p:nvSpPr>
        <p:spPr/>
        <p:txBody>
          <a:bodyPr/>
          <a:lstStyle/>
          <a:p>
            <a:fld id="{11E119F6-EF67-4569-A725-045E4B89E721}" type="slidenum">
              <a:rPr lang="es-SV" smtClean="0">
                <a:solidFill>
                  <a:srgbClr val="242852"/>
                </a:solidFill>
              </a:rPr>
              <a:pPr/>
              <a:t>‹Nº›</a:t>
            </a:fld>
            <a:endParaRPr lang="es-SV">
              <a:solidFill>
                <a:srgbClr val="242852"/>
              </a:solidFill>
            </a:endParaRPr>
          </a:p>
        </p:txBody>
      </p:sp>
      <p:pic>
        <p:nvPicPr>
          <p:cNvPr id="1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553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0C0E7F8F-2A70-46CE-84CD-876E054E4F56}" type="datetimeFigureOut">
              <a:rPr lang="es-SV" smtClean="0">
                <a:solidFill>
                  <a:srgbClr val="242852"/>
                </a:solidFill>
              </a:rPr>
              <a:pPr/>
              <a:t>16/5/2018</a:t>
            </a:fld>
            <a:endParaRPr lang="es-SV">
              <a:solidFill>
                <a:srgbClr val="242852"/>
              </a:solidFill>
            </a:endParaRPr>
          </a:p>
        </p:txBody>
      </p:sp>
      <p:sp>
        <p:nvSpPr>
          <p:cNvPr id="5" name="Footer Placeholder 4"/>
          <p:cNvSpPr>
            <a:spLocks noGrp="1"/>
          </p:cNvSpPr>
          <p:nvPr>
            <p:ph type="ftr" sz="quarter" idx="11"/>
          </p:nvPr>
        </p:nvSpPr>
        <p:spPr/>
        <p:txBody>
          <a:bodyPr/>
          <a:lstStyle/>
          <a:p>
            <a:endParaRPr lang="es-SV">
              <a:solidFill>
                <a:srgbClr val="242852"/>
              </a:solidFill>
            </a:endParaRPr>
          </a:p>
        </p:txBody>
      </p:sp>
      <p:sp>
        <p:nvSpPr>
          <p:cNvPr id="6" name="Slide Number Placeholder 5"/>
          <p:cNvSpPr>
            <a:spLocks noGrp="1"/>
          </p:cNvSpPr>
          <p:nvPr>
            <p:ph type="sldNum" sz="quarter" idx="12"/>
          </p:nvPr>
        </p:nvSpPr>
        <p:spPr/>
        <p:txBody>
          <a:bodyPr/>
          <a:lstStyle/>
          <a:p>
            <a:fld id="{11E119F6-EF67-4569-A725-045E4B89E721}" type="slidenum">
              <a:rPr lang="es-SV" smtClean="0">
                <a:solidFill>
                  <a:srgbClr val="242852"/>
                </a:solidFill>
              </a:rPr>
              <a:pPr/>
              <a:t>‹Nº›</a:t>
            </a:fld>
            <a:endParaRPr lang="es-SV">
              <a:solidFill>
                <a:srgbClr val="242852"/>
              </a:solidFill>
            </a:endParaRPr>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extLst>
      <p:ext uri="{BB962C8B-B14F-4D97-AF65-F5344CB8AC3E}">
        <p14:creationId xmlns:p14="http://schemas.microsoft.com/office/powerpoint/2010/main" val="1414439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C0E7F8F-2A70-46CE-84CD-876E054E4F56}" type="datetimeFigureOut">
              <a:rPr lang="es-SV" smtClean="0">
                <a:solidFill>
                  <a:srgbClr val="242852"/>
                </a:solidFill>
              </a:rPr>
              <a:pPr/>
              <a:t>16/5/2018</a:t>
            </a:fld>
            <a:endParaRPr lang="es-SV">
              <a:solidFill>
                <a:srgbClr val="242852"/>
              </a:solidFill>
            </a:endParaRPr>
          </a:p>
        </p:txBody>
      </p:sp>
      <p:sp>
        <p:nvSpPr>
          <p:cNvPr id="5" name="Footer Placeholder 4"/>
          <p:cNvSpPr>
            <a:spLocks noGrp="1"/>
          </p:cNvSpPr>
          <p:nvPr>
            <p:ph type="ftr" sz="quarter" idx="11"/>
          </p:nvPr>
        </p:nvSpPr>
        <p:spPr/>
        <p:txBody>
          <a:bodyPr/>
          <a:lstStyle/>
          <a:p>
            <a:endParaRPr lang="es-SV">
              <a:solidFill>
                <a:srgbClr val="242852"/>
              </a:solidFill>
            </a:endParaRPr>
          </a:p>
        </p:txBody>
      </p:sp>
      <p:sp>
        <p:nvSpPr>
          <p:cNvPr id="6" name="Slide Number Placeholder 5"/>
          <p:cNvSpPr>
            <a:spLocks noGrp="1"/>
          </p:cNvSpPr>
          <p:nvPr>
            <p:ph type="sldNum" sz="quarter" idx="12"/>
          </p:nvPr>
        </p:nvSpPr>
        <p:spPr/>
        <p:txBody>
          <a:bodyPr/>
          <a:lstStyle/>
          <a:p>
            <a:fld id="{11E119F6-EF67-4569-A725-045E4B89E721}" type="slidenum">
              <a:rPr lang="es-SV" smtClean="0">
                <a:solidFill>
                  <a:srgbClr val="242852"/>
                </a:solidFill>
              </a:rPr>
              <a:pPr/>
              <a:t>‹Nº›</a:t>
            </a:fld>
            <a:endParaRPr lang="es-SV">
              <a:solidFill>
                <a:srgbClr val="242852"/>
              </a:solidFill>
            </a:endParaRPr>
          </a:p>
        </p:txBody>
      </p:sp>
      <p:pic>
        <p:nvPicPr>
          <p:cNvPr id="15"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586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C0E7F8F-2A70-46CE-84CD-876E054E4F56}" type="datetimeFigureOut">
              <a:rPr lang="es-SV" smtClean="0">
                <a:solidFill>
                  <a:srgbClr val="242852"/>
                </a:solidFill>
              </a:rPr>
              <a:pPr/>
              <a:t>16/5/2018</a:t>
            </a:fld>
            <a:endParaRPr lang="es-SV">
              <a:solidFill>
                <a:srgbClr val="242852"/>
              </a:solidFill>
            </a:endParaRPr>
          </a:p>
        </p:txBody>
      </p:sp>
      <p:sp>
        <p:nvSpPr>
          <p:cNvPr id="6" name="Footer Placeholder 5"/>
          <p:cNvSpPr>
            <a:spLocks noGrp="1"/>
          </p:cNvSpPr>
          <p:nvPr>
            <p:ph type="ftr" sz="quarter" idx="11"/>
          </p:nvPr>
        </p:nvSpPr>
        <p:spPr/>
        <p:txBody>
          <a:bodyPr/>
          <a:lstStyle/>
          <a:p>
            <a:endParaRPr lang="es-SV">
              <a:solidFill>
                <a:srgbClr val="242852"/>
              </a:solidFill>
            </a:endParaRPr>
          </a:p>
        </p:txBody>
      </p:sp>
      <p:sp>
        <p:nvSpPr>
          <p:cNvPr id="7" name="Slide Number Placeholder 6"/>
          <p:cNvSpPr>
            <a:spLocks noGrp="1"/>
          </p:cNvSpPr>
          <p:nvPr>
            <p:ph type="sldNum" sz="quarter" idx="12"/>
          </p:nvPr>
        </p:nvSpPr>
        <p:spPr/>
        <p:txBody>
          <a:bodyPr/>
          <a:lstStyle/>
          <a:p>
            <a:fld id="{11E119F6-EF67-4569-A725-045E4B89E721}" type="slidenum">
              <a:rPr lang="es-SV" smtClean="0">
                <a:solidFill>
                  <a:srgbClr val="242852"/>
                </a:solidFill>
              </a:rPr>
              <a:pPr/>
              <a:t>‹Nº›</a:t>
            </a:fld>
            <a:endParaRPr lang="es-SV">
              <a:solidFill>
                <a:srgbClr val="242852"/>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16"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5835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gi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C0E7F8F-2A70-46CE-84CD-876E054E4F56}" type="datetimeFigureOut">
              <a:rPr lang="es-SV" smtClean="0">
                <a:solidFill>
                  <a:srgbClr val="242852"/>
                </a:solidFill>
              </a:rPr>
              <a:pPr/>
              <a:t>16/5/2018</a:t>
            </a:fld>
            <a:endParaRPr lang="es-SV">
              <a:solidFill>
                <a:srgbClr val="242852"/>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SV">
              <a:solidFill>
                <a:srgbClr val="242852"/>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1E119F6-EF67-4569-A725-045E4B89E721}" type="slidenum">
              <a:rPr lang="es-SV" smtClean="0">
                <a:solidFill>
                  <a:srgbClr val="242852"/>
                </a:solidFill>
              </a:rPr>
              <a:pPr/>
              <a:t>‹Nº›</a:t>
            </a:fld>
            <a:endParaRPr lang="es-SV">
              <a:solidFill>
                <a:srgbClr val="242852"/>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5576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692696"/>
            <a:ext cx="9144000" cy="2736304"/>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3" name="2 Rectángulo"/>
          <p:cNvSpPr/>
          <p:nvPr/>
        </p:nvSpPr>
        <p:spPr>
          <a:xfrm>
            <a:off x="0" y="342900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6" name="5 Rectángulo"/>
          <p:cNvSpPr/>
          <p:nvPr/>
        </p:nvSpPr>
        <p:spPr>
          <a:xfrm>
            <a:off x="3008952" y="342900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6009167" y="342900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5" name="4 CuadroTexto"/>
          <p:cNvSpPr txBox="1"/>
          <p:nvPr/>
        </p:nvSpPr>
        <p:spPr>
          <a:xfrm>
            <a:off x="179512" y="2276872"/>
            <a:ext cx="8784976" cy="1015663"/>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Plan </a:t>
            </a:r>
            <a:r>
              <a:rPr lang="es-SV" sz="6000" dirty="0" smtClean="0">
                <a:solidFill>
                  <a:schemeClr val="bg1"/>
                </a:solidFill>
                <a:latin typeface="Aharoni" panose="02010803020104030203" pitchFamily="2" charset="-79"/>
                <a:cs typeface="Aharoni" panose="02010803020104030203" pitchFamily="2" charset="-79"/>
              </a:rPr>
              <a:t>Operativo</a:t>
            </a:r>
            <a:r>
              <a:rPr lang="es-SV" sz="5400" dirty="0" smtClean="0">
                <a:solidFill>
                  <a:schemeClr val="bg1"/>
                </a:solidFill>
                <a:latin typeface="Aharoni" panose="02010803020104030203" pitchFamily="2" charset="-79"/>
                <a:cs typeface="Aharoni" panose="02010803020104030203" pitchFamily="2" charset="-79"/>
              </a:rPr>
              <a:t> Anual </a:t>
            </a:r>
            <a:endParaRPr lang="es-SV" sz="5400" dirty="0">
              <a:solidFill>
                <a:schemeClr val="bg1"/>
              </a:solidFill>
              <a:latin typeface="Aharoni" panose="02010803020104030203" pitchFamily="2" charset="-79"/>
              <a:cs typeface="Aharoni" panose="02010803020104030203" pitchFamily="2" charset="-79"/>
            </a:endParaRPr>
          </a:p>
        </p:txBody>
      </p:sp>
      <p:sp>
        <p:nvSpPr>
          <p:cNvPr id="11" name="10 CuadroTexto"/>
          <p:cNvSpPr txBox="1"/>
          <p:nvPr/>
        </p:nvSpPr>
        <p:spPr>
          <a:xfrm>
            <a:off x="175167" y="3729226"/>
            <a:ext cx="8784976" cy="1631216"/>
          </a:xfrm>
          <a:prstGeom prst="rect">
            <a:avLst/>
          </a:prstGeom>
          <a:noFill/>
        </p:spPr>
        <p:txBody>
          <a:bodyPr wrap="square" rtlCol="0">
            <a:spAutoFit/>
          </a:bodyPr>
          <a:lstStyle/>
          <a:p>
            <a:pPr algn="ctr"/>
            <a:r>
              <a:rPr lang="es-SV" sz="3600" dirty="0" smtClean="0">
                <a:solidFill>
                  <a:schemeClr val="tx2"/>
                </a:solidFill>
                <a:latin typeface="Constantia" panose="02030602050306030303" pitchFamily="18" charset="0"/>
                <a:cs typeface="Times New Roman" panose="02020603050405020304" pitchFamily="18" charset="0"/>
              </a:rPr>
              <a:t>Informe Primer Trimestre </a:t>
            </a:r>
          </a:p>
          <a:p>
            <a:pPr algn="ctr"/>
            <a:r>
              <a:rPr lang="es-SV" sz="3600" dirty="0" smtClean="0">
                <a:solidFill>
                  <a:schemeClr val="tx2"/>
                </a:solidFill>
                <a:latin typeface="Constantia" panose="02030602050306030303" pitchFamily="18" charset="0"/>
                <a:cs typeface="Times New Roman" panose="02020603050405020304" pitchFamily="18" charset="0"/>
              </a:rPr>
              <a:t>A</a:t>
            </a:r>
            <a:r>
              <a:rPr lang="es-419" sz="3600" dirty="0" smtClean="0">
                <a:solidFill>
                  <a:schemeClr val="tx2"/>
                </a:solidFill>
                <a:latin typeface="Constantia" panose="02030602050306030303" pitchFamily="18" charset="0"/>
                <a:cs typeface="Times New Roman" panose="02020603050405020304" pitchFamily="18" charset="0"/>
              </a:rPr>
              <a:t>ño 2018</a:t>
            </a:r>
            <a:endParaRPr lang="es-SV" sz="3600" dirty="0" smtClean="0">
              <a:solidFill>
                <a:schemeClr val="tx2"/>
              </a:solidFill>
              <a:latin typeface="Constantia" panose="02030602050306030303" pitchFamily="18" charset="0"/>
              <a:cs typeface="Times New Roman" panose="02020603050405020304" pitchFamily="18" charset="0"/>
            </a:endParaRPr>
          </a:p>
          <a:p>
            <a:pPr algn="ctr"/>
            <a:r>
              <a:rPr lang="es-SV" sz="2800" dirty="0" smtClean="0">
                <a:solidFill>
                  <a:schemeClr val="tx2"/>
                </a:solidFill>
                <a:latin typeface="Constantia" panose="02030602050306030303" pitchFamily="18" charset="0"/>
                <a:cs typeface="Times New Roman" panose="02020603050405020304" pitchFamily="18" charset="0"/>
              </a:rPr>
              <a:t>(Enero-Marzo 2018)</a:t>
            </a:r>
            <a:endParaRPr lang="es-SV" sz="2800" dirty="0">
              <a:solidFill>
                <a:schemeClr val="tx2"/>
              </a:solidFill>
              <a:latin typeface="Constantia" panose="02030602050306030303" pitchFamily="18" charset="0"/>
              <a:cs typeface="Times New Roman" panose="02020603050405020304" pitchFamily="18" charset="0"/>
            </a:endParaRPr>
          </a:p>
        </p:txBody>
      </p:sp>
      <p:sp>
        <p:nvSpPr>
          <p:cNvPr id="4" name="3 CuadroTexto"/>
          <p:cNvSpPr txBox="1"/>
          <p:nvPr/>
        </p:nvSpPr>
        <p:spPr>
          <a:xfrm>
            <a:off x="175167" y="6309320"/>
            <a:ext cx="2086853" cy="369332"/>
          </a:xfrm>
          <a:prstGeom prst="rect">
            <a:avLst/>
          </a:prstGeom>
          <a:noFill/>
        </p:spPr>
        <p:txBody>
          <a:bodyPr wrap="none" rtlCol="0">
            <a:spAutoFit/>
          </a:bodyPr>
          <a:lstStyle/>
          <a:p>
            <a:r>
              <a:rPr lang="es-SV" dirty="0" smtClean="0">
                <a:latin typeface="Calibri" panose="020F0502020204030204" pitchFamily="34" charset="0"/>
              </a:rPr>
              <a:t>17 </a:t>
            </a:r>
            <a:r>
              <a:rPr lang="es-SV" dirty="0" smtClean="0">
                <a:latin typeface="Calibri" panose="020F0502020204030204" pitchFamily="34" charset="0"/>
              </a:rPr>
              <a:t>de mayo de 2018</a:t>
            </a:r>
            <a:endParaRPr lang="es-SV" dirty="0">
              <a:latin typeface="Calibri" panose="020F0502020204030204" pitchFamily="34" charset="0"/>
            </a:endParaRPr>
          </a:p>
        </p:txBody>
      </p:sp>
    </p:spTree>
    <p:extLst>
      <p:ext uri="{BB962C8B-B14F-4D97-AF65-F5344CB8AC3E}">
        <p14:creationId xmlns:p14="http://schemas.microsoft.com/office/powerpoint/2010/main" val="4056889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3" name="12 Rectángulo"/>
          <p:cNvSpPr/>
          <p:nvPr/>
        </p:nvSpPr>
        <p:spPr>
          <a:xfrm>
            <a:off x="179512" y="764704"/>
            <a:ext cx="4318246"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Pr2.4.a Construcción y/o mejoramiento de infraestructura para la prevención de violencia (canchas y parques)</a:t>
            </a:r>
          </a:p>
        </p:txBody>
      </p:sp>
      <p:sp>
        <p:nvSpPr>
          <p:cNvPr id="11" name="10 Rectángulo"/>
          <p:cNvSpPr/>
          <p:nvPr/>
        </p:nvSpPr>
        <p:spPr>
          <a:xfrm>
            <a:off x="179512" y="3717031"/>
            <a:ext cx="4318246" cy="3168353"/>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Meta </a:t>
            </a:r>
            <a:r>
              <a:rPr lang="es-SV" b="1" dirty="0">
                <a:solidFill>
                  <a:schemeClr val="bg1"/>
                </a:solidFill>
                <a:latin typeface="Constantia" panose="02030602050306030303" pitchFamily="18" charset="0"/>
              </a:rPr>
              <a:t>anual: </a:t>
            </a:r>
            <a:r>
              <a:rPr lang="es-SV" b="1" dirty="0" smtClean="0">
                <a:solidFill>
                  <a:schemeClr val="bg1"/>
                </a:solidFill>
                <a:latin typeface="Constantia" panose="02030602050306030303" pitchFamily="18" charset="0"/>
              </a:rPr>
              <a:t>27 proyectos </a:t>
            </a:r>
            <a:r>
              <a:rPr lang="es-SV" b="1" dirty="0">
                <a:solidFill>
                  <a:schemeClr val="bg1"/>
                </a:solidFill>
                <a:latin typeface="Constantia" panose="02030602050306030303" pitchFamily="18" charset="0"/>
              </a:rPr>
              <a:t>finalizados</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Programado 1er trimestre: 3 proyectos finalizados.</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Resultado 1er trimestre: 3 proyectos finalizados.</a:t>
            </a: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3 municipios beneficiados: Sonsonate (Cocina en C.E. Santa Marta), San Luis Talpa (</a:t>
            </a:r>
            <a:r>
              <a:rPr lang="es-SV" b="1" dirty="0" smtClean="0">
                <a:solidFill>
                  <a:schemeClr val="bg1"/>
                </a:solidFill>
                <a:latin typeface="Constantia" panose="02030602050306030303" pitchFamily="18" charset="0"/>
              </a:rPr>
              <a:t>Estadio de futbol) </a:t>
            </a:r>
            <a:r>
              <a:rPr lang="es-SV" b="1" dirty="0" smtClean="0">
                <a:solidFill>
                  <a:schemeClr val="bg1"/>
                </a:solidFill>
                <a:latin typeface="Constantia" panose="02030602050306030303" pitchFamily="18" charset="0"/>
              </a:rPr>
              <a:t>y San Salvador (Parque </a:t>
            </a:r>
            <a:r>
              <a:rPr lang="es-SV" b="1" dirty="0" err="1" smtClean="0">
                <a:solidFill>
                  <a:schemeClr val="bg1"/>
                </a:solidFill>
                <a:latin typeface="Constantia" panose="02030602050306030303" pitchFamily="18" charset="0"/>
              </a:rPr>
              <a:t>Tinetti</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b="1" dirty="0">
                <a:solidFill>
                  <a:schemeClr val="bg2">
                    <a:lumMod val="25000"/>
                  </a:schemeClr>
                </a:solidFill>
                <a:latin typeface="Constantia" panose="02030602050306030303" pitchFamily="18" charset="0"/>
              </a:rPr>
              <a:t>Avance Acumulado: </a:t>
            </a:r>
            <a:r>
              <a:rPr lang="es-419" b="1" dirty="0" smtClean="0">
                <a:solidFill>
                  <a:schemeClr val="bg2">
                    <a:lumMod val="25000"/>
                  </a:schemeClr>
                </a:solidFill>
                <a:latin typeface="Constantia" panose="02030602050306030303" pitchFamily="18" charset="0"/>
              </a:rPr>
              <a:t>11%</a:t>
            </a:r>
            <a:endParaRPr lang="es-SV" b="1" dirty="0">
              <a:solidFill>
                <a:schemeClr val="bg2">
                  <a:lumMod val="25000"/>
                </a:schemeClr>
              </a:solidFill>
              <a:latin typeface="Constantia" panose="02030602050306030303" pitchFamily="18" charset="0"/>
            </a:endParaRPr>
          </a:p>
          <a:p>
            <a:pPr marL="285750" indent="-285750">
              <a:buFont typeface="Arial" panose="020B0604020202020204" pitchFamily="34" charset="0"/>
              <a:buChar char="•"/>
            </a:pPr>
            <a:endParaRPr lang="es-SV" b="1" dirty="0">
              <a:solidFill>
                <a:schemeClr val="bg1"/>
              </a:solidFill>
              <a:latin typeface="Constantia" panose="02030602050306030303" pitchFamily="18" charset="0"/>
            </a:endParaRPr>
          </a:p>
          <a:p>
            <a:endParaRPr lang="es-SV" b="1" dirty="0">
              <a:solidFill>
                <a:schemeClr val="bg1"/>
              </a:solidFill>
              <a:latin typeface="Constantia" panose="02030602050306030303" pitchFamily="18" charset="0"/>
            </a:endParaRPr>
          </a:p>
        </p:txBody>
      </p:sp>
      <p:sp>
        <p:nvSpPr>
          <p:cNvPr id="17" name="16 Rectángulo"/>
          <p:cNvSpPr/>
          <p:nvPr/>
        </p:nvSpPr>
        <p:spPr>
          <a:xfrm>
            <a:off x="4716016" y="3717030"/>
            <a:ext cx="4318246" cy="3168354"/>
          </a:xfrm>
          <a:prstGeom prst="rect">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Meta </a:t>
            </a:r>
            <a:r>
              <a:rPr lang="es-SV" b="1" dirty="0">
                <a:solidFill>
                  <a:schemeClr val="bg1"/>
                </a:solidFill>
                <a:latin typeface="Constantia" panose="02030602050306030303" pitchFamily="18" charset="0"/>
              </a:rPr>
              <a:t>anual: </a:t>
            </a:r>
            <a:r>
              <a:rPr lang="es-SV" b="1" dirty="0" smtClean="0">
                <a:solidFill>
                  <a:schemeClr val="bg1"/>
                </a:solidFill>
                <a:latin typeface="Constantia" panose="02030602050306030303" pitchFamily="18" charset="0"/>
              </a:rPr>
              <a:t>4  </a:t>
            </a:r>
            <a:r>
              <a:rPr lang="es-SV" b="1" dirty="0">
                <a:solidFill>
                  <a:schemeClr val="bg1"/>
                </a:solidFill>
                <a:latin typeface="Constantia" panose="02030602050306030303" pitchFamily="18" charset="0"/>
              </a:rPr>
              <a:t>proyectos finalizados</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Programado 1er trimestre: 2 casas comunales.</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Resultado 1er trimestre:  2 casas comunales finalizadas.</a:t>
            </a:r>
            <a:endParaRPr lang="es-SV"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2 municipios beneficiados: San Miguel y </a:t>
            </a:r>
            <a:r>
              <a:rPr lang="es-SV" b="1" dirty="0" err="1" smtClean="0">
                <a:solidFill>
                  <a:schemeClr val="bg1"/>
                </a:solidFill>
                <a:latin typeface="Constantia" panose="02030602050306030303" pitchFamily="18" charset="0"/>
              </a:rPr>
              <a:t>Caluco</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b="1" dirty="0">
                <a:solidFill>
                  <a:schemeClr val="bg2">
                    <a:lumMod val="25000"/>
                  </a:schemeClr>
                </a:solidFill>
                <a:latin typeface="Constantia" panose="02030602050306030303" pitchFamily="18" charset="0"/>
              </a:rPr>
              <a:t>Avance Acumulado: </a:t>
            </a:r>
            <a:r>
              <a:rPr lang="es-419" b="1" dirty="0" smtClean="0">
                <a:solidFill>
                  <a:schemeClr val="bg2">
                    <a:lumMod val="25000"/>
                  </a:schemeClr>
                </a:solidFill>
                <a:latin typeface="Constantia" panose="02030602050306030303" pitchFamily="18" charset="0"/>
              </a:rPr>
              <a:t>50%</a:t>
            </a:r>
            <a:endParaRPr lang="es-SV" b="1" dirty="0" smtClean="0">
              <a:solidFill>
                <a:schemeClr val="bg1"/>
              </a:solidFill>
              <a:latin typeface="Constantia" panose="02030602050306030303" pitchFamily="18" charset="0"/>
            </a:endParaRPr>
          </a:p>
          <a:p>
            <a:endParaRPr lang="es-SV" b="1" dirty="0">
              <a:solidFill>
                <a:schemeClr val="bg1"/>
              </a:solidFill>
              <a:latin typeface="Constantia" panose="02030602050306030303" pitchFamily="18" charset="0"/>
            </a:endParaRPr>
          </a:p>
        </p:txBody>
      </p:sp>
      <p:sp>
        <p:nvSpPr>
          <p:cNvPr id="18" name="17 Rectángulo"/>
          <p:cNvSpPr/>
          <p:nvPr/>
        </p:nvSpPr>
        <p:spPr>
          <a:xfrm>
            <a:off x="4716016" y="764702"/>
            <a:ext cx="4318246"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Pr2.4.b Construcción y/o mejoramiento de infraestructura para el Desarrollo Comunal (casas comunales)</a:t>
            </a:r>
          </a:p>
        </p:txBody>
      </p:sp>
      <p:graphicFrame>
        <p:nvGraphicFramePr>
          <p:cNvPr id="22" name="4 Gráfico"/>
          <p:cNvGraphicFramePr>
            <a:graphicFrameLocks/>
          </p:cNvGraphicFramePr>
          <p:nvPr>
            <p:extLst>
              <p:ext uri="{D42A27DB-BD31-4B8C-83A1-F6EECF244321}">
                <p14:modId xmlns:p14="http://schemas.microsoft.com/office/powerpoint/2010/main" val="4279326110"/>
              </p:ext>
            </p:extLst>
          </p:nvPr>
        </p:nvGraphicFramePr>
        <p:xfrm>
          <a:off x="179512" y="1405764"/>
          <a:ext cx="4318245" cy="23042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4 Gráfico"/>
          <p:cNvGraphicFramePr>
            <a:graphicFrameLocks/>
          </p:cNvGraphicFramePr>
          <p:nvPr>
            <p:extLst>
              <p:ext uri="{D42A27DB-BD31-4B8C-83A1-F6EECF244321}">
                <p14:modId xmlns:p14="http://schemas.microsoft.com/office/powerpoint/2010/main" val="1437683944"/>
              </p:ext>
            </p:extLst>
          </p:nvPr>
        </p:nvGraphicFramePr>
        <p:xfrm>
          <a:off x="4716016" y="1351721"/>
          <a:ext cx="4318245" cy="230425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52247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769927"/>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Resultados Estratégicos</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latin typeface="Constantia" panose="02030602050306030303" pitchFamily="18" charset="0"/>
              </a:rPr>
              <a:t>3. Han mejorado las oportunidades de desarrollo de las familias que reciben un apoyo monetario</a:t>
            </a:r>
          </a:p>
        </p:txBody>
      </p:sp>
    </p:spTree>
    <p:extLst>
      <p:ext uri="{BB962C8B-B14F-4D97-AF65-F5344CB8AC3E}">
        <p14:creationId xmlns:p14="http://schemas.microsoft.com/office/powerpoint/2010/main" val="2510946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10 Rectángulo"/>
          <p:cNvSpPr/>
          <p:nvPr/>
        </p:nvSpPr>
        <p:spPr>
          <a:xfrm>
            <a:off x="2137094" y="3550611"/>
            <a:ext cx="5465630" cy="3096344"/>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600" b="1" dirty="0" smtClean="0">
                <a:solidFill>
                  <a:schemeClr val="bg1"/>
                </a:solidFill>
                <a:latin typeface="Constantia" panose="02030602050306030303" pitchFamily="18" charset="0"/>
              </a:rPr>
              <a:t>Meta anual: 301 planillas cuatrimestrales devengadas.</a:t>
            </a:r>
          </a:p>
          <a:p>
            <a:pPr marL="285750" indent="-285750">
              <a:buFont typeface="Arial" panose="020B0604020202020204" pitchFamily="34" charset="0"/>
              <a:buChar char="•"/>
            </a:pPr>
            <a:r>
              <a:rPr lang="es-419" sz="1600" b="1" dirty="0" smtClean="0">
                <a:solidFill>
                  <a:schemeClr val="bg1"/>
                </a:solidFill>
                <a:latin typeface="Constantia" panose="02030602050306030303" pitchFamily="18" charset="0"/>
              </a:rPr>
              <a:t>Programado 1er trimestre: </a:t>
            </a:r>
            <a:r>
              <a:rPr lang="es-SV" sz="1600" b="1" dirty="0">
                <a:solidFill>
                  <a:schemeClr val="bg1"/>
                </a:solidFill>
                <a:latin typeface="Constantia" panose="02030602050306030303" pitchFamily="18" charset="0"/>
              </a:rPr>
              <a:t>: </a:t>
            </a:r>
            <a:r>
              <a:rPr lang="es-SV" sz="1600" b="1" dirty="0" smtClean="0">
                <a:solidFill>
                  <a:schemeClr val="bg1"/>
                </a:solidFill>
                <a:latin typeface="Constantia" panose="02030602050306030303" pitchFamily="18" charset="0"/>
              </a:rPr>
              <a:t>43 planillas devengadas.</a:t>
            </a:r>
          </a:p>
          <a:p>
            <a:pPr marL="285750" indent="-285750">
              <a:buFont typeface="Arial" panose="020B0604020202020204" pitchFamily="34" charset="0"/>
              <a:buChar char="•"/>
            </a:pPr>
            <a:r>
              <a:rPr lang="es-SV" sz="1600" b="1" dirty="0" smtClean="0">
                <a:solidFill>
                  <a:schemeClr val="bg1"/>
                </a:solidFill>
                <a:latin typeface="Constantia" panose="02030602050306030303" pitchFamily="18" charset="0"/>
              </a:rPr>
              <a:t>Resultado 1er trimestre: 2 planillas devengadas.</a:t>
            </a:r>
            <a:endParaRPr lang="es-SV" sz="1600" b="1" dirty="0">
              <a:solidFill>
                <a:schemeClr val="bg1"/>
              </a:solidFill>
              <a:latin typeface="Constantia" panose="02030602050306030303" pitchFamily="18" charset="0"/>
            </a:endParaRPr>
          </a:p>
          <a:p>
            <a:pPr marL="285750" indent="-285750">
              <a:buFont typeface="Arial" panose="020B0604020202020204" pitchFamily="34" charset="0"/>
              <a:buChar char="•"/>
            </a:pPr>
            <a:r>
              <a:rPr lang="es-419" sz="1600" b="1" dirty="0" smtClean="0">
                <a:solidFill>
                  <a:schemeClr val="bg1"/>
                </a:solidFill>
                <a:latin typeface="Constantia" panose="02030602050306030303" pitchFamily="18" charset="0"/>
              </a:rPr>
              <a:t>Se enviaron 35 planillas </a:t>
            </a:r>
            <a:r>
              <a:rPr lang="es-SV" sz="1600" b="1" dirty="0" smtClean="0">
                <a:solidFill>
                  <a:schemeClr val="bg1"/>
                </a:solidFill>
                <a:latin typeface="Constantia" panose="02030602050306030303" pitchFamily="18" charset="0"/>
              </a:rPr>
              <a:t>de CSR </a:t>
            </a:r>
            <a:r>
              <a:rPr lang="es-419" sz="1600" b="1" dirty="0" smtClean="0">
                <a:solidFill>
                  <a:schemeClr val="bg1"/>
                </a:solidFill>
                <a:latin typeface="Constantia" panose="02030602050306030303" pitchFamily="18" charset="0"/>
              </a:rPr>
              <a:t>a Finanzas, pero solamente  se devengaron 2 en el mes de marzo, las </a:t>
            </a:r>
            <a:r>
              <a:rPr lang="es-SV" sz="1600" b="1" dirty="0" smtClean="0">
                <a:solidFill>
                  <a:schemeClr val="bg1"/>
                </a:solidFill>
                <a:latin typeface="Constantia" panose="02030602050306030303" pitchFamily="18" charset="0"/>
              </a:rPr>
              <a:t>33 </a:t>
            </a:r>
            <a:r>
              <a:rPr lang="es-419" sz="1600" b="1" dirty="0" smtClean="0">
                <a:solidFill>
                  <a:schemeClr val="bg1"/>
                </a:solidFill>
                <a:latin typeface="Constantia" panose="02030602050306030303" pitchFamily="18" charset="0"/>
              </a:rPr>
              <a:t>restantes fu</a:t>
            </a:r>
            <a:r>
              <a:rPr lang="es-SV" sz="1600" b="1" dirty="0" err="1" smtClean="0">
                <a:solidFill>
                  <a:schemeClr val="bg1"/>
                </a:solidFill>
                <a:latin typeface="Constantia" panose="02030602050306030303" pitchFamily="18" charset="0"/>
              </a:rPr>
              <a:t>eron</a:t>
            </a:r>
            <a:r>
              <a:rPr lang="es-419" sz="1600" b="1" dirty="0" smtClean="0">
                <a:solidFill>
                  <a:schemeClr val="bg1"/>
                </a:solidFill>
                <a:latin typeface="Constantia" panose="02030602050306030303" pitchFamily="18" charset="0"/>
              </a:rPr>
              <a:t> devengadas en el mes de abril.</a:t>
            </a:r>
          </a:p>
          <a:p>
            <a:pPr marL="285750" indent="-285750">
              <a:buFont typeface="Arial" panose="020B0604020202020204" pitchFamily="34" charset="0"/>
              <a:buChar char="•"/>
            </a:pPr>
            <a:r>
              <a:rPr lang="es-419" sz="1600" b="1" dirty="0" smtClean="0">
                <a:solidFill>
                  <a:schemeClr val="bg1"/>
                </a:solidFill>
                <a:latin typeface="Constantia" panose="02030602050306030303" pitchFamily="18" charset="0"/>
              </a:rPr>
              <a:t>Por otro lado</a:t>
            </a:r>
            <a:r>
              <a:rPr lang="es-SV" sz="1600" b="1" dirty="0" smtClean="0">
                <a:solidFill>
                  <a:schemeClr val="bg1"/>
                </a:solidFill>
                <a:latin typeface="Constantia" panose="02030602050306030303" pitchFamily="18" charset="0"/>
              </a:rPr>
              <a:t>,</a:t>
            </a:r>
            <a:r>
              <a:rPr lang="es-419" sz="1600" b="1" dirty="0" smtClean="0">
                <a:solidFill>
                  <a:schemeClr val="bg1"/>
                </a:solidFill>
                <a:latin typeface="Constantia" panose="02030602050306030303" pitchFamily="18" charset="0"/>
              </a:rPr>
              <a:t> 8 planillas </a:t>
            </a:r>
            <a:r>
              <a:rPr lang="es-SV" sz="1600" b="1" dirty="0" smtClean="0">
                <a:solidFill>
                  <a:schemeClr val="bg1"/>
                </a:solidFill>
                <a:latin typeface="Constantia" panose="02030602050306030303" pitchFamily="18" charset="0"/>
              </a:rPr>
              <a:t>restantes </a:t>
            </a:r>
            <a:r>
              <a:rPr lang="es-SV" sz="1600" b="1" dirty="0" err="1" smtClean="0">
                <a:solidFill>
                  <a:schemeClr val="bg1"/>
                </a:solidFill>
                <a:latin typeface="Constantia" panose="02030602050306030303" pitchFamily="18" charset="0"/>
              </a:rPr>
              <a:t>qu</a:t>
            </a:r>
            <a:r>
              <a:rPr lang="es-419" sz="1600" b="1" dirty="0" smtClean="0">
                <a:solidFill>
                  <a:schemeClr val="bg1"/>
                </a:solidFill>
                <a:latin typeface="Constantia" panose="02030602050306030303" pitchFamily="18" charset="0"/>
              </a:rPr>
              <a:t>e </a:t>
            </a:r>
            <a:r>
              <a:rPr lang="es-SV" sz="1600" b="1" dirty="0" smtClean="0">
                <a:solidFill>
                  <a:schemeClr val="bg1"/>
                </a:solidFill>
                <a:latin typeface="Constantia" panose="02030602050306030303" pitchFamily="18" charset="0"/>
              </a:rPr>
              <a:t> corresponden a </a:t>
            </a:r>
            <a:r>
              <a:rPr lang="es-419" sz="1600" b="1" dirty="0" smtClean="0">
                <a:solidFill>
                  <a:schemeClr val="bg1"/>
                </a:solidFill>
                <a:latin typeface="Constantia" panose="02030602050306030303" pitchFamily="18" charset="0"/>
              </a:rPr>
              <a:t>la EEP </a:t>
            </a:r>
            <a:r>
              <a:rPr lang="es-SV" sz="1600" b="1" dirty="0" smtClean="0">
                <a:solidFill>
                  <a:schemeClr val="bg1"/>
                </a:solidFill>
                <a:latin typeface="Constantia" panose="02030602050306030303" pitchFamily="18" charset="0"/>
              </a:rPr>
              <a:t>quedaron pendientes de devengar por</a:t>
            </a:r>
            <a:r>
              <a:rPr lang="es-419" sz="1600" b="1" dirty="0" smtClean="0">
                <a:solidFill>
                  <a:schemeClr val="bg1"/>
                </a:solidFill>
                <a:latin typeface="Constantia" panose="02030602050306030303" pitchFamily="18" charset="0"/>
              </a:rPr>
              <a:t> ajustes de mejora en el sistema informático.</a:t>
            </a:r>
            <a:endParaRPr lang="es-SV" sz="1600"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419" sz="1600" b="1" dirty="0" smtClean="0">
                <a:solidFill>
                  <a:schemeClr val="bg2">
                    <a:lumMod val="25000"/>
                  </a:schemeClr>
                </a:solidFill>
                <a:latin typeface="Constantia" panose="02030602050306030303" pitchFamily="18" charset="0"/>
              </a:rPr>
              <a:t>Avance </a:t>
            </a:r>
            <a:r>
              <a:rPr lang="es-419" sz="1600" b="1" dirty="0">
                <a:solidFill>
                  <a:schemeClr val="bg2">
                    <a:lumMod val="25000"/>
                  </a:schemeClr>
                </a:solidFill>
                <a:latin typeface="Constantia" panose="02030602050306030303" pitchFamily="18" charset="0"/>
              </a:rPr>
              <a:t>Acumulado: 1</a:t>
            </a:r>
            <a:r>
              <a:rPr lang="es-419" sz="1600" b="1" dirty="0" smtClean="0">
                <a:solidFill>
                  <a:schemeClr val="bg2">
                    <a:lumMod val="25000"/>
                  </a:schemeClr>
                </a:solidFill>
                <a:latin typeface="Constantia" panose="02030602050306030303" pitchFamily="18" charset="0"/>
              </a:rPr>
              <a:t>%</a:t>
            </a:r>
            <a:endParaRPr lang="es-SV" sz="1600" b="1" dirty="0">
              <a:solidFill>
                <a:schemeClr val="bg2">
                  <a:lumMod val="25000"/>
                </a:schemeClr>
              </a:solidFill>
              <a:latin typeface="Constantia" panose="02030602050306030303" pitchFamily="18" charset="0"/>
            </a:endParaRPr>
          </a:p>
          <a:p>
            <a:endParaRPr lang="es-SV" sz="1600" b="1" dirty="0">
              <a:solidFill>
                <a:schemeClr val="bg1"/>
              </a:solidFill>
              <a:latin typeface="Constantia" panose="02030602050306030303" pitchFamily="18" charset="0"/>
            </a:endParaRPr>
          </a:p>
        </p:txBody>
      </p:sp>
      <p:sp>
        <p:nvSpPr>
          <p:cNvPr id="13" name="12 Rectángulo"/>
          <p:cNvSpPr/>
          <p:nvPr/>
        </p:nvSpPr>
        <p:spPr>
          <a:xfrm>
            <a:off x="2137093" y="742298"/>
            <a:ext cx="5465630"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Pr3.1.a </a:t>
            </a:r>
            <a:r>
              <a:rPr lang="es-SV" sz="1400" b="1" dirty="0" smtClean="0">
                <a:latin typeface="Constantia" panose="02030602050306030303" pitchFamily="18" charset="0"/>
              </a:rPr>
              <a:t>Transferencias </a:t>
            </a:r>
            <a:r>
              <a:rPr lang="es-SV" sz="1400" b="1" dirty="0">
                <a:latin typeface="Constantia" panose="02030602050306030303" pitchFamily="18" charset="0"/>
              </a:rPr>
              <a:t>monetarias a las personas adultas </a:t>
            </a:r>
            <a:r>
              <a:rPr lang="es-SV" sz="1400" b="1" dirty="0" smtClean="0">
                <a:latin typeface="Constantia" panose="02030602050306030303" pitchFamily="18" charset="0"/>
              </a:rPr>
              <a:t>mayores</a:t>
            </a:r>
            <a:endParaRPr lang="es-SV" sz="1400" b="1" dirty="0">
              <a:latin typeface="Constantia" panose="02030602050306030303" pitchFamily="18" charset="0"/>
            </a:endParaRPr>
          </a:p>
        </p:txBody>
      </p:sp>
      <p:graphicFrame>
        <p:nvGraphicFramePr>
          <p:cNvPr id="12" name="5 Gráfico"/>
          <p:cNvGraphicFramePr>
            <a:graphicFrameLocks/>
          </p:cNvGraphicFramePr>
          <p:nvPr>
            <p:extLst>
              <p:ext uri="{D42A27DB-BD31-4B8C-83A1-F6EECF244321}">
                <p14:modId xmlns:p14="http://schemas.microsoft.com/office/powerpoint/2010/main" val="2067266538"/>
              </p:ext>
            </p:extLst>
          </p:nvPr>
        </p:nvGraphicFramePr>
        <p:xfrm>
          <a:off x="2915816" y="1318362"/>
          <a:ext cx="3672407" cy="22322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6940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769927"/>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Resultados Estratégicos</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latin typeface="Constantia" panose="02030602050306030303" pitchFamily="18" charset="0"/>
              </a:rPr>
              <a:t>4. Se ha fortalecido la actividad económica que realizan personas y empresas del ámbito </a:t>
            </a:r>
            <a:r>
              <a:rPr lang="es-SV" sz="3600" dirty="0" smtClean="0">
                <a:latin typeface="Constantia" panose="02030602050306030303" pitchFamily="18" charset="0"/>
              </a:rPr>
              <a:t>local</a:t>
            </a:r>
            <a:endParaRPr lang="es-SV" sz="3600" dirty="0">
              <a:latin typeface="Constantia" panose="02030602050306030303" pitchFamily="18" charset="0"/>
            </a:endParaRPr>
          </a:p>
        </p:txBody>
      </p:sp>
    </p:spTree>
    <p:extLst>
      <p:ext uri="{BB962C8B-B14F-4D97-AF65-F5344CB8AC3E}">
        <p14:creationId xmlns:p14="http://schemas.microsoft.com/office/powerpoint/2010/main" val="1386917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10 Rectángulo"/>
          <p:cNvSpPr/>
          <p:nvPr/>
        </p:nvSpPr>
        <p:spPr>
          <a:xfrm>
            <a:off x="2483767" y="3759651"/>
            <a:ext cx="4824537" cy="2808311"/>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Meta </a:t>
            </a:r>
            <a:r>
              <a:rPr lang="es-SV" sz="1400" b="1" dirty="0">
                <a:solidFill>
                  <a:schemeClr val="bg1"/>
                </a:solidFill>
                <a:latin typeface="Constantia" panose="02030602050306030303" pitchFamily="18" charset="0"/>
              </a:rPr>
              <a:t>Anual: </a:t>
            </a:r>
            <a:r>
              <a:rPr lang="es-SV" sz="1400" b="1" dirty="0" smtClean="0">
                <a:solidFill>
                  <a:schemeClr val="bg1"/>
                </a:solidFill>
                <a:latin typeface="Constantia" panose="02030602050306030303" pitchFamily="18" charset="0"/>
              </a:rPr>
              <a:t>6.09 Km de camino mejorado.</a:t>
            </a:r>
          </a:p>
          <a:p>
            <a:pPr marL="285750" indent="-285750">
              <a:buFont typeface="Arial" panose="020B0604020202020204" pitchFamily="34" charset="0"/>
              <a:buChar char="•"/>
            </a:pPr>
            <a:r>
              <a:rPr lang="es-419" sz="1400" b="1" dirty="0">
                <a:solidFill>
                  <a:schemeClr val="bg1"/>
                </a:solidFill>
                <a:latin typeface="Constantia" panose="02030602050306030303" pitchFamily="18" charset="0"/>
              </a:rPr>
              <a:t>Programado 1er trimestre </a:t>
            </a:r>
            <a:r>
              <a:rPr lang="es-SV" sz="1400" b="1" dirty="0" smtClean="0">
                <a:solidFill>
                  <a:schemeClr val="bg1"/>
                </a:solidFill>
                <a:latin typeface="Constantia" panose="02030602050306030303" pitchFamily="18" charset="0"/>
              </a:rPr>
              <a:t>: </a:t>
            </a:r>
            <a:r>
              <a:rPr lang="es-SV" sz="1400" b="1" dirty="0" smtClean="0">
                <a:solidFill>
                  <a:schemeClr val="bg1"/>
                </a:solidFill>
                <a:latin typeface="Constantia" panose="02030602050306030303" pitchFamily="18" charset="0"/>
              </a:rPr>
              <a:t>3.09 </a:t>
            </a:r>
            <a:r>
              <a:rPr lang="es-SV" sz="1400" b="1" dirty="0" smtClean="0">
                <a:solidFill>
                  <a:schemeClr val="bg1"/>
                </a:solidFill>
                <a:latin typeface="Constantia" panose="02030602050306030303" pitchFamily="18" charset="0"/>
              </a:rPr>
              <a:t>km de caminos. mejorados.</a:t>
            </a:r>
          </a:p>
          <a:p>
            <a:pPr marL="285750" indent="-285750">
              <a:buFont typeface="Arial" panose="020B0604020202020204" pitchFamily="34" charset="0"/>
              <a:buChar char="•"/>
            </a:pPr>
            <a:r>
              <a:rPr lang="es-SV" sz="1400" b="1" dirty="0">
                <a:solidFill>
                  <a:schemeClr val="bg1"/>
                </a:solidFill>
                <a:latin typeface="Constantia" panose="02030602050306030303" pitchFamily="18" charset="0"/>
              </a:rPr>
              <a:t>Resultado 1er </a:t>
            </a:r>
            <a:r>
              <a:rPr lang="es-SV" sz="1400" b="1" dirty="0" smtClean="0">
                <a:solidFill>
                  <a:schemeClr val="bg1"/>
                </a:solidFill>
                <a:latin typeface="Constantia" panose="02030602050306030303" pitchFamily="18" charset="0"/>
              </a:rPr>
              <a:t>trimestre: 3.09 </a:t>
            </a:r>
            <a:r>
              <a:rPr lang="es-SV" sz="1400" b="1" dirty="0">
                <a:solidFill>
                  <a:schemeClr val="bg1"/>
                </a:solidFill>
                <a:latin typeface="Constantia" panose="02030602050306030303" pitchFamily="18" charset="0"/>
              </a:rPr>
              <a:t>km de caminos. mejorados.</a:t>
            </a: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4 proyectos finalizados. </a:t>
            </a: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4 municipios beneficiados: </a:t>
            </a:r>
          </a:p>
          <a:p>
            <a:pPr marL="742950" lvl="1" indent="-285750">
              <a:buFont typeface="Arial" panose="020B0604020202020204" pitchFamily="34" charset="0"/>
              <a:buChar char="•"/>
            </a:pPr>
            <a:r>
              <a:rPr lang="es-419" sz="1200" b="1" dirty="0" smtClean="0">
                <a:solidFill>
                  <a:schemeClr val="bg1"/>
                </a:solidFill>
                <a:latin typeface="Constantia" panose="02030602050306030303" pitchFamily="18" charset="0"/>
              </a:rPr>
              <a:t>Lolotique-San Miguel (Obra de paso y 1.09 kms. </a:t>
            </a:r>
            <a:r>
              <a:rPr lang="es-SV" sz="1200" b="1" dirty="0" smtClean="0">
                <a:solidFill>
                  <a:schemeClr val="bg1"/>
                </a:solidFill>
                <a:latin typeface="Constantia" panose="02030602050306030303" pitchFamily="18" charset="0"/>
              </a:rPr>
              <a:t>d</a:t>
            </a:r>
            <a:r>
              <a:rPr lang="es-419" sz="1200" b="1" dirty="0" smtClean="0">
                <a:solidFill>
                  <a:schemeClr val="bg1"/>
                </a:solidFill>
                <a:latin typeface="Constantia" panose="02030602050306030303" pitchFamily="18" charset="0"/>
              </a:rPr>
              <a:t>e calle)</a:t>
            </a:r>
          </a:p>
          <a:p>
            <a:pPr marL="742950" lvl="1" indent="-285750">
              <a:buFont typeface="Arial" panose="020B0604020202020204" pitchFamily="34" charset="0"/>
              <a:buChar char="•"/>
            </a:pPr>
            <a:r>
              <a:rPr lang="es-419" sz="1200" b="1" dirty="0" smtClean="0">
                <a:solidFill>
                  <a:schemeClr val="bg1"/>
                </a:solidFill>
                <a:latin typeface="Constantia" panose="02030602050306030303" pitchFamily="18" charset="0"/>
              </a:rPr>
              <a:t>Las Vueltas-Chalatenango (0.28 kms. de calle)</a:t>
            </a:r>
          </a:p>
          <a:p>
            <a:pPr marL="742950" lvl="1" indent="-285750">
              <a:buFont typeface="Arial" panose="020B0604020202020204" pitchFamily="34" charset="0"/>
              <a:buChar char="•"/>
            </a:pPr>
            <a:r>
              <a:rPr lang="es-419" sz="1200" b="1" dirty="0" smtClean="0">
                <a:solidFill>
                  <a:schemeClr val="bg1"/>
                </a:solidFill>
                <a:latin typeface="Constantia" panose="02030602050306030303" pitchFamily="18" charset="0"/>
              </a:rPr>
              <a:t>Tepecoyo- La Libertad (0.64 kms. </a:t>
            </a:r>
            <a:r>
              <a:rPr lang="es-SV" sz="1200" b="1" dirty="0">
                <a:solidFill>
                  <a:schemeClr val="bg1"/>
                </a:solidFill>
                <a:latin typeface="Constantia" panose="02030602050306030303" pitchFamily="18" charset="0"/>
              </a:rPr>
              <a:t>d</a:t>
            </a:r>
            <a:r>
              <a:rPr lang="es-419" sz="1200" b="1" dirty="0" smtClean="0">
                <a:solidFill>
                  <a:schemeClr val="bg1"/>
                </a:solidFill>
                <a:latin typeface="Constantia" panose="02030602050306030303" pitchFamily="18" charset="0"/>
              </a:rPr>
              <a:t>e calle)</a:t>
            </a:r>
          </a:p>
          <a:p>
            <a:pPr marL="742950" lvl="1" indent="-285750">
              <a:buFont typeface="Arial" panose="020B0604020202020204" pitchFamily="34" charset="0"/>
              <a:buChar char="•"/>
            </a:pPr>
            <a:r>
              <a:rPr lang="es-419" sz="1200" b="1" dirty="0" smtClean="0">
                <a:solidFill>
                  <a:schemeClr val="bg1"/>
                </a:solidFill>
                <a:latin typeface="Constantia" panose="02030602050306030303" pitchFamily="18" charset="0"/>
              </a:rPr>
              <a:t>El Carmen-Cuscatlan (1.08 kms. </a:t>
            </a:r>
            <a:r>
              <a:rPr lang="es-SV" sz="1200" b="1" dirty="0">
                <a:solidFill>
                  <a:schemeClr val="bg1"/>
                </a:solidFill>
                <a:latin typeface="Constantia" panose="02030602050306030303" pitchFamily="18" charset="0"/>
              </a:rPr>
              <a:t>d</a:t>
            </a:r>
            <a:r>
              <a:rPr lang="es-419" sz="1200" b="1" dirty="0" smtClean="0">
                <a:solidFill>
                  <a:schemeClr val="bg1"/>
                </a:solidFill>
                <a:latin typeface="Constantia" panose="02030602050306030303" pitchFamily="18" charset="0"/>
              </a:rPr>
              <a:t>e calle)</a:t>
            </a:r>
          </a:p>
          <a:p>
            <a:pPr marL="285750" lvl="1" indent="-285750">
              <a:buFont typeface="Arial" panose="020B0604020202020204" pitchFamily="34" charset="0"/>
              <a:buChar char="•"/>
            </a:pPr>
            <a:r>
              <a:rPr lang="es-419" sz="1400" b="1" dirty="0">
                <a:solidFill>
                  <a:schemeClr val="bg2">
                    <a:lumMod val="25000"/>
                  </a:schemeClr>
                </a:solidFill>
                <a:latin typeface="Constantia" panose="02030602050306030303" pitchFamily="18" charset="0"/>
              </a:rPr>
              <a:t>Avance Acumulado: </a:t>
            </a:r>
            <a:r>
              <a:rPr lang="es-419" sz="1400" b="1" dirty="0" smtClean="0">
                <a:solidFill>
                  <a:schemeClr val="bg2">
                    <a:lumMod val="25000"/>
                  </a:schemeClr>
                </a:solidFill>
                <a:latin typeface="Constantia" panose="02030602050306030303" pitchFamily="18" charset="0"/>
              </a:rPr>
              <a:t>51%</a:t>
            </a:r>
            <a:endParaRPr lang="es-SV" sz="1400" b="1" dirty="0">
              <a:solidFill>
                <a:schemeClr val="bg2">
                  <a:lumMod val="25000"/>
                </a:schemeClr>
              </a:solidFill>
              <a:latin typeface="Constantia" panose="02030602050306030303" pitchFamily="18" charset="0"/>
            </a:endParaRPr>
          </a:p>
          <a:p>
            <a:pPr marL="742950" lvl="1" indent="-285750">
              <a:buFont typeface="Arial" panose="020B0604020202020204" pitchFamily="34" charset="0"/>
              <a:buChar char="•"/>
            </a:pPr>
            <a:endParaRPr lang="es-419" sz="1400" b="1" dirty="0">
              <a:solidFill>
                <a:schemeClr val="bg1"/>
              </a:solidFill>
              <a:latin typeface="Constantia" panose="02030602050306030303" pitchFamily="18" charset="0"/>
            </a:endParaRPr>
          </a:p>
        </p:txBody>
      </p:sp>
      <p:sp>
        <p:nvSpPr>
          <p:cNvPr id="13" name="12 Rectángulo"/>
          <p:cNvSpPr/>
          <p:nvPr/>
        </p:nvSpPr>
        <p:spPr>
          <a:xfrm>
            <a:off x="2483767" y="807324"/>
            <a:ext cx="4824537"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Pr4.3.a Mejoramiento o ampliación de caminos vecinales (incluye obras de paso peatonal y vehicular)</a:t>
            </a:r>
          </a:p>
        </p:txBody>
      </p:sp>
      <p:graphicFrame>
        <p:nvGraphicFramePr>
          <p:cNvPr id="14" name="4 Gráfico"/>
          <p:cNvGraphicFramePr>
            <a:graphicFrameLocks/>
          </p:cNvGraphicFramePr>
          <p:nvPr>
            <p:extLst>
              <p:ext uri="{D42A27DB-BD31-4B8C-83A1-F6EECF244321}">
                <p14:modId xmlns:p14="http://schemas.microsoft.com/office/powerpoint/2010/main" val="996580017"/>
              </p:ext>
            </p:extLst>
          </p:nvPr>
        </p:nvGraphicFramePr>
        <p:xfrm>
          <a:off x="2483768" y="1416580"/>
          <a:ext cx="4318245" cy="23042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89218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2716471"/>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0" y="2814027"/>
            <a:ext cx="9144000" cy="830997"/>
          </a:xfrm>
          <a:prstGeom prst="rect">
            <a:avLst/>
          </a:prstGeom>
          <a:noFill/>
        </p:spPr>
        <p:txBody>
          <a:bodyPr wrap="square" rtlCol="0">
            <a:spAutoFit/>
          </a:bodyPr>
          <a:lstStyle/>
          <a:p>
            <a:pPr algn="ctr"/>
            <a:r>
              <a:rPr lang="es-SV" sz="4800" dirty="0" smtClean="0">
                <a:solidFill>
                  <a:schemeClr val="bg1"/>
                </a:solidFill>
                <a:latin typeface="Aharoni" panose="02010803020104030203" pitchFamily="2" charset="-79"/>
                <a:cs typeface="Aharoni" panose="02010803020104030203" pitchFamily="2" charset="-79"/>
              </a:rPr>
              <a:t>Fortalecimiento Institucional</a:t>
            </a:r>
            <a:endParaRPr lang="es-SV" sz="48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3645024"/>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3645024"/>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3645024"/>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6150593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prstClr val="black"/>
                </a:solidFill>
              </a:ln>
              <a:solidFill>
                <a:prstClr val="black"/>
              </a:solidFill>
            </a:endParaRPr>
          </a:p>
        </p:txBody>
      </p:sp>
      <p:sp>
        <p:nvSpPr>
          <p:cNvPr id="5" name="4 CuadroTexto"/>
          <p:cNvSpPr txBox="1"/>
          <p:nvPr/>
        </p:nvSpPr>
        <p:spPr>
          <a:xfrm>
            <a:off x="179512" y="769927"/>
            <a:ext cx="8784976" cy="830997"/>
          </a:xfrm>
          <a:prstGeom prst="rect">
            <a:avLst/>
          </a:prstGeom>
          <a:noFill/>
        </p:spPr>
        <p:txBody>
          <a:bodyPr wrap="square" rtlCol="0">
            <a:spAutoFit/>
          </a:bodyPr>
          <a:lstStyle/>
          <a:p>
            <a:pPr algn="ctr"/>
            <a:r>
              <a:rPr lang="es-SV" sz="4800" dirty="0">
                <a:solidFill>
                  <a:schemeClr val="bg1"/>
                </a:solidFill>
                <a:latin typeface="Aharoni" panose="02010803020104030203" pitchFamily="2" charset="-79"/>
                <a:cs typeface="Aharoni" panose="02010803020104030203" pitchFamily="2" charset="-79"/>
              </a:rPr>
              <a:t>Fortalecimiento </a:t>
            </a:r>
            <a:r>
              <a:rPr lang="es-SV" sz="4800" dirty="0" smtClean="0">
                <a:solidFill>
                  <a:schemeClr val="bg1"/>
                </a:solidFill>
                <a:latin typeface="Aharoni" panose="02010803020104030203" pitchFamily="2" charset="-79"/>
                <a:cs typeface="Aharoni" panose="02010803020104030203" pitchFamily="2" charset="-79"/>
              </a:rPr>
              <a:t>Institucional*</a:t>
            </a:r>
            <a:endParaRPr lang="es-SV" sz="48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solidFill>
                  <a:prstClr val="white"/>
                </a:solidFill>
                <a:latin typeface="Constantia" panose="02030602050306030303" pitchFamily="18" charset="0"/>
              </a:rPr>
              <a:t>2. Se han establecido lineamientos para apoyar la Gestión Operativa.</a:t>
            </a:r>
          </a:p>
        </p:txBody>
      </p:sp>
    </p:spTree>
    <p:extLst>
      <p:ext uri="{BB962C8B-B14F-4D97-AF65-F5344CB8AC3E}">
        <p14:creationId xmlns:p14="http://schemas.microsoft.com/office/powerpoint/2010/main" val="18695459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8" name="17 Rectángulo"/>
          <p:cNvSpPr/>
          <p:nvPr/>
        </p:nvSpPr>
        <p:spPr>
          <a:xfrm>
            <a:off x="2146615" y="600328"/>
            <a:ext cx="4789794"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b="1" dirty="0">
                <a:latin typeface="Constantia" panose="02030602050306030303" pitchFamily="18" charset="0"/>
              </a:rPr>
              <a:t>Pr.2.1 </a:t>
            </a:r>
            <a:r>
              <a:rPr lang="es-419" sz="1300" b="1" dirty="0">
                <a:latin typeface="Constantia" panose="02030602050306030303" pitchFamily="18" charset="0"/>
              </a:rPr>
              <a:t>Implementación de acciones de comunicación proactiva para asegurar el posicionamiento y visibilidad del quehacer institucional.</a:t>
            </a:r>
            <a:endParaRPr lang="es-SV" sz="1300" b="1" dirty="0">
              <a:latin typeface="Constantia" panose="02030602050306030303" pitchFamily="18" charset="0"/>
            </a:endParaRPr>
          </a:p>
        </p:txBody>
      </p:sp>
      <p:sp>
        <p:nvSpPr>
          <p:cNvPr id="20" name="19 Rectángulo"/>
          <p:cNvSpPr/>
          <p:nvPr/>
        </p:nvSpPr>
        <p:spPr>
          <a:xfrm>
            <a:off x="2146614" y="3558306"/>
            <a:ext cx="4969492" cy="306353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Meta </a:t>
            </a:r>
            <a:r>
              <a:rPr lang="es-SV" sz="1400" b="1" dirty="0">
                <a:solidFill>
                  <a:schemeClr val="bg1"/>
                </a:solidFill>
                <a:latin typeface="Constantia" panose="02030602050306030303" pitchFamily="18" charset="0"/>
              </a:rPr>
              <a:t>anual: </a:t>
            </a:r>
            <a:r>
              <a:rPr lang="es-SV" sz="1400" b="1" dirty="0" smtClean="0">
                <a:solidFill>
                  <a:schemeClr val="bg1"/>
                </a:solidFill>
                <a:latin typeface="Constantia" panose="02030602050306030303" pitchFamily="18" charset="0"/>
              </a:rPr>
              <a:t>29 Acciones </a:t>
            </a:r>
            <a:r>
              <a:rPr lang="es-SV" sz="1400" b="1" dirty="0">
                <a:solidFill>
                  <a:schemeClr val="bg1"/>
                </a:solidFill>
                <a:latin typeface="Constantia" panose="02030602050306030303" pitchFamily="18" charset="0"/>
              </a:rPr>
              <a:t>comunicacionales ejecutadas</a:t>
            </a:r>
            <a:r>
              <a:rPr lang="es-SV" sz="1400"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sz="1400" b="1" dirty="0" smtClean="0">
                <a:solidFill>
                  <a:schemeClr val="bg1"/>
                </a:solidFill>
                <a:latin typeface="Constantia" panose="02030602050306030303" pitchFamily="18" charset="0"/>
              </a:rPr>
              <a:t>Programado 1er trimestre: </a:t>
            </a:r>
            <a:r>
              <a:rPr lang="es-SV" sz="1400" b="1" dirty="0">
                <a:solidFill>
                  <a:schemeClr val="bg1"/>
                </a:solidFill>
                <a:latin typeface="Constantia" panose="02030602050306030303" pitchFamily="18" charset="0"/>
              </a:rPr>
              <a:t>2 acciones </a:t>
            </a:r>
            <a:r>
              <a:rPr lang="es-SV" sz="1400" b="1" dirty="0" smtClean="0">
                <a:solidFill>
                  <a:schemeClr val="bg1"/>
                </a:solidFill>
                <a:latin typeface="Constantia" panose="02030602050306030303" pitchFamily="18" charset="0"/>
              </a:rPr>
              <a:t>ejecutadas.</a:t>
            </a: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Resultado 1er trimestre: 2 acciones ejecutadas.</a:t>
            </a: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Acciones ejecutadas: </a:t>
            </a:r>
          </a:p>
          <a:p>
            <a:pPr marL="742950" lvl="1" indent="-285750">
              <a:buFont typeface="Arial" panose="020B0604020202020204" pitchFamily="34" charset="0"/>
              <a:buChar char="•"/>
            </a:pPr>
            <a:r>
              <a:rPr lang="es-419" sz="1400" b="1" dirty="0" smtClean="0">
                <a:solidFill>
                  <a:schemeClr val="bg1"/>
                </a:solidFill>
                <a:latin typeface="Constantia" panose="02030602050306030303" pitchFamily="18" charset="0"/>
              </a:rPr>
              <a:t>(</a:t>
            </a:r>
            <a:r>
              <a:rPr lang="es-419" sz="1400" b="1" dirty="0">
                <a:solidFill>
                  <a:schemeClr val="bg1"/>
                </a:solidFill>
                <a:latin typeface="Constantia" panose="02030602050306030303" pitchFamily="18" charset="0"/>
              </a:rPr>
              <a:t>1) </a:t>
            </a:r>
            <a:r>
              <a:rPr lang="es-419" sz="1400" b="1" dirty="0" smtClean="0">
                <a:solidFill>
                  <a:schemeClr val="bg1"/>
                </a:solidFill>
                <a:latin typeface="Constantia" panose="02030602050306030303" pitchFamily="18" charset="0"/>
              </a:rPr>
              <a:t>Campaña </a:t>
            </a:r>
            <a:r>
              <a:rPr lang="es-419" sz="1400" b="1" dirty="0">
                <a:solidFill>
                  <a:schemeClr val="bg1"/>
                </a:solidFill>
                <a:latin typeface="Constantia" panose="02030602050306030303" pitchFamily="18" charset="0"/>
              </a:rPr>
              <a:t>de lanzamiento de la  Politica Institucional de Igualdad y No discriminación </a:t>
            </a:r>
            <a:r>
              <a:rPr lang="es-419" sz="1400" b="1" dirty="0" smtClean="0">
                <a:solidFill>
                  <a:schemeClr val="bg1"/>
                </a:solidFill>
                <a:latin typeface="Constantia" panose="02030602050306030303" pitchFamily="18" charset="0"/>
              </a:rPr>
              <a:t>en coordinación con la UGE.</a:t>
            </a:r>
          </a:p>
          <a:p>
            <a:pPr marL="742950" lvl="1" indent="-285750">
              <a:buFont typeface="Arial" panose="020B0604020202020204" pitchFamily="34" charset="0"/>
              <a:buChar char="•"/>
            </a:pPr>
            <a:r>
              <a:rPr lang="es-419" sz="1400" b="1" dirty="0" smtClean="0">
                <a:solidFill>
                  <a:schemeClr val="bg1"/>
                </a:solidFill>
                <a:latin typeface="Constantia" panose="02030602050306030303" pitchFamily="18" charset="0"/>
              </a:rPr>
              <a:t>(</a:t>
            </a:r>
            <a:r>
              <a:rPr lang="es-419" sz="1400" b="1" dirty="0">
                <a:solidFill>
                  <a:schemeClr val="bg1"/>
                </a:solidFill>
                <a:latin typeface="Constantia" panose="02030602050306030303" pitchFamily="18" charset="0"/>
              </a:rPr>
              <a:t>2) T</a:t>
            </a:r>
            <a:r>
              <a:rPr lang="es-419" sz="1400" b="1" dirty="0" smtClean="0">
                <a:solidFill>
                  <a:schemeClr val="bg1"/>
                </a:solidFill>
                <a:latin typeface="Constantia" panose="02030602050306030303" pitchFamily="18" charset="0"/>
              </a:rPr>
              <a:t>aller </a:t>
            </a:r>
            <a:r>
              <a:rPr lang="es-419" sz="1400" b="1" dirty="0">
                <a:solidFill>
                  <a:schemeClr val="bg1"/>
                </a:solidFill>
                <a:latin typeface="Constantia" panose="02030602050306030303" pitchFamily="18" charset="0"/>
              </a:rPr>
              <a:t>de fortalecimiento de capacidades comunicacionales en el personal de promoción social del proyecto Mejoramiento de Vida</a:t>
            </a:r>
            <a:r>
              <a:rPr lang="es-419" sz="1400" b="1" dirty="0" smtClean="0">
                <a:solidFill>
                  <a:schemeClr val="bg1"/>
                </a:solidFill>
                <a:latin typeface="Constantia" panose="02030602050306030303" pitchFamily="18" charset="0"/>
              </a:rPr>
              <a:t>.</a:t>
            </a:r>
          </a:p>
          <a:p>
            <a:pPr marL="285750" lvl="1" indent="-285750">
              <a:buFont typeface="Arial" panose="020B0604020202020204" pitchFamily="34" charset="0"/>
              <a:buChar char="•"/>
            </a:pPr>
            <a:r>
              <a:rPr lang="es-419" sz="1400" b="1" dirty="0">
                <a:solidFill>
                  <a:schemeClr val="bg2">
                    <a:lumMod val="25000"/>
                  </a:schemeClr>
                </a:solidFill>
                <a:latin typeface="Constantia" panose="02030602050306030303" pitchFamily="18" charset="0"/>
              </a:rPr>
              <a:t>Avance Acumulado: </a:t>
            </a:r>
            <a:r>
              <a:rPr lang="es-419" sz="1400" b="1" dirty="0" smtClean="0">
                <a:solidFill>
                  <a:schemeClr val="bg2">
                    <a:lumMod val="25000"/>
                  </a:schemeClr>
                </a:solidFill>
                <a:latin typeface="Constantia" panose="02030602050306030303" pitchFamily="18" charset="0"/>
              </a:rPr>
              <a:t>7%</a:t>
            </a:r>
            <a:endParaRPr lang="es-SV" sz="1400" b="1" dirty="0">
              <a:solidFill>
                <a:schemeClr val="bg2">
                  <a:lumMod val="25000"/>
                </a:schemeClr>
              </a:solidFill>
              <a:latin typeface="Constantia" panose="02030602050306030303" pitchFamily="18" charset="0"/>
            </a:endParaRPr>
          </a:p>
          <a:p>
            <a:pPr marL="742950" lvl="1" indent="-285750">
              <a:buFont typeface="Arial" panose="020B0604020202020204" pitchFamily="34" charset="0"/>
              <a:buChar char="•"/>
            </a:pPr>
            <a:endParaRPr lang="es-419" sz="1400" b="1" dirty="0" smtClean="0">
              <a:solidFill>
                <a:schemeClr val="bg1"/>
              </a:solidFill>
              <a:latin typeface="Constantia" panose="02030602050306030303" pitchFamily="18" charset="0"/>
            </a:endParaRPr>
          </a:p>
        </p:txBody>
      </p:sp>
      <p:graphicFrame>
        <p:nvGraphicFramePr>
          <p:cNvPr id="13" name="4 Gráfico"/>
          <p:cNvGraphicFramePr>
            <a:graphicFrameLocks/>
          </p:cNvGraphicFramePr>
          <p:nvPr>
            <p:extLst>
              <p:ext uri="{D42A27DB-BD31-4B8C-83A1-F6EECF244321}">
                <p14:modId xmlns:p14="http://schemas.microsoft.com/office/powerpoint/2010/main" val="3890379205"/>
              </p:ext>
            </p:extLst>
          </p:nvPr>
        </p:nvGraphicFramePr>
        <p:xfrm>
          <a:off x="2146392" y="1200150"/>
          <a:ext cx="4318245" cy="23042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3871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8" name="17 Rectángulo"/>
          <p:cNvSpPr/>
          <p:nvPr/>
        </p:nvSpPr>
        <p:spPr>
          <a:xfrm>
            <a:off x="2633592" y="647844"/>
            <a:ext cx="4318246"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b="1" dirty="0">
                <a:latin typeface="Constantia" panose="02030602050306030303" pitchFamily="18" charset="0"/>
              </a:rPr>
              <a:t>Pr.2.3.a Fortalecimiento de las capacidades y competencias del personal</a:t>
            </a:r>
          </a:p>
        </p:txBody>
      </p:sp>
      <p:sp>
        <p:nvSpPr>
          <p:cNvPr id="20" name="19 Rectángulo"/>
          <p:cNvSpPr/>
          <p:nvPr/>
        </p:nvSpPr>
        <p:spPr>
          <a:xfrm>
            <a:off x="2633592" y="3605822"/>
            <a:ext cx="4318246" cy="2775506"/>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Meta </a:t>
            </a:r>
            <a:r>
              <a:rPr lang="es-SV" b="1" dirty="0">
                <a:solidFill>
                  <a:schemeClr val="bg1"/>
                </a:solidFill>
                <a:latin typeface="Constantia" panose="02030602050306030303" pitchFamily="18" charset="0"/>
              </a:rPr>
              <a:t>anual: </a:t>
            </a:r>
            <a:r>
              <a:rPr lang="es-SV" b="1" dirty="0" smtClean="0">
                <a:solidFill>
                  <a:schemeClr val="bg1"/>
                </a:solidFill>
                <a:latin typeface="Constantia" panose="02030602050306030303" pitchFamily="18" charset="0"/>
              </a:rPr>
              <a:t>142 eventos de capacitación realizados.</a:t>
            </a: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Programado 1er trimestre: </a:t>
            </a:r>
            <a:r>
              <a:rPr lang="es-SV" b="1" dirty="0">
                <a:solidFill>
                  <a:schemeClr val="bg1"/>
                </a:solidFill>
                <a:latin typeface="Constantia" panose="02030602050306030303" pitchFamily="18" charset="0"/>
              </a:rPr>
              <a:t>40 eventos de capacitación realizados</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Resultado 1er trimestre</a:t>
            </a:r>
            <a:r>
              <a:rPr lang="es-SV" b="1" dirty="0">
                <a:solidFill>
                  <a:schemeClr val="bg1"/>
                </a:solidFill>
                <a:latin typeface="Constantia" panose="02030602050306030303" pitchFamily="18" charset="0"/>
              </a:rPr>
              <a:t>: </a:t>
            </a:r>
            <a:r>
              <a:rPr lang="es-SV" b="1" dirty="0" smtClean="0">
                <a:solidFill>
                  <a:schemeClr val="bg1"/>
                </a:solidFill>
                <a:latin typeface="Constantia" panose="02030602050306030303" pitchFamily="18" charset="0"/>
              </a:rPr>
              <a:t>40 eventos </a:t>
            </a:r>
            <a:r>
              <a:rPr lang="es-SV" b="1" dirty="0">
                <a:solidFill>
                  <a:schemeClr val="bg1"/>
                </a:solidFill>
                <a:latin typeface="Constantia" panose="02030602050306030303" pitchFamily="18" charset="0"/>
              </a:rPr>
              <a:t>de capacitación realizados</a:t>
            </a:r>
            <a:r>
              <a:rPr lang="es-SV" b="1" dirty="0" smtClean="0">
                <a:solidFill>
                  <a:schemeClr val="bg1"/>
                </a:solidFill>
                <a:latin typeface="Constantia" panose="02030602050306030303" pitchFamily="18" charset="0"/>
              </a:rPr>
              <a:t>.</a:t>
            </a: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Corresponden a capacitaciones técnicas individuales y cerradas.</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419" b="1" dirty="0">
                <a:solidFill>
                  <a:schemeClr val="bg2">
                    <a:lumMod val="25000"/>
                  </a:schemeClr>
                </a:solidFill>
                <a:latin typeface="Constantia" panose="02030602050306030303" pitchFamily="18" charset="0"/>
              </a:rPr>
              <a:t>Avance Acumulado: </a:t>
            </a:r>
            <a:r>
              <a:rPr lang="es-419" b="1" dirty="0" smtClean="0">
                <a:solidFill>
                  <a:schemeClr val="bg2">
                    <a:lumMod val="25000"/>
                  </a:schemeClr>
                </a:solidFill>
                <a:latin typeface="Constantia" panose="02030602050306030303" pitchFamily="18" charset="0"/>
              </a:rPr>
              <a:t>28%</a:t>
            </a:r>
            <a:endParaRPr lang="es-SV" b="1" dirty="0">
              <a:solidFill>
                <a:schemeClr val="bg2">
                  <a:lumMod val="25000"/>
                </a:schemeClr>
              </a:solidFill>
              <a:latin typeface="Constantia" panose="02030602050306030303" pitchFamily="18" charset="0"/>
            </a:endParaRPr>
          </a:p>
        </p:txBody>
      </p:sp>
      <p:graphicFrame>
        <p:nvGraphicFramePr>
          <p:cNvPr id="12" name="4 Gráfico"/>
          <p:cNvGraphicFramePr>
            <a:graphicFrameLocks/>
          </p:cNvGraphicFramePr>
          <p:nvPr>
            <p:extLst>
              <p:ext uri="{D42A27DB-BD31-4B8C-83A1-F6EECF244321}">
                <p14:modId xmlns:p14="http://schemas.microsoft.com/office/powerpoint/2010/main" val="1454244285"/>
              </p:ext>
            </p:extLst>
          </p:nvPr>
        </p:nvGraphicFramePr>
        <p:xfrm>
          <a:off x="2633592" y="1271599"/>
          <a:ext cx="4318245" cy="23042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69449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prstClr val="black"/>
                </a:solidFill>
              </a:ln>
              <a:solidFill>
                <a:prstClr val="black"/>
              </a:solidFill>
            </a:endParaRPr>
          </a:p>
        </p:txBody>
      </p:sp>
      <p:sp>
        <p:nvSpPr>
          <p:cNvPr id="5" name="4 CuadroTexto"/>
          <p:cNvSpPr txBox="1"/>
          <p:nvPr/>
        </p:nvSpPr>
        <p:spPr>
          <a:xfrm>
            <a:off x="179512" y="769927"/>
            <a:ext cx="8784976" cy="830997"/>
          </a:xfrm>
          <a:prstGeom prst="rect">
            <a:avLst/>
          </a:prstGeom>
          <a:noFill/>
        </p:spPr>
        <p:txBody>
          <a:bodyPr wrap="square" rtlCol="0">
            <a:spAutoFit/>
          </a:bodyPr>
          <a:lstStyle/>
          <a:p>
            <a:pPr algn="ctr"/>
            <a:r>
              <a:rPr lang="es-SV" sz="4800" dirty="0">
                <a:solidFill>
                  <a:schemeClr val="bg1"/>
                </a:solidFill>
                <a:latin typeface="Aharoni" panose="02010803020104030203" pitchFamily="2" charset="-79"/>
                <a:cs typeface="Aharoni" panose="02010803020104030203" pitchFamily="2" charset="-79"/>
              </a:rPr>
              <a:t>Fortalecimiento </a:t>
            </a:r>
            <a:r>
              <a:rPr lang="es-SV" sz="4800" dirty="0" smtClean="0">
                <a:solidFill>
                  <a:schemeClr val="bg1"/>
                </a:solidFill>
                <a:latin typeface="Aharoni" panose="02010803020104030203" pitchFamily="2" charset="-79"/>
                <a:cs typeface="Aharoni" panose="02010803020104030203" pitchFamily="2" charset="-79"/>
              </a:rPr>
              <a:t>Institucional*</a:t>
            </a:r>
            <a:endParaRPr lang="es-SV" sz="48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solidFill>
                  <a:prstClr val="white"/>
                </a:solidFill>
                <a:latin typeface="Constantia" panose="02030602050306030303" pitchFamily="18" charset="0"/>
              </a:rPr>
              <a:t>3. Se han implementado acciones que fortalecen los enfoques transversales institucionales</a:t>
            </a:r>
          </a:p>
        </p:txBody>
      </p:sp>
    </p:spTree>
    <p:extLst>
      <p:ext uri="{BB962C8B-B14F-4D97-AF65-F5344CB8AC3E}">
        <p14:creationId xmlns:p14="http://schemas.microsoft.com/office/powerpoint/2010/main" val="94188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836712"/>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913943"/>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Introducción</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765265"/>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765265"/>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765265"/>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2 Rectángulo"/>
          <p:cNvSpPr/>
          <p:nvPr/>
        </p:nvSpPr>
        <p:spPr>
          <a:xfrm>
            <a:off x="495512" y="2492896"/>
            <a:ext cx="8108936" cy="3785652"/>
          </a:xfrm>
          <a:prstGeom prst="rect">
            <a:avLst/>
          </a:prstGeom>
        </p:spPr>
        <p:txBody>
          <a:bodyPr wrap="square">
            <a:spAutoFit/>
          </a:bodyPr>
          <a:lstStyle/>
          <a:p>
            <a:pPr marL="285750" indent="-285750" algn="just">
              <a:buFont typeface="Arial" panose="020B0604020202020204" pitchFamily="34" charset="0"/>
              <a:buChar char="•"/>
            </a:pPr>
            <a:r>
              <a:rPr lang="es-SV" sz="2400" b="1" dirty="0" smtClean="0">
                <a:solidFill>
                  <a:schemeClr val="tx2"/>
                </a:solidFill>
                <a:latin typeface="Constantia" panose="02030602050306030303" pitchFamily="18" charset="0"/>
              </a:rPr>
              <a:t>El propósito del presente informe es mostrar los avances alcanzados de los Proyectos Institucionales que tienen programación durante el primer trimestre del año 2018.</a:t>
            </a:r>
          </a:p>
          <a:p>
            <a:pPr marL="285750" indent="-285750" algn="just">
              <a:buFont typeface="Arial" panose="020B0604020202020204" pitchFamily="34" charset="0"/>
              <a:buChar char="•"/>
            </a:pPr>
            <a:endParaRPr lang="es-SV" sz="2400" b="1" dirty="0" smtClean="0">
              <a:solidFill>
                <a:schemeClr val="tx2"/>
              </a:solidFill>
              <a:latin typeface="Constantia" panose="02030602050306030303" pitchFamily="18" charset="0"/>
            </a:endParaRPr>
          </a:p>
          <a:p>
            <a:pPr marL="285750" indent="-285750" algn="just">
              <a:buFont typeface="Arial" panose="020B0604020202020204" pitchFamily="34" charset="0"/>
              <a:buChar char="•"/>
            </a:pPr>
            <a:endParaRPr lang="es-SV" sz="2400" b="1" dirty="0" smtClean="0">
              <a:solidFill>
                <a:schemeClr val="tx2"/>
              </a:solidFill>
              <a:latin typeface="Constantia" panose="02030602050306030303" pitchFamily="18" charset="0"/>
            </a:endParaRPr>
          </a:p>
          <a:p>
            <a:pPr marL="285750" indent="-285750" algn="just">
              <a:buFont typeface="Arial" panose="020B0604020202020204" pitchFamily="34" charset="0"/>
              <a:buChar char="•"/>
            </a:pPr>
            <a:endParaRPr lang="es-SV" sz="2400" b="1" dirty="0" smtClean="0">
              <a:solidFill>
                <a:schemeClr val="tx2"/>
              </a:solidFill>
              <a:latin typeface="Constantia" panose="02030602050306030303" pitchFamily="18" charset="0"/>
            </a:endParaRPr>
          </a:p>
          <a:p>
            <a:pPr marL="285750" indent="-285750" algn="just">
              <a:buFont typeface="Arial" panose="020B0604020202020204" pitchFamily="34" charset="0"/>
              <a:buChar char="•"/>
            </a:pPr>
            <a:endParaRPr lang="es-SV" sz="2400" b="1" dirty="0">
              <a:solidFill>
                <a:schemeClr val="tx2"/>
              </a:solidFill>
              <a:latin typeface="Constantia" panose="02030602050306030303" pitchFamily="18" charset="0"/>
            </a:endParaRPr>
          </a:p>
          <a:p>
            <a:pPr marL="285750" indent="-285750" algn="just">
              <a:buFont typeface="Arial" panose="020B0604020202020204" pitchFamily="34" charset="0"/>
              <a:buChar char="•"/>
            </a:pPr>
            <a:endParaRPr lang="es-SV" sz="2400" b="1" dirty="0" smtClean="0">
              <a:solidFill>
                <a:schemeClr val="tx2"/>
              </a:solidFill>
              <a:latin typeface="Constantia" panose="02030602050306030303" pitchFamily="18" charset="0"/>
            </a:endParaRPr>
          </a:p>
          <a:p>
            <a:pPr marL="285750" indent="-285750" algn="just">
              <a:buFont typeface="Arial" panose="020B0604020202020204" pitchFamily="34" charset="0"/>
              <a:buChar char="•"/>
            </a:pPr>
            <a:endParaRPr lang="es-SV" sz="2400" dirty="0">
              <a:solidFill>
                <a:schemeClr val="tx2"/>
              </a:solidFill>
            </a:endParaRPr>
          </a:p>
        </p:txBody>
      </p:sp>
    </p:spTree>
    <p:extLst>
      <p:ext uri="{BB962C8B-B14F-4D97-AF65-F5344CB8AC3E}">
        <p14:creationId xmlns:p14="http://schemas.microsoft.com/office/powerpoint/2010/main" val="2537532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8" name="17 Rectángulo"/>
          <p:cNvSpPr/>
          <p:nvPr/>
        </p:nvSpPr>
        <p:spPr>
          <a:xfrm>
            <a:off x="2490100" y="721530"/>
            <a:ext cx="4748691" cy="69124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smtClean="0">
                <a:latin typeface="Constantia" panose="02030602050306030303" pitchFamily="18" charset="0"/>
              </a:rPr>
              <a:t>Pr.3.1 a. </a:t>
            </a:r>
            <a:r>
              <a:rPr lang="es-419" sz="1400" b="1" dirty="0">
                <a:latin typeface="Constantia" panose="02030602050306030303" pitchFamily="18" charset="0"/>
              </a:rPr>
              <a:t>Fortalecimiento de enfoques transversales y temas de relevancia institucional.</a:t>
            </a:r>
            <a:endParaRPr lang="es-SV" sz="1400" b="1" dirty="0">
              <a:latin typeface="Constantia" panose="02030602050306030303" pitchFamily="18" charset="0"/>
            </a:endParaRPr>
          </a:p>
        </p:txBody>
      </p:sp>
      <p:sp>
        <p:nvSpPr>
          <p:cNvPr id="20" name="19 Rectángulo"/>
          <p:cNvSpPr/>
          <p:nvPr/>
        </p:nvSpPr>
        <p:spPr>
          <a:xfrm>
            <a:off x="2555776" y="3679509"/>
            <a:ext cx="4608512" cy="2808311"/>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Meta </a:t>
            </a:r>
            <a:r>
              <a:rPr lang="es-SV" sz="1400" b="1" dirty="0">
                <a:solidFill>
                  <a:schemeClr val="bg1"/>
                </a:solidFill>
                <a:latin typeface="Constantia" panose="02030602050306030303" pitchFamily="18" charset="0"/>
              </a:rPr>
              <a:t>anual: </a:t>
            </a:r>
            <a:r>
              <a:rPr lang="es-SV" sz="1400" b="1" dirty="0" smtClean="0">
                <a:solidFill>
                  <a:schemeClr val="bg1"/>
                </a:solidFill>
                <a:latin typeface="Constantia" panose="02030602050306030303" pitchFamily="18" charset="0"/>
              </a:rPr>
              <a:t>28 acciones realizadas.</a:t>
            </a:r>
          </a:p>
          <a:p>
            <a:pPr marL="285750" indent="-285750">
              <a:buFont typeface="Arial" panose="020B0604020202020204" pitchFamily="34" charset="0"/>
              <a:buChar char="•"/>
            </a:pPr>
            <a:r>
              <a:rPr lang="es-419" sz="1400" b="1" dirty="0" smtClean="0">
                <a:solidFill>
                  <a:schemeClr val="bg1"/>
                </a:solidFill>
                <a:latin typeface="Constantia" panose="02030602050306030303" pitchFamily="18" charset="0"/>
              </a:rPr>
              <a:t>Programado 1er trimestre: 7 </a:t>
            </a:r>
            <a:r>
              <a:rPr lang="es-SV" sz="1400" b="1" dirty="0">
                <a:solidFill>
                  <a:schemeClr val="bg1"/>
                </a:solidFill>
                <a:latin typeface="Constantia" panose="02030602050306030303" pitchFamily="18" charset="0"/>
              </a:rPr>
              <a:t>acciones </a:t>
            </a:r>
            <a:r>
              <a:rPr lang="es-SV" sz="1400" b="1" dirty="0" smtClean="0">
                <a:solidFill>
                  <a:schemeClr val="bg1"/>
                </a:solidFill>
                <a:latin typeface="Constantia" panose="02030602050306030303" pitchFamily="18" charset="0"/>
              </a:rPr>
              <a:t>realizadas.</a:t>
            </a: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Resultado 1er trimestre: 16 acciones realizadas.</a:t>
            </a:r>
            <a:endParaRPr lang="es-SV" sz="1400"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sz="1400" b="1" dirty="0" smtClean="0">
                <a:solidFill>
                  <a:schemeClr val="bg1"/>
                </a:solidFill>
                <a:latin typeface="Constantia" panose="02030602050306030303" pitchFamily="18" charset="0"/>
              </a:rPr>
              <a:t>Son eventos o capacitaciones referentes a los diversos temas. En algunas ocasiones se realizan con apoyo de las instituciones pertinentes, de las cuales no se tiene control de las fechas o cantidad de eventos a realizar. Para el presente trimestre se desarrollaron eventos sobre el enfoque de genero que no habían sido programados.</a:t>
            </a:r>
          </a:p>
          <a:p>
            <a:pPr marL="285750" indent="-285750">
              <a:buFont typeface="Arial" panose="020B0604020202020204" pitchFamily="34" charset="0"/>
              <a:buChar char="•"/>
            </a:pPr>
            <a:r>
              <a:rPr lang="es-419" sz="1400" b="1" dirty="0">
                <a:solidFill>
                  <a:schemeClr val="bg2">
                    <a:lumMod val="25000"/>
                  </a:schemeClr>
                </a:solidFill>
                <a:latin typeface="Constantia" panose="02030602050306030303" pitchFamily="18" charset="0"/>
              </a:rPr>
              <a:t>Avance Acumulado: </a:t>
            </a:r>
            <a:r>
              <a:rPr lang="es-419" sz="1400" b="1" dirty="0" smtClean="0">
                <a:solidFill>
                  <a:schemeClr val="bg2">
                    <a:lumMod val="25000"/>
                  </a:schemeClr>
                </a:solidFill>
                <a:latin typeface="Constantia" panose="02030602050306030303" pitchFamily="18" charset="0"/>
              </a:rPr>
              <a:t>57%</a:t>
            </a:r>
            <a:endParaRPr lang="es-SV" sz="1400" b="1" dirty="0">
              <a:solidFill>
                <a:schemeClr val="bg2">
                  <a:lumMod val="25000"/>
                </a:schemeClr>
              </a:solidFill>
              <a:latin typeface="Constantia" panose="02030602050306030303" pitchFamily="18" charset="0"/>
            </a:endParaRPr>
          </a:p>
        </p:txBody>
      </p:sp>
      <p:graphicFrame>
        <p:nvGraphicFramePr>
          <p:cNvPr id="10" name="5 Gráfico"/>
          <p:cNvGraphicFramePr>
            <a:graphicFrameLocks/>
          </p:cNvGraphicFramePr>
          <p:nvPr>
            <p:extLst>
              <p:ext uri="{D42A27DB-BD31-4B8C-83A1-F6EECF244321}">
                <p14:modId xmlns:p14="http://schemas.microsoft.com/office/powerpoint/2010/main" val="1866877716"/>
              </p:ext>
            </p:extLst>
          </p:nvPr>
        </p:nvGraphicFramePr>
        <p:xfrm>
          <a:off x="2730771" y="1451849"/>
          <a:ext cx="3968255" cy="22431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41547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12" name="11 Rectángulo"/>
          <p:cNvSpPr/>
          <p:nvPr/>
        </p:nvSpPr>
        <p:spPr>
          <a:xfrm>
            <a:off x="2567635" y="596095"/>
            <a:ext cx="4296761" cy="72008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200" b="1" dirty="0">
                <a:solidFill>
                  <a:prstClr val="white"/>
                </a:solidFill>
                <a:latin typeface="Constantia" panose="02030602050306030303" pitchFamily="18" charset="0"/>
              </a:rPr>
              <a:t>Pr.3.3 a </a:t>
            </a:r>
            <a:r>
              <a:rPr lang="es-419" sz="1200" b="1" dirty="0">
                <a:solidFill>
                  <a:prstClr val="white"/>
                </a:solidFill>
                <a:latin typeface="Constantia" panose="02030602050306030303" pitchFamily="18" charset="0"/>
              </a:rPr>
              <a:t>Fortalecimiento de capacidades sobre Gestión Ambiental y sensibilización en temas ambientales dirigido a áreas técnicas especializadas.</a:t>
            </a:r>
            <a:endParaRPr lang="es-SV" sz="1200" b="1" dirty="0">
              <a:solidFill>
                <a:prstClr val="white"/>
              </a:solidFill>
              <a:latin typeface="Constantia" panose="02030602050306030303" pitchFamily="18" charset="0"/>
            </a:endParaRPr>
          </a:p>
        </p:txBody>
      </p:sp>
      <p:sp>
        <p:nvSpPr>
          <p:cNvPr id="14" name="13 Rectángulo"/>
          <p:cNvSpPr/>
          <p:nvPr/>
        </p:nvSpPr>
        <p:spPr>
          <a:xfrm>
            <a:off x="2567635" y="3641230"/>
            <a:ext cx="4296761" cy="2900500"/>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900" b="1" dirty="0" smtClean="0">
                <a:solidFill>
                  <a:schemeClr val="bg1"/>
                </a:solidFill>
                <a:latin typeface="Constantia" panose="02030602050306030303" pitchFamily="18" charset="0"/>
              </a:rPr>
              <a:t>Meta </a:t>
            </a:r>
            <a:r>
              <a:rPr lang="es-SV" sz="1900" b="1" dirty="0">
                <a:solidFill>
                  <a:schemeClr val="bg1"/>
                </a:solidFill>
                <a:latin typeface="Constantia" panose="02030602050306030303" pitchFamily="18" charset="0"/>
              </a:rPr>
              <a:t>anual: </a:t>
            </a:r>
            <a:r>
              <a:rPr lang="es-SV" sz="1900" b="1" dirty="0" smtClean="0">
                <a:solidFill>
                  <a:schemeClr val="bg1"/>
                </a:solidFill>
                <a:latin typeface="Constantia" panose="02030602050306030303" pitchFamily="18" charset="0"/>
              </a:rPr>
              <a:t>5 talleres realizados.</a:t>
            </a:r>
          </a:p>
          <a:p>
            <a:pPr marL="285750" indent="-285750">
              <a:buFont typeface="Arial" panose="020B0604020202020204" pitchFamily="34" charset="0"/>
              <a:buChar char="•"/>
            </a:pPr>
            <a:r>
              <a:rPr lang="es-SV" sz="1900" b="1" dirty="0" smtClean="0">
                <a:solidFill>
                  <a:schemeClr val="bg1"/>
                </a:solidFill>
                <a:latin typeface="Constantia" panose="02030602050306030303" pitchFamily="18" charset="0"/>
              </a:rPr>
              <a:t>Programado 1er trimestre: 1 taller realizado. </a:t>
            </a:r>
            <a:endParaRPr lang="es-SV" sz="1900"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sz="1900" b="1" dirty="0" smtClean="0">
                <a:solidFill>
                  <a:schemeClr val="bg1"/>
                </a:solidFill>
                <a:latin typeface="Constantia" panose="02030602050306030303" pitchFamily="18" charset="0"/>
              </a:rPr>
              <a:t>Resultado 1er trimestre: 1 taller realizado: Capacitación sobre política ambiental e instrumentos de evaluación ambiental.</a:t>
            </a:r>
          </a:p>
          <a:p>
            <a:pPr marL="285750" indent="-285750">
              <a:buFont typeface="Arial" panose="020B0604020202020204" pitchFamily="34" charset="0"/>
              <a:buChar char="•"/>
            </a:pPr>
            <a:r>
              <a:rPr lang="es-419" sz="1900" b="1" dirty="0">
                <a:solidFill>
                  <a:schemeClr val="bg2">
                    <a:lumMod val="25000"/>
                  </a:schemeClr>
                </a:solidFill>
                <a:latin typeface="Constantia" panose="02030602050306030303" pitchFamily="18" charset="0"/>
              </a:rPr>
              <a:t>Avance Acumulado: </a:t>
            </a:r>
            <a:r>
              <a:rPr lang="es-419" sz="1900" b="1" dirty="0" smtClean="0">
                <a:solidFill>
                  <a:schemeClr val="bg2">
                    <a:lumMod val="25000"/>
                  </a:schemeClr>
                </a:solidFill>
                <a:latin typeface="Constantia" panose="02030602050306030303" pitchFamily="18" charset="0"/>
              </a:rPr>
              <a:t>20%</a:t>
            </a:r>
            <a:endParaRPr lang="es-SV" sz="1900" b="1" dirty="0">
              <a:solidFill>
                <a:schemeClr val="bg1"/>
              </a:solidFill>
              <a:latin typeface="Constantia" panose="02030602050306030303" pitchFamily="18" charset="0"/>
            </a:endParaRPr>
          </a:p>
          <a:p>
            <a:endParaRPr lang="es-SV" sz="1900" b="1" dirty="0">
              <a:solidFill>
                <a:schemeClr val="bg1"/>
              </a:solidFill>
              <a:latin typeface="Constantia" panose="02030602050306030303" pitchFamily="18" charset="0"/>
            </a:endParaRPr>
          </a:p>
        </p:txBody>
      </p:sp>
      <p:graphicFrame>
        <p:nvGraphicFramePr>
          <p:cNvPr id="22" name="4 Gráfico"/>
          <p:cNvGraphicFramePr>
            <a:graphicFrameLocks/>
          </p:cNvGraphicFramePr>
          <p:nvPr>
            <p:extLst>
              <p:ext uri="{D42A27DB-BD31-4B8C-83A1-F6EECF244321}">
                <p14:modId xmlns:p14="http://schemas.microsoft.com/office/powerpoint/2010/main" val="3433748289"/>
              </p:ext>
            </p:extLst>
          </p:nvPr>
        </p:nvGraphicFramePr>
        <p:xfrm>
          <a:off x="2625996" y="1376785"/>
          <a:ext cx="4180037" cy="22294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664704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graphicFrame>
        <p:nvGraphicFramePr>
          <p:cNvPr id="2" name="1 Diagrama"/>
          <p:cNvGraphicFramePr/>
          <p:nvPr>
            <p:extLst>
              <p:ext uri="{D42A27DB-BD31-4B8C-83A1-F6EECF244321}">
                <p14:modId xmlns:p14="http://schemas.microsoft.com/office/powerpoint/2010/main" val="2240810874"/>
              </p:ext>
            </p:extLst>
          </p:nvPr>
        </p:nvGraphicFramePr>
        <p:xfrm>
          <a:off x="0" y="1844824"/>
          <a:ext cx="8964488" cy="4680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prstClr val="black"/>
                </a:solidFill>
              </a:ln>
              <a:solidFill>
                <a:prstClr val="black"/>
              </a:solidFill>
            </a:endParaRPr>
          </a:p>
        </p:txBody>
      </p:sp>
      <p:sp>
        <p:nvSpPr>
          <p:cNvPr id="10" name="9 CuadroTexto"/>
          <p:cNvSpPr txBox="1"/>
          <p:nvPr/>
        </p:nvSpPr>
        <p:spPr>
          <a:xfrm>
            <a:off x="179512" y="769927"/>
            <a:ext cx="8784976" cy="830997"/>
          </a:xfrm>
          <a:prstGeom prst="rect">
            <a:avLst/>
          </a:prstGeom>
          <a:noFill/>
        </p:spPr>
        <p:txBody>
          <a:bodyPr wrap="square" rtlCol="0">
            <a:spAutoFit/>
          </a:bodyPr>
          <a:lstStyle/>
          <a:p>
            <a:pPr algn="ctr"/>
            <a:r>
              <a:rPr lang="es-SV" sz="4800" dirty="0" smtClean="0">
                <a:solidFill>
                  <a:schemeClr val="bg1"/>
                </a:solidFill>
                <a:latin typeface="Aharoni" panose="02010803020104030203" pitchFamily="2" charset="-79"/>
                <a:cs typeface="Aharoni" panose="02010803020104030203" pitchFamily="2" charset="-79"/>
              </a:rPr>
              <a:t>Conclusiones</a:t>
            </a:r>
            <a:endParaRPr lang="es-SV" sz="4800" dirty="0">
              <a:solidFill>
                <a:schemeClr val="bg1"/>
              </a:solidFill>
              <a:latin typeface="Aharoni" panose="02010803020104030203" pitchFamily="2" charset="-79"/>
              <a:cs typeface="Aharoni" panose="02010803020104030203" pitchFamily="2" charset="-79"/>
            </a:endParaRPr>
          </a:p>
        </p:txBody>
      </p:sp>
      <p:sp>
        <p:nvSpPr>
          <p:cNvPr id="11" name="10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12" name="11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
        <p:nvSpPr>
          <p:cNvPr id="14" name="13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prstClr val="white"/>
              </a:solidFill>
            </a:endParaRPr>
          </a:p>
        </p:txBody>
      </p:sp>
    </p:spTree>
    <p:extLst>
      <p:ext uri="{BB962C8B-B14F-4D97-AF65-F5344CB8AC3E}">
        <p14:creationId xmlns:p14="http://schemas.microsoft.com/office/powerpoint/2010/main" val="22472140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692696"/>
            <a:ext cx="9144000" cy="2736304"/>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3" name="2 Rectángulo"/>
          <p:cNvSpPr/>
          <p:nvPr/>
        </p:nvSpPr>
        <p:spPr>
          <a:xfrm>
            <a:off x="0" y="342900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6" name="5 Rectángulo"/>
          <p:cNvSpPr/>
          <p:nvPr/>
        </p:nvSpPr>
        <p:spPr>
          <a:xfrm>
            <a:off x="3008952" y="342900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6009167" y="342900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5" name="4 CuadroTexto"/>
          <p:cNvSpPr txBox="1"/>
          <p:nvPr/>
        </p:nvSpPr>
        <p:spPr>
          <a:xfrm>
            <a:off x="179512" y="2276872"/>
            <a:ext cx="8784976" cy="1015663"/>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Plan </a:t>
            </a:r>
            <a:r>
              <a:rPr lang="es-SV" sz="6000" dirty="0" smtClean="0">
                <a:solidFill>
                  <a:schemeClr val="bg1"/>
                </a:solidFill>
                <a:latin typeface="Aharoni" panose="02010803020104030203" pitchFamily="2" charset="-79"/>
                <a:cs typeface="Aharoni" panose="02010803020104030203" pitchFamily="2" charset="-79"/>
              </a:rPr>
              <a:t>Operativo</a:t>
            </a:r>
            <a:r>
              <a:rPr lang="es-SV" sz="5400" dirty="0" smtClean="0">
                <a:solidFill>
                  <a:schemeClr val="bg1"/>
                </a:solidFill>
                <a:latin typeface="Aharoni" panose="02010803020104030203" pitchFamily="2" charset="-79"/>
                <a:cs typeface="Aharoni" panose="02010803020104030203" pitchFamily="2" charset="-79"/>
              </a:rPr>
              <a:t> Anual </a:t>
            </a:r>
            <a:endParaRPr lang="es-SV" sz="5400" dirty="0">
              <a:solidFill>
                <a:schemeClr val="bg1"/>
              </a:solidFill>
              <a:latin typeface="Aharoni" panose="02010803020104030203" pitchFamily="2" charset="-79"/>
              <a:cs typeface="Aharoni" panose="02010803020104030203" pitchFamily="2" charset="-79"/>
            </a:endParaRPr>
          </a:p>
        </p:txBody>
      </p:sp>
      <p:sp>
        <p:nvSpPr>
          <p:cNvPr id="11" name="10 CuadroTexto"/>
          <p:cNvSpPr txBox="1"/>
          <p:nvPr/>
        </p:nvSpPr>
        <p:spPr>
          <a:xfrm>
            <a:off x="175167" y="3729226"/>
            <a:ext cx="8784976" cy="1631216"/>
          </a:xfrm>
          <a:prstGeom prst="rect">
            <a:avLst/>
          </a:prstGeom>
          <a:noFill/>
        </p:spPr>
        <p:txBody>
          <a:bodyPr wrap="square" rtlCol="0">
            <a:spAutoFit/>
          </a:bodyPr>
          <a:lstStyle/>
          <a:p>
            <a:pPr algn="ctr"/>
            <a:r>
              <a:rPr lang="es-SV" sz="3600" dirty="0">
                <a:solidFill>
                  <a:schemeClr val="tx2"/>
                </a:solidFill>
                <a:latin typeface="Constantia" panose="02030602050306030303" pitchFamily="18" charset="0"/>
                <a:cs typeface="Times New Roman" panose="02020603050405020304" pitchFamily="18" charset="0"/>
              </a:rPr>
              <a:t>Informe Primer Trimestre </a:t>
            </a:r>
          </a:p>
          <a:p>
            <a:pPr algn="ctr"/>
            <a:r>
              <a:rPr lang="es-SV" sz="3600" dirty="0">
                <a:solidFill>
                  <a:schemeClr val="tx2"/>
                </a:solidFill>
                <a:latin typeface="Constantia" panose="02030602050306030303" pitchFamily="18" charset="0"/>
                <a:cs typeface="Times New Roman" panose="02020603050405020304" pitchFamily="18" charset="0"/>
              </a:rPr>
              <a:t>A</a:t>
            </a:r>
            <a:r>
              <a:rPr lang="es-419" sz="3600" dirty="0">
                <a:solidFill>
                  <a:schemeClr val="tx2"/>
                </a:solidFill>
                <a:latin typeface="Constantia" panose="02030602050306030303" pitchFamily="18" charset="0"/>
                <a:cs typeface="Times New Roman" panose="02020603050405020304" pitchFamily="18" charset="0"/>
              </a:rPr>
              <a:t>ño 2018</a:t>
            </a:r>
            <a:endParaRPr lang="es-SV" sz="3600" dirty="0">
              <a:solidFill>
                <a:schemeClr val="tx2"/>
              </a:solidFill>
              <a:latin typeface="Constantia" panose="02030602050306030303" pitchFamily="18" charset="0"/>
              <a:cs typeface="Times New Roman" panose="02020603050405020304" pitchFamily="18" charset="0"/>
            </a:endParaRPr>
          </a:p>
          <a:p>
            <a:pPr algn="ctr"/>
            <a:r>
              <a:rPr lang="es-SV" sz="2800" dirty="0">
                <a:solidFill>
                  <a:schemeClr val="tx2"/>
                </a:solidFill>
                <a:latin typeface="Constantia" panose="02030602050306030303" pitchFamily="18" charset="0"/>
                <a:cs typeface="Times New Roman" panose="02020603050405020304" pitchFamily="18" charset="0"/>
              </a:rPr>
              <a:t>(Enero-Marzo 2018)</a:t>
            </a:r>
          </a:p>
        </p:txBody>
      </p:sp>
      <p:sp>
        <p:nvSpPr>
          <p:cNvPr id="4" name="3 CuadroTexto"/>
          <p:cNvSpPr txBox="1"/>
          <p:nvPr/>
        </p:nvSpPr>
        <p:spPr>
          <a:xfrm>
            <a:off x="175167" y="6309320"/>
            <a:ext cx="2086853" cy="369332"/>
          </a:xfrm>
          <a:prstGeom prst="rect">
            <a:avLst/>
          </a:prstGeom>
          <a:noFill/>
        </p:spPr>
        <p:txBody>
          <a:bodyPr wrap="none" rtlCol="0">
            <a:spAutoFit/>
          </a:bodyPr>
          <a:lstStyle/>
          <a:p>
            <a:r>
              <a:rPr lang="es-SV" dirty="0" smtClean="0">
                <a:latin typeface="Calibri" panose="020F0502020204030204" pitchFamily="34" charset="0"/>
              </a:rPr>
              <a:t>17 </a:t>
            </a:r>
            <a:r>
              <a:rPr lang="es-SV" dirty="0" smtClean="0">
                <a:latin typeface="Calibri" panose="020F0502020204030204" pitchFamily="34" charset="0"/>
              </a:rPr>
              <a:t>de mayo de 2018</a:t>
            </a:r>
            <a:endParaRPr lang="es-SV" dirty="0">
              <a:latin typeface="Calibri" panose="020F0502020204030204" pitchFamily="34" charset="0"/>
            </a:endParaRPr>
          </a:p>
        </p:txBody>
      </p:sp>
    </p:spTree>
    <p:extLst>
      <p:ext uri="{BB962C8B-B14F-4D97-AF65-F5344CB8AC3E}">
        <p14:creationId xmlns:p14="http://schemas.microsoft.com/office/powerpoint/2010/main" val="2986037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836712"/>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913943"/>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Introducción</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765265"/>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765265"/>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765265"/>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nvGrpSpPr>
          <p:cNvPr id="40" name="39 Grupo"/>
          <p:cNvGrpSpPr/>
          <p:nvPr/>
        </p:nvGrpSpPr>
        <p:grpSpPr>
          <a:xfrm>
            <a:off x="2411760" y="5093065"/>
            <a:ext cx="4618358" cy="1216255"/>
            <a:chOff x="4572000" y="5369029"/>
            <a:chExt cx="4392488" cy="1132075"/>
          </a:xfrm>
        </p:grpSpPr>
        <p:sp>
          <p:nvSpPr>
            <p:cNvPr id="19" name="18 Rectángulo"/>
            <p:cNvSpPr/>
            <p:nvPr/>
          </p:nvSpPr>
          <p:spPr>
            <a:xfrm>
              <a:off x="4572000" y="5369029"/>
              <a:ext cx="4392488" cy="11320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sz="800">
                <a:latin typeface="Calibri" panose="020F0502020204030204" pitchFamily="34" charset="0"/>
              </a:endParaRPr>
            </a:p>
          </p:txBody>
        </p:sp>
        <p:sp>
          <p:nvSpPr>
            <p:cNvPr id="10" name="9 Rectángulo"/>
            <p:cNvSpPr/>
            <p:nvPr/>
          </p:nvSpPr>
          <p:spPr>
            <a:xfrm>
              <a:off x="5151336" y="5608553"/>
              <a:ext cx="232545" cy="22641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800" dirty="0">
                <a:latin typeface="Calibri" panose="020F0502020204030204" pitchFamily="34" charset="0"/>
              </a:endParaRPr>
            </a:p>
          </p:txBody>
        </p:sp>
        <p:sp>
          <p:nvSpPr>
            <p:cNvPr id="11" name="10 Rectángulo"/>
            <p:cNvSpPr/>
            <p:nvPr/>
          </p:nvSpPr>
          <p:spPr>
            <a:xfrm>
              <a:off x="6228184" y="5608552"/>
              <a:ext cx="232545" cy="2264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800" dirty="0">
                <a:latin typeface="Calibri" panose="020F0502020204030204" pitchFamily="34" charset="0"/>
              </a:endParaRPr>
            </a:p>
          </p:txBody>
        </p:sp>
        <p:sp>
          <p:nvSpPr>
            <p:cNvPr id="12" name="11 Rectángulo"/>
            <p:cNvSpPr/>
            <p:nvPr/>
          </p:nvSpPr>
          <p:spPr>
            <a:xfrm>
              <a:off x="7290941" y="5590032"/>
              <a:ext cx="232545" cy="22641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800" dirty="0">
                <a:latin typeface="Calibri" panose="020F0502020204030204" pitchFamily="34" charset="0"/>
              </a:endParaRPr>
            </a:p>
          </p:txBody>
        </p:sp>
        <p:sp>
          <p:nvSpPr>
            <p:cNvPr id="13" name="12 Rectángulo"/>
            <p:cNvSpPr/>
            <p:nvPr/>
          </p:nvSpPr>
          <p:spPr>
            <a:xfrm>
              <a:off x="8354057" y="5591135"/>
              <a:ext cx="232545" cy="22641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800" dirty="0">
                <a:latin typeface="Calibri" panose="020F0502020204030204" pitchFamily="34" charset="0"/>
              </a:endParaRPr>
            </a:p>
          </p:txBody>
        </p:sp>
        <p:sp>
          <p:nvSpPr>
            <p:cNvPr id="15" name="14 CuadroTexto"/>
            <p:cNvSpPr txBox="1"/>
            <p:nvPr/>
          </p:nvSpPr>
          <p:spPr>
            <a:xfrm>
              <a:off x="4773448" y="5796553"/>
              <a:ext cx="988319" cy="338554"/>
            </a:xfrm>
            <a:prstGeom prst="rect">
              <a:avLst/>
            </a:prstGeom>
            <a:noFill/>
          </p:spPr>
          <p:txBody>
            <a:bodyPr wrap="square" rtlCol="0">
              <a:spAutoFit/>
            </a:bodyPr>
            <a:lstStyle/>
            <a:p>
              <a:pPr algn="ctr"/>
              <a:r>
                <a:rPr lang="es-SV" sz="800" b="1" dirty="0" smtClean="0">
                  <a:solidFill>
                    <a:schemeClr val="tx2"/>
                  </a:solidFill>
                  <a:latin typeface="Calibri" panose="020F0502020204030204" pitchFamily="34" charset="0"/>
                </a:rPr>
                <a:t>RESULTADO MAYOR  AL 100%</a:t>
              </a:r>
              <a:endParaRPr lang="es-SV" sz="800" b="1" dirty="0">
                <a:solidFill>
                  <a:schemeClr val="tx2"/>
                </a:solidFill>
                <a:latin typeface="Calibri" panose="020F0502020204030204" pitchFamily="34" charset="0"/>
              </a:endParaRPr>
            </a:p>
          </p:txBody>
        </p:sp>
        <p:sp>
          <p:nvSpPr>
            <p:cNvPr id="16" name="15 CuadroTexto"/>
            <p:cNvSpPr txBox="1"/>
            <p:nvPr/>
          </p:nvSpPr>
          <p:spPr>
            <a:xfrm>
              <a:off x="5850296" y="5796553"/>
              <a:ext cx="988319" cy="338554"/>
            </a:xfrm>
            <a:prstGeom prst="rect">
              <a:avLst/>
            </a:prstGeom>
            <a:noFill/>
          </p:spPr>
          <p:txBody>
            <a:bodyPr wrap="square" rtlCol="0">
              <a:spAutoFit/>
            </a:bodyPr>
            <a:lstStyle/>
            <a:p>
              <a:pPr algn="ctr"/>
              <a:r>
                <a:rPr lang="es-SV" sz="800" b="1" dirty="0" smtClean="0">
                  <a:solidFill>
                    <a:schemeClr val="tx2"/>
                  </a:solidFill>
                  <a:latin typeface="Calibri" panose="020F0502020204030204" pitchFamily="34" charset="0"/>
                </a:rPr>
                <a:t>RESULTADO ENTRE </a:t>
              </a:r>
            </a:p>
            <a:p>
              <a:pPr algn="ctr"/>
              <a:r>
                <a:rPr lang="es-SV" sz="800" b="1" dirty="0" smtClean="0">
                  <a:solidFill>
                    <a:schemeClr val="tx2"/>
                  </a:solidFill>
                  <a:latin typeface="Calibri" panose="020F0502020204030204" pitchFamily="34" charset="0"/>
                </a:rPr>
                <a:t>90-100%</a:t>
              </a:r>
              <a:endParaRPr lang="es-SV" sz="800" b="1" dirty="0">
                <a:solidFill>
                  <a:schemeClr val="tx2"/>
                </a:solidFill>
                <a:latin typeface="Calibri" panose="020F0502020204030204" pitchFamily="34" charset="0"/>
              </a:endParaRPr>
            </a:p>
          </p:txBody>
        </p:sp>
        <p:sp>
          <p:nvSpPr>
            <p:cNvPr id="17" name="16 CuadroTexto"/>
            <p:cNvSpPr txBox="1"/>
            <p:nvPr/>
          </p:nvSpPr>
          <p:spPr>
            <a:xfrm>
              <a:off x="6913053" y="5818374"/>
              <a:ext cx="988319" cy="338554"/>
            </a:xfrm>
            <a:prstGeom prst="rect">
              <a:avLst/>
            </a:prstGeom>
            <a:noFill/>
          </p:spPr>
          <p:txBody>
            <a:bodyPr wrap="square" rtlCol="0">
              <a:spAutoFit/>
            </a:bodyPr>
            <a:lstStyle/>
            <a:p>
              <a:pPr algn="ctr"/>
              <a:r>
                <a:rPr lang="es-SV" sz="800" b="1" dirty="0" smtClean="0">
                  <a:solidFill>
                    <a:schemeClr val="tx2"/>
                  </a:solidFill>
                  <a:latin typeface="Calibri" panose="020F0502020204030204" pitchFamily="34" charset="0"/>
                </a:rPr>
                <a:t>RESULTADO ENTRE </a:t>
              </a:r>
            </a:p>
            <a:p>
              <a:pPr algn="ctr"/>
              <a:r>
                <a:rPr lang="es-SV" sz="800" b="1" dirty="0" smtClean="0">
                  <a:solidFill>
                    <a:schemeClr val="tx2"/>
                  </a:solidFill>
                  <a:latin typeface="Calibri" panose="020F0502020204030204" pitchFamily="34" charset="0"/>
                </a:rPr>
                <a:t>75-89%</a:t>
              </a:r>
              <a:endParaRPr lang="es-SV" sz="800" b="1" dirty="0">
                <a:solidFill>
                  <a:schemeClr val="tx2"/>
                </a:solidFill>
                <a:latin typeface="Calibri" panose="020F0502020204030204" pitchFamily="34" charset="0"/>
              </a:endParaRPr>
            </a:p>
          </p:txBody>
        </p:sp>
        <p:sp>
          <p:nvSpPr>
            <p:cNvPr id="18" name="17 CuadroTexto"/>
            <p:cNvSpPr txBox="1"/>
            <p:nvPr/>
          </p:nvSpPr>
          <p:spPr>
            <a:xfrm>
              <a:off x="7976169" y="5796553"/>
              <a:ext cx="988319" cy="315122"/>
            </a:xfrm>
            <a:prstGeom prst="rect">
              <a:avLst/>
            </a:prstGeom>
            <a:noFill/>
          </p:spPr>
          <p:txBody>
            <a:bodyPr wrap="square" rtlCol="0">
              <a:spAutoFit/>
            </a:bodyPr>
            <a:lstStyle/>
            <a:p>
              <a:pPr algn="ctr"/>
              <a:r>
                <a:rPr lang="es-SV" sz="800" b="1" dirty="0" smtClean="0">
                  <a:solidFill>
                    <a:schemeClr val="tx2"/>
                  </a:solidFill>
                  <a:latin typeface="Calibri" panose="020F0502020204030204" pitchFamily="34" charset="0"/>
                </a:rPr>
                <a:t>RESULTADO MENOR  A 75%</a:t>
              </a:r>
              <a:endParaRPr lang="es-SV" sz="800" b="1" dirty="0">
                <a:solidFill>
                  <a:schemeClr val="tx2"/>
                </a:solidFill>
                <a:latin typeface="Calibri" panose="020F0502020204030204" pitchFamily="34" charset="0"/>
              </a:endParaRPr>
            </a:p>
          </p:txBody>
        </p:sp>
      </p:grpSp>
      <p:sp>
        <p:nvSpPr>
          <p:cNvPr id="21" name="20 Rectángulo"/>
          <p:cNvSpPr/>
          <p:nvPr/>
        </p:nvSpPr>
        <p:spPr>
          <a:xfrm>
            <a:off x="487604" y="2348880"/>
            <a:ext cx="8254726" cy="2308324"/>
          </a:xfrm>
          <a:prstGeom prst="rect">
            <a:avLst/>
          </a:prstGeom>
        </p:spPr>
        <p:txBody>
          <a:bodyPr wrap="square">
            <a:spAutoFit/>
          </a:bodyPr>
          <a:lstStyle/>
          <a:p>
            <a:pPr algn="just"/>
            <a:r>
              <a:rPr lang="es-SV" b="1" dirty="0" smtClean="0">
                <a:solidFill>
                  <a:schemeClr val="tx2"/>
                </a:solidFill>
                <a:latin typeface="Constantia" panose="02030602050306030303" pitchFamily="18" charset="0"/>
              </a:rPr>
              <a:t>Para interpretar los gráficos presentados en el informe se debe considerar lo siguiente:</a:t>
            </a:r>
          </a:p>
          <a:p>
            <a:pPr algn="just"/>
            <a:endParaRPr lang="es-SV" b="1" dirty="0">
              <a:solidFill>
                <a:schemeClr val="tx2"/>
              </a:solidFill>
              <a:latin typeface="Constantia" panose="02030602050306030303" pitchFamily="18" charset="0"/>
            </a:endParaRPr>
          </a:p>
          <a:p>
            <a:pPr marL="285750" indent="-285750" algn="just">
              <a:buFont typeface="Arial" panose="020B0604020202020204" pitchFamily="34" charset="0"/>
              <a:buChar char="•"/>
            </a:pPr>
            <a:r>
              <a:rPr lang="es-SV" b="1" dirty="0" smtClean="0">
                <a:solidFill>
                  <a:schemeClr val="tx2"/>
                </a:solidFill>
                <a:latin typeface="Constantia" panose="02030602050306030303" pitchFamily="18" charset="0"/>
              </a:rPr>
              <a:t>Cada gráfico muestra el avance del proyecto institucional contra lo programado en el trimestre analizado. </a:t>
            </a:r>
          </a:p>
          <a:p>
            <a:pPr algn="just"/>
            <a:endParaRPr lang="es-SV" b="1" dirty="0" smtClean="0">
              <a:solidFill>
                <a:schemeClr val="tx2"/>
              </a:solidFill>
              <a:latin typeface="Constantia" panose="02030602050306030303" pitchFamily="18" charset="0"/>
            </a:endParaRPr>
          </a:p>
          <a:p>
            <a:pPr marL="285750" indent="-285750" algn="just">
              <a:buFont typeface="Arial" panose="020B0604020202020204" pitchFamily="34" charset="0"/>
              <a:buChar char="•"/>
            </a:pPr>
            <a:r>
              <a:rPr lang="es-SV" b="1" dirty="0">
                <a:solidFill>
                  <a:schemeClr val="tx2"/>
                </a:solidFill>
                <a:latin typeface="Constantia" panose="02030602050306030303" pitchFamily="18" charset="0"/>
              </a:rPr>
              <a:t>Se utiliza un </a:t>
            </a:r>
            <a:r>
              <a:rPr lang="es-SV" b="1" dirty="0" smtClean="0">
                <a:solidFill>
                  <a:schemeClr val="tx2"/>
                </a:solidFill>
                <a:latin typeface="Constantia" panose="02030602050306030303" pitchFamily="18" charset="0"/>
              </a:rPr>
              <a:t>código de colores para indicar la situación con relación al cumplimiento </a:t>
            </a:r>
            <a:r>
              <a:rPr lang="es-SV" b="1" dirty="0">
                <a:solidFill>
                  <a:schemeClr val="tx2"/>
                </a:solidFill>
                <a:latin typeface="Constantia" panose="02030602050306030303" pitchFamily="18" charset="0"/>
              </a:rPr>
              <a:t>de </a:t>
            </a:r>
            <a:r>
              <a:rPr lang="es-SV" b="1" dirty="0" smtClean="0">
                <a:solidFill>
                  <a:schemeClr val="tx2"/>
                </a:solidFill>
                <a:latin typeface="Constantia" panose="02030602050306030303" pitchFamily="18" charset="0"/>
              </a:rPr>
              <a:t>cada meta, de </a:t>
            </a:r>
            <a:r>
              <a:rPr lang="es-SV" b="1" dirty="0">
                <a:solidFill>
                  <a:schemeClr val="tx2"/>
                </a:solidFill>
                <a:latin typeface="Constantia" panose="02030602050306030303" pitchFamily="18" charset="0"/>
              </a:rPr>
              <a:t>la siguiente </a:t>
            </a:r>
            <a:r>
              <a:rPr lang="es-SV" b="1" dirty="0" smtClean="0">
                <a:solidFill>
                  <a:schemeClr val="tx2"/>
                </a:solidFill>
                <a:latin typeface="Constantia" panose="02030602050306030303" pitchFamily="18" charset="0"/>
              </a:rPr>
              <a:t>manera: </a:t>
            </a:r>
            <a:endParaRPr lang="es-SV" b="1" dirty="0">
              <a:solidFill>
                <a:schemeClr val="tx2"/>
              </a:solidFill>
              <a:latin typeface="Constantia" panose="02030602050306030303" pitchFamily="18" charset="0"/>
            </a:endParaRPr>
          </a:p>
        </p:txBody>
      </p:sp>
    </p:spTree>
    <p:extLst>
      <p:ext uri="{BB962C8B-B14F-4D97-AF65-F5344CB8AC3E}">
        <p14:creationId xmlns:p14="http://schemas.microsoft.com/office/powerpoint/2010/main" val="816443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2716471"/>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2793702"/>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Resultados Estratégicos</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3645024"/>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3645024"/>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3645024"/>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553295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769927"/>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Resultados Estratégicos</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latin typeface="Constantia" panose="02030602050306030303" pitchFamily="18" charset="0"/>
              </a:rPr>
              <a:t>1. Ha mejorado la calidad de vida en los hogares que cuentan con servicios básicos</a:t>
            </a:r>
          </a:p>
        </p:txBody>
      </p:sp>
    </p:spTree>
    <p:extLst>
      <p:ext uri="{BB962C8B-B14F-4D97-AF65-F5344CB8AC3E}">
        <p14:creationId xmlns:p14="http://schemas.microsoft.com/office/powerpoint/2010/main" val="1667783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11 Rectángulo"/>
          <p:cNvSpPr/>
          <p:nvPr/>
        </p:nvSpPr>
        <p:spPr>
          <a:xfrm>
            <a:off x="2555776" y="751685"/>
            <a:ext cx="4318246"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Pr1.1.a Ampliación de cobertura de hogares con acceso a energía </a:t>
            </a:r>
            <a:r>
              <a:rPr lang="es-SV" sz="1400" b="1" dirty="0" smtClean="0">
                <a:latin typeface="Constantia" panose="02030602050306030303" pitchFamily="18" charset="0"/>
              </a:rPr>
              <a:t>eléctrica</a:t>
            </a:r>
            <a:endParaRPr lang="es-SV" sz="1400" b="1" dirty="0">
              <a:latin typeface="Constantia" panose="02030602050306030303" pitchFamily="18" charset="0"/>
            </a:endParaRPr>
          </a:p>
        </p:txBody>
      </p:sp>
      <p:sp>
        <p:nvSpPr>
          <p:cNvPr id="21" name="20 Rectángulo"/>
          <p:cNvSpPr/>
          <p:nvPr/>
        </p:nvSpPr>
        <p:spPr>
          <a:xfrm>
            <a:off x="2542110" y="3717032"/>
            <a:ext cx="4318246" cy="2880319"/>
          </a:xfrm>
          <a:prstGeom prst="rect">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Meta </a:t>
            </a:r>
            <a:r>
              <a:rPr lang="es-SV" b="1" dirty="0">
                <a:solidFill>
                  <a:schemeClr val="bg1"/>
                </a:solidFill>
                <a:latin typeface="Constantia" panose="02030602050306030303" pitchFamily="18" charset="0"/>
              </a:rPr>
              <a:t>Anual: </a:t>
            </a:r>
            <a:r>
              <a:rPr lang="es-SV" b="1" dirty="0" smtClean="0">
                <a:solidFill>
                  <a:schemeClr val="bg1"/>
                </a:solidFill>
                <a:latin typeface="Constantia" panose="02030602050306030303" pitchFamily="18" charset="0"/>
              </a:rPr>
              <a:t>981 </a:t>
            </a:r>
            <a:r>
              <a:rPr lang="es-SV" b="1" dirty="0" smtClean="0">
                <a:solidFill>
                  <a:schemeClr val="bg1"/>
                </a:solidFill>
                <a:latin typeface="Constantia" panose="02030602050306030303" pitchFamily="18" charset="0"/>
              </a:rPr>
              <a:t>acometidas entregadas.</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Programado 1er trimestre: 47 acometidas entregadas.</a:t>
            </a:r>
            <a:endParaRPr lang="es-SV"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Resultado 1er trimestre: 47 acometidas entregadas.</a:t>
            </a: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1 proyecto de introducción de energía eléctrica en el municipio de Chilanga, Morazán.</a:t>
            </a:r>
          </a:p>
          <a:p>
            <a:pPr marL="285750" indent="-285750">
              <a:buFont typeface="Arial" panose="020B0604020202020204" pitchFamily="34" charset="0"/>
              <a:buChar char="•"/>
            </a:pPr>
            <a:r>
              <a:rPr lang="es-419" b="1" dirty="0" smtClean="0">
                <a:solidFill>
                  <a:schemeClr val="bg2">
                    <a:lumMod val="25000"/>
                  </a:schemeClr>
                </a:solidFill>
                <a:latin typeface="Constantia" panose="02030602050306030303" pitchFamily="18" charset="0"/>
              </a:rPr>
              <a:t>Avance Acumulado: 5%</a:t>
            </a:r>
            <a:endParaRPr lang="es-SV" b="1" dirty="0">
              <a:solidFill>
                <a:schemeClr val="bg2">
                  <a:lumMod val="25000"/>
                </a:schemeClr>
              </a:solidFill>
              <a:latin typeface="Constantia" panose="02030602050306030303" pitchFamily="18" charset="0"/>
            </a:endParaRPr>
          </a:p>
          <a:p>
            <a:endParaRPr lang="es-SV" b="1" dirty="0">
              <a:solidFill>
                <a:schemeClr val="bg1"/>
              </a:solidFill>
              <a:latin typeface="Constantia" panose="02030602050306030303" pitchFamily="18" charset="0"/>
            </a:endParaRPr>
          </a:p>
        </p:txBody>
      </p:sp>
      <p:graphicFrame>
        <p:nvGraphicFramePr>
          <p:cNvPr id="14" name="4 Gráfico"/>
          <p:cNvGraphicFramePr>
            <a:graphicFrameLocks/>
          </p:cNvGraphicFramePr>
          <p:nvPr>
            <p:extLst>
              <p:ext uri="{D42A27DB-BD31-4B8C-83A1-F6EECF244321}">
                <p14:modId xmlns:p14="http://schemas.microsoft.com/office/powerpoint/2010/main" val="2379377181"/>
              </p:ext>
            </p:extLst>
          </p:nvPr>
        </p:nvGraphicFramePr>
        <p:xfrm>
          <a:off x="2552786" y="1340766"/>
          <a:ext cx="4318245" cy="23042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8370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Rectángulo"/>
          <p:cNvSpPr/>
          <p:nvPr/>
        </p:nvSpPr>
        <p:spPr>
          <a:xfrm>
            <a:off x="223900" y="3645023"/>
            <a:ext cx="4348100" cy="2808311"/>
          </a:xfrm>
          <a:prstGeom prst="rect">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Meta </a:t>
            </a:r>
            <a:r>
              <a:rPr lang="es-SV" b="1" dirty="0">
                <a:solidFill>
                  <a:schemeClr val="bg1"/>
                </a:solidFill>
                <a:latin typeface="Constantia" panose="02030602050306030303" pitchFamily="18" charset="0"/>
              </a:rPr>
              <a:t>anual: </a:t>
            </a:r>
            <a:r>
              <a:rPr lang="es-SV" b="1" dirty="0" smtClean="0">
                <a:solidFill>
                  <a:schemeClr val="bg1"/>
                </a:solidFill>
                <a:latin typeface="Constantia" panose="02030602050306030303" pitchFamily="18" charset="0"/>
              </a:rPr>
              <a:t>3,296 </a:t>
            </a:r>
            <a:r>
              <a:rPr lang="es-SV" b="1" dirty="0" smtClean="0">
                <a:solidFill>
                  <a:schemeClr val="bg1"/>
                </a:solidFill>
                <a:latin typeface="Constantia" panose="02030602050306030303" pitchFamily="18" charset="0"/>
              </a:rPr>
              <a:t>acometidas entregadas.</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419" b="1" dirty="0" smtClean="0">
                <a:solidFill>
                  <a:schemeClr val="bg1"/>
                </a:solidFill>
                <a:latin typeface="Constantia" panose="02030602050306030303" pitchFamily="18" charset="0"/>
              </a:rPr>
              <a:t>Programado 1er trimestre: 1,336 acometidas entregadas.</a:t>
            </a:r>
            <a:endParaRPr lang="es-SV"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a:solidFill>
                  <a:schemeClr val="bg1"/>
                </a:solidFill>
                <a:latin typeface="Constantia" panose="02030602050306030303" pitchFamily="18" charset="0"/>
              </a:rPr>
              <a:t>Resultado 1er trimestre : </a:t>
            </a:r>
            <a:r>
              <a:rPr lang="es-SV" b="1" dirty="0" smtClean="0">
                <a:solidFill>
                  <a:schemeClr val="bg1"/>
                </a:solidFill>
                <a:latin typeface="Constantia" panose="02030602050306030303" pitchFamily="18" charset="0"/>
              </a:rPr>
              <a:t>1,336 acometidas entregadas.</a:t>
            </a:r>
          </a:p>
          <a:p>
            <a:pPr marL="285750" indent="-285750">
              <a:buFont typeface="Arial" panose="020B0604020202020204" pitchFamily="34" charset="0"/>
              <a:buChar char="•"/>
            </a:pPr>
            <a:r>
              <a:rPr lang="es-SV" b="1" dirty="0" smtClean="0">
                <a:solidFill>
                  <a:schemeClr val="bg1"/>
                </a:solidFill>
                <a:latin typeface="Constantia" panose="02030602050306030303" pitchFamily="18" charset="0"/>
              </a:rPr>
              <a:t>2 proyecto ejecutados, en los municipios de </a:t>
            </a:r>
            <a:r>
              <a:rPr lang="es-SV" b="1" dirty="0" err="1" smtClean="0">
                <a:solidFill>
                  <a:schemeClr val="bg1"/>
                </a:solidFill>
                <a:latin typeface="Constantia" panose="02030602050306030303" pitchFamily="18" charset="0"/>
              </a:rPr>
              <a:t>Apastepeque</a:t>
            </a:r>
            <a:r>
              <a:rPr lang="es-SV" b="1" dirty="0" smtClean="0">
                <a:solidFill>
                  <a:schemeClr val="bg1"/>
                </a:solidFill>
                <a:latin typeface="Constantia" panose="02030602050306030303" pitchFamily="18" charset="0"/>
              </a:rPr>
              <a:t>-San Vicente y San Gerardo-San Miguel.</a:t>
            </a:r>
          </a:p>
          <a:p>
            <a:pPr marL="285750" indent="-285750">
              <a:buFont typeface="Arial" panose="020B0604020202020204" pitchFamily="34" charset="0"/>
              <a:buChar char="•"/>
            </a:pPr>
            <a:r>
              <a:rPr lang="es-419" b="1" dirty="0" smtClean="0">
                <a:solidFill>
                  <a:schemeClr val="bg2">
                    <a:lumMod val="25000"/>
                  </a:schemeClr>
                </a:solidFill>
                <a:latin typeface="Constantia" panose="02030602050306030303" pitchFamily="18" charset="0"/>
              </a:rPr>
              <a:t>Avance Acumulado: 41%</a:t>
            </a:r>
            <a:endParaRPr lang="es-SV" b="1" dirty="0" smtClean="0">
              <a:solidFill>
                <a:schemeClr val="bg2">
                  <a:lumMod val="25000"/>
                </a:schemeClr>
              </a:solidFill>
              <a:latin typeface="Constantia" panose="02030602050306030303" pitchFamily="18" charset="0"/>
            </a:endParaRPr>
          </a:p>
          <a:p>
            <a:pPr marL="285750" indent="-285750">
              <a:buFont typeface="Arial" panose="020B0604020202020204" pitchFamily="34" charset="0"/>
              <a:buChar char="•"/>
            </a:pPr>
            <a:endParaRPr lang="es-SV" b="1" dirty="0">
              <a:solidFill>
                <a:schemeClr val="bg1"/>
              </a:solidFill>
              <a:latin typeface="Constantia" panose="02030602050306030303" pitchFamily="18" charset="0"/>
            </a:endParaRPr>
          </a:p>
        </p:txBody>
      </p:sp>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11 Rectángulo"/>
          <p:cNvSpPr/>
          <p:nvPr/>
        </p:nvSpPr>
        <p:spPr>
          <a:xfrm>
            <a:off x="223900" y="692695"/>
            <a:ext cx="4348100"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Pr1.2.a Ampliación de cobertura de hogares con acceso al servicio de agua potable</a:t>
            </a:r>
          </a:p>
        </p:txBody>
      </p:sp>
      <p:sp>
        <p:nvSpPr>
          <p:cNvPr id="14" name="13 Rectángulo"/>
          <p:cNvSpPr/>
          <p:nvPr/>
        </p:nvSpPr>
        <p:spPr>
          <a:xfrm>
            <a:off x="4716016" y="3645023"/>
            <a:ext cx="4292860" cy="2808311"/>
          </a:xfrm>
          <a:prstGeom prst="rect">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b="1" dirty="0">
                <a:solidFill>
                  <a:schemeClr val="bg1"/>
                </a:solidFill>
                <a:latin typeface="Constantia" panose="02030602050306030303" pitchFamily="18" charset="0"/>
              </a:rPr>
              <a:t>Meta </a:t>
            </a:r>
            <a:r>
              <a:rPr lang="es-SV" b="1" dirty="0" smtClean="0">
                <a:solidFill>
                  <a:schemeClr val="bg1"/>
                </a:solidFill>
                <a:latin typeface="Constantia" panose="02030602050306030303" pitchFamily="18" charset="0"/>
              </a:rPr>
              <a:t>Anual: 2,601 sistemas de saneamiento.</a:t>
            </a:r>
          </a:p>
          <a:p>
            <a:pPr marL="285750" indent="-285750">
              <a:buFont typeface="Arial" panose="020B0604020202020204" pitchFamily="34" charset="0"/>
              <a:buChar char="•"/>
            </a:pPr>
            <a:r>
              <a:rPr lang="es-419" b="1" dirty="0">
                <a:solidFill>
                  <a:schemeClr val="bg1"/>
                </a:solidFill>
                <a:latin typeface="Constantia" panose="02030602050306030303" pitchFamily="18" charset="0"/>
              </a:rPr>
              <a:t>Programado 1er </a:t>
            </a:r>
            <a:r>
              <a:rPr lang="es-419" b="1" dirty="0" smtClean="0">
                <a:solidFill>
                  <a:schemeClr val="bg1"/>
                </a:solidFill>
                <a:latin typeface="Constantia" panose="02030602050306030303" pitchFamily="18" charset="0"/>
              </a:rPr>
              <a:t>trimestre: </a:t>
            </a:r>
            <a:r>
              <a:rPr lang="es-SV" b="1" dirty="0">
                <a:solidFill>
                  <a:schemeClr val="bg1"/>
                </a:solidFill>
                <a:latin typeface="Constantia" panose="02030602050306030303" pitchFamily="18" charset="0"/>
              </a:rPr>
              <a:t>1,115 </a:t>
            </a:r>
            <a:r>
              <a:rPr lang="es-SV" b="1" dirty="0" smtClean="0">
                <a:solidFill>
                  <a:schemeClr val="bg1"/>
                </a:solidFill>
                <a:latin typeface="Constantia" panose="02030602050306030303" pitchFamily="18" charset="0"/>
              </a:rPr>
              <a:t>sistemas de saneamiento.</a:t>
            </a:r>
            <a:endParaRPr lang="es-SV"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a:solidFill>
                  <a:schemeClr val="bg1"/>
                </a:solidFill>
                <a:latin typeface="Constantia" panose="02030602050306030303" pitchFamily="18" charset="0"/>
              </a:rPr>
              <a:t>Resultado 1er trimestre </a:t>
            </a:r>
            <a:r>
              <a:rPr lang="es-SV" b="1" dirty="0" smtClean="0">
                <a:solidFill>
                  <a:schemeClr val="bg1"/>
                </a:solidFill>
                <a:latin typeface="Constantia" panose="02030602050306030303" pitchFamily="18" charset="0"/>
              </a:rPr>
              <a:t>: 1,115 </a:t>
            </a:r>
            <a:r>
              <a:rPr lang="es-SV" b="1" dirty="0">
                <a:solidFill>
                  <a:schemeClr val="bg1"/>
                </a:solidFill>
                <a:latin typeface="Constantia" panose="02030602050306030303" pitchFamily="18" charset="0"/>
              </a:rPr>
              <a:t>sistemas saneamiento.</a:t>
            </a:r>
            <a:endParaRPr lang="es-SV"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SV" b="1" dirty="0">
                <a:solidFill>
                  <a:schemeClr val="bg1"/>
                </a:solidFill>
                <a:latin typeface="Constantia" panose="02030602050306030303" pitchFamily="18" charset="0"/>
              </a:rPr>
              <a:t>2 proyecto ejecutados, en los municipios de </a:t>
            </a:r>
            <a:r>
              <a:rPr lang="es-SV" b="1" dirty="0" err="1">
                <a:solidFill>
                  <a:schemeClr val="bg1"/>
                </a:solidFill>
                <a:latin typeface="Constantia" panose="02030602050306030303" pitchFamily="18" charset="0"/>
              </a:rPr>
              <a:t>Apastepeque</a:t>
            </a:r>
            <a:r>
              <a:rPr lang="es-SV" b="1" dirty="0">
                <a:solidFill>
                  <a:schemeClr val="bg1"/>
                </a:solidFill>
                <a:latin typeface="Constantia" panose="02030602050306030303" pitchFamily="18" charset="0"/>
              </a:rPr>
              <a:t>-San Vicente y San Gerardo-San Miguel.</a:t>
            </a:r>
          </a:p>
          <a:p>
            <a:pPr marL="285750" indent="-285750">
              <a:buFont typeface="Arial" panose="020B0604020202020204" pitchFamily="34" charset="0"/>
              <a:buChar char="•"/>
            </a:pPr>
            <a:r>
              <a:rPr lang="es-419" b="1" dirty="0">
                <a:solidFill>
                  <a:schemeClr val="bg2">
                    <a:lumMod val="25000"/>
                  </a:schemeClr>
                </a:solidFill>
                <a:latin typeface="Constantia" panose="02030602050306030303" pitchFamily="18" charset="0"/>
              </a:rPr>
              <a:t>Avance </a:t>
            </a:r>
            <a:r>
              <a:rPr lang="es-419" b="1" dirty="0" smtClean="0">
                <a:solidFill>
                  <a:schemeClr val="bg2">
                    <a:lumMod val="25000"/>
                  </a:schemeClr>
                </a:solidFill>
                <a:latin typeface="Constantia" panose="02030602050306030303" pitchFamily="18" charset="0"/>
              </a:rPr>
              <a:t>Acumulado: 43%</a:t>
            </a:r>
            <a:endParaRPr lang="es-SV" b="1" dirty="0">
              <a:solidFill>
                <a:schemeClr val="bg2">
                  <a:lumMod val="25000"/>
                </a:schemeClr>
              </a:solidFill>
              <a:latin typeface="Constantia" panose="02030602050306030303" pitchFamily="18" charset="0"/>
            </a:endParaRPr>
          </a:p>
        </p:txBody>
      </p:sp>
      <p:sp>
        <p:nvSpPr>
          <p:cNvPr id="16" name="15 Rectángulo"/>
          <p:cNvSpPr/>
          <p:nvPr/>
        </p:nvSpPr>
        <p:spPr>
          <a:xfrm>
            <a:off x="4716016" y="692695"/>
            <a:ext cx="4292860"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Pr1.3.a Ampliación de cobertura de hogares con acceso al servicio de saneamiento</a:t>
            </a:r>
          </a:p>
        </p:txBody>
      </p:sp>
      <p:graphicFrame>
        <p:nvGraphicFramePr>
          <p:cNvPr id="13" name="4 Gráfico"/>
          <p:cNvGraphicFramePr>
            <a:graphicFrameLocks/>
          </p:cNvGraphicFramePr>
          <p:nvPr>
            <p:extLst>
              <p:ext uri="{D42A27DB-BD31-4B8C-83A1-F6EECF244321}">
                <p14:modId xmlns:p14="http://schemas.microsoft.com/office/powerpoint/2010/main" val="3639662810"/>
              </p:ext>
            </p:extLst>
          </p:nvPr>
        </p:nvGraphicFramePr>
        <p:xfrm>
          <a:off x="238827" y="1268759"/>
          <a:ext cx="4318245" cy="230425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4 Gráfico"/>
          <p:cNvGraphicFramePr>
            <a:graphicFrameLocks/>
          </p:cNvGraphicFramePr>
          <p:nvPr>
            <p:extLst>
              <p:ext uri="{D42A27DB-BD31-4B8C-83A1-F6EECF244321}">
                <p14:modId xmlns:p14="http://schemas.microsoft.com/office/powerpoint/2010/main" val="3351203946"/>
              </p:ext>
            </p:extLst>
          </p:nvPr>
        </p:nvGraphicFramePr>
        <p:xfrm>
          <a:off x="4690631" y="1315336"/>
          <a:ext cx="4318245" cy="23042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71942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692696"/>
            <a:ext cx="9144000" cy="1152128"/>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SV">
              <a:ln>
                <a:solidFill>
                  <a:schemeClr val="tx1"/>
                </a:solidFill>
              </a:ln>
              <a:solidFill>
                <a:schemeClr val="tx1"/>
              </a:solidFill>
            </a:endParaRPr>
          </a:p>
        </p:txBody>
      </p:sp>
      <p:sp>
        <p:nvSpPr>
          <p:cNvPr id="5" name="4 CuadroTexto"/>
          <p:cNvSpPr txBox="1"/>
          <p:nvPr/>
        </p:nvSpPr>
        <p:spPr>
          <a:xfrm>
            <a:off x="179512" y="769927"/>
            <a:ext cx="8784976" cy="923330"/>
          </a:xfrm>
          <a:prstGeom prst="rect">
            <a:avLst/>
          </a:prstGeom>
          <a:noFill/>
        </p:spPr>
        <p:txBody>
          <a:bodyPr wrap="square" rtlCol="0">
            <a:spAutoFit/>
          </a:bodyPr>
          <a:lstStyle/>
          <a:p>
            <a:pPr algn="ctr"/>
            <a:r>
              <a:rPr lang="es-SV" sz="5400" dirty="0" smtClean="0">
                <a:solidFill>
                  <a:schemeClr val="bg1"/>
                </a:solidFill>
                <a:latin typeface="Aharoni" panose="02010803020104030203" pitchFamily="2" charset="-79"/>
                <a:cs typeface="Aharoni" panose="02010803020104030203" pitchFamily="2" charset="-79"/>
              </a:rPr>
              <a:t>Resultados Estratégicos</a:t>
            </a:r>
            <a:endParaRPr lang="es-SV" sz="5400" dirty="0">
              <a:solidFill>
                <a:schemeClr val="bg1"/>
              </a:solidFill>
              <a:latin typeface="Aharoni" panose="02010803020104030203" pitchFamily="2" charset="-79"/>
              <a:cs typeface="Aharoni" panose="02010803020104030203" pitchFamily="2" charset="-79"/>
            </a:endParaRPr>
          </a:p>
        </p:txBody>
      </p:sp>
      <p:sp>
        <p:nvSpPr>
          <p:cNvPr id="6" name="5 Rectángulo"/>
          <p:cNvSpPr/>
          <p:nvPr/>
        </p:nvSpPr>
        <p:spPr>
          <a:xfrm>
            <a:off x="0" y="1621249"/>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1621249"/>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1621249"/>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 name="1 Rectángulo"/>
          <p:cNvSpPr/>
          <p:nvPr/>
        </p:nvSpPr>
        <p:spPr>
          <a:xfrm>
            <a:off x="0" y="2060848"/>
            <a:ext cx="9144000" cy="38884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600" dirty="0">
                <a:latin typeface="Constantia" panose="02030602050306030303" pitchFamily="18" charset="0"/>
              </a:rPr>
              <a:t>2. Han mejorado las condiciones físicas de los centros para la atención social</a:t>
            </a:r>
          </a:p>
        </p:txBody>
      </p:sp>
    </p:spTree>
    <p:extLst>
      <p:ext uri="{BB962C8B-B14F-4D97-AF65-F5344CB8AC3E}">
        <p14:creationId xmlns:p14="http://schemas.microsoft.com/office/powerpoint/2010/main" val="3493909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6669360"/>
            <a:ext cx="3008952" cy="21602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6 Rectángulo"/>
          <p:cNvSpPr/>
          <p:nvPr/>
        </p:nvSpPr>
        <p:spPr>
          <a:xfrm>
            <a:off x="3008952" y="6669360"/>
            <a:ext cx="3000215" cy="216024"/>
          </a:xfrm>
          <a:prstGeom prst="rect">
            <a:avLst/>
          </a:prstGeom>
          <a:solidFill>
            <a:srgbClr val="0793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7 Rectángulo"/>
          <p:cNvSpPr/>
          <p:nvPr/>
        </p:nvSpPr>
        <p:spPr>
          <a:xfrm>
            <a:off x="6009167" y="6669360"/>
            <a:ext cx="3134833" cy="216024"/>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10 Rectángulo"/>
          <p:cNvSpPr/>
          <p:nvPr/>
        </p:nvSpPr>
        <p:spPr>
          <a:xfrm>
            <a:off x="2452789" y="3691824"/>
            <a:ext cx="4318246" cy="2761511"/>
          </a:xfrm>
          <a:prstGeom prst="rect">
            <a:avLst/>
          </a:prstGeom>
          <a:solidFill>
            <a:schemeClr val="tx1">
              <a:lumMod val="50000"/>
              <a:lumOff val="50000"/>
            </a:schemeClr>
          </a:solidFill>
          <a:ln>
            <a:noFill/>
          </a:ln>
        </p:spPr>
        <p:style>
          <a:lnRef idx="2">
            <a:schemeClr val="dk1"/>
          </a:lnRef>
          <a:fillRef idx="1">
            <a:schemeClr val="lt1"/>
          </a:fillRef>
          <a:effectRef idx="0">
            <a:schemeClr val="dk1"/>
          </a:effectRef>
          <a:fontRef idx="minor">
            <a:schemeClr val="dk1"/>
          </a:fontRef>
        </p:style>
        <p:txBody>
          <a:bodyPr rtlCol="0" anchor="t"/>
          <a:lstStyle/>
          <a:p>
            <a:pPr marL="285750" indent="-285750">
              <a:buFont typeface="Arial" panose="020B0604020202020204" pitchFamily="34" charset="0"/>
              <a:buChar char="•"/>
            </a:pPr>
            <a:r>
              <a:rPr lang="es-SV" sz="1700" b="1" dirty="0" smtClean="0">
                <a:solidFill>
                  <a:schemeClr val="bg1"/>
                </a:solidFill>
                <a:latin typeface="Constantia" panose="02030602050306030303" pitchFamily="18" charset="0"/>
              </a:rPr>
              <a:t>Meta </a:t>
            </a:r>
            <a:r>
              <a:rPr lang="es-SV" sz="1700" b="1" dirty="0">
                <a:solidFill>
                  <a:schemeClr val="bg1"/>
                </a:solidFill>
                <a:latin typeface="Constantia" panose="02030602050306030303" pitchFamily="18" charset="0"/>
              </a:rPr>
              <a:t>anual: </a:t>
            </a:r>
            <a:r>
              <a:rPr lang="es-SV" sz="1700" b="1" dirty="0" smtClean="0">
                <a:solidFill>
                  <a:schemeClr val="bg1"/>
                </a:solidFill>
                <a:latin typeface="Constantia" panose="02030602050306030303" pitchFamily="18" charset="0"/>
              </a:rPr>
              <a:t>149 proyectos finalizados</a:t>
            </a:r>
          </a:p>
          <a:p>
            <a:pPr marL="285750" indent="-285750">
              <a:buFont typeface="Arial" panose="020B0604020202020204" pitchFamily="34" charset="0"/>
              <a:buChar char="•"/>
            </a:pPr>
            <a:r>
              <a:rPr lang="es-419" sz="1600" b="1" dirty="0" smtClean="0">
                <a:solidFill>
                  <a:schemeClr val="bg1"/>
                </a:solidFill>
                <a:latin typeface="Constantia" panose="02030602050306030303" pitchFamily="18" charset="0"/>
              </a:rPr>
              <a:t>Programado 1er trimestre: 27 proyectos finalizados.</a:t>
            </a:r>
            <a:endParaRPr lang="es-SV" sz="1700" b="1" dirty="0" smtClean="0">
              <a:solidFill>
                <a:schemeClr val="bg1"/>
              </a:solidFill>
              <a:latin typeface="Constantia" panose="02030602050306030303" pitchFamily="18" charset="0"/>
            </a:endParaRPr>
          </a:p>
          <a:p>
            <a:pPr marL="285750" indent="-285750">
              <a:buFont typeface="Arial" panose="020B0604020202020204" pitchFamily="34" charset="0"/>
              <a:buChar char="•"/>
            </a:pPr>
            <a:r>
              <a:rPr lang="es-SV" sz="1700" b="1" dirty="0" smtClean="0">
                <a:solidFill>
                  <a:schemeClr val="bg1"/>
                </a:solidFill>
                <a:latin typeface="Constantia" panose="02030602050306030303" pitchFamily="18" charset="0"/>
              </a:rPr>
              <a:t> Resultado 1er trimestre: 26 proyectos finalizados.</a:t>
            </a:r>
          </a:p>
          <a:p>
            <a:pPr marL="285750" indent="-285750">
              <a:buFont typeface="Arial" panose="020B0604020202020204" pitchFamily="34" charset="0"/>
              <a:buChar char="•"/>
            </a:pPr>
            <a:r>
              <a:rPr lang="es-SV" sz="1700" b="1" dirty="0" smtClean="0">
                <a:solidFill>
                  <a:schemeClr val="bg1"/>
                </a:solidFill>
                <a:latin typeface="Constantia" panose="02030602050306030303" pitchFamily="18" charset="0"/>
              </a:rPr>
              <a:t>2 departamentos beneficiados: </a:t>
            </a:r>
          </a:p>
          <a:p>
            <a:pPr marL="742950" lvl="1" indent="-285750">
              <a:buFont typeface="Arial" panose="020B0604020202020204" pitchFamily="34" charset="0"/>
              <a:buChar char="•"/>
            </a:pPr>
            <a:r>
              <a:rPr lang="es-419" sz="1700" b="1" dirty="0" smtClean="0">
                <a:solidFill>
                  <a:schemeClr val="bg1"/>
                </a:solidFill>
                <a:latin typeface="Constantia" panose="02030602050306030303" pitchFamily="18" charset="0"/>
              </a:rPr>
              <a:t>11 proyectos en Ahuachapán</a:t>
            </a:r>
          </a:p>
          <a:p>
            <a:pPr marL="742950" lvl="1" indent="-285750">
              <a:buFont typeface="Arial" panose="020B0604020202020204" pitchFamily="34" charset="0"/>
              <a:buChar char="•"/>
            </a:pPr>
            <a:r>
              <a:rPr lang="es-419" sz="1700" b="1" dirty="0" smtClean="0">
                <a:solidFill>
                  <a:schemeClr val="bg1"/>
                </a:solidFill>
                <a:latin typeface="Constantia" panose="02030602050306030303" pitchFamily="18" charset="0"/>
              </a:rPr>
              <a:t>15 proyectos en Chalatenango</a:t>
            </a:r>
            <a:endParaRPr lang="es-SV" sz="1700" b="1" dirty="0">
              <a:solidFill>
                <a:schemeClr val="bg1"/>
              </a:solidFill>
              <a:latin typeface="Constantia" panose="02030602050306030303" pitchFamily="18" charset="0"/>
            </a:endParaRPr>
          </a:p>
          <a:p>
            <a:pPr marL="285750" indent="-285750">
              <a:buFont typeface="Arial" panose="020B0604020202020204" pitchFamily="34" charset="0"/>
              <a:buChar char="•"/>
            </a:pPr>
            <a:r>
              <a:rPr lang="es-SV" sz="1700" b="1" dirty="0" smtClean="0">
                <a:solidFill>
                  <a:schemeClr val="bg1"/>
                </a:solidFill>
                <a:latin typeface="Constantia" panose="02030602050306030303" pitchFamily="18" charset="0"/>
              </a:rPr>
              <a:t> Proyectos Lempitas, FANTEL.</a:t>
            </a:r>
          </a:p>
          <a:p>
            <a:pPr marL="285750" indent="-285750">
              <a:buFont typeface="Arial" panose="020B0604020202020204" pitchFamily="34" charset="0"/>
              <a:buChar char="•"/>
            </a:pPr>
            <a:r>
              <a:rPr lang="es-419" sz="1600" b="1" dirty="0">
                <a:solidFill>
                  <a:schemeClr val="bg2">
                    <a:lumMod val="25000"/>
                  </a:schemeClr>
                </a:solidFill>
                <a:latin typeface="Constantia" panose="02030602050306030303" pitchFamily="18" charset="0"/>
              </a:rPr>
              <a:t>Avance Acumulado: </a:t>
            </a:r>
            <a:r>
              <a:rPr lang="es-419" sz="1600" b="1" dirty="0" smtClean="0">
                <a:solidFill>
                  <a:schemeClr val="bg2">
                    <a:lumMod val="25000"/>
                  </a:schemeClr>
                </a:solidFill>
                <a:latin typeface="Constantia" panose="02030602050306030303" pitchFamily="18" charset="0"/>
              </a:rPr>
              <a:t>17%</a:t>
            </a:r>
            <a:endParaRPr lang="es-SV" sz="1600" b="1" dirty="0">
              <a:solidFill>
                <a:schemeClr val="bg2">
                  <a:lumMod val="25000"/>
                </a:schemeClr>
              </a:solidFill>
              <a:latin typeface="Constantia" panose="02030602050306030303" pitchFamily="18" charset="0"/>
            </a:endParaRPr>
          </a:p>
          <a:p>
            <a:pPr marL="285750" indent="-285750">
              <a:buFont typeface="Arial" panose="020B0604020202020204" pitchFamily="34" charset="0"/>
              <a:buChar char="•"/>
            </a:pPr>
            <a:endParaRPr lang="es-SV" sz="1700" b="1" dirty="0" smtClean="0">
              <a:solidFill>
                <a:schemeClr val="bg1"/>
              </a:solidFill>
              <a:latin typeface="Constantia" panose="02030602050306030303" pitchFamily="18" charset="0"/>
            </a:endParaRPr>
          </a:p>
          <a:p>
            <a:pPr marL="285750" indent="-285750">
              <a:buFont typeface="Arial" panose="020B0604020202020204" pitchFamily="34" charset="0"/>
              <a:buChar char="•"/>
            </a:pPr>
            <a:endParaRPr lang="es-SV" sz="1700" b="1" dirty="0">
              <a:solidFill>
                <a:schemeClr val="bg1"/>
              </a:solidFill>
              <a:latin typeface="Constantia" panose="02030602050306030303" pitchFamily="18" charset="0"/>
            </a:endParaRPr>
          </a:p>
        </p:txBody>
      </p:sp>
      <p:sp>
        <p:nvSpPr>
          <p:cNvPr id="13" name="12 Rectángulo"/>
          <p:cNvSpPr/>
          <p:nvPr/>
        </p:nvSpPr>
        <p:spPr>
          <a:xfrm>
            <a:off x="2452789" y="739497"/>
            <a:ext cx="4318246" cy="57606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400" b="1" dirty="0">
                <a:latin typeface="Constantia" panose="02030602050306030303" pitchFamily="18" charset="0"/>
              </a:rPr>
              <a:t>Pr2.1.a Construcción, mejoramiento o ampliación de la infraestructura en educación</a:t>
            </a:r>
          </a:p>
        </p:txBody>
      </p:sp>
      <p:graphicFrame>
        <p:nvGraphicFramePr>
          <p:cNvPr id="23" name="5 Gráfico"/>
          <p:cNvGraphicFramePr>
            <a:graphicFrameLocks/>
          </p:cNvGraphicFramePr>
          <p:nvPr>
            <p:extLst>
              <p:ext uri="{D42A27DB-BD31-4B8C-83A1-F6EECF244321}">
                <p14:modId xmlns:p14="http://schemas.microsoft.com/office/powerpoint/2010/main" val="2699123904"/>
              </p:ext>
            </p:extLst>
          </p:nvPr>
        </p:nvGraphicFramePr>
        <p:xfrm>
          <a:off x="2627784" y="1440195"/>
          <a:ext cx="3968255" cy="22322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933440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7086</TotalTime>
  <Words>1473</Words>
  <Application>Microsoft Office PowerPoint</Application>
  <PresentationFormat>Presentación en pantalla (4:3)</PresentationFormat>
  <Paragraphs>165</Paragraphs>
  <Slides>23</Slides>
  <Notes>7</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Forma de onda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MAURICIO WILFREDO SANDOVAL CRUZ</dc:creator>
  <cp:lastModifiedBy>LINDA MARICELA AGUILUZ GUERRA</cp:lastModifiedBy>
  <cp:revision>351</cp:revision>
  <cp:lastPrinted>2018-02-01T14:07:06Z</cp:lastPrinted>
  <dcterms:created xsi:type="dcterms:W3CDTF">2017-05-30T15:01:40Z</dcterms:created>
  <dcterms:modified xsi:type="dcterms:W3CDTF">2018-05-16T21:57:13Z</dcterms:modified>
</cp:coreProperties>
</file>