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359" r:id="rId2"/>
    <p:sldId id="386" r:id="rId3"/>
    <p:sldId id="346" r:id="rId4"/>
    <p:sldId id="360" r:id="rId5"/>
    <p:sldId id="387" r:id="rId6"/>
    <p:sldId id="347" r:id="rId7"/>
    <p:sldId id="361" r:id="rId8"/>
    <p:sldId id="400" r:id="rId9"/>
    <p:sldId id="410" r:id="rId10"/>
    <p:sldId id="348" r:id="rId11"/>
    <p:sldId id="362" r:id="rId12"/>
    <p:sldId id="349" r:id="rId13"/>
    <p:sldId id="370" r:id="rId14"/>
    <p:sldId id="277" r:id="rId15"/>
    <p:sldId id="278" r:id="rId16"/>
  </p:sldIdLst>
  <p:sldSz cx="9144000" cy="6858000" type="screen4x3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A993"/>
    <a:srgbClr val="CC6600"/>
    <a:srgbClr val="490092"/>
    <a:srgbClr val="CC4B04"/>
    <a:srgbClr val="000066"/>
    <a:srgbClr val="333399"/>
    <a:srgbClr val="6600CC"/>
    <a:srgbClr val="540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74" autoAdjust="0"/>
    <p:restoredTop sz="94660"/>
  </p:normalViewPr>
  <p:slideViewPr>
    <p:cSldViewPr showGuides="1">
      <p:cViewPr varScale="1">
        <p:scale>
          <a:sx n="69" d="100"/>
          <a:sy n="69" d="100"/>
        </p:scale>
        <p:origin x="-12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notesViewPr>
    <p:cSldViewPr showGuides="1">
      <p:cViewPr varScale="1">
        <p:scale>
          <a:sx n="53" d="100"/>
          <a:sy n="53" d="100"/>
        </p:scale>
        <p:origin x="-28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4F808-FA55-4A9F-A779-BB260CB75FA0}" type="datetimeFigureOut">
              <a:rPr lang="es-SV" smtClean="0"/>
              <a:t>20/07/2018</a:t>
            </a:fld>
            <a:endParaRPr lang="es-SV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269B0-3FCC-492C-A6C0-A5B5E531D552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378903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1" y="476672"/>
            <a:ext cx="7272808" cy="936104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92400"/>
            <a:ext cx="6400800" cy="1473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9525"/>
            <a:ext cx="9286876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3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5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0C0E7F8F-2A70-46CE-84CD-876E054E4F56}" type="datetimeFigureOut">
              <a:rPr lang="es-SV" smtClean="0"/>
              <a:t>20/07/2018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40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4"/>
            <a:ext cx="1161826" cy="365125"/>
          </a:xfrm>
          <a:prstGeom prst="rect">
            <a:avLst/>
          </a:prstGeom>
        </p:spPr>
        <p:txBody>
          <a:bodyPr/>
          <a:lstStyle/>
          <a:p>
            <a:fld id="{11E119F6-EF67-4569-A725-045E4B89E721}" type="slidenum">
              <a:rPr lang="es-SV" smtClean="0"/>
              <a:t>‹Nº›</a:t>
            </a:fld>
            <a:endParaRPr lang="es-SV"/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9525"/>
            <a:ext cx="9286876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93" y="-99232"/>
            <a:ext cx="173832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0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>
          <a:xfrm>
            <a:off x="3563888" y="4797152"/>
            <a:ext cx="2808312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2080" y="2808681"/>
            <a:ext cx="385192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816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7" r:id="rId3"/>
    <p:sldLayoutId id="2147483688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24347" y="901169"/>
            <a:ext cx="922817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600" b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Infraestructura en Educación en la Zona Central   </a:t>
            </a:r>
            <a:r>
              <a:rPr lang="es-SV" sz="2000" b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251056"/>
              </p:ext>
            </p:extLst>
          </p:nvPr>
        </p:nvGraphicFramePr>
        <p:xfrm>
          <a:off x="251520" y="2023080"/>
          <a:ext cx="8640960" cy="4574275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728192"/>
                <a:gridCol w="1330292"/>
                <a:gridCol w="1478020"/>
                <a:gridCol w="4104456"/>
              </a:tblGrid>
              <a:tr h="1179305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Departamento</a:t>
                      </a:r>
                      <a:endParaRPr lang="es-SV" sz="20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Ejecutado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Cantidad de </a:t>
                      </a:r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Proyectos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Municipios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464575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Cabañas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$</a:t>
                      </a:r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230,031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3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Cinquera, Sensuntepeque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536670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Chalatenango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$2,151,419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16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2000" u="none" strike="noStrike" dirty="0" smtClean="0">
                          <a:effectLst/>
                          <a:latin typeface="+mn-lt"/>
                        </a:rPr>
                        <a:t>Azacualpa, Cancasque, Chalatenango, La Palma, Las Vueltas, Nombre De Jes</a:t>
                      </a:r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ú</a:t>
                      </a:r>
                      <a:r>
                        <a:rPr lang="es-419" sz="2000" u="none" strike="noStrike" dirty="0" smtClean="0">
                          <a:effectLst/>
                          <a:latin typeface="+mn-lt"/>
                        </a:rPr>
                        <a:t>s, San Antonio De La Cruz, San Ignacio, San Luis Del Carmen, Tejutla</a:t>
                      </a:r>
                      <a:endParaRPr lang="es-419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464575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Cuscatlán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$</a:t>
                      </a:r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7,600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Suchitoto, Tenancingo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464575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San Salvador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$311,366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Soyapango, Tonacatepeque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464575"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Total general</a:t>
                      </a:r>
                      <a:endParaRPr lang="es-SV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$</a:t>
                      </a:r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2,700,416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23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419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municipios</a:t>
                      </a:r>
                      <a:endParaRPr lang="es-SV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439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fraestructura-productiv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8127" y="2204865"/>
            <a:ext cx="9449631" cy="4680520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4347" y="836712"/>
            <a:ext cx="9228173" cy="954107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Productiva en la Zona Central</a:t>
            </a:r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/>
            </a:r>
            <a:b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1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2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526688" y="2492896"/>
            <a:ext cx="45902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US$ 510,018</a:t>
            </a:r>
          </a:p>
          <a:p>
            <a:pPr algn="ctr"/>
            <a:r>
              <a:rPr lang="es-SV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invertidos</a:t>
            </a:r>
            <a:endParaRPr lang="es-SV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051400" y="4365104"/>
            <a:ext cx="518457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2300" dirty="0" smtClean="0">
                <a:solidFill>
                  <a:schemeClr val="bg1"/>
                </a:solidFill>
                <a:latin typeface="Calibri" pitchFamily="34" charset="0"/>
              </a:rPr>
              <a:t>M</a:t>
            </a:r>
            <a:r>
              <a:rPr lang="es-419" sz="2300" dirty="0" smtClean="0">
                <a:solidFill>
                  <a:schemeClr val="bg1"/>
                </a:solidFill>
                <a:latin typeface="Calibri" pitchFamily="34" charset="0"/>
              </a:rPr>
              <a:t>ás de 41 mil personas beneficiadas con 5 </a:t>
            </a:r>
            <a:r>
              <a:rPr lang="es-419" sz="2300" dirty="0">
                <a:solidFill>
                  <a:schemeClr val="bg1"/>
                </a:solidFill>
                <a:latin typeface="Calibri" pitchFamily="34" charset="0"/>
              </a:rPr>
              <a:t>agencias </a:t>
            </a:r>
            <a:r>
              <a:rPr lang="es-419" sz="2300" dirty="0" smtClean="0">
                <a:solidFill>
                  <a:schemeClr val="bg1"/>
                </a:solidFill>
                <a:latin typeface="Calibri" pitchFamily="34" charset="0"/>
              </a:rPr>
              <a:t>CENTA, 1 </a:t>
            </a:r>
            <a:r>
              <a:rPr lang="es-419" sz="2300" dirty="0">
                <a:solidFill>
                  <a:schemeClr val="bg1"/>
                </a:solidFill>
                <a:latin typeface="Calibri" pitchFamily="34" charset="0"/>
              </a:rPr>
              <a:t>Centro </a:t>
            </a:r>
            <a:r>
              <a:rPr lang="es-419" sz="2300" dirty="0" smtClean="0">
                <a:solidFill>
                  <a:schemeClr val="bg1"/>
                </a:solidFill>
                <a:latin typeface="Calibri" pitchFamily="34" charset="0"/>
              </a:rPr>
              <a:t>Turístico, 3 proyectos </a:t>
            </a:r>
            <a:r>
              <a:rPr lang="es-419" sz="2300" dirty="0">
                <a:solidFill>
                  <a:schemeClr val="bg1"/>
                </a:solidFill>
                <a:latin typeface="Calibri" pitchFamily="34" charset="0"/>
              </a:rPr>
              <a:t>en formulación y 1 </a:t>
            </a:r>
            <a:r>
              <a:rPr lang="es-419" sz="2300" dirty="0" smtClean="0">
                <a:solidFill>
                  <a:schemeClr val="bg1"/>
                </a:solidFill>
                <a:latin typeface="Calibri" pitchFamily="34" charset="0"/>
              </a:rPr>
              <a:t>apoyo </a:t>
            </a:r>
            <a:r>
              <a:rPr lang="es-419" sz="2300" dirty="0">
                <a:solidFill>
                  <a:schemeClr val="bg1"/>
                </a:solidFill>
                <a:latin typeface="Calibri" pitchFamily="34" charset="0"/>
              </a:rPr>
              <a:t>a la </a:t>
            </a:r>
            <a:r>
              <a:rPr lang="es-419" sz="2300" dirty="0" smtClean="0">
                <a:solidFill>
                  <a:schemeClr val="bg1"/>
                </a:solidFill>
                <a:latin typeface="Calibri" pitchFamily="34" charset="0"/>
              </a:rPr>
              <a:t>Asociación Cooperativa </a:t>
            </a:r>
            <a:r>
              <a:rPr lang="es-419" sz="2300" dirty="0">
                <a:solidFill>
                  <a:schemeClr val="bg1"/>
                </a:solidFill>
                <a:latin typeface="Calibri" pitchFamily="34" charset="0"/>
              </a:rPr>
              <a:t>de </a:t>
            </a:r>
            <a:r>
              <a:rPr lang="es-419" sz="2300" dirty="0" smtClean="0">
                <a:solidFill>
                  <a:schemeClr val="bg1"/>
                </a:solidFill>
                <a:latin typeface="Calibri" pitchFamily="34" charset="0"/>
              </a:rPr>
              <a:t>Producción Agropecuaria Libertadores </a:t>
            </a:r>
            <a:r>
              <a:rPr lang="es-419" sz="2300" dirty="0">
                <a:solidFill>
                  <a:schemeClr val="bg1"/>
                </a:solidFill>
                <a:latin typeface="Calibri" pitchFamily="34" charset="0"/>
              </a:rPr>
              <a:t>de </a:t>
            </a:r>
            <a:r>
              <a:rPr lang="es-419" sz="2300" dirty="0" smtClean="0">
                <a:solidFill>
                  <a:schemeClr val="bg1"/>
                </a:solidFill>
                <a:latin typeface="Calibri" pitchFamily="34" charset="0"/>
              </a:rPr>
              <a:t>cabañas </a:t>
            </a:r>
            <a:r>
              <a:rPr lang="es-419" sz="2300" dirty="0">
                <a:solidFill>
                  <a:schemeClr val="bg1"/>
                </a:solidFill>
                <a:latin typeface="Calibri" pitchFamily="34" charset="0"/>
              </a:rPr>
              <a:t>de </a:t>
            </a:r>
            <a:r>
              <a:rPr lang="es-419" sz="2300" dirty="0" smtClean="0">
                <a:solidFill>
                  <a:schemeClr val="bg1"/>
                </a:solidFill>
                <a:latin typeface="Calibri" pitchFamily="34" charset="0"/>
              </a:rPr>
              <a:t>R.L.</a:t>
            </a:r>
            <a:endParaRPr lang="es-SV" sz="23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9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24347" y="764704"/>
            <a:ext cx="922817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Productiva en la Zona Central</a:t>
            </a:r>
            <a: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/>
            </a:r>
            <a:br>
              <a:rPr lang="es-SV" sz="32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18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2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785951"/>
              </p:ext>
            </p:extLst>
          </p:nvPr>
        </p:nvGraphicFramePr>
        <p:xfrm>
          <a:off x="179512" y="1862828"/>
          <a:ext cx="8784975" cy="4662516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695137"/>
                <a:gridCol w="1427484"/>
                <a:gridCol w="1427484"/>
                <a:gridCol w="4234870"/>
              </a:tblGrid>
              <a:tr h="864822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Departamento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Ejecutado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Cantidad de Proyectos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Municipios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488812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Cabañas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$96,752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Guacotecti, Sensuntepeque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864822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Chalatenango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$87,627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3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2000" u="none" strike="noStrike" dirty="0" smtClean="0">
                          <a:effectLst/>
                          <a:latin typeface="+mn-lt"/>
                        </a:rPr>
                        <a:t>Chalatenango, La Palma, Nueva Concepción</a:t>
                      </a:r>
                      <a:endParaRPr lang="es-419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488812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Cuscatlán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$111,643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Suchitoto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488812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La Libertad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$107,924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2000" u="none" strike="noStrike" dirty="0" smtClean="0">
                          <a:effectLst/>
                          <a:latin typeface="+mn-lt"/>
                        </a:rPr>
                        <a:t>Ciudad Arce, San Pablo Tacachico</a:t>
                      </a:r>
                      <a:endParaRPr lang="es-419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488812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San Salvador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$54,734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San Martín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488812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San Vicente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$51,338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Tecoluca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488812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>
                          <a:effectLst/>
                          <a:latin typeface="+mn-lt"/>
                        </a:rPr>
                        <a:t>Total general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u="none" strike="noStrike">
                          <a:effectLst/>
                          <a:latin typeface="+mn-lt"/>
                        </a:rPr>
                        <a:t>$510,018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10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municipios</a:t>
                      </a:r>
                      <a:endParaRPr lang="es-SV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439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s-protecc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2841" y="2204865"/>
            <a:ext cx="9394345" cy="4653136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4347" y="778058"/>
            <a:ext cx="9228173" cy="1077218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Obras de Protección en la Zona Central</a:t>
            </a:r>
            <a:b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-36512" y="2724016"/>
            <a:ext cx="45902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US$ 169,093 </a:t>
            </a:r>
            <a:r>
              <a:rPr lang="es-SV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invertidos</a:t>
            </a:r>
            <a:endParaRPr lang="es-SV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-143461" y="4941168"/>
            <a:ext cx="50755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800" b="1" dirty="0" smtClean="0">
                <a:solidFill>
                  <a:schemeClr val="bg1"/>
                </a:solidFill>
                <a:latin typeface="Calibri" pitchFamily="34" charset="0"/>
              </a:rPr>
              <a:t>M</a:t>
            </a:r>
            <a:r>
              <a:rPr lang="es-419" sz="2800" b="1" dirty="0" smtClean="0">
                <a:solidFill>
                  <a:schemeClr val="bg1"/>
                </a:solidFill>
                <a:latin typeface="Calibri" pitchFamily="34" charset="0"/>
              </a:rPr>
              <a:t>ás de 26 mil personas beneficicadas</a:t>
            </a:r>
            <a:endParaRPr lang="es-SV" sz="28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92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949305"/>
              </p:ext>
            </p:extLst>
          </p:nvPr>
        </p:nvGraphicFramePr>
        <p:xfrm>
          <a:off x="179512" y="2410965"/>
          <a:ext cx="8892480" cy="3538315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2223120"/>
                <a:gridCol w="1809328"/>
                <a:gridCol w="2088232"/>
                <a:gridCol w="2771800"/>
              </a:tblGrid>
              <a:tr h="1085083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Departamento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Ejecutado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Cantidad de Proyectos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Municipios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613308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La Libertad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$116,229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Santa Tecla, Tepecoyo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613308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La Paz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$1,927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1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Cuyultitán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613308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San Salvador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$50,937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San Martín, San Salvador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  <a:tr h="613308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>
                          <a:effectLst/>
                          <a:latin typeface="+mn-lt"/>
                        </a:rPr>
                        <a:t>Total general</a:t>
                      </a:r>
                      <a:endParaRPr lang="es-SV" sz="2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$</a:t>
                      </a:r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169,093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 municipios</a:t>
                      </a:r>
                      <a:endParaRPr lang="es-SV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24347" y="983630"/>
            <a:ext cx="922817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Obras de Protección en la Zona Central</a:t>
            </a:r>
            <a:b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70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971600" y="1412776"/>
            <a:ext cx="7272808" cy="4032448"/>
          </a:xfrm>
        </p:spPr>
        <p:txBody>
          <a:bodyPr>
            <a:noAutofit/>
          </a:bodyPr>
          <a:lstStyle/>
          <a:p>
            <a:r>
              <a:rPr lang="es-SV" sz="8800" b="1" dirty="0">
                <a:solidFill>
                  <a:srgbClr val="000066"/>
                </a:solidFill>
              </a:rPr>
              <a:t>Desafíos </a:t>
            </a:r>
            <a:r>
              <a:rPr lang="es-SV" sz="8800" b="1" dirty="0" smtClean="0">
                <a:solidFill>
                  <a:srgbClr val="000066"/>
                </a:solidFill>
              </a:rPr>
              <a:t>Externos Enfrentados</a:t>
            </a:r>
            <a:endParaRPr lang="es-SV" sz="8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66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5496" y="692696"/>
            <a:ext cx="8928992" cy="1077218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Desafíos Externos Enfrentados</a:t>
            </a:r>
            <a:b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07504" y="1841922"/>
            <a:ext cx="88569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r>
              <a:rPr lang="es-SV" sz="2400" dirty="0" smtClean="0"/>
              <a:t>Demora en la transferencia de fondos por parte del Ministerio de Hacienda para el pago de transferencias monetarias condicionadas y no condicionadas</a:t>
            </a:r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endParaRPr lang="es-SV" sz="2400" dirty="0" smtClean="0"/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r>
              <a:rPr lang="es-SV" sz="2400" dirty="0" smtClean="0"/>
              <a:t>Inseguridad en las áreas de ejecución de proyectos</a:t>
            </a:r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endParaRPr lang="es-SV" sz="2400" dirty="0" smtClean="0"/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r>
              <a:rPr lang="es-SV" sz="2400" dirty="0" smtClean="0"/>
              <a:t>Atraso por parte de algunas municipalidades para liquidar los fondos transferidos por el FISDL.</a:t>
            </a:r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endParaRPr lang="es-SV" sz="2400" dirty="0" smtClean="0"/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r>
              <a:rPr lang="es-SV" sz="2400" dirty="0" smtClean="0"/>
              <a:t>Coyuntura electoral</a:t>
            </a:r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endParaRPr lang="es-419" sz="2400" dirty="0"/>
          </a:p>
          <a:p>
            <a:pPr marL="342900" lvl="0" indent="-342900" algn="just">
              <a:buClr>
                <a:schemeClr val="accent6"/>
              </a:buClr>
              <a:buSzPct val="106000"/>
              <a:buFont typeface="Wingdings" panose="05000000000000000000" pitchFamily="2" charset="2"/>
              <a:buChar char="§"/>
            </a:pPr>
            <a:r>
              <a:rPr lang="es-419" sz="2400" dirty="0" smtClean="0"/>
              <a:t>Transición entre Comunidades Solidarias a la Estrategia de Erradicación de la Pobreza</a:t>
            </a:r>
            <a:endParaRPr lang="es-SV" sz="2400" dirty="0"/>
          </a:p>
        </p:txBody>
      </p:sp>
    </p:spTree>
    <p:extLst>
      <p:ext uri="{BB962C8B-B14F-4D97-AF65-F5344CB8AC3E}">
        <p14:creationId xmlns:p14="http://schemas.microsoft.com/office/powerpoint/2010/main" val="118637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859748"/>
            <a:ext cx="9143244" cy="513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9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lectrificacion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6233" y="2276873"/>
            <a:ext cx="9300497" cy="4606652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4347" y="808837"/>
            <a:ext cx="9228173" cy="1138773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Electrificación en la Zona Central</a:t>
            </a:r>
            <a: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/>
            </a:r>
            <a:br>
              <a:rPr lang="es-SV" sz="4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24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40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427984" y="2530639"/>
            <a:ext cx="480628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US$ 2.19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millones </a:t>
            </a:r>
            <a:r>
              <a:rPr lang="es-SV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invertidos</a:t>
            </a:r>
            <a:endParaRPr lang="es-SV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734272" y="4725144"/>
            <a:ext cx="449999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2600" dirty="0" smtClean="0">
                <a:solidFill>
                  <a:schemeClr val="bg1"/>
                </a:solidFill>
                <a:latin typeface="Calibri" pitchFamily="34" charset="0"/>
              </a:rPr>
              <a:t>2,166 </a:t>
            </a:r>
            <a:r>
              <a:rPr lang="es-419" sz="2600" dirty="0">
                <a:solidFill>
                  <a:schemeClr val="bg1"/>
                </a:solidFill>
                <a:latin typeface="Calibri" pitchFamily="34" charset="0"/>
              </a:rPr>
              <a:t>familias cuentan con acceso a </a:t>
            </a:r>
            <a:r>
              <a:rPr lang="es-419" sz="2600" dirty="0" smtClean="0">
                <a:solidFill>
                  <a:schemeClr val="bg1"/>
                </a:solidFill>
                <a:latin typeface="Calibri" pitchFamily="34" charset="0"/>
              </a:rPr>
              <a:t>electrificación (equivalente a 8,594 personas)</a:t>
            </a:r>
            <a:endParaRPr lang="es-SV" sz="26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9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-36512" y="-27385"/>
            <a:ext cx="9228173" cy="108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4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Electrificación en la Zona Central</a:t>
            </a:r>
            <a:r>
              <a:rPr lang="es-SV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/>
            </a:r>
            <a:br>
              <a:rPr lang="es-SV" sz="3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</a:br>
            <a:r>
              <a:rPr lang="es-SV" sz="2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444586"/>
              </p:ext>
            </p:extLst>
          </p:nvPr>
        </p:nvGraphicFramePr>
        <p:xfrm>
          <a:off x="35496" y="1124744"/>
          <a:ext cx="9072000" cy="5651997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518193"/>
                <a:gridCol w="1229013"/>
                <a:gridCol w="1285242"/>
                <a:gridCol w="5039552"/>
              </a:tblGrid>
              <a:tr h="694105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Departamento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Ejecutado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Cantidad de Proyectos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  <a:latin typeface="+mn-lt"/>
                        </a:rPr>
                        <a:t>Municipios</a:t>
                      </a:r>
                      <a:endParaRPr lang="es-SV" sz="18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396631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Cabañas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$141,018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3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Guacotecti, Sensuntepeque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694105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Chalatenango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$164,488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 dirty="0" smtClean="0">
                          <a:effectLst/>
                          <a:latin typeface="+mn-lt"/>
                        </a:rPr>
                        <a:t>Arcatao, Nombre De Jesús, Ojos De Agua, San Antonio Los Ranchos, San Francisco Morazán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991579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Cuscatlán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$482,816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14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Candelaria, Cojutepeque, Monte San Juan, San Ramón, Santa Cruz Analquito, Santa Cruz Michapa, Suchitoto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991579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La Libertad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$678,413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16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Ciudad Arce, Huizúcar, Jicalapa, San José Villanueva, San Juan Opico, Santa Tecla, Talnique, Teotepeque, Tepecoyo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694105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La Paz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$97,757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6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San Luis La Herradura, San Luis Talpa, San Miguel Tepezontes, San Pedro Nonualco, Santiago Nonualco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396631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San Salvador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$273,051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8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1800" u="none" strike="noStrike" dirty="0" smtClean="0">
                          <a:effectLst/>
                          <a:latin typeface="+mn-lt"/>
                        </a:rPr>
                        <a:t>Delgado, El Paisnal, Mejicanos, Panchimalco</a:t>
                      </a:r>
                      <a:endParaRPr lang="es-419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396631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San Vicente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$352,060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800" u="none" strike="noStrike">
                          <a:effectLst/>
                          <a:latin typeface="+mn-lt"/>
                        </a:rPr>
                        <a:t>6</a:t>
                      </a:r>
                      <a:endParaRPr lang="es-SV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800" u="none" strike="noStrike" dirty="0" smtClean="0">
                          <a:effectLst/>
                          <a:latin typeface="+mn-lt"/>
                        </a:rPr>
                        <a:t>Apastepeque, Santa Clara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396631"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u="none" strike="noStrike" dirty="0">
                          <a:effectLst/>
                          <a:latin typeface="+mn-lt"/>
                        </a:rPr>
                        <a:t>Total general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1800" u="none" strike="noStrike">
                          <a:effectLst/>
                          <a:latin typeface="+mn-lt"/>
                        </a:rPr>
                        <a:t>$2,189,603</a:t>
                      </a:r>
                      <a:endParaRPr lang="es-SV" sz="18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800" u="none" strike="noStrike" dirty="0">
                          <a:effectLst/>
                          <a:latin typeface="+mn-lt"/>
                        </a:rPr>
                        <a:t>58</a:t>
                      </a:r>
                      <a:endParaRPr lang="es-SV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 municipios</a:t>
                      </a:r>
                      <a:endParaRPr lang="es-SV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439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859748"/>
            <a:ext cx="9143244" cy="513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9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alud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2843" y="2204865"/>
            <a:ext cx="9394345" cy="4653136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4347" y="764704"/>
            <a:ext cx="9228173" cy="1200329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en Salud y Apoyo Nutricional</a:t>
            </a:r>
            <a:b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</a:br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en la Zona Central   </a:t>
            </a: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-142843" y="2389978"/>
            <a:ext cx="620300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US$ 1.44</a:t>
            </a:r>
          </a:p>
          <a:p>
            <a:pPr algn="ctr"/>
            <a:r>
              <a:rPr lang="es-SV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/>
                <a:cs typeface="Times New Roman"/>
              </a:rPr>
              <a:t>millones </a:t>
            </a:r>
            <a:r>
              <a:rPr lang="es-SV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invertidos</a:t>
            </a:r>
            <a:endParaRPr lang="es-SV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-142843" y="4437112"/>
            <a:ext cx="67006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50 municipios del Programa Comunidades Solidarias Rurales beneficiados con la adquisición </a:t>
            </a:r>
            <a:r>
              <a:rPr lang="es-419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del Alimento Fortificado, 4 </a:t>
            </a:r>
            <a:r>
              <a:rPr lang="es-419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unidades comunitarias de salud familiar construida y/o </a:t>
            </a:r>
            <a:r>
              <a:rPr lang="es-419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mejoradas y 1 equipada</a:t>
            </a:r>
            <a:endParaRPr lang="es-SV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51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24347" y="767606"/>
            <a:ext cx="9228173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en Salud y Apoyo Nutricional en la Zona Central </a:t>
            </a: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898981"/>
              </p:ext>
            </p:extLst>
          </p:nvPr>
        </p:nvGraphicFramePr>
        <p:xfrm>
          <a:off x="50380" y="2060848"/>
          <a:ext cx="9093620" cy="42367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641300"/>
                <a:gridCol w="1152128"/>
                <a:gridCol w="1512168"/>
                <a:gridCol w="4788024"/>
              </a:tblGrid>
              <a:tr h="666665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Departamento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Ejecutado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Cantidad de Proyectos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Municipios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385964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Cabañas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$248,731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2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Cinquera, Dolores, </a:t>
                      </a:r>
                      <a:r>
                        <a:rPr lang="es-SV" sz="2000" b="1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Ilobasco</a:t>
                      </a:r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, Jutiapa, Tejutepeque, Victoria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789470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Chalatenango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$767,213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4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2000" b="1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Agua Caliente</a:t>
                      </a:r>
                      <a:r>
                        <a:rPr lang="es-419" sz="2000" u="none" strike="noStrike" dirty="0" smtClean="0">
                          <a:effectLst/>
                          <a:latin typeface="+mn-lt"/>
                        </a:rPr>
                        <a:t>, Arcatao, Cancasque, </a:t>
                      </a:r>
                      <a:r>
                        <a:rPr lang="es-419" sz="2000" b="1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Comalapa</a:t>
                      </a:r>
                      <a:r>
                        <a:rPr lang="es-419" sz="2000" u="none" strike="noStrike" dirty="0" smtClean="0">
                          <a:effectLst/>
                          <a:latin typeface="+mn-lt"/>
                        </a:rPr>
                        <a:t>, Concepci</a:t>
                      </a:r>
                      <a:r>
                        <a:rPr lang="es-SV" sz="2000" u="none" strike="noStrike" dirty="0" err="1" smtClean="0">
                          <a:effectLst/>
                          <a:latin typeface="+mn-lt"/>
                        </a:rPr>
                        <a:t>ó</a:t>
                      </a:r>
                      <a:r>
                        <a:rPr lang="es-419" sz="2000" u="none" strike="noStrike" dirty="0" smtClean="0">
                          <a:effectLst/>
                          <a:latin typeface="+mn-lt"/>
                        </a:rPr>
                        <a:t>n Quezaltepeque, El Carrizal, La Laguna, Las Flores, Las Vueltas, Nombre De Jes</a:t>
                      </a:r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ú</a:t>
                      </a:r>
                      <a:r>
                        <a:rPr lang="es-419" sz="2000" u="none" strike="noStrike" dirty="0" smtClean="0">
                          <a:effectLst/>
                          <a:latin typeface="+mn-lt"/>
                        </a:rPr>
                        <a:t>s, Nueva Trinidad, </a:t>
                      </a:r>
                      <a:r>
                        <a:rPr lang="es-419" sz="2000" b="1" i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Ojos De Agua</a:t>
                      </a:r>
                      <a:r>
                        <a:rPr lang="es-419" sz="2000" u="none" strike="noStrike" dirty="0" smtClean="0">
                          <a:effectLst/>
                          <a:latin typeface="+mn-lt"/>
                        </a:rPr>
                        <a:t>, Potonico, San Antonio De La Cruz, San Antonio Los Ranchos, San Fernando, San Francisco Lempa, San Francisco Morazán, San Isidro Labrador, San Luis Del Carmen, San Miguel De Mercedes</a:t>
                      </a:r>
                      <a:endParaRPr lang="es-419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24347" y="6309320"/>
            <a:ext cx="911965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SV" sz="1500" b="1" i="1" dirty="0" smtClean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es-419" sz="1500" b="1" i="1" dirty="0" smtClean="0">
                <a:solidFill>
                  <a:schemeClr val="accent3">
                    <a:lumMod val="75000"/>
                  </a:schemeClr>
                </a:solidFill>
              </a:rPr>
              <a:t>n color especial, los municipios donde se han  construido y/o mejorado las </a:t>
            </a:r>
            <a:r>
              <a:rPr lang="es-SV" sz="1500" b="1" i="1" dirty="0" smtClean="0">
                <a:solidFill>
                  <a:schemeClr val="accent3">
                    <a:lumMod val="75000"/>
                  </a:schemeClr>
                </a:solidFill>
              </a:rPr>
              <a:t>unidades </a:t>
            </a:r>
            <a:r>
              <a:rPr lang="es-SV" sz="1500" b="1" i="1" dirty="0">
                <a:solidFill>
                  <a:schemeClr val="accent3">
                    <a:lumMod val="75000"/>
                  </a:schemeClr>
                </a:solidFill>
              </a:rPr>
              <a:t>comunitarias de salud familiar </a:t>
            </a:r>
            <a:r>
              <a:rPr lang="es-419" sz="1500" b="1" i="1" dirty="0" smtClean="0">
                <a:solidFill>
                  <a:schemeClr val="accent3">
                    <a:lumMod val="75000"/>
                  </a:schemeClr>
                </a:solidFill>
              </a:rPr>
              <a:t>  </a:t>
            </a:r>
            <a:endParaRPr lang="es-SV" sz="15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9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628550"/>
              </p:ext>
            </p:extLst>
          </p:nvPr>
        </p:nvGraphicFramePr>
        <p:xfrm>
          <a:off x="50380" y="1925528"/>
          <a:ext cx="9093620" cy="4815840"/>
        </p:xfrm>
        <a:graphic>
          <a:graphicData uri="http://schemas.openxmlformats.org/drawingml/2006/table">
            <a:tbl>
              <a:tblPr firstRow="1" lastRow="1" bandRow="1">
                <a:tableStyleId>{B301B821-A1FF-4177-AEE7-76D212191A09}</a:tableStyleId>
              </a:tblPr>
              <a:tblGrid>
                <a:gridCol w="1641300"/>
                <a:gridCol w="1368152"/>
                <a:gridCol w="1512168"/>
                <a:gridCol w="4572000"/>
              </a:tblGrid>
              <a:tr h="666665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Departamento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Ejecutado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Cantidad de Proyectos</a:t>
                      </a:r>
                      <a:endParaRPr lang="es-SV" sz="2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Municipios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666665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Cuscatlán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$117,420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2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419" sz="2000" u="none" strike="noStrike" dirty="0" smtClean="0">
                          <a:effectLst/>
                          <a:latin typeface="+mn-lt"/>
                        </a:rPr>
                        <a:t>El Rosario, Monte San Juan, San Cristobal, Santa Cruz Analquito, Tenancingo</a:t>
                      </a:r>
                      <a:endParaRPr lang="es-419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385964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La Libertad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$113,268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2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Chiltiupán, Comasagua, Jicalapa, Talnique, Teotepeque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947367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La Paz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$108,000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1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Paraíso De Osorio, San Antonio Masahuat, San Emigdio, San Juan Tepezontes, San Miguel Tepezontes, San Pedro Nonualco, Santa María Ostuma, Tapalhuaca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666665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San Vicente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$81,000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000" u="none" strike="noStrike">
                          <a:effectLst/>
                          <a:latin typeface="+mn-lt"/>
                        </a:rPr>
                        <a:t>1</a:t>
                      </a:r>
                      <a:endParaRPr lang="es-SV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Apastepeque, San Esteban Catarina, San Ildefonso, San Lorenzo, Santa Clara, Verapaz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385964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 </a:t>
                      </a:r>
                      <a:r>
                        <a:rPr lang="es-SV" sz="2000" u="none" strike="noStrike" dirty="0" smtClean="0">
                          <a:effectLst/>
                          <a:latin typeface="+mn-lt"/>
                        </a:rPr>
                        <a:t>Total general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SV" sz="2000" u="none" strike="noStrike">
                          <a:effectLst/>
                          <a:latin typeface="+mn-lt"/>
                        </a:rPr>
                        <a:t>$1,435,632</a:t>
                      </a:r>
                      <a:endParaRPr lang="es-SV" sz="2000" b="1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2000" u="none" strike="noStrike" dirty="0">
                          <a:effectLst/>
                          <a:latin typeface="+mn-lt"/>
                        </a:rPr>
                        <a:t>12</a:t>
                      </a:r>
                      <a:endParaRPr lang="es-SV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419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 municipios</a:t>
                      </a:r>
                      <a:endParaRPr lang="es-SV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  <p:sp>
        <p:nvSpPr>
          <p:cNvPr id="4" name="1 Título"/>
          <p:cNvSpPr txBox="1">
            <a:spLocks/>
          </p:cNvSpPr>
          <p:nvPr/>
        </p:nvSpPr>
        <p:spPr>
          <a:xfrm>
            <a:off x="24347" y="767606"/>
            <a:ext cx="9228173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SV" sz="36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Infraestructura en Salud y Apoyo Nutricional en la Zona Central </a:t>
            </a:r>
            <a:r>
              <a:rPr lang="es-SV" sz="2000" b="1" dirty="0" smtClean="0">
                <a:solidFill>
                  <a:srgbClr val="000066"/>
                </a:solidFill>
                <a:ea typeface="+mn-ea"/>
                <a:cs typeface="Arial" pitchFamily="34" charset="0"/>
              </a:rPr>
              <a:t>junio 2014 – mayo 2018 </a:t>
            </a:r>
            <a:endParaRPr lang="es-SV" sz="3600" b="1" dirty="0">
              <a:solidFill>
                <a:srgbClr val="000066"/>
              </a:solidFill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98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12833" r="8334" b="12500"/>
          <a:stretch/>
        </p:blipFill>
        <p:spPr bwMode="auto">
          <a:xfrm>
            <a:off x="-108520" y="980728"/>
            <a:ext cx="9361040" cy="524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08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Ej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Compuest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é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jecutivo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13859</TotalTime>
  <Words>778</Words>
  <Application>Microsoft Office PowerPoint</Application>
  <PresentationFormat>Presentación en pantalla (4:3)</PresentationFormat>
  <Paragraphs>181</Paragraphs>
  <Slides>15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Forma de onda</vt:lpstr>
      <vt:lpstr>Presentación de PowerPoint</vt:lpstr>
      <vt:lpstr>Presentación de PowerPoint</vt:lpstr>
      <vt:lpstr>Electrificación en la Zona Central junio 2014 – mayo 2018 </vt:lpstr>
      <vt:lpstr>Presentación de PowerPoint</vt:lpstr>
      <vt:lpstr>Presentación de PowerPoint</vt:lpstr>
      <vt:lpstr>Infraestructura en Salud y Apoyo Nutricional en la Zona Central   junio 2014 – mayo 2018 </vt:lpstr>
      <vt:lpstr>Presentación de PowerPoint</vt:lpstr>
      <vt:lpstr>Presentación de PowerPoint</vt:lpstr>
      <vt:lpstr>Presentación de PowerPoint</vt:lpstr>
      <vt:lpstr>Infraestructura Productiva en la Zona Central junio 2014 – mayo 2018 </vt:lpstr>
      <vt:lpstr>Presentación de PowerPoint</vt:lpstr>
      <vt:lpstr>Obras de Protección en la Zona Central junio 2014 – mayo 2018 </vt:lpstr>
      <vt:lpstr>Presentación de PowerPoint</vt:lpstr>
      <vt:lpstr>Desafíos Externos Enfrentados</vt:lpstr>
      <vt:lpstr>Desafíos Externos Enfrentados junio 2014 – mayo 2018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Propuesta de Estrategia para Rendiciones de Cuentas 2016</dc:title>
  <dc:creator>LORENA SUYAPA VALDIVIESO VALENCIA</dc:creator>
  <cp:lastModifiedBy>Roberto Molina</cp:lastModifiedBy>
  <cp:revision>398</cp:revision>
  <dcterms:created xsi:type="dcterms:W3CDTF">2016-05-16T20:22:15Z</dcterms:created>
  <dcterms:modified xsi:type="dcterms:W3CDTF">2018-07-20T14:49:26Z</dcterms:modified>
</cp:coreProperties>
</file>