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376" r:id="rId2"/>
    <p:sldId id="406" r:id="rId3"/>
    <p:sldId id="395" r:id="rId4"/>
    <p:sldId id="396" r:id="rId5"/>
    <p:sldId id="374" r:id="rId6"/>
    <p:sldId id="340" r:id="rId7"/>
    <p:sldId id="351" r:id="rId8"/>
    <p:sldId id="363" r:id="rId9"/>
    <p:sldId id="404" r:id="rId10"/>
    <p:sldId id="377" r:id="rId11"/>
    <p:sldId id="391" r:id="rId12"/>
    <p:sldId id="383" r:id="rId13"/>
    <p:sldId id="403" r:id="rId14"/>
    <p:sldId id="342" r:id="rId15"/>
    <p:sldId id="355" r:id="rId16"/>
    <p:sldId id="399" r:id="rId17"/>
    <p:sldId id="343" r:id="rId18"/>
    <p:sldId id="358" r:id="rId19"/>
    <p:sldId id="385" r:id="rId20"/>
    <p:sldId id="344" r:id="rId21"/>
  </p:sldIdLst>
  <p:sldSz cx="9144000" cy="6858000" type="screen4x3"/>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A993"/>
    <a:srgbClr val="CC6600"/>
    <a:srgbClr val="490092"/>
    <a:srgbClr val="CC4B04"/>
    <a:srgbClr val="000066"/>
    <a:srgbClr val="333399"/>
    <a:srgbClr val="6600CC"/>
    <a:srgbClr val="540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4" autoAdjust="0"/>
    <p:restoredTop sz="94660"/>
  </p:normalViewPr>
  <p:slideViewPr>
    <p:cSldViewPr showGuides="1">
      <p:cViewPr varScale="1">
        <p:scale>
          <a:sx n="69" d="100"/>
          <a:sy n="69" d="100"/>
        </p:scale>
        <p:origin x="-1200" y="-90"/>
      </p:cViewPr>
      <p:guideLst>
        <p:guide orient="horz" pos="2160"/>
        <p:guide pos="2880"/>
      </p:guideLst>
    </p:cSldViewPr>
  </p:slideViewPr>
  <p:notesTextViewPr>
    <p:cViewPr>
      <p:scale>
        <a:sx n="1" d="1"/>
        <a:sy n="1" d="1"/>
      </p:scale>
      <p:origin x="0" y="0"/>
    </p:cViewPr>
  </p:notesTextViewPr>
  <p:sorterViewPr>
    <p:cViewPr>
      <p:scale>
        <a:sx n="100" d="100"/>
        <a:sy n="100" d="100"/>
      </p:scale>
      <p:origin x="0" y="1884"/>
    </p:cViewPr>
  </p:sorterViewPr>
  <p:notesViewPr>
    <p:cSldViewPr showGuides="1">
      <p:cViewPr varScale="1">
        <p:scale>
          <a:sx n="53" d="100"/>
          <a:sy n="53" d="100"/>
        </p:scale>
        <p:origin x="-28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SV"/>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14F808-FA55-4A9F-A779-BB260CB75FA0}" type="datetimeFigureOut">
              <a:rPr lang="es-SV" smtClean="0"/>
              <a:t>20/07/2018</a:t>
            </a:fld>
            <a:endParaRPr lang="es-SV"/>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SV"/>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SV"/>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269B0-3FCC-492C-A6C0-A5B5E531D552}" type="slidenum">
              <a:rPr lang="es-SV" smtClean="0"/>
              <a:t>‹Nº›</a:t>
            </a:fld>
            <a:endParaRPr lang="es-SV"/>
          </a:p>
        </p:txBody>
      </p:sp>
    </p:spTree>
    <p:extLst>
      <p:ext uri="{BB962C8B-B14F-4D97-AF65-F5344CB8AC3E}">
        <p14:creationId xmlns:p14="http://schemas.microsoft.com/office/powerpoint/2010/main" val="337890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1521" y="476672"/>
            <a:ext cx="7272808" cy="936104"/>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2692400"/>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9525"/>
            <a:ext cx="928687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1" name="Freeform 22"/>
          <p:cNvSpPr>
            <a:spLocks/>
          </p:cNvSpPr>
          <p:nvPr/>
        </p:nvSpPr>
        <p:spPr bwMode="hidden">
          <a:xfrm>
            <a:off x="2828728" y="4087563"/>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5"/>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9"/>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163672" y="6250164"/>
            <a:ext cx="3786690" cy="365125"/>
          </a:xfrm>
          <a:prstGeom prst="rect">
            <a:avLst/>
          </a:prstGeom>
        </p:spPr>
        <p:txBody>
          <a:bodyPr/>
          <a:lstStyle/>
          <a:p>
            <a:fld id="{0C0E7F8F-2A70-46CE-84CD-876E054E4F56}" type="datetimeFigureOut">
              <a:rPr lang="es-SV" smtClean="0"/>
              <a:t>20/07/2018</a:t>
            </a:fld>
            <a:endParaRPr lang="es-SV"/>
          </a:p>
        </p:txBody>
      </p:sp>
      <p:sp>
        <p:nvSpPr>
          <p:cNvPr id="5" name="Footer Placeholder 4"/>
          <p:cNvSpPr>
            <a:spLocks noGrp="1"/>
          </p:cNvSpPr>
          <p:nvPr>
            <p:ph type="ftr" sz="quarter" idx="11"/>
          </p:nvPr>
        </p:nvSpPr>
        <p:spPr>
          <a:xfrm>
            <a:off x="193640" y="6250164"/>
            <a:ext cx="3786691" cy="365125"/>
          </a:xfrm>
          <a:prstGeom prst="rect">
            <a:avLst/>
          </a:prstGeom>
        </p:spPr>
        <p:txBody>
          <a:bodyPr/>
          <a:lstStyle/>
          <a:p>
            <a:endParaRPr lang="es-SV"/>
          </a:p>
        </p:txBody>
      </p:sp>
      <p:sp>
        <p:nvSpPr>
          <p:cNvPr id="6" name="Slide Number Placeholder 5"/>
          <p:cNvSpPr>
            <a:spLocks noGrp="1"/>
          </p:cNvSpPr>
          <p:nvPr>
            <p:ph type="sldNum" sz="quarter" idx="12"/>
          </p:nvPr>
        </p:nvSpPr>
        <p:spPr>
          <a:xfrm>
            <a:off x="3991088" y="6250164"/>
            <a:ext cx="1161826" cy="365125"/>
          </a:xfrm>
          <a:prstGeom prst="rect">
            <a:avLst/>
          </a:prstGeom>
        </p:spPr>
        <p:txBody>
          <a:bodyPr/>
          <a:lstStyle/>
          <a:p>
            <a:fld id="{11E119F6-EF67-4569-A725-045E4B89E721}" type="slidenum">
              <a:rPr lang="es-SV" smtClean="0"/>
              <a:t>‹Nº›</a:t>
            </a:fld>
            <a:endParaRPr lang="es-SV"/>
          </a:p>
        </p:txBody>
      </p:sp>
      <p:pic>
        <p:nvPicPr>
          <p:cNvPr id="92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9525"/>
            <a:ext cx="928687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extLst>
      <p:ext uri="{BB962C8B-B14F-4D97-AF65-F5344CB8AC3E}">
        <p14:creationId xmlns:p14="http://schemas.microsoft.com/office/powerpoint/2010/main" val="15061011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3563888" y="4797152"/>
            <a:ext cx="2808312"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itle Placeholder 1"/>
          <p:cNvSpPr>
            <a:spLocks noGrp="1"/>
          </p:cNvSpPr>
          <p:nvPr>
            <p:ph type="title"/>
          </p:nvPr>
        </p:nvSpPr>
        <p:spPr>
          <a:xfrm>
            <a:off x="5292080" y="2808681"/>
            <a:ext cx="3851920" cy="1252728"/>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pic>
        <p:nvPicPr>
          <p:cNvPr id="717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8816"/>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86" r:id="rId1"/>
    <p:sldLayoutId id="2147483685" r:id="rId2"/>
    <p:sldLayoutId id="2147483687" r:id="rId3"/>
    <p:sldLayoutId id="2147483688" r:id="rId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6512" y="767606"/>
            <a:ext cx="9228173" cy="107721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4000" b="1" dirty="0" smtClean="0">
                <a:solidFill>
                  <a:srgbClr val="000066"/>
                </a:solidFill>
                <a:ea typeface="+mn-ea"/>
                <a:cs typeface="Arial" pitchFamily="34" charset="0"/>
              </a:rPr>
              <a:t>Mejoramiento de Vida en la Zona Central</a:t>
            </a:r>
            <a:br>
              <a:rPr lang="es-SV" sz="4000" b="1" dirty="0" smtClean="0">
                <a:solidFill>
                  <a:srgbClr val="000066"/>
                </a:solidFill>
                <a:ea typeface="+mn-ea"/>
                <a:cs typeface="Arial" pitchFamily="34" charset="0"/>
              </a:rPr>
            </a:br>
            <a:r>
              <a:rPr lang="es-SV" sz="2400" b="1" dirty="0" smtClean="0">
                <a:solidFill>
                  <a:srgbClr val="000066"/>
                </a:solidFill>
                <a:ea typeface="+mn-ea"/>
                <a:cs typeface="Arial" pitchFamily="34" charset="0"/>
              </a:rPr>
              <a:t>junio 2014 – mayo 2018 </a:t>
            </a:r>
            <a:endParaRPr lang="es-SV" sz="4000" b="1" dirty="0">
              <a:solidFill>
                <a:srgbClr val="000066"/>
              </a:solidFill>
              <a:ea typeface="+mn-ea"/>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688540688"/>
              </p:ext>
            </p:extLst>
          </p:nvPr>
        </p:nvGraphicFramePr>
        <p:xfrm>
          <a:off x="323528" y="1916832"/>
          <a:ext cx="8568953" cy="4754880"/>
        </p:xfrm>
        <a:graphic>
          <a:graphicData uri="http://schemas.openxmlformats.org/drawingml/2006/table">
            <a:tbl>
              <a:tblPr firstRow="1" lastRow="1" bandRow="1">
                <a:tableStyleId>{B301B821-A1FF-4177-AEE7-76D212191A09}</a:tableStyleId>
              </a:tblPr>
              <a:tblGrid>
                <a:gridCol w="2228290"/>
                <a:gridCol w="2668254"/>
                <a:gridCol w="1584176"/>
                <a:gridCol w="2088233"/>
              </a:tblGrid>
              <a:tr h="590801">
                <a:tc>
                  <a:txBody>
                    <a:bodyPr/>
                    <a:lstStyle/>
                    <a:p>
                      <a:pPr algn="ctr" fontAlgn="ctr"/>
                      <a:r>
                        <a:rPr lang="es-SV" sz="1800" u="none" strike="noStrike" dirty="0" smtClean="0">
                          <a:effectLst/>
                        </a:rPr>
                        <a:t>Departamento</a:t>
                      </a:r>
                      <a:endParaRPr lang="es-SV" sz="1800" b="1" i="0" u="none" strike="noStrike" dirty="0">
                        <a:solidFill>
                          <a:srgbClr val="FFFFFF"/>
                        </a:solidFill>
                        <a:effectLst/>
                        <a:latin typeface="Calibri"/>
                      </a:endParaRPr>
                    </a:p>
                  </a:txBody>
                  <a:tcPr marL="45720" marR="45720" anchor="ctr"/>
                </a:tc>
                <a:tc>
                  <a:txBody>
                    <a:bodyPr/>
                    <a:lstStyle/>
                    <a:p>
                      <a:pPr algn="ctr" fontAlgn="ctr"/>
                      <a:r>
                        <a:rPr lang="es-SV" sz="1800" u="none" strike="noStrike" dirty="0" smtClean="0">
                          <a:effectLst/>
                        </a:rPr>
                        <a:t>Municipio</a:t>
                      </a:r>
                      <a:endParaRPr lang="es-SV" sz="1800" b="1" i="0" u="none" strike="noStrike" dirty="0">
                        <a:solidFill>
                          <a:srgbClr val="FFFFFF"/>
                        </a:solidFill>
                        <a:effectLst/>
                        <a:latin typeface="Calibri"/>
                      </a:endParaRPr>
                    </a:p>
                  </a:txBody>
                  <a:tcPr marL="45720" marR="45720" anchor="ctr"/>
                </a:tc>
                <a:tc>
                  <a:txBody>
                    <a:bodyPr/>
                    <a:lstStyle/>
                    <a:p>
                      <a:pPr algn="ctr" fontAlgn="ctr"/>
                      <a:r>
                        <a:rPr lang="es-SV" sz="1800" u="none" strike="noStrike">
                          <a:effectLst/>
                        </a:rPr>
                        <a:t>Ejecutado</a:t>
                      </a:r>
                      <a:endParaRPr lang="es-SV" sz="1800" b="1" i="0" u="none" strike="noStrike">
                        <a:solidFill>
                          <a:srgbClr val="FFFFFF"/>
                        </a:solidFill>
                        <a:effectLst/>
                        <a:latin typeface="Calibri"/>
                      </a:endParaRPr>
                    </a:p>
                  </a:txBody>
                  <a:tcPr marL="45720" marR="45720" anchor="ctr"/>
                </a:tc>
                <a:tc>
                  <a:txBody>
                    <a:bodyPr/>
                    <a:lstStyle/>
                    <a:p>
                      <a:pPr algn="ctr" fontAlgn="ctr"/>
                      <a:r>
                        <a:rPr lang="es-SV" sz="1800" u="none" strike="noStrike">
                          <a:effectLst/>
                        </a:rPr>
                        <a:t>Personas Participantes</a:t>
                      </a:r>
                      <a:endParaRPr lang="es-SV" sz="1800" b="1" i="0" u="none" strike="noStrike">
                        <a:solidFill>
                          <a:srgbClr val="FFFFFF"/>
                        </a:solidFill>
                        <a:effectLst/>
                        <a:latin typeface="Calibri"/>
                      </a:endParaRPr>
                    </a:p>
                  </a:txBody>
                  <a:tcPr marL="45720" marR="45720" anchor="ctr"/>
                </a:tc>
              </a:tr>
              <a:tr h="358700">
                <a:tc>
                  <a:txBody>
                    <a:bodyPr/>
                    <a:lstStyle/>
                    <a:p>
                      <a:pPr algn="l" fontAlgn="ctr"/>
                      <a:r>
                        <a:rPr lang="es-SV" sz="1800" u="none" strike="noStrike" dirty="0" smtClean="0">
                          <a:effectLst/>
                        </a:rPr>
                        <a:t>Cabañas</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Dolores</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$109,853</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335</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u="none" strike="noStrike" dirty="0" smtClean="0">
                          <a:effectLst/>
                        </a:rPr>
                        <a:t> </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Tejutepeque</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$109,853</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490</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b="1" u="none" strike="noStrike" dirty="0" smtClean="0">
                          <a:effectLst/>
                        </a:rPr>
                        <a:t>Total Cabañas</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l" fontAlgn="ctr"/>
                      <a:r>
                        <a:rPr lang="es-SV" sz="1800" b="1" u="none" strike="noStrike" dirty="0" smtClean="0">
                          <a:effectLst/>
                        </a:rPr>
                        <a:t> </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r" fontAlgn="ctr"/>
                      <a:r>
                        <a:rPr lang="es-SV" sz="1800" b="1" u="none" strike="noStrike">
                          <a:effectLst/>
                        </a:rPr>
                        <a:t>$219,706</a:t>
                      </a:r>
                      <a:endParaRPr lang="es-SV" sz="1800" b="1" i="0" u="none" strike="noStrike">
                        <a:solidFill>
                          <a:srgbClr val="000000"/>
                        </a:solidFill>
                        <a:effectLst/>
                        <a:latin typeface="Calibri"/>
                      </a:endParaRPr>
                    </a:p>
                  </a:txBody>
                  <a:tcPr marL="45720" marR="45720" anchor="ctr">
                    <a:solidFill>
                      <a:schemeClr val="accent5">
                        <a:lumMod val="40000"/>
                        <a:lumOff val="60000"/>
                      </a:schemeClr>
                    </a:solidFill>
                  </a:tcPr>
                </a:tc>
                <a:tc>
                  <a:txBody>
                    <a:bodyPr/>
                    <a:lstStyle/>
                    <a:p>
                      <a:pPr algn="ctr" fontAlgn="ctr"/>
                      <a:r>
                        <a:rPr lang="es-SV" sz="1800" b="1" u="none" strike="noStrike" dirty="0">
                          <a:effectLst/>
                        </a:rPr>
                        <a:t>825</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r>
              <a:tr h="358700">
                <a:tc>
                  <a:txBody>
                    <a:bodyPr/>
                    <a:lstStyle/>
                    <a:p>
                      <a:pPr algn="l" fontAlgn="ctr"/>
                      <a:r>
                        <a:rPr lang="es-SV" sz="1800" u="none" strike="noStrike" dirty="0" smtClean="0">
                          <a:effectLst/>
                        </a:rPr>
                        <a:t>Cuscatlán</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El Rosario</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$109,853</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387</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u="none" strike="noStrike" dirty="0" smtClean="0">
                          <a:effectLst/>
                        </a:rPr>
                        <a:t> </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Santa Cruz Analquito</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$64,888</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110</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b="1" u="none" strike="noStrike" dirty="0" smtClean="0">
                          <a:effectLst/>
                        </a:rPr>
                        <a:t>Total Cuscatlán</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l" fontAlgn="ctr"/>
                      <a:r>
                        <a:rPr lang="es-SV" sz="1800" b="1" u="none" strike="noStrike" dirty="0" smtClean="0">
                          <a:effectLst/>
                        </a:rPr>
                        <a:t> </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r" fontAlgn="ctr"/>
                      <a:r>
                        <a:rPr lang="es-SV" sz="1800" b="1" u="none" strike="noStrike">
                          <a:effectLst/>
                        </a:rPr>
                        <a:t>$174,741</a:t>
                      </a:r>
                      <a:endParaRPr lang="es-SV" sz="1800" b="1" i="0" u="none" strike="noStrike">
                        <a:solidFill>
                          <a:srgbClr val="000000"/>
                        </a:solidFill>
                        <a:effectLst/>
                        <a:latin typeface="Calibri"/>
                      </a:endParaRPr>
                    </a:p>
                  </a:txBody>
                  <a:tcPr marL="45720" marR="45720" anchor="ctr">
                    <a:solidFill>
                      <a:schemeClr val="accent5">
                        <a:lumMod val="40000"/>
                        <a:lumOff val="60000"/>
                      </a:schemeClr>
                    </a:solidFill>
                  </a:tcPr>
                </a:tc>
                <a:tc>
                  <a:txBody>
                    <a:bodyPr/>
                    <a:lstStyle/>
                    <a:p>
                      <a:pPr algn="ctr" fontAlgn="ctr"/>
                      <a:r>
                        <a:rPr lang="es-SV" sz="1800" b="1" u="none" strike="noStrike" dirty="0">
                          <a:effectLst/>
                        </a:rPr>
                        <a:t>497</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r>
              <a:tr h="358700">
                <a:tc>
                  <a:txBody>
                    <a:bodyPr/>
                    <a:lstStyle/>
                    <a:p>
                      <a:pPr algn="l" fontAlgn="ctr"/>
                      <a:r>
                        <a:rPr lang="es-SV" sz="1800" u="none" strike="noStrike" dirty="0" smtClean="0">
                          <a:effectLst/>
                        </a:rPr>
                        <a:t>San Vicente</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Apastepeque</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$172,253</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1,535</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u="none" strike="noStrike" dirty="0" smtClean="0">
                          <a:effectLst/>
                        </a:rPr>
                        <a:t> </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San Esteban Catarina</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$80,488</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289</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u="none" strike="noStrike" dirty="0" smtClean="0">
                          <a:effectLst/>
                        </a:rPr>
                        <a:t> </a:t>
                      </a:r>
                      <a:endParaRPr lang="es-SV" sz="1800" b="0" i="0" u="none" strike="noStrike" dirty="0">
                        <a:solidFill>
                          <a:srgbClr val="000000"/>
                        </a:solidFill>
                        <a:effectLst/>
                        <a:latin typeface="Calibri"/>
                      </a:endParaRPr>
                    </a:p>
                  </a:txBody>
                  <a:tcPr marL="45720" marR="45720" anchor="ctr"/>
                </a:tc>
                <a:tc>
                  <a:txBody>
                    <a:bodyPr/>
                    <a:lstStyle/>
                    <a:p>
                      <a:pPr algn="l" fontAlgn="ctr"/>
                      <a:r>
                        <a:rPr lang="es-SV" sz="1800" u="none" strike="noStrike" dirty="0" smtClean="0">
                          <a:effectLst/>
                        </a:rPr>
                        <a:t>Santa Clara</a:t>
                      </a:r>
                      <a:endParaRPr lang="es-SV" sz="1800" b="0" i="0" u="none" strike="noStrike" dirty="0">
                        <a:solidFill>
                          <a:srgbClr val="000000"/>
                        </a:solidFill>
                        <a:effectLst/>
                        <a:latin typeface="Calibri"/>
                      </a:endParaRPr>
                    </a:p>
                  </a:txBody>
                  <a:tcPr marL="45720" marR="45720" anchor="ctr"/>
                </a:tc>
                <a:tc>
                  <a:txBody>
                    <a:bodyPr/>
                    <a:lstStyle/>
                    <a:p>
                      <a:pPr algn="r" fontAlgn="ctr"/>
                      <a:r>
                        <a:rPr lang="es-SV" sz="1800" u="none" strike="noStrike">
                          <a:effectLst/>
                        </a:rPr>
                        <a:t>$119,991</a:t>
                      </a:r>
                      <a:endParaRPr lang="es-SV" sz="1800" b="0" i="0" u="none" strike="noStrike">
                        <a:solidFill>
                          <a:srgbClr val="000000"/>
                        </a:solidFill>
                        <a:effectLst/>
                        <a:latin typeface="Calibri"/>
                      </a:endParaRPr>
                    </a:p>
                  </a:txBody>
                  <a:tcPr marL="45720" marR="45720" anchor="ctr"/>
                </a:tc>
                <a:tc>
                  <a:txBody>
                    <a:bodyPr/>
                    <a:lstStyle/>
                    <a:p>
                      <a:pPr algn="ctr" fontAlgn="ctr"/>
                      <a:r>
                        <a:rPr lang="es-SV" sz="1800" u="none" strike="noStrike">
                          <a:effectLst/>
                        </a:rPr>
                        <a:t>364</a:t>
                      </a:r>
                      <a:endParaRPr lang="es-SV" sz="1800" b="0" i="0" u="none" strike="noStrike">
                        <a:solidFill>
                          <a:srgbClr val="000000"/>
                        </a:solidFill>
                        <a:effectLst/>
                        <a:latin typeface="Calibri"/>
                      </a:endParaRPr>
                    </a:p>
                  </a:txBody>
                  <a:tcPr marL="45720" marR="45720" anchor="ctr"/>
                </a:tc>
              </a:tr>
              <a:tr h="358700">
                <a:tc>
                  <a:txBody>
                    <a:bodyPr/>
                    <a:lstStyle/>
                    <a:p>
                      <a:pPr algn="l" fontAlgn="ctr"/>
                      <a:r>
                        <a:rPr lang="es-SV" sz="1800" b="1" u="none" strike="noStrike" dirty="0" smtClean="0">
                          <a:effectLst/>
                        </a:rPr>
                        <a:t>Total San Vicente</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l" fontAlgn="ctr"/>
                      <a:r>
                        <a:rPr lang="es-SV" sz="1800" b="1" u="none" strike="noStrike" dirty="0" smtClean="0">
                          <a:effectLst/>
                        </a:rPr>
                        <a:t> </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c>
                  <a:txBody>
                    <a:bodyPr/>
                    <a:lstStyle/>
                    <a:p>
                      <a:pPr algn="r" fontAlgn="ctr"/>
                      <a:r>
                        <a:rPr lang="es-SV" sz="1800" b="1" u="none" strike="noStrike">
                          <a:effectLst/>
                        </a:rPr>
                        <a:t>$372,732</a:t>
                      </a:r>
                      <a:endParaRPr lang="es-SV" sz="1800" b="1" i="0" u="none" strike="noStrike">
                        <a:solidFill>
                          <a:srgbClr val="000000"/>
                        </a:solidFill>
                        <a:effectLst/>
                        <a:latin typeface="Calibri"/>
                      </a:endParaRPr>
                    </a:p>
                  </a:txBody>
                  <a:tcPr marL="45720" marR="45720" anchor="ctr">
                    <a:solidFill>
                      <a:schemeClr val="accent5">
                        <a:lumMod val="40000"/>
                        <a:lumOff val="60000"/>
                      </a:schemeClr>
                    </a:solidFill>
                  </a:tcPr>
                </a:tc>
                <a:tc>
                  <a:txBody>
                    <a:bodyPr/>
                    <a:lstStyle/>
                    <a:p>
                      <a:pPr algn="ctr" fontAlgn="ctr"/>
                      <a:r>
                        <a:rPr lang="es-SV" sz="1800" b="1" u="none" strike="noStrike" dirty="0">
                          <a:effectLst/>
                        </a:rPr>
                        <a:t>2,188</a:t>
                      </a:r>
                      <a:endParaRPr lang="es-SV" sz="1800" b="1" i="0" u="none" strike="noStrike" dirty="0">
                        <a:solidFill>
                          <a:srgbClr val="000000"/>
                        </a:solidFill>
                        <a:effectLst/>
                        <a:latin typeface="Calibri"/>
                      </a:endParaRPr>
                    </a:p>
                  </a:txBody>
                  <a:tcPr marL="45720" marR="45720" anchor="ctr">
                    <a:solidFill>
                      <a:schemeClr val="accent5">
                        <a:lumMod val="40000"/>
                        <a:lumOff val="60000"/>
                      </a:schemeClr>
                    </a:solidFill>
                  </a:tcPr>
                </a:tc>
              </a:tr>
              <a:tr h="358700">
                <a:tc>
                  <a:txBody>
                    <a:bodyPr/>
                    <a:lstStyle/>
                    <a:p>
                      <a:pPr algn="l" fontAlgn="ctr"/>
                      <a:r>
                        <a:rPr lang="es-SV" sz="2400" u="none" strike="noStrike">
                          <a:effectLst/>
                        </a:rPr>
                        <a:t>Total general</a:t>
                      </a:r>
                      <a:endParaRPr lang="es-SV" sz="2400" b="1" i="0" u="none" strike="noStrike">
                        <a:solidFill>
                          <a:srgbClr val="000000"/>
                        </a:solidFill>
                        <a:effectLst/>
                        <a:latin typeface="Calibri"/>
                      </a:endParaRPr>
                    </a:p>
                  </a:txBody>
                  <a:tcPr marL="45720" marR="45720" anchor="ctr"/>
                </a:tc>
                <a:tc>
                  <a:txBody>
                    <a:bodyPr/>
                    <a:lstStyle/>
                    <a:p>
                      <a:pPr algn="l" fontAlgn="ctr"/>
                      <a:r>
                        <a:rPr lang="es-SV" sz="2400" u="none" strike="noStrike" dirty="0">
                          <a:effectLst/>
                        </a:rPr>
                        <a:t> </a:t>
                      </a:r>
                      <a:r>
                        <a:rPr lang="es-SV" sz="2400" u="none" strike="noStrike" dirty="0" smtClean="0">
                          <a:effectLst/>
                        </a:rPr>
                        <a:t>7 municipios</a:t>
                      </a:r>
                      <a:endParaRPr lang="es-SV" sz="2400" b="1" i="0" u="none" strike="noStrike" dirty="0">
                        <a:solidFill>
                          <a:srgbClr val="000000"/>
                        </a:solidFill>
                        <a:effectLst/>
                        <a:latin typeface="Calibri"/>
                      </a:endParaRPr>
                    </a:p>
                  </a:txBody>
                  <a:tcPr marL="45720" marR="45720" anchor="ctr"/>
                </a:tc>
                <a:tc>
                  <a:txBody>
                    <a:bodyPr/>
                    <a:lstStyle/>
                    <a:p>
                      <a:pPr algn="r" fontAlgn="ctr"/>
                      <a:r>
                        <a:rPr lang="es-SV" sz="2400" u="none" strike="noStrike" dirty="0">
                          <a:effectLst/>
                        </a:rPr>
                        <a:t>$767,179</a:t>
                      </a:r>
                      <a:endParaRPr lang="es-SV" sz="2400" b="1" i="0" u="none" strike="noStrike" dirty="0">
                        <a:solidFill>
                          <a:srgbClr val="000000"/>
                        </a:solidFill>
                        <a:effectLst/>
                        <a:latin typeface="Calibri"/>
                      </a:endParaRPr>
                    </a:p>
                  </a:txBody>
                  <a:tcPr marL="45720" marR="45720" anchor="ctr"/>
                </a:tc>
                <a:tc>
                  <a:txBody>
                    <a:bodyPr/>
                    <a:lstStyle/>
                    <a:p>
                      <a:pPr algn="ctr" fontAlgn="ctr"/>
                      <a:r>
                        <a:rPr lang="es-SV" sz="2400" u="none" strike="noStrike" dirty="0">
                          <a:effectLst/>
                        </a:rPr>
                        <a:t>3,510</a:t>
                      </a:r>
                      <a:endParaRPr lang="es-SV" sz="2400" b="1" i="0" u="none" strike="noStrike" dirty="0">
                        <a:solidFill>
                          <a:srgbClr val="000000"/>
                        </a:solidFill>
                        <a:effectLst/>
                        <a:latin typeface="Calibri"/>
                      </a:endParaRPr>
                    </a:p>
                  </a:txBody>
                  <a:tcPr marL="45720" marR="45720" anchor="ctr"/>
                </a:tc>
              </a:tr>
            </a:tbl>
          </a:graphicData>
        </a:graphic>
      </p:graphicFrame>
    </p:spTree>
    <p:extLst>
      <p:ext uri="{BB962C8B-B14F-4D97-AF65-F5344CB8AC3E}">
        <p14:creationId xmlns:p14="http://schemas.microsoft.com/office/powerpoint/2010/main" val="1011275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vencion-violencia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620" y="2276872"/>
            <a:ext cx="9340304" cy="4626369"/>
          </a:xfrm>
          <a:prstGeom prst="rect">
            <a:avLst/>
          </a:prstGeom>
        </p:spPr>
      </p:pic>
      <p:sp>
        <p:nvSpPr>
          <p:cNvPr id="4" name="1 Título"/>
          <p:cNvSpPr txBox="1">
            <a:spLocks/>
          </p:cNvSpPr>
          <p:nvPr/>
        </p:nvSpPr>
        <p:spPr>
          <a:xfrm>
            <a:off x="24347" y="716503"/>
            <a:ext cx="9228173" cy="1200329"/>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600" b="1" dirty="0" smtClean="0">
                <a:solidFill>
                  <a:srgbClr val="000066"/>
                </a:solidFill>
                <a:ea typeface="+mn-ea"/>
                <a:cs typeface="Arial" pitchFamily="34" charset="0"/>
              </a:rPr>
              <a:t>Infraestructura para la Prevención de Violencia en la Zona Central   </a:t>
            </a:r>
            <a:r>
              <a:rPr lang="es-SV" sz="2000" b="1" dirty="0" smtClean="0">
                <a:solidFill>
                  <a:srgbClr val="000066"/>
                </a:solidFill>
                <a:ea typeface="+mn-ea"/>
                <a:cs typeface="Arial" pitchFamily="34" charset="0"/>
              </a:rPr>
              <a:t>junio 2014 – mayo 2018 </a:t>
            </a:r>
            <a:endParaRPr lang="es-SV" sz="3600" b="1" dirty="0">
              <a:solidFill>
                <a:srgbClr val="000066"/>
              </a:solidFill>
              <a:ea typeface="+mn-ea"/>
              <a:cs typeface="Arial" pitchFamily="34" charset="0"/>
            </a:endParaRPr>
          </a:p>
        </p:txBody>
      </p:sp>
      <p:sp>
        <p:nvSpPr>
          <p:cNvPr id="6" name="5 CuadroTexto"/>
          <p:cNvSpPr txBox="1"/>
          <p:nvPr/>
        </p:nvSpPr>
        <p:spPr>
          <a:xfrm>
            <a:off x="4283968" y="2492896"/>
            <a:ext cx="4878288" cy="1877437"/>
          </a:xfrm>
          <a:prstGeom prst="rect">
            <a:avLst/>
          </a:prstGeom>
          <a:noFill/>
        </p:spPr>
        <p:txBody>
          <a:bodyPr wrap="square" rtlCol="0">
            <a:spAutoFit/>
          </a:bodyPr>
          <a:lstStyle/>
          <a:p>
            <a:pPr algn="ctr"/>
            <a:r>
              <a:rPr lang="es-SV" sz="7200" b="1" dirty="0" smtClean="0">
                <a:solidFill>
                  <a:schemeClr val="bg1"/>
                </a:solidFill>
                <a:effectLst>
                  <a:outerShdw blurRad="38100" dist="38100" dir="2700000" algn="tl">
                    <a:srgbClr val="000000">
                      <a:alpha val="43137"/>
                    </a:srgbClr>
                  </a:outerShdw>
                </a:effectLst>
                <a:latin typeface="+mj-lt"/>
                <a:ea typeface="Calibri"/>
                <a:cs typeface="Times New Roman"/>
              </a:rPr>
              <a:t>US$ 4.20</a:t>
            </a:r>
          </a:p>
          <a:p>
            <a:pPr algn="ctr"/>
            <a:r>
              <a:rPr lang="es-SV" sz="4400" b="1" dirty="0" smtClean="0">
                <a:solidFill>
                  <a:schemeClr val="bg1"/>
                </a:solidFill>
                <a:effectLst>
                  <a:outerShdw blurRad="38100" dist="38100" dir="2700000" algn="tl">
                    <a:srgbClr val="000000">
                      <a:alpha val="43137"/>
                    </a:srgbClr>
                  </a:outerShdw>
                </a:effectLst>
                <a:latin typeface="+mj-lt"/>
                <a:ea typeface="Calibri"/>
                <a:cs typeface="Times New Roman"/>
              </a:rPr>
              <a:t>millones invertidos</a:t>
            </a:r>
            <a:endParaRPr lang="es-SV" sz="7200" b="1" dirty="0">
              <a:solidFill>
                <a:schemeClr val="bg1"/>
              </a:solidFill>
              <a:effectLst>
                <a:outerShdw blurRad="38100" dist="38100" dir="2700000" algn="tl">
                  <a:srgbClr val="000000">
                    <a:alpha val="43137"/>
                  </a:srgbClr>
                </a:outerShdw>
              </a:effectLst>
              <a:latin typeface="+mj-lt"/>
              <a:ea typeface="Calibri"/>
              <a:cs typeface="Times New Roman"/>
            </a:endParaRPr>
          </a:p>
        </p:txBody>
      </p:sp>
      <p:sp>
        <p:nvSpPr>
          <p:cNvPr id="7" name="6 Rectángulo"/>
          <p:cNvSpPr/>
          <p:nvPr/>
        </p:nvSpPr>
        <p:spPr>
          <a:xfrm>
            <a:off x="4524933" y="4638673"/>
            <a:ext cx="4706751" cy="1569660"/>
          </a:xfrm>
          <a:prstGeom prst="rect">
            <a:avLst/>
          </a:prstGeom>
          <a:noFill/>
        </p:spPr>
        <p:txBody>
          <a:bodyPr wrap="square">
            <a:spAutoFit/>
          </a:bodyPr>
          <a:lstStyle/>
          <a:p>
            <a:pPr algn="ctr"/>
            <a:r>
              <a:rPr lang="es-SV" sz="3200" dirty="0" smtClean="0">
                <a:solidFill>
                  <a:schemeClr val="bg1"/>
                </a:solidFill>
                <a:latin typeface="Calibri" pitchFamily="34" charset="0"/>
              </a:rPr>
              <a:t>M</a:t>
            </a:r>
            <a:r>
              <a:rPr lang="es-419" sz="3200" dirty="0" smtClean="0">
                <a:solidFill>
                  <a:schemeClr val="bg1"/>
                </a:solidFill>
                <a:latin typeface="Calibri" pitchFamily="34" charset="0"/>
              </a:rPr>
              <a:t>ás de 1 millón de personas beneficiadas con 51 proyectos</a:t>
            </a:r>
            <a:r>
              <a:rPr lang="es-SV" sz="3200" dirty="0" smtClean="0">
                <a:solidFill>
                  <a:schemeClr val="bg1"/>
                </a:solidFill>
                <a:latin typeface="Calibri" pitchFamily="34" charset="0"/>
              </a:rPr>
              <a:t>.</a:t>
            </a:r>
            <a:endParaRPr lang="es-419" sz="3200" dirty="0" smtClean="0">
              <a:solidFill>
                <a:schemeClr val="bg1"/>
              </a:solidFill>
              <a:latin typeface="Calibri" pitchFamily="34" charset="0"/>
            </a:endParaRPr>
          </a:p>
        </p:txBody>
      </p:sp>
    </p:spTree>
    <p:extLst>
      <p:ext uri="{BB962C8B-B14F-4D97-AF65-F5344CB8AC3E}">
        <p14:creationId xmlns:p14="http://schemas.microsoft.com/office/powerpoint/2010/main" val="2176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4347" y="685145"/>
            <a:ext cx="9228173" cy="107721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a:solidFill>
                  <a:srgbClr val="000066"/>
                </a:solidFill>
                <a:ea typeface="+mn-ea"/>
                <a:cs typeface="Arial" pitchFamily="34" charset="0"/>
              </a:rPr>
              <a:t>Infraestructura para la Prevención </a:t>
            </a:r>
            <a:r>
              <a:rPr lang="es-SV" sz="3200" b="1" dirty="0" smtClean="0">
                <a:solidFill>
                  <a:srgbClr val="000066"/>
                </a:solidFill>
                <a:ea typeface="+mn-ea"/>
                <a:cs typeface="Arial" pitchFamily="34" charset="0"/>
              </a:rPr>
              <a:t>de Violencia en la Zona Central   </a:t>
            </a:r>
            <a:r>
              <a:rPr lang="es-SV" sz="1800" b="1" dirty="0" smtClean="0">
                <a:solidFill>
                  <a:srgbClr val="000066"/>
                </a:solidFill>
                <a:ea typeface="+mn-ea"/>
                <a:cs typeface="Arial" pitchFamily="34" charset="0"/>
              </a:rPr>
              <a:t>junio 2014 – mayo 2018 </a:t>
            </a:r>
            <a:endParaRPr lang="es-SV" sz="3200" b="1" dirty="0">
              <a:solidFill>
                <a:srgbClr val="000066"/>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283526861"/>
              </p:ext>
            </p:extLst>
          </p:nvPr>
        </p:nvGraphicFramePr>
        <p:xfrm>
          <a:off x="179512" y="1773074"/>
          <a:ext cx="8856984" cy="4896286"/>
        </p:xfrm>
        <a:graphic>
          <a:graphicData uri="http://schemas.openxmlformats.org/drawingml/2006/table">
            <a:tbl>
              <a:tblPr firstRow="1" lastRow="1" bandRow="1">
                <a:tableStyleId>{B301B821-A1FF-4177-AEE7-76D212191A09}</a:tableStyleId>
              </a:tblPr>
              <a:tblGrid>
                <a:gridCol w="1800200"/>
                <a:gridCol w="2088232"/>
                <a:gridCol w="1554923"/>
                <a:gridCol w="3413629"/>
              </a:tblGrid>
              <a:tr h="995855">
                <a:tc>
                  <a:txBody>
                    <a:bodyPr/>
                    <a:lstStyle/>
                    <a:p>
                      <a:pPr algn="ctr" fontAlgn="ctr"/>
                      <a:r>
                        <a:rPr lang="es-SV" sz="1800" u="none" strike="noStrike" dirty="0" smtClean="0">
                          <a:effectLst/>
                          <a:latin typeface="+mn-lt"/>
                        </a:rPr>
                        <a:t>Departamento</a:t>
                      </a:r>
                      <a:endParaRPr lang="es-SV" sz="1800" b="1" i="0" u="none" strike="noStrike" dirty="0">
                        <a:solidFill>
                          <a:srgbClr val="FFFFFF"/>
                        </a:solidFill>
                        <a:effectLst/>
                        <a:latin typeface="+mn-lt"/>
                      </a:endParaRPr>
                    </a:p>
                  </a:txBody>
                  <a:tcPr marL="45720" marR="45720" anchor="ctr"/>
                </a:tc>
                <a:tc>
                  <a:txBody>
                    <a:bodyPr/>
                    <a:lstStyle/>
                    <a:p>
                      <a:pPr algn="ctr" fontAlgn="ctr"/>
                      <a:r>
                        <a:rPr lang="es-SV" sz="1800" u="none" strike="noStrike">
                          <a:effectLst/>
                          <a:latin typeface="+mn-lt"/>
                        </a:rPr>
                        <a:t>Ejecutado</a:t>
                      </a:r>
                      <a:endParaRPr lang="es-SV" sz="1800" b="1" i="0" u="none" strike="noStrike">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Cantidad de </a:t>
                      </a:r>
                      <a:r>
                        <a:rPr lang="es-SV" sz="1800" u="none" strike="noStrike" dirty="0" smtClean="0">
                          <a:effectLst/>
                          <a:latin typeface="+mn-lt"/>
                        </a:rPr>
                        <a:t>Proyectos</a:t>
                      </a:r>
                      <a:endParaRPr lang="es-SV" sz="1800" b="1" i="0" u="none" strike="noStrike" dirty="0">
                        <a:solidFill>
                          <a:srgbClr val="FFFFFF"/>
                        </a:solidFill>
                        <a:effectLst/>
                        <a:latin typeface="+mn-lt"/>
                      </a:endParaRPr>
                    </a:p>
                  </a:txBody>
                  <a:tcPr marL="45720" marR="45720" anchor="ctr"/>
                </a:tc>
                <a:tc>
                  <a:txBody>
                    <a:bodyPr/>
                    <a:lstStyle/>
                    <a:p>
                      <a:pPr algn="ctr" fontAlgn="ctr"/>
                      <a:r>
                        <a:rPr lang="es-SV" sz="1800" u="none" strike="noStrike">
                          <a:effectLst/>
                          <a:latin typeface="+mn-lt"/>
                        </a:rPr>
                        <a:t>Municipios</a:t>
                      </a:r>
                      <a:endParaRPr lang="es-SV" sz="1800" b="1" i="0" u="none" strike="noStrike">
                        <a:solidFill>
                          <a:srgbClr val="FFFFFF"/>
                        </a:solidFill>
                        <a:effectLst/>
                        <a:latin typeface="+mn-lt"/>
                      </a:endParaRPr>
                    </a:p>
                  </a:txBody>
                  <a:tcPr marL="45720" marR="45720" anchor="ctr"/>
                </a:tc>
              </a:tr>
              <a:tr h="398342">
                <a:tc>
                  <a:txBody>
                    <a:bodyPr/>
                    <a:lstStyle/>
                    <a:p>
                      <a:pPr algn="l" fontAlgn="ctr"/>
                      <a:r>
                        <a:rPr lang="es-SV" sz="1800" u="none" strike="noStrike" dirty="0" smtClean="0">
                          <a:effectLst/>
                          <a:latin typeface="+mn-lt"/>
                        </a:rPr>
                        <a:t>Cabañas</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14,834</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Ilobasco</a:t>
                      </a:r>
                      <a:endParaRPr lang="es-SV" sz="1800" b="0" i="0" u="none" strike="noStrike" dirty="0">
                        <a:solidFill>
                          <a:srgbClr val="000000"/>
                        </a:solidFill>
                        <a:effectLst/>
                        <a:latin typeface="+mn-lt"/>
                      </a:endParaRPr>
                    </a:p>
                  </a:txBody>
                  <a:tcPr marL="45720" marR="45720" anchor="ctr"/>
                </a:tc>
              </a:tr>
              <a:tr h="414939">
                <a:tc>
                  <a:txBody>
                    <a:bodyPr/>
                    <a:lstStyle/>
                    <a:p>
                      <a:pPr algn="l" fontAlgn="ctr"/>
                      <a:r>
                        <a:rPr lang="es-SV" sz="1800" u="none" strike="noStrike" dirty="0" smtClean="0">
                          <a:effectLst/>
                          <a:latin typeface="+mn-lt"/>
                        </a:rPr>
                        <a:t>Cuscatlán</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123,237</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6</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Cojutepeque, San Pedro Perulapán</a:t>
                      </a:r>
                      <a:endParaRPr lang="es-SV" sz="1800" b="0" i="0" u="none" strike="noStrike" dirty="0">
                        <a:solidFill>
                          <a:srgbClr val="000000"/>
                        </a:solidFill>
                        <a:effectLst/>
                        <a:latin typeface="+mn-lt"/>
                      </a:endParaRPr>
                    </a:p>
                  </a:txBody>
                  <a:tcPr marL="45720" marR="45720" anchor="ctr"/>
                </a:tc>
              </a:tr>
              <a:tr h="697098">
                <a:tc>
                  <a:txBody>
                    <a:bodyPr/>
                    <a:lstStyle/>
                    <a:p>
                      <a:pPr algn="l" fontAlgn="ctr"/>
                      <a:r>
                        <a:rPr lang="es-SV" sz="1800" u="none" strike="noStrike" dirty="0" smtClean="0">
                          <a:effectLst/>
                          <a:latin typeface="+mn-lt"/>
                        </a:rPr>
                        <a:t>La Libertad</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312,701</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7</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Colón, Quezaltepeque, San Juan Opico</a:t>
                      </a:r>
                      <a:endParaRPr lang="es-419" sz="1800" b="0" i="0" u="none" strike="noStrike" dirty="0">
                        <a:solidFill>
                          <a:srgbClr val="000000"/>
                        </a:solidFill>
                        <a:effectLst/>
                        <a:latin typeface="+mn-lt"/>
                      </a:endParaRPr>
                    </a:p>
                  </a:txBody>
                  <a:tcPr marL="45720" marR="45720" anchor="ctr"/>
                </a:tc>
              </a:tr>
              <a:tr h="995855">
                <a:tc>
                  <a:txBody>
                    <a:bodyPr/>
                    <a:lstStyle/>
                    <a:p>
                      <a:pPr algn="l" fontAlgn="ctr"/>
                      <a:r>
                        <a:rPr lang="es-SV" sz="1800" u="none" strike="noStrike" dirty="0" smtClean="0">
                          <a:effectLst/>
                          <a:latin typeface="+mn-lt"/>
                        </a:rPr>
                        <a:t>La Paz</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764,460</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7</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San Luis Talpa, San Pedro Masahuat, Santiago Nonualco, Zacatecoluca</a:t>
                      </a:r>
                      <a:endParaRPr lang="es-SV" sz="1800" b="0" i="0" u="none" strike="noStrike" dirty="0">
                        <a:solidFill>
                          <a:srgbClr val="000000"/>
                        </a:solidFill>
                        <a:effectLst/>
                        <a:latin typeface="+mn-lt"/>
                      </a:endParaRPr>
                    </a:p>
                  </a:txBody>
                  <a:tcPr marL="45720" marR="45720" anchor="ctr"/>
                </a:tc>
              </a:tr>
              <a:tr h="995855">
                <a:tc>
                  <a:txBody>
                    <a:bodyPr/>
                    <a:lstStyle/>
                    <a:p>
                      <a:pPr algn="l" fontAlgn="ctr"/>
                      <a:r>
                        <a:rPr lang="es-SV" sz="1800" u="none" strike="noStrike" dirty="0" smtClean="0">
                          <a:effectLst/>
                          <a:latin typeface="+mn-lt"/>
                        </a:rPr>
                        <a:t>San Salvador</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2,982,257</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30</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Apopa, Cuscatancingo, Delgado, Mejicanos, San Mart</a:t>
                      </a:r>
                      <a:r>
                        <a:rPr lang="es-SV" sz="1800" u="none" strike="noStrike" dirty="0" smtClean="0">
                          <a:effectLst/>
                          <a:latin typeface="+mn-lt"/>
                        </a:rPr>
                        <a:t>í</a:t>
                      </a:r>
                      <a:r>
                        <a:rPr lang="es-419" sz="1800" u="none" strike="noStrike" dirty="0" smtClean="0">
                          <a:effectLst/>
                          <a:latin typeface="+mn-lt"/>
                        </a:rPr>
                        <a:t>n, San Salvador, Soyapango</a:t>
                      </a:r>
                      <a:endParaRPr lang="es-419" sz="1800" b="0" i="0" u="none" strike="noStrike" dirty="0">
                        <a:solidFill>
                          <a:srgbClr val="000000"/>
                        </a:solidFill>
                        <a:effectLst/>
                        <a:latin typeface="+mn-lt"/>
                      </a:endParaRPr>
                    </a:p>
                  </a:txBody>
                  <a:tcPr marL="45720" marR="45720" anchor="ctr"/>
                </a:tc>
              </a:tr>
              <a:tr h="398342">
                <a:tc>
                  <a:txBody>
                    <a:bodyPr/>
                    <a:lstStyle/>
                    <a:p>
                      <a:pPr algn="l" fontAlgn="ctr"/>
                      <a:r>
                        <a:rPr lang="es-SV" sz="1800" u="none" strike="noStrike">
                          <a:effectLst/>
                          <a:latin typeface="+mn-lt"/>
                        </a:rPr>
                        <a:t>Total general</a:t>
                      </a:r>
                      <a:endParaRPr lang="es-SV" sz="1800" b="1" i="0" u="none" strike="noStrike">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4,197,489</a:t>
                      </a:r>
                      <a:endParaRPr lang="es-SV" sz="1800" b="1"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51</a:t>
                      </a:r>
                      <a:endParaRPr lang="es-SV" sz="1800" b="0" i="0" u="none" strike="noStrike" dirty="0">
                        <a:solidFill>
                          <a:srgbClr val="000000"/>
                        </a:solidFill>
                        <a:effectLst/>
                        <a:latin typeface="+mn-lt"/>
                      </a:endParaRPr>
                    </a:p>
                  </a:txBody>
                  <a:tcPr marL="45720" marR="45720" anchor="ctr"/>
                </a:tc>
                <a:tc>
                  <a:txBody>
                    <a:bodyPr/>
                    <a:lstStyle/>
                    <a:p>
                      <a:pPr algn="ctr" fontAlgn="ctr"/>
                      <a:r>
                        <a:rPr lang="es-419" sz="1800" b="1" i="0" u="none" strike="noStrike" dirty="0" smtClean="0">
                          <a:solidFill>
                            <a:srgbClr val="000000"/>
                          </a:solidFill>
                          <a:effectLst/>
                          <a:latin typeface="+mn-lt"/>
                        </a:rPr>
                        <a:t>17 municipios</a:t>
                      </a:r>
                      <a:endParaRPr lang="es-SV" sz="1800" b="1" i="0" u="none" strike="noStrike" dirty="0">
                        <a:solidFill>
                          <a:srgbClr val="000000"/>
                        </a:solidFill>
                        <a:effectLst/>
                        <a:latin typeface="+mn-lt"/>
                      </a:endParaRPr>
                    </a:p>
                  </a:txBody>
                  <a:tcPr marL="45720" marR="45720" anchor="ctr"/>
                </a:tc>
              </a:tr>
            </a:tbl>
          </a:graphicData>
        </a:graphic>
      </p:graphicFrame>
    </p:spTree>
    <p:extLst>
      <p:ext uri="{BB962C8B-B14F-4D97-AF65-F5344CB8AC3E}">
        <p14:creationId xmlns:p14="http://schemas.microsoft.com/office/powerpoint/2010/main" val="3033748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859748"/>
            <a:ext cx="9143244" cy="5138503"/>
          </a:xfrm>
          <a:prstGeom prst="rect">
            <a:avLst/>
          </a:prstGeom>
        </p:spPr>
      </p:pic>
    </p:spTree>
    <p:extLst>
      <p:ext uri="{BB962C8B-B14F-4D97-AF65-F5344CB8AC3E}">
        <p14:creationId xmlns:p14="http://schemas.microsoft.com/office/powerpoint/2010/main" val="3604721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8520" y="1124744"/>
            <a:ext cx="9361040" cy="4968552"/>
          </a:xfrm>
          <a:prstGeom prst="rect">
            <a:avLst/>
          </a:prstGeom>
          <a:solidFill>
            <a:srgbClr val="8DA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35" y="1340768"/>
            <a:ext cx="3271261" cy="4752528"/>
          </a:xfrm>
          <a:prstGeom prst="rect">
            <a:avLst/>
          </a:prstGeom>
        </p:spPr>
      </p:pic>
      <p:sp>
        <p:nvSpPr>
          <p:cNvPr id="6" name="5 CuadroTexto"/>
          <p:cNvSpPr txBox="1"/>
          <p:nvPr/>
        </p:nvSpPr>
        <p:spPr>
          <a:xfrm>
            <a:off x="3549996" y="2276872"/>
            <a:ext cx="5603256" cy="2739211"/>
          </a:xfrm>
          <a:prstGeom prst="rect">
            <a:avLst/>
          </a:prstGeom>
          <a:noFill/>
        </p:spPr>
        <p:txBody>
          <a:bodyPr wrap="square" rtlCol="0">
            <a:spAutoFit/>
          </a:bodyPr>
          <a:lstStyle/>
          <a:p>
            <a:pPr algn="ctr"/>
            <a:r>
              <a:rPr lang="es-SV" sz="6000" b="1" dirty="0">
                <a:solidFill>
                  <a:schemeClr val="bg1"/>
                </a:solidFill>
                <a:effectLst>
                  <a:outerShdw blurRad="38100" dist="38100" dir="2700000" algn="tl">
                    <a:srgbClr val="000000">
                      <a:alpha val="43137"/>
                    </a:srgbClr>
                  </a:outerShdw>
                </a:effectLst>
              </a:rPr>
              <a:t>AMADO </a:t>
            </a:r>
            <a:r>
              <a:rPr lang="es-SV" sz="6000" b="1" dirty="0" smtClean="0">
                <a:solidFill>
                  <a:schemeClr val="bg1"/>
                </a:solidFill>
                <a:effectLst>
                  <a:outerShdw blurRad="38100" dist="38100" dir="2700000" algn="tl">
                    <a:srgbClr val="000000">
                      <a:alpha val="43137"/>
                    </a:srgbClr>
                  </a:outerShdw>
                </a:effectLst>
              </a:rPr>
              <a:t>LUNA</a:t>
            </a:r>
          </a:p>
          <a:p>
            <a:pPr algn="ctr"/>
            <a:r>
              <a:rPr lang="es-ES" sz="2800" dirty="0">
                <a:solidFill>
                  <a:schemeClr val="bg1"/>
                </a:solidFill>
              </a:rPr>
              <a:t>REMODELACIÓN DE LA ZONA RECREATIVA ADYACENTE AL CENTRO DE DESARROLLO COLONIA LUZ MARÍA ELENA</a:t>
            </a:r>
            <a:endParaRPr lang="es-SV" sz="2800" dirty="0">
              <a:solidFill>
                <a:schemeClr val="bg1"/>
              </a:solidFill>
            </a:endParaRPr>
          </a:p>
        </p:txBody>
      </p:sp>
    </p:spTree>
    <p:extLst>
      <p:ext uri="{BB962C8B-B14F-4D97-AF65-F5344CB8AC3E}">
        <p14:creationId xmlns:p14="http://schemas.microsoft.com/office/powerpoint/2010/main" val="2770474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t="20782"/>
          <a:stretch/>
        </p:blipFill>
        <p:spPr>
          <a:xfrm>
            <a:off x="5130056" y="1916832"/>
            <a:ext cx="4157960" cy="4940796"/>
          </a:xfrm>
          <a:prstGeom prst="rect">
            <a:avLst/>
          </a:prstGeom>
        </p:spPr>
      </p:pic>
      <p:sp>
        <p:nvSpPr>
          <p:cNvPr id="4" name="1 Título"/>
          <p:cNvSpPr>
            <a:spLocks noGrp="1"/>
          </p:cNvSpPr>
          <p:nvPr>
            <p:ph type="title"/>
          </p:nvPr>
        </p:nvSpPr>
        <p:spPr>
          <a:xfrm>
            <a:off x="24347" y="829162"/>
            <a:ext cx="9228173" cy="954107"/>
          </a:xfrm>
          <a:noFill/>
          <a:ln w="9525">
            <a:noFill/>
            <a:miter lim="800000"/>
            <a:headEnd/>
            <a:tailEnd/>
          </a:ln>
        </p:spPr>
        <p:txBody>
          <a:bodyPr wrap="square" anchor="ctr">
            <a:spAutoFit/>
          </a:bodyPr>
          <a:lstStyle/>
          <a:p>
            <a:r>
              <a:rPr lang="es-SV" sz="3600" b="1" dirty="0" smtClean="0">
                <a:solidFill>
                  <a:srgbClr val="000066"/>
                </a:solidFill>
                <a:ea typeface="+mn-ea"/>
                <a:cs typeface="Arial" pitchFamily="34" charset="0"/>
              </a:rPr>
              <a:t>Infraestructura Social en la Zona Central</a:t>
            </a:r>
            <a:br>
              <a:rPr lang="es-SV" sz="3600" b="1" dirty="0" smtClean="0">
                <a:solidFill>
                  <a:srgbClr val="000066"/>
                </a:solidFill>
                <a:ea typeface="+mn-ea"/>
                <a:cs typeface="Arial" pitchFamily="34" charset="0"/>
              </a:rPr>
            </a:br>
            <a:r>
              <a:rPr lang="es-SV" sz="2000" b="1" dirty="0" smtClean="0">
                <a:solidFill>
                  <a:srgbClr val="000066"/>
                </a:solidFill>
                <a:ea typeface="+mn-ea"/>
                <a:cs typeface="Arial" pitchFamily="34" charset="0"/>
              </a:rPr>
              <a:t>junio 2014 – mayo 2018 </a:t>
            </a:r>
            <a:endParaRPr lang="es-SV" sz="3600" b="1" dirty="0">
              <a:solidFill>
                <a:srgbClr val="000066"/>
              </a:solidFill>
              <a:ea typeface="+mn-ea"/>
              <a:cs typeface="Arial" pitchFamily="34" charset="0"/>
            </a:endParaRPr>
          </a:p>
        </p:txBody>
      </p:sp>
      <p:sp>
        <p:nvSpPr>
          <p:cNvPr id="3" name="2 CuadroTexto"/>
          <p:cNvSpPr txBox="1"/>
          <p:nvPr/>
        </p:nvSpPr>
        <p:spPr>
          <a:xfrm>
            <a:off x="-36512" y="1916832"/>
            <a:ext cx="4590256" cy="2554545"/>
          </a:xfrm>
          <a:prstGeom prst="rect">
            <a:avLst/>
          </a:prstGeom>
          <a:noFill/>
        </p:spPr>
        <p:txBody>
          <a:bodyPr wrap="square" rtlCol="0">
            <a:spAutoFit/>
          </a:bodyPr>
          <a:lstStyle/>
          <a:p>
            <a:pPr algn="ctr"/>
            <a:r>
              <a:rPr lang="es-SV" sz="7200" b="1" dirty="0" smtClean="0">
                <a:solidFill>
                  <a:srgbClr val="002060"/>
                </a:solidFill>
                <a:latin typeface="+mj-lt"/>
                <a:ea typeface="Calibri"/>
                <a:cs typeface="Times New Roman"/>
              </a:rPr>
              <a:t>US$ 5.37</a:t>
            </a:r>
          </a:p>
          <a:p>
            <a:pPr algn="ctr"/>
            <a:r>
              <a:rPr lang="es-SV" sz="4400" b="1" dirty="0" smtClean="0">
                <a:solidFill>
                  <a:srgbClr val="002060"/>
                </a:solidFill>
                <a:latin typeface="+mj-lt"/>
                <a:ea typeface="Calibri"/>
                <a:cs typeface="Times New Roman"/>
              </a:rPr>
              <a:t>millones </a:t>
            </a:r>
            <a:r>
              <a:rPr lang="es-SV" sz="4400" b="1" dirty="0">
                <a:solidFill>
                  <a:srgbClr val="002060"/>
                </a:solidFill>
                <a:ea typeface="Calibri"/>
                <a:cs typeface="Times New Roman"/>
              </a:rPr>
              <a:t>invertidos</a:t>
            </a:r>
            <a:endParaRPr lang="es-SV" sz="7200" b="1" dirty="0">
              <a:solidFill>
                <a:srgbClr val="002060"/>
              </a:solidFill>
              <a:ea typeface="Calibri"/>
              <a:cs typeface="Times New Roman"/>
            </a:endParaRPr>
          </a:p>
        </p:txBody>
      </p:sp>
      <p:sp>
        <p:nvSpPr>
          <p:cNvPr id="5" name="4 Rectángulo"/>
          <p:cNvSpPr/>
          <p:nvPr/>
        </p:nvSpPr>
        <p:spPr>
          <a:xfrm>
            <a:off x="-36512" y="4506277"/>
            <a:ext cx="4968552" cy="2123658"/>
          </a:xfrm>
          <a:prstGeom prst="rect">
            <a:avLst/>
          </a:prstGeom>
        </p:spPr>
        <p:txBody>
          <a:bodyPr wrap="square">
            <a:spAutoFit/>
          </a:bodyPr>
          <a:lstStyle/>
          <a:p>
            <a:pPr algn="ctr"/>
            <a:r>
              <a:rPr lang="es-419" sz="2200" dirty="0" smtClean="0">
                <a:solidFill>
                  <a:srgbClr val="002060"/>
                </a:solidFill>
                <a:latin typeface="Calibri" pitchFamily="34" charset="0"/>
              </a:rPr>
              <a:t>211,846  personas beneficadas con 24 </a:t>
            </a:r>
            <a:r>
              <a:rPr lang="es-419" sz="2200" dirty="0">
                <a:solidFill>
                  <a:srgbClr val="002060"/>
                </a:solidFill>
                <a:latin typeface="Calibri" pitchFamily="34" charset="0"/>
              </a:rPr>
              <a:t>proyectos de adecuación de espacios para personas adultas mayores, </a:t>
            </a:r>
            <a:r>
              <a:rPr lang="es-419" sz="2200" dirty="0" smtClean="0">
                <a:solidFill>
                  <a:srgbClr val="002060"/>
                </a:solidFill>
                <a:latin typeface="Calibri" pitchFamily="34" charset="0"/>
              </a:rPr>
              <a:t>10 </a:t>
            </a:r>
            <a:r>
              <a:rPr lang="es-419" sz="2200" dirty="0">
                <a:solidFill>
                  <a:srgbClr val="002060"/>
                </a:solidFill>
                <a:latin typeface="Calibri" pitchFamily="34" charset="0"/>
              </a:rPr>
              <a:t>proyectos de desarrollo comunal ejecutados y la finalización del Componente de Infraestructura del PFGL</a:t>
            </a:r>
            <a:endParaRPr lang="es-SV" sz="2200" dirty="0" smtClean="0">
              <a:solidFill>
                <a:srgbClr val="002060"/>
              </a:solidFill>
              <a:latin typeface="Calibri" pitchFamily="34" charset="0"/>
            </a:endParaRPr>
          </a:p>
        </p:txBody>
      </p:sp>
    </p:spTree>
    <p:extLst>
      <p:ext uri="{BB962C8B-B14F-4D97-AF65-F5344CB8AC3E}">
        <p14:creationId xmlns:p14="http://schemas.microsoft.com/office/powerpoint/2010/main" val="1633120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6512" y="8744"/>
            <a:ext cx="9228173" cy="1116000"/>
          </a:xfrm>
          <a:prstGeom prst="rect">
            <a:avLst/>
          </a:prstGeom>
          <a:solidFill>
            <a:schemeClr val="bg1"/>
          </a:solid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600" b="1" dirty="0" smtClean="0">
                <a:solidFill>
                  <a:srgbClr val="000066"/>
                </a:solidFill>
                <a:effectLst>
                  <a:outerShdw blurRad="38100" dist="38100" dir="2700000" algn="tl">
                    <a:srgbClr val="000000">
                      <a:alpha val="43137"/>
                    </a:srgbClr>
                  </a:outerShdw>
                </a:effectLst>
                <a:ea typeface="+mn-ea"/>
                <a:cs typeface="Arial" pitchFamily="34" charset="0"/>
              </a:rPr>
              <a:t>Infraestructura Social en la Zona Central </a:t>
            </a:r>
          </a:p>
          <a:p>
            <a:r>
              <a:rPr lang="es-SV" sz="2000" b="1" dirty="0" smtClean="0">
                <a:solidFill>
                  <a:srgbClr val="000066"/>
                </a:solidFill>
                <a:effectLst>
                  <a:outerShdw blurRad="38100" dist="38100" dir="2700000" algn="tl">
                    <a:srgbClr val="000000">
                      <a:alpha val="43137"/>
                    </a:srgbClr>
                  </a:outerShdw>
                </a:effectLst>
                <a:ea typeface="+mn-ea"/>
                <a:cs typeface="Arial" pitchFamily="34" charset="0"/>
              </a:rPr>
              <a:t>junio 2014 – mayo 2018 </a:t>
            </a:r>
            <a:endParaRPr lang="es-SV" sz="3600" b="1" dirty="0">
              <a:solidFill>
                <a:srgbClr val="000066"/>
              </a:solidFill>
              <a:effectLst>
                <a:outerShdw blurRad="38100" dist="38100" dir="2700000" algn="tl">
                  <a:srgbClr val="000000">
                    <a:alpha val="43137"/>
                  </a:srgbClr>
                </a:outerShdw>
              </a:effectLst>
              <a:ea typeface="+mn-ea"/>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471150278"/>
              </p:ext>
            </p:extLst>
          </p:nvPr>
        </p:nvGraphicFramePr>
        <p:xfrm>
          <a:off x="35496" y="1166812"/>
          <a:ext cx="9108505" cy="5430540"/>
        </p:xfrm>
        <a:graphic>
          <a:graphicData uri="http://schemas.openxmlformats.org/drawingml/2006/table">
            <a:tbl>
              <a:tblPr firstRow="1" bandRow="1">
                <a:tableStyleId>{B301B821-A1FF-4177-AEE7-76D212191A09}</a:tableStyleId>
              </a:tblPr>
              <a:tblGrid>
                <a:gridCol w="1584176"/>
                <a:gridCol w="1080120"/>
                <a:gridCol w="1512168"/>
                <a:gridCol w="4932041"/>
              </a:tblGrid>
              <a:tr h="1105818">
                <a:tc>
                  <a:txBody>
                    <a:bodyPr/>
                    <a:lstStyle/>
                    <a:p>
                      <a:pPr algn="ctr" fontAlgn="ctr"/>
                      <a:r>
                        <a:rPr lang="es-SV" sz="1800" u="none" strike="noStrike" dirty="0" smtClean="0">
                          <a:effectLst/>
                          <a:latin typeface="+mn-lt"/>
                        </a:rPr>
                        <a:t>Departamento</a:t>
                      </a:r>
                      <a:endParaRPr lang="es-SV" sz="1800" b="0" i="0" u="none" strike="noStrike" dirty="0">
                        <a:solidFill>
                          <a:srgbClr val="FFFFFF"/>
                        </a:solidFill>
                        <a:effectLst/>
                        <a:latin typeface="+mn-lt"/>
                      </a:endParaRPr>
                    </a:p>
                  </a:txBody>
                  <a:tcPr marL="6083" marR="6083" marT="6083" marB="0" anchor="ctr"/>
                </a:tc>
                <a:tc>
                  <a:txBody>
                    <a:bodyPr/>
                    <a:lstStyle/>
                    <a:p>
                      <a:pPr algn="ctr" fontAlgn="ctr"/>
                      <a:r>
                        <a:rPr lang="es-SV" sz="1800" u="none" strike="noStrike">
                          <a:effectLst/>
                          <a:latin typeface="+mn-lt"/>
                        </a:rPr>
                        <a:t>Ejecutado</a:t>
                      </a:r>
                      <a:endParaRPr lang="es-SV" sz="1800" b="0" i="0" u="none" strike="noStrike">
                        <a:solidFill>
                          <a:srgbClr val="FFFFFF"/>
                        </a:solidFill>
                        <a:effectLst/>
                        <a:latin typeface="+mn-lt"/>
                      </a:endParaRPr>
                    </a:p>
                  </a:txBody>
                  <a:tcPr marL="6083" marR="6083" marT="6083" marB="0" anchor="ctr"/>
                </a:tc>
                <a:tc>
                  <a:txBody>
                    <a:bodyPr/>
                    <a:lstStyle/>
                    <a:p>
                      <a:pPr algn="ctr" fontAlgn="ctr"/>
                      <a:r>
                        <a:rPr lang="es-SV" sz="1800" u="none" strike="noStrike" dirty="0">
                          <a:effectLst/>
                          <a:latin typeface="+mn-lt"/>
                        </a:rPr>
                        <a:t>Cantidad de </a:t>
                      </a:r>
                      <a:r>
                        <a:rPr lang="es-SV" sz="1800" u="none" strike="noStrike" dirty="0" smtClean="0">
                          <a:effectLst/>
                          <a:latin typeface="+mn-lt"/>
                        </a:rPr>
                        <a:t>Proyectos</a:t>
                      </a:r>
                      <a:endParaRPr lang="es-SV" sz="1800" b="0" i="0" u="none" strike="noStrike" dirty="0">
                        <a:solidFill>
                          <a:srgbClr val="FFFFFF"/>
                        </a:solidFill>
                        <a:effectLst/>
                        <a:latin typeface="+mn-lt"/>
                      </a:endParaRPr>
                    </a:p>
                  </a:txBody>
                  <a:tcPr marL="6083" marR="6083" marT="6083" marB="0" anchor="ctr"/>
                </a:tc>
                <a:tc>
                  <a:txBody>
                    <a:bodyPr/>
                    <a:lstStyle/>
                    <a:p>
                      <a:pPr algn="ctr" fontAlgn="ctr"/>
                      <a:r>
                        <a:rPr lang="es-SV" sz="1800" u="none" strike="noStrike" dirty="0">
                          <a:effectLst/>
                          <a:latin typeface="+mn-lt"/>
                        </a:rPr>
                        <a:t>Municipios</a:t>
                      </a:r>
                      <a:endParaRPr lang="es-SV" sz="1800" b="0" i="0" u="none" strike="noStrike" dirty="0">
                        <a:solidFill>
                          <a:srgbClr val="FFFFFF"/>
                        </a:solidFill>
                        <a:effectLst/>
                        <a:latin typeface="+mn-lt"/>
                      </a:endParaRPr>
                    </a:p>
                  </a:txBody>
                  <a:tcPr marL="6083" marR="6083" marT="6083" marB="0" anchor="ctr"/>
                </a:tc>
              </a:tr>
              <a:tr h="425066">
                <a:tc>
                  <a:txBody>
                    <a:bodyPr/>
                    <a:lstStyle/>
                    <a:p>
                      <a:pPr algn="l" fontAlgn="ctr"/>
                      <a:r>
                        <a:rPr lang="es-SV" sz="1800" u="none" strike="noStrike" dirty="0" smtClean="0">
                          <a:effectLst/>
                          <a:latin typeface="+mn-lt"/>
                        </a:rPr>
                        <a:t>Cabañas</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$221,909</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16</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Cinquera, Dolores, Ilobasco, Jutiapa, Tejutepeque</a:t>
                      </a:r>
                      <a:endParaRPr lang="es-SV" sz="1800" b="0" i="0" u="none" strike="noStrike" dirty="0">
                        <a:solidFill>
                          <a:srgbClr val="000000"/>
                        </a:solidFill>
                        <a:effectLst/>
                        <a:latin typeface="+mn-lt"/>
                      </a:endParaRPr>
                    </a:p>
                  </a:txBody>
                  <a:tcPr marL="6083" marR="6083" marT="6083" marB="0" anchor="ctr"/>
                </a:tc>
              </a:tr>
              <a:tr h="2217836">
                <a:tc>
                  <a:txBody>
                    <a:bodyPr/>
                    <a:lstStyle/>
                    <a:p>
                      <a:pPr algn="l" fontAlgn="ctr"/>
                      <a:r>
                        <a:rPr lang="es-SV" sz="1800" u="none" strike="noStrike" dirty="0" smtClean="0">
                          <a:effectLst/>
                          <a:latin typeface="+mn-lt"/>
                        </a:rPr>
                        <a:t>Chalatenango</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$472,243</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26</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419" sz="1800" u="none" strike="noStrike" dirty="0" smtClean="0">
                          <a:effectLst/>
                          <a:latin typeface="+mn-lt"/>
                        </a:rPr>
                        <a:t>Arcatao, Cancasque, Comalapa, La Laguna, Las Vueltas, Nombre De Jesús, Nueva Concepción, Nueva Trinidad, Ojos De Agua, Potonico, San Antonio De La Cruz, San Antonio Los Ranchos, San Fernando, San Francisco Morazán, San Isidro Labrador, San Luis Del Carmen, San Miguel De Mercedes</a:t>
                      </a:r>
                      <a:endParaRPr lang="es-419" sz="1800" b="0" i="0" u="none" strike="noStrike" dirty="0">
                        <a:solidFill>
                          <a:srgbClr val="000000"/>
                        </a:solidFill>
                        <a:effectLst/>
                        <a:latin typeface="+mn-lt"/>
                      </a:endParaRPr>
                    </a:p>
                  </a:txBody>
                  <a:tcPr marL="45720" marR="45720" anchor="ctr"/>
                </a:tc>
              </a:tr>
              <a:tr h="425066">
                <a:tc>
                  <a:txBody>
                    <a:bodyPr/>
                    <a:lstStyle/>
                    <a:p>
                      <a:pPr algn="l" fontAlgn="ctr"/>
                      <a:r>
                        <a:rPr lang="es-SV" sz="1800" u="none" strike="noStrike" dirty="0" smtClean="0">
                          <a:effectLst/>
                          <a:latin typeface="+mn-lt"/>
                        </a:rPr>
                        <a:t>Cuscatlán</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$168,413</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9</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Monte San Juan, Santa Cruz Analquito, Suchitoto</a:t>
                      </a:r>
                      <a:endParaRPr lang="es-SV" sz="1800" b="0" i="0" u="none" strike="noStrike" dirty="0">
                        <a:solidFill>
                          <a:srgbClr val="000000"/>
                        </a:solidFill>
                        <a:effectLst/>
                        <a:latin typeface="+mn-lt"/>
                      </a:endParaRPr>
                    </a:p>
                  </a:txBody>
                  <a:tcPr marL="6083" marR="6083" marT="6083" marB="0" anchor="ctr"/>
                </a:tc>
              </a:tr>
              <a:tr h="1256754">
                <a:tc>
                  <a:txBody>
                    <a:bodyPr/>
                    <a:lstStyle/>
                    <a:p>
                      <a:pPr algn="l" fontAlgn="ctr"/>
                      <a:r>
                        <a:rPr lang="es-SV" sz="1800" u="none" strike="noStrike" dirty="0" smtClean="0">
                          <a:effectLst/>
                          <a:latin typeface="+mn-lt"/>
                        </a:rPr>
                        <a:t>La Libertad</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$1,121,234</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15</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Chiltiupán, Ciudad Arce, Colón, Comasagua, Huizúcar, Jicalapa, Nuevo Cuscatlán, Quezaltepeque, San José Villanueva, San Matías, Santa Tecla, Teotepeque, Zaragoza</a:t>
                      </a:r>
                      <a:endParaRPr lang="es-SV" sz="1800" b="0" i="0" u="none" strike="noStrike" dirty="0">
                        <a:solidFill>
                          <a:srgbClr val="000000"/>
                        </a:solidFill>
                        <a:effectLst/>
                        <a:latin typeface="+mn-lt"/>
                      </a:endParaRPr>
                    </a:p>
                  </a:txBody>
                  <a:tcPr marL="6083" marR="6083" marT="6083" marB="0" anchor="ctr"/>
                </a:tc>
              </a:tr>
            </a:tbl>
          </a:graphicData>
        </a:graphic>
      </p:graphicFrame>
    </p:spTree>
    <p:extLst>
      <p:ext uri="{BB962C8B-B14F-4D97-AF65-F5344CB8AC3E}">
        <p14:creationId xmlns:p14="http://schemas.microsoft.com/office/powerpoint/2010/main" val="3112817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61" y="-27385"/>
            <a:ext cx="9228173" cy="1080000"/>
          </a:xfrm>
          <a:prstGeom prst="rect">
            <a:avLst/>
          </a:prstGeom>
          <a:solidFill>
            <a:schemeClr val="bg1"/>
          </a:solid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600" b="1" dirty="0" smtClean="0">
                <a:solidFill>
                  <a:srgbClr val="000066"/>
                </a:solidFill>
                <a:effectLst>
                  <a:outerShdw blurRad="38100" dist="38100" dir="2700000" algn="tl">
                    <a:srgbClr val="000000">
                      <a:alpha val="43137"/>
                    </a:srgbClr>
                  </a:outerShdw>
                </a:effectLst>
                <a:ea typeface="+mn-ea"/>
                <a:cs typeface="Arial" pitchFamily="34" charset="0"/>
              </a:rPr>
              <a:t>Infraestructura Social en la Zona Central</a:t>
            </a:r>
          </a:p>
          <a:p>
            <a:r>
              <a:rPr lang="es-SV" sz="2000" b="1" dirty="0" smtClean="0">
                <a:solidFill>
                  <a:srgbClr val="000066"/>
                </a:solidFill>
                <a:effectLst>
                  <a:outerShdw blurRad="38100" dist="38100" dir="2700000" algn="tl">
                    <a:srgbClr val="000000">
                      <a:alpha val="43137"/>
                    </a:srgbClr>
                  </a:outerShdw>
                </a:effectLst>
                <a:ea typeface="+mn-ea"/>
                <a:cs typeface="Arial" pitchFamily="34" charset="0"/>
              </a:rPr>
              <a:t>junio 2014 – mayo 2018 </a:t>
            </a:r>
            <a:endParaRPr lang="es-SV" sz="3600" b="1" dirty="0">
              <a:solidFill>
                <a:srgbClr val="000066"/>
              </a:solidFill>
              <a:effectLst>
                <a:outerShdw blurRad="38100" dist="38100" dir="2700000" algn="tl">
                  <a:srgbClr val="000000">
                    <a:alpha val="43137"/>
                  </a:srgbClr>
                </a:outerShdw>
              </a:effectLst>
              <a:ea typeface="+mn-ea"/>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749473989"/>
              </p:ext>
            </p:extLst>
          </p:nvPr>
        </p:nvGraphicFramePr>
        <p:xfrm>
          <a:off x="35496" y="1166812"/>
          <a:ext cx="9108505" cy="5574556"/>
        </p:xfrm>
        <a:graphic>
          <a:graphicData uri="http://schemas.openxmlformats.org/drawingml/2006/table">
            <a:tbl>
              <a:tblPr firstRow="1" lastRow="1" bandRow="1">
                <a:tableStyleId>{B301B821-A1FF-4177-AEE7-76D212191A09}</a:tableStyleId>
              </a:tblPr>
              <a:tblGrid>
                <a:gridCol w="1584176"/>
                <a:gridCol w="1224136"/>
                <a:gridCol w="1440160"/>
                <a:gridCol w="4860033"/>
              </a:tblGrid>
              <a:tr h="885121">
                <a:tc>
                  <a:txBody>
                    <a:bodyPr/>
                    <a:lstStyle/>
                    <a:p>
                      <a:pPr algn="ctr" fontAlgn="ctr"/>
                      <a:r>
                        <a:rPr lang="es-SV" sz="1800" u="none" strike="noStrike" dirty="0" smtClean="0">
                          <a:effectLst/>
                          <a:latin typeface="+mn-lt"/>
                        </a:rPr>
                        <a:t>Departamento</a:t>
                      </a:r>
                      <a:endParaRPr lang="es-SV" sz="1800" b="0" i="0" u="none" strike="noStrike" dirty="0">
                        <a:solidFill>
                          <a:srgbClr val="FFFFFF"/>
                        </a:solidFill>
                        <a:effectLst/>
                        <a:latin typeface="+mn-lt"/>
                      </a:endParaRPr>
                    </a:p>
                  </a:txBody>
                  <a:tcPr marL="6083" marR="6083" marT="6083" marB="0" anchor="ctr"/>
                </a:tc>
                <a:tc>
                  <a:txBody>
                    <a:bodyPr/>
                    <a:lstStyle/>
                    <a:p>
                      <a:pPr algn="ctr" fontAlgn="ctr"/>
                      <a:r>
                        <a:rPr lang="es-SV" sz="1800" u="none" strike="noStrike">
                          <a:effectLst/>
                          <a:latin typeface="+mn-lt"/>
                        </a:rPr>
                        <a:t>Ejecutado</a:t>
                      </a:r>
                      <a:endParaRPr lang="es-SV" sz="1800" b="0" i="0" u="none" strike="noStrike">
                        <a:solidFill>
                          <a:srgbClr val="FFFFFF"/>
                        </a:solidFill>
                        <a:effectLst/>
                        <a:latin typeface="+mn-lt"/>
                      </a:endParaRPr>
                    </a:p>
                  </a:txBody>
                  <a:tcPr marL="6083" marR="6083" marT="6083" marB="0" anchor="ctr"/>
                </a:tc>
                <a:tc>
                  <a:txBody>
                    <a:bodyPr/>
                    <a:lstStyle/>
                    <a:p>
                      <a:pPr algn="ctr" fontAlgn="ctr"/>
                      <a:r>
                        <a:rPr lang="es-SV" sz="1800" u="none" strike="noStrike" dirty="0">
                          <a:effectLst/>
                          <a:latin typeface="+mn-lt"/>
                        </a:rPr>
                        <a:t>Cantidad de </a:t>
                      </a:r>
                      <a:r>
                        <a:rPr lang="es-SV" sz="1800" u="none" strike="noStrike" dirty="0" smtClean="0">
                          <a:effectLst/>
                          <a:latin typeface="+mn-lt"/>
                        </a:rPr>
                        <a:t>Proyectos</a:t>
                      </a:r>
                      <a:endParaRPr lang="es-SV" sz="1800" b="0" i="0" u="none" strike="noStrike" dirty="0">
                        <a:solidFill>
                          <a:srgbClr val="FFFFFF"/>
                        </a:solidFill>
                        <a:effectLst/>
                        <a:latin typeface="+mn-lt"/>
                      </a:endParaRPr>
                    </a:p>
                  </a:txBody>
                  <a:tcPr marL="6083" marR="6083" marT="6083" marB="0" anchor="ctr"/>
                </a:tc>
                <a:tc>
                  <a:txBody>
                    <a:bodyPr/>
                    <a:lstStyle/>
                    <a:p>
                      <a:pPr algn="ctr" fontAlgn="ctr"/>
                      <a:r>
                        <a:rPr lang="es-SV" sz="1800" u="none" strike="noStrike" dirty="0">
                          <a:effectLst/>
                          <a:latin typeface="+mn-lt"/>
                        </a:rPr>
                        <a:t>Municipios</a:t>
                      </a:r>
                      <a:endParaRPr lang="es-SV" sz="1800" b="0" i="0" u="none" strike="noStrike" dirty="0">
                        <a:solidFill>
                          <a:srgbClr val="FFFFFF"/>
                        </a:solidFill>
                        <a:effectLst/>
                        <a:latin typeface="+mn-lt"/>
                      </a:endParaRPr>
                    </a:p>
                  </a:txBody>
                  <a:tcPr marL="6083" marR="6083" marT="6083" marB="0" anchor="ctr"/>
                </a:tc>
              </a:tr>
              <a:tr h="2004486">
                <a:tc>
                  <a:txBody>
                    <a:bodyPr/>
                    <a:lstStyle/>
                    <a:p>
                      <a:pPr algn="l" fontAlgn="ctr"/>
                      <a:r>
                        <a:rPr lang="es-SV" sz="1800" u="none" strike="noStrike" dirty="0" smtClean="0">
                          <a:effectLst/>
                          <a:latin typeface="+mn-lt"/>
                        </a:rPr>
                        <a:t>La Paz</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$1,522,032</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33</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Cuyultitán, El Rosario, Jerusalén, Mercedes La Ceiba, Olocuilta, Paraíso De Osorio, San Antonio Masahuat, San Francisco Chinameca, San Juan Nonualco, San Juan Talpa, San Juan Tepezontes, San Luis Talpa, San Miguel Tepezontes, San Pedro Masahuat, San Pedro Nonualco, Santiago Nonualco, Tapalhuaca, Zacatecoluca</a:t>
                      </a:r>
                      <a:endParaRPr lang="es-SV" sz="1800" b="0" i="0" u="none" strike="noStrike" dirty="0">
                        <a:solidFill>
                          <a:srgbClr val="000000"/>
                        </a:solidFill>
                        <a:effectLst/>
                        <a:latin typeface="+mn-lt"/>
                      </a:endParaRPr>
                    </a:p>
                  </a:txBody>
                  <a:tcPr marL="6083" marR="6083" marT="6083" marB="0" anchor="ctr"/>
                </a:tc>
              </a:tr>
              <a:tr h="1005933">
                <a:tc>
                  <a:txBody>
                    <a:bodyPr/>
                    <a:lstStyle/>
                    <a:p>
                      <a:pPr algn="l" fontAlgn="ctr"/>
                      <a:r>
                        <a:rPr lang="es-SV" sz="1800" u="none" strike="noStrike" dirty="0" smtClean="0">
                          <a:effectLst/>
                          <a:latin typeface="+mn-lt"/>
                        </a:rPr>
                        <a:t>San Salvador</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$1,425,422</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25</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Aguilares, Apopa, Delgado, El Paisnal, Mejicanos, San Marcos, San Martín, San Salvador, Santiago Texacuangos, Santo Tomás, Soyapango</a:t>
                      </a:r>
                      <a:endParaRPr lang="es-SV" sz="1800" b="0" i="0" u="none" strike="noStrike" dirty="0">
                        <a:solidFill>
                          <a:srgbClr val="000000"/>
                        </a:solidFill>
                        <a:effectLst/>
                        <a:latin typeface="+mn-lt"/>
                      </a:endParaRPr>
                    </a:p>
                  </a:txBody>
                  <a:tcPr marL="6083" marR="6083" marT="6083" marB="0" anchor="ctr"/>
                </a:tc>
              </a:tr>
              <a:tr h="1005933">
                <a:tc>
                  <a:txBody>
                    <a:bodyPr/>
                    <a:lstStyle/>
                    <a:p>
                      <a:pPr algn="l" fontAlgn="ctr"/>
                      <a:r>
                        <a:rPr lang="es-SV" sz="1800" u="none" strike="noStrike" dirty="0" smtClean="0">
                          <a:effectLst/>
                          <a:latin typeface="+mn-lt"/>
                        </a:rPr>
                        <a:t>San Vicente</a:t>
                      </a:r>
                      <a:endParaRPr lang="es-SV" sz="1800" b="0" i="0" u="none" strike="noStrike" dirty="0">
                        <a:solidFill>
                          <a:srgbClr val="000000"/>
                        </a:solidFill>
                        <a:effectLst/>
                        <a:latin typeface="+mn-lt"/>
                      </a:endParaRPr>
                    </a:p>
                  </a:txBody>
                  <a:tcPr marL="6083" marR="6083" marT="6083" marB="0" anchor="ctr"/>
                </a:tc>
                <a:tc>
                  <a:txBody>
                    <a:bodyPr/>
                    <a:lstStyle/>
                    <a:p>
                      <a:pPr algn="r" fontAlgn="ctr"/>
                      <a:r>
                        <a:rPr lang="es-SV" sz="1800" u="none" strike="noStrike">
                          <a:effectLst/>
                          <a:latin typeface="+mn-lt"/>
                        </a:rPr>
                        <a:t>$434,914</a:t>
                      </a:r>
                      <a:endParaRPr lang="es-SV" sz="1800" b="0" i="0" u="none" strike="noStrike">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11</a:t>
                      </a:r>
                      <a:endParaRPr lang="es-SV" sz="1800" b="0" i="0" u="none" strike="noStrike" dirty="0">
                        <a:solidFill>
                          <a:srgbClr val="000000"/>
                        </a:solidFill>
                        <a:effectLst/>
                        <a:latin typeface="+mn-lt"/>
                      </a:endParaRPr>
                    </a:p>
                  </a:txBody>
                  <a:tcPr marL="6083" marR="6083" marT="6083" marB="0" anchor="ctr"/>
                </a:tc>
                <a:tc>
                  <a:txBody>
                    <a:bodyPr/>
                    <a:lstStyle/>
                    <a:p>
                      <a:pPr algn="l" fontAlgn="ctr"/>
                      <a:r>
                        <a:rPr lang="es-SV" sz="1800" u="none" strike="noStrike" dirty="0" smtClean="0">
                          <a:effectLst/>
                          <a:latin typeface="+mn-lt"/>
                        </a:rPr>
                        <a:t>Apastepeque, Guadalupe, San Esteban Catarina, San Ildefonso, San Lorenzo, San Sebastián, Santa Clara, Tecoluca, Verapaz</a:t>
                      </a:r>
                      <a:endParaRPr lang="es-SV" sz="1800" b="0" i="0" u="none" strike="noStrike" dirty="0">
                        <a:solidFill>
                          <a:srgbClr val="000000"/>
                        </a:solidFill>
                        <a:effectLst/>
                        <a:latin typeface="+mn-lt"/>
                      </a:endParaRPr>
                    </a:p>
                  </a:txBody>
                  <a:tcPr marL="6083" marR="6083" marT="6083" marB="0" anchor="ctr"/>
                </a:tc>
              </a:tr>
              <a:tr h="673083">
                <a:tc>
                  <a:txBody>
                    <a:bodyPr/>
                    <a:lstStyle/>
                    <a:p>
                      <a:pPr algn="l" fontAlgn="ctr"/>
                      <a:r>
                        <a:rPr lang="es-SV" sz="1800" u="none" strike="noStrike">
                          <a:effectLst/>
                          <a:latin typeface="+mn-lt"/>
                        </a:rPr>
                        <a:t>Total general</a:t>
                      </a:r>
                      <a:endParaRPr lang="es-SV" sz="1800" b="1" i="0" u="none" strike="noStrike">
                        <a:solidFill>
                          <a:srgbClr val="000000"/>
                        </a:solidFill>
                        <a:effectLst/>
                        <a:latin typeface="+mn-lt"/>
                      </a:endParaRPr>
                    </a:p>
                  </a:txBody>
                  <a:tcPr marL="6083" marR="6083" marT="6083" marB="0" anchor="ctr"/>
                </a:tc>
                <a:tc>
                  <a:txBody>
                    <a:bodyPr/>
                    <a:lstStyle/>
                    <a:p>
                      <a:pPr algn="r" fontAlgn="ctr"/>
                      <a:r>
                        <a:rPr lang="es-SV" sz="1800" u="none" strike="noStrike" dirty="0">
                          <a:effectLst/>
                          <a:latin typeface="+mn-lt"/>
                        </a:rPr>
                        <a:t>$5,366,167</a:t>
                      </a:r>
                      <a:endParaRPr lang="es-SV" sz="1800" b="1" i="0" u="none" strike="noStrike" dirty="0">
                        <a:solidFill>
                          <a:srgbClr val="000000"/>
                        </a:solidFill>
                        <a:effectLst/>
                        <a:latin typeface="+mn-lt"/>
                      </a:endParaRPr>
                    </a:p>
                  </a:txBody>
                  <a:tcPr marL="6083" marR="6083" marT="6083" marB="0" anchor="ctr"/>
                </a:tc>
                <a:tc>
                  <a:txBody>
                    <a:bodyPr/>
                    <a:lstStyle/>
                    <a:p>
                      <a:pPr algn="ctr" fontAlgn="ctr"/>
                      <a:r>
                        <a:rPr lang="es-SV" sz="1800" u="none" strike="noStrike" dirty="0">
                          <a:effectLst/>
                          <a:latin typeface="+mn-lt"/>
                        </a:rPr>
                        <a:t>135</a:t>
                      </a:r>
                      <a:endParaRPr lang="es-SV" sz="1800" b="0" i="0" u="none" strike="noStrike" dirty="0">
                        <a:solidFill>
                          <a:srgbClr val="000000"/>
                        </a:solidFill>
                        <a:effectLst/>
                        <a:latin typeface="+mn-lt"/>
                      </a:endParaRPr>
                    </a:p>
                  </a:txBody>
                  <a:tcPr marL="6083" marR="6083" marT="6083" marB="0" anchor="ctr"/>
                </a:tc>
                <a:tc>
                  <a:txBody>
                    <a:bodyPr/>
                    <a:lstStyle/>
                    <a:p>
                      <a:pPr algn="ctr" fontAlgn="ctr"/>
                      <a:r>
                        <a:rPr lang="es-419" sz="1800" b="1" i="0" u="none" strike="noStrike" dirty="0" smtClean="0">
                          <a:solidFill>
                            <a:srgbClr val="000000"/>
                          </a:solidFill>
                          <a:effectLst/>
                          <a:latin typeface="+mn-lt"/>
                        </a:rPr>
                        <a:t>76 municipios</a:t>
                      </a:r>
                      <a:endParaRPr lang="es-SV" sz="1800" b="1" i="0" u="none" strike="noStrike" dirty="0">
                        <a:solidFill>
                          <a:srgbClr val="000000"/>
                        </a:solidFill>
                        <a:effectLst/>
                        <a:latin typeface="+mn-lt"/>
                      </a:endParaRPr>
                    </a:p>
                  </a:txBody>
                  <a:tcPr marL="6083" marR="6083" marT="6083" marB="0" anchor="ctr"/>
                </a:tc>
              </a:tr>
            </a:tbl>
          </a:graphicData>
        </a:graphic>
      </p:graphicFrame>
    </p:spTree>
    <p:extLst>
      <p:ext uri="{BB962C8B-B14F-4D97-AF65-F5344CB8AC3E}">
        <p14:creationId xmlns:p14="http://schemas.microsoft.com/office/powerpoint/2010/main" val="3719461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fraestructura-vial_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14" y="2204865"/>
            <a:ext cx="9377418" cy="4644752"/>
          </a:xfrm>
          <a:prstGeom prst="rect">
            <a:avLst/>
          </a:prstGeom>
        </p:spPr>
      </p:pic>
      <p:sp>
        <p:nvSpPr>
          <p:cNvPr id="4" name="1 Título"/>
          <p:cNvSpPr>
            <a:spLocks noGrp="1"/>
          </p:cNvSpPr>
          <p:nvPr>
            <p:ph type="title"/>
          </p:nvPr>
        </p:nvSpPr>
        <p:spPr>
          <a:xfrm>
            <a:off x="24347" y="778058"/>
            <a:ext cx="9228173" cy="1077218"/>
          </a:xfrm>
          <a:noFill/>
          <a:ln w="9525">
            <a:noFill/>
            <a:miter lim="800000"/>
            <a:headEnd/>
            <a:tailEnd/>
          </a:ln>
        </p:spPr>
        <p:txBody>
          <a:bodyPr wrap="square" anchor="ctr">
            <a:spAutoFit/>
          </a:bodyPr>
          <a:lstStyle/>
          <a:p>
            <a:r>
              <a:rPr lang="es-SV" sz="4000" b="1" dirty="0" smtClean="0">
                <a:solidFill>
                  <a:srgbClr val="000066"/>
                </a:solidFill>
                <a:ea typeface="+mn-ea"/>
                <a:cs typeface="Arial" pitchFamily="34" charset="0"/>
              </a:rPr>
              <a:t>Infraestructura Vial en la Zona Central</a:t>
            </a:r>
            <a:br>
              <a:rPr lang="es-SV" sz="4000" b="1" dirty="0" smtClean="0">
                <a:solidFill>
                  <a:srgbClr val="000066"/>
                </a:solidFill>
                <a:ea typeface="+mn-ea"/>
                <a:cs typeface="Arial" pitchFamily="34" charset="0"/>
              </a:rPr>
            </a:br>
            <a:r>
              <a:rPr lang="es-SV" sz="2400" b="1" dirty="0" smtClean="0">
                <a:solidFill>
                  <a:srgbClr val="000066"/>
                </a:solidFill>
                <a:ea typeface="+mn-ea"/>
                <a:cs typeface="Arial" pitchFamily="34" charset="0"/>
              </a:rPr>
              <a:t>junio 2014 – mayo 2018 </a:t>
            </a:r>
            <a:endParaRPr lang="es-SV" sz="4000" b="1" dirty="0">
              <a:solidFill>
                <a:srgbClr val="000066"/>
              </a:solidFill>
              <a:ea typeface="+mn-ea"/>
              <a:cs typeface="Arial" pitchFamily="34" charset="0"/>
            </a:endParaRPr>
          </a:p>
        </p:txBody>
      </p:sp>
      <p:sp>
        <p:nvSpPr>
          <p:cNvPr id="3" name="2 CuadroTexto"/>
          <p:cNvSpPr txBox="1"/>
          <p:nvPr/>
        </p:nvSpPr>
        <p:spPr>
          <a:xfrm>
            <a:off x="4427984" y="2414190"/>
            <a:ext cx="4734272" cy="1877437"/>
          </a:xfrm>
          <a:prstGeom prst="rect">
            <a:avLst/>
          </a:prstGeom>
          <a:noFill/>
        </p:spPr>
        <p:txBody>
          <a:bodyPr wrap="square" rtlCol="0">
            <a:spAutoFit/>
          </a:bodyPr>
          <a:lstStyle/>
          <a:p>
            <a:pPr algn="ctr"/>
            <a:r>
              <a:rPr lang="es-SV" sz="7200" b="1" dirty="0" smtClean="0">
                <a:solidFill>
                  <a:schemeClr val="bg1"/>
                </a:solidFill>
                <a:effectLst>
                  <a:outerShdw blurRad="38100" dist="38100" dir="2700000" algn="tl">
                    <a:srgbClr val="000000">
                      <a:alpha val="43137"/>
                    </a:srgbClr>
                  </a:outerShdw>
                </a:effectLst>
                <a:latin typeface="+mj-lt"/>
                <a:ea typeface="Calibri"/>
                <a:cs typeface="Times New Roman"/>
              </a:rPr>
              <a:t>US$ 7.28</a:t>
            </a:r>
          </a:p>
          <a:p>
            <a:pPr algn="ctr"/>
            <a:r>
              <a:rPr lang="es-SV" sz="4400" b="1" dirty="0" smtClean="0">
                <a:solidFill>
                  <a:schemeClr val="bg1"/>
                </a:solidFill>
                <a:effectLst>
                  <a:outerShdw blurRad="38100" dist="38100" dir="2700000" algn="tl">
                    <a:srgbClr val="000000">
                      <a:alpha val="43137"/>
                    </a:srgbClr>
                  </a:outerShdw>
                </a:effectLst>
                <a:latin typeface="+mj-lt"/>
                <a:ea typeface="Calibri"/>
                <a:cs typeface="Times New Roman"/>
              </a:rPr>
              <a:t>millones </a:t>
            </a:r>
            <a:r>
              <a:rPr lang="es-SV" sz="4400" b="1" dirty="0">
                <a:solidFill>
                  <a:schemeClr val="bg1"/>
                </a:solidFill>
                <a:effectLst>
                  <a:outerShdw blurRad="38100" dist="38100" dir="2700000" algn="tl">
                    <a:srgbClr val="000000">
                      <a:alpha val="43137"/>
                    </a:srgbClr>
                  </a:outerShdw>
                </a:effectLst>
                <a:ea typeface="Calibri"/>
                <a:cs typeface="Times New Roman"/>
              </a:rPr>
              <a:t>invertidos</a:t>
            </a:r>
            <a:endParaRPr lang="es-SV" sz="7200" b="1" dirty="0">
              <a:solidFill>
                <a:schemeClr val="bg1"/>
              </a:solidFill>
              <a:effectLst>
                <a:outerShdw blurRad="38100" dist="38100" dir="2700000" algn="tl">
                  <a:srgbClr val="000000">
                    <a:alpha val="43137"/>
                  </a:srgbClr>
                </a:outerShdw>
              </a:effectLst>
              <a:ea typeface="Calibri"/>
              <a:cs typeface="Times New Roman"/>
            </a:endParaRPr>
          </a:p>
        </p:txBody>
      </p:sp>
      <p:sp>
        <p:nvSpPr>
          <p:cNvPr id="5" name="4 Rectángulo"/>
          <p:cNvSpPr/>
          <p:nvPr/>
        </p:nvSpPr>
        <p:spPr>
          <a:xfrm>
            <a:off x="4302224" y="4587734"/>
            <a:ext cx="4860032" cy="2246769"/>
          </a:xfrm>
          <a:prstGeom prst="rect">
            <a:avLst/>
          </a:prstGeom>
        </p:spPr>
        <p:txBody>
          <a:bodyPr wrap="square">
            <a:spAutoFit/>
          </a:bodyPr>
          <a:lstStyle/>
          <a:p>
            <a:pPr algn="ctr"/>
            <a:r>
              <a:rPr lang="es-SV" sz="2800" dirty="0" smtClean="0">
                <a:solidFill>
                  <a:schemeClr val="bg1"/>
                </a:solidFill>
                <a:latin typeface="Calibri" pitchFamily="34" charset="0"/>
              </a:rPr>
              <a:t>24.52 </a:t>
            </a:r>
            <a:r>
              <a:rPr lang="es-SV" sz="2800" dirty="0">
                <a:solidFill>
                  <a:schemeClr val="bg1"/>
                </a:solidFill>
                <a:latin typeface="Calibri" pitchFamily="34" charset="0"/>
              </a:rPr>
              <a:t>kilómetros de camino rural </a:t>
            </a:r>
            <a:r>
              <a:rPr lang="es-SV" sz="2800" dirty="0" smtClean="0">
                <a:solidFill>
                  <a:schemeClr val="bg1"/>
                </a:solidFill>
                <a:latin typeface="Calibri" pitchFamily="34" charset="0"/>
              </a:rPr>
              <a:t>mejorados y 4 puentes vehiculares reconstruidos han beneficiado a más de 385 mil personas</a:t>
            </a:r>
          </a:p>
        </p:txBody>
      </p:sp>
    </p:spTree>
    <p:extLst>
      <p:ext uri="{BB962C8B-B14F-4D97-AF65-F5344CB8AC3E}">
        <p14:creationId xmlns:p14="http://schemas.microsoft.com/office/powerpoint/2010/main" val="39368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930702033"/>
              </p:ext>
            </p:extLst>
          </p:nvPr>
        </p:nvGraphicFramePr>
        <p:xfrm>
          <a:off x="57640" y="1124742"/>
          <a:ext cx="9086360" cy="5616625"/>
        </p:xfrm>
        <a:graphic>
          <a:graphicData uri="http://schemas.openxmlformats.org/drawingml/2006/table">
            <a:tbl>
              <a:tblPr firstRow="1" lastRow="1" bandRow="1">
                <a:tableStyleId>{B301B821-A1FF-4177-AEE7-76D212191A09}</a:tableStyleId>
              </a:tblPr>
              <a:tblGrid>
                <a:gridCol w="1562032"/>
                <a:gridCol w="1728192"/>
                <a:gridCol w="1394697"/>
                <a:gridCol w="4401439"/>
              </a:tblGrid>
              <a:tr h="689761">
                <a:tc>
                  <a:txBody>
                    <a:bodyPr/>
                    <a:lstStyle/>
                    <a:p>
                      <a:pPr algn="ctr" fontAlgn="ctr"/>
                      <a:r>
                        <a:rPr lang="es-SV" sz="1800" u="none" strike="noStrike" dirty="0" smtClean="0">
                          <a:effectLst/>
                          <a:latin typeface="+mn-lt"/>
                        </a:rPr>
                        <a:t>Departamento</a:t>
                      </a:r>
                      <a:endParaRPr lang="es-SV" sz="1800" b="1" i="0" u="none" strike="noStrike" dirty="0">
                        <a:solidFill>
                          <a:srgbClr val="FFFFFF"/>
                        </a:solidFill>
                        <a:effectLst/>
                        <a:latin typeface="+mn-lt"/>
                      </a:endParaRPr>
                    </a:p>
                  </a:txBody>
                  <a:tcPr marL="45720" marR="45720" anchor="ctr"/>
                </a:tc>
                <a:tc>
                  <a:txBody>
                    <a:bodyPr/>
                    <a:lstStyle/>
                    <a:p>
                      <a:pPr algn="ctr" fontAlgn="ctr"/>
                      <a:r>
                        <a:rPr lang="es-SV" sz="1800" u="none" strike="noStrike">
                          <a:effectLst/>
                          <a:latin typeface="+mn-lt"/>
                        </a:rPr>
                        <a:t>Ejecutado</a:t>
                      </a:r>
                      <a:endParaRPr lang="es-SV" sz="1800" b="1" i="0" u="none" strike="noStrike">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Cantidad de </a:t>
                      </a:r>
                      <a:r>
                        <a:rPr lang="es-SV" sz="1800" u="none" strike="noStrike" dirty="0" smtClean="0">
                          <a:effectLst/>
                          <a:latin typeface="+mn-lt"/>
                        </a:rPr>
                        <a:t>Proyectos</a:t>
                      </a:r>
                      <a:endParaRPr lang="es-SV" sz="1800" b="1" i="0" u="none" strike="noStrike" dirty="0">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Municipios</a:t>
                      </a:r>
                      <a:endParaRPr lang="es-SV" sz="1800" b="1" i="0" u="none" strike="noStrike" dirty="0">
                        <a:solidFill>
                          <a:srgbClr val="FFFFFF"/>
                        </a:solidFill>
                        <a:effectLst/>
                        <a:latin typeface="+mn-lt"/>
                      </a:endParaRPr>
                    </a:p>
                  </a:txBody>
                  <a:tcPr marL="45720" marR="45720" anchor="ctr"/>
                </a:tc>
              </a:tr>
              <a:tr h="394149">
                <a:tc>
                  <a:txBody>
                    <a:bodyPr/>
                    <a:lstStyle/>
                    <a:p>
                      <a:pPr algn="l" fontAlgn="ctr"/>
                      <a:r>
                        <a:rPr lang="es-SV" sz="1800" u="none" strike="noStrike" dirty="0" smtClean="0">
                          <a:effectLst/>
                          <a:latin typeface="+mn-lt"/>
                        </a:rPr>
                        <a:t>Cabañas</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205,328</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3</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Dolores, Ilobasco</a:t>
                      </a:r>
                      <a:endParaRPr lang="es-SV" sz="1800" b="0" i="0" u="none" strike="noStrike" dirty="0">
                        <a:solidFill>
                          <a:srgbClr val="000000"/>
                        </a:solidFill>
                        <a:effectLst/>
                        <a:latin typeface="+mn-lt"/>
                      </a:endParaRPr>
                    </a:p>
                  </a:txBody>
                  <a:tcPr marL="45720" marR="45720" anchor="ctr"/>
                </a:tc>
              </a:tr>
              <a:tr h="1280985">
                <a:tc>
                  <a:txBody>
                    <a:bodyPr/>
                    <a:lstStyle/>
                    <a:p>
                      <a:pPr algn="l" fontAlgn="ctr"/>
                      <a:r>
                        <a:rPr lang="es-SV" sz="1800" u="none" strike="noStrike" dirty="0" smtClean="0">
                          <a:effectLst/>
                          <a:latin typeface="+mn-lt"/>
                        </a:rPr>
                        <a:t>Chalatenango</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1,515,098</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12</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Arcatao, El Carrizal, Las Vueltas, Nueva Trinidad, Ojos De Agua, San Antonio Los Ranchos, San Fernando, San Isidro Labrador, Tejutla</a:t>
                      </a:r>
                      <a:endParaRPr lang="es-419" sz="1800" b="0" i="0" u="none" strike="noStrike" dirty="0">
                        <a:solidFill>
                          <a:srgbClr val="000000"/>
                        </a:solidFill>
                        <a:effectLst/>
                        <a:latin typeface="+mn-lt"/>
                      </a:endParaRPr>
                    </a:p>
                  </a:txBody>
                  <a:tcPr marL="45720" marR="45720" anchor="ctr"/>
                </a:tc>
              </a:tr>
              <a:tr h="689761">
                <a:tc>
                  <a:txBody>
                    <a:bodyPr/>
                    <a:lstStyle/>
                    <a:p>
                      <a:pPr algn="l" fontAlgn="ctr"/>
                      <a:r>
                        <a:rPr lang="es-SV" sz="1800" u="none" strike="noStrike" dirty="0" smtClean="0">
                          <a:effectLst/>
                          <a:latin typeface="+mn-lt"/>
                        </a:rPr>
                        <a:t>Cuscatlán</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1,185,817</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5</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El Carmen, Monte San Juan, San Cristobal, San Pedro Perulap</a:t>
                      </a:r>
                      <a:r>
                        <a:rPr lang="es-SV" sz="1800" u="none" strike="noStrike" dirty="0" smtClean="0">
                          <a:effectLst/>
                          <a:latin typeface="+mn-lt"/>
                        </a:rPr>
                        <a:t>á</a:t>
                      </a:r>
                      <a:r>
                        <a:rPr lang="es-419" sz="1800" u="none" strike="noStrike" dirty="0" smtClean="0">
                          <a:effectLst/>
                          <a:latin typeface="+mn-lt"/>
                        </a:rPr>
                        <a:t>n</a:t>
                      </a:r>
                      <a:endParaRPr lang="es-419" sz="1800" b="0" i="0" u="none" strike="noStrike" dirty="0">
                        <a:solidFill>
                          <a:srgbClr val="000000"/>
                        </a:solidFill>
                        <a:effectLst/>
                        <a:latin typeface="+mn-lt"/>
                      </a:endParaRPr>
                    </a:p>
                  </a:txBody>
                  <a:tcPr marL="45720" marR="45720" anchor="ctr"/>
                </a:tc>
              </a:tr>
              <a:tr h="394149">
                <a:tc>
                  <a:txBody>
                    <a:bodyPr/>
                    <a:lstStyle/>
                    <a:p>
                      <a:pPr algn="l" fontAlgn="ctr"/>
                      <a:r>
                        <a:rPr lang="es-SV" sz="1800" u="none" strike="noStrike" dirty="0" smtClean="0">
                          <a:effectLst/>
                          <a:latin typeface="+mn-lt"/>
                        </a:rPr>
                        <a:t>La Libertad</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1,621,938</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10</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Jicalapa, Teotepeque, Tepecoyo</a:t>
                      </a:r>
                      <a:endParaRPr lang="es-SV" sz="1800" b="0" i="0" u="none" strike="noStrike" dirty="0">
                        <a:solidFill>
                          <a:srgbClr val="000000"/>
                        </a:solidFill>
                        <a:effectLst/>
                        <a:latin typeface="+mn-lt"/>
                      </a:endParaRPr>
                    </a:p>
                  </a:txBody>
                  <a:tcPr marL="45720" marR="45720" anchor="ctr"/>
                </a:tc>
              </a:tr>
              <a:tr h="985373">
                <a:tc>
                  <a:txBody>
                    <a:bodyPr/>
                    <a:lstStyle/>
                    <a:p>
                      <a:pPr algn="l" fontAlgn="ctr"/>
                      <a:r>
                        <a:rPr lang="es-SV" sz="1800" u="none" strike="noStrike" dirty="0" smtClean="0">
                          <a:effectLst/>
                          <a:latin typeface="+mn-lt"/>
                        </a:rPr>
                        <a:t>La Paz</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1,513,367</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11</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Cuyultitán, Olocuilta, San Juan Nonualco, San Luis Talpa, San Miguel Tepezontes, Santa María Ostuma, Santiago Nonualco</a:t>
                      </a:r>
                      <a:endParaRPr lang="es-SV" sz="1800" b="0" i="0" u="none" strike="noStrike" dirty="0">
                        <a:solidFill>
                          <a:srgbClr val="000000"/>
                        </a:solidFill>
                        <a:effectLst/>
                        <a:latin typeface="+mn-lt"/>
                      </a:endParaRPr>
                    </a:p>
                  </a:txBody>
                  <a:tcPr marL="45720" marR="45720" anchor="ctr"/>
                </a:tc>
              </a:tr>
              <a:tr h="394149">
                <a:tc>
                  <a:txBody>
                    <a:bodyPr/>
                    <a:lstStyle/>
                    <a:p>
                      <a:pPr algn="l" fontAlgn="ctr"/>
                      <a:r>
                        <a:rPr lang="es-SV" sz="1800" u="none" strike="noStrike" dirty="0" smtClean="0">
                          <a:effectLst/>
                          <a:latin typeface="+mn-lt"/>
                        </a:rPr>
                        <a:t>San Salvador</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923,458</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8</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Ilopango, Mejicanos, Santo Tomás</a:t>
                      </a:r>
                      <a:endParaRPr lang="es-SV" sz="1800" b="0" i="0" u="none" strike="noStrike" dirty="0">
                        <a:solidFill>
                          <a:srgbClr val="000000"/>
                        </a:solidFill>
                        <a:effectLst/>
                        <a:latin typeface="+mn-lt"/>
                      </a:endParaRPr>
                    </a:p>
                  </a:txBody>
                  <a:tcPr marL="45720" marR="45720" anchor="ctr"/>
                </a:tc>
              </a:tr>
              <a:tr h="394149">
                <a:tc>
                  <a:txBody>
                    <a:bodyPr/>
                    <a:lstStyle/>
                    <a:p>
                      <a:pPr algn="l" fontAlgn="ctr"/>
                      <a:r>
                        <a:rPr lang="es-SV" sz="1800" u="none" strike="noStrike" dirty="0" smtClean="0">
                          <a:effectLst/>
                          <a:latin typeface="+mn-lt"/>
                        </a:rPr>
                        <a:t>San Vicente</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319,879</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3</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San Vicente, Verapaz</a:t>
                      </a:r>
                      <a:endParaRPr lang="es-SV" sz="1800" b="0" i="0" u="none" strike="noStrike" dirty="0">
                        <a:solidFill>
                          <a:srgbClr val="000000"/>
                        </a:solidFill>
                        <a:effectLst/>
                        <a:latin typeface="+mn-lt"/>
                      </a:endParaRPr>
                    </a:p>
                  </a:txBody>
                  <a:tcPr marL="45720" marR="45720" anchor="ctr"/>
                </a:tc>
              </a:tr>
              <a:tr h="394149">
                <a:tc>
                  <a:txBody>
                    <a:bodyPr/>
                    <a:lstStyle/>
                    <a:p>
                      <a:pPr algn="l" fontAlgn="ctr"/>
                      <a:r>
                        <a:rPr lang="es-SV" sz="1800" u="none" strike="noStrike">
                          <a:effectLst/>
                          <a:latin typeface="+mn-lt"/>
                        </a:rPr>
                        <a:t>Total general</a:t>
                      </a:r>
                      <a:endParaRPr lang="es-SV" sz="1800" b="1" i="0" u="none" strike="noStrike">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7,284,887</a:t>
                      </a:r>
                      <a:endParaRPr lang="es-SV" sz="1800" b="1" i="0" u="none" strike="noStrike" dirty="0">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52</a:t>
                      </a:r>
                      <a:endParaRPr lang="es-SV" sz="1800" b="0" i="0" u="none" strike="noStrike" dirty="0">
                        <a:solidFill>
                          <a:srgbClr val="000000"/>
                        </a:solidFill>
                        <a:effectLst/>
                        <a:latin typeface="+mn-lt"/>
                      </a:endParaRPr>
                    </a:p>
                  </a:txBody>
                  <a:tcPr marL="45720" marR="45720" anchor="ctr"/>
                </a:tc>
                <a:tc>
                  <a:txBody>
                    <a:bodyPr/>
                    <a:lstStyle/>
                    <a:p>
                      <a:pPr algn="ctr" fontAlgn="ctr"/>
                      <a:r>
                        <a:rPr lang="es-419" sz="1800" b="1" i="0" u="none" strike="noStrike" dirty="0" smtClean="0">
                          <a:solidFill>
                            <a:srgbClr val="000000"/>
                          </a:solidFill>
                          <a:effectLst/>
                          <a:latin typeface="+mn-lt"/>
                        </a:rPr>
                        <a:t>31 municipios</a:t>
                      </a:r>
                      <a:endParaRPr lang="es-SV" sz="1800" b="1" i="0" u="none" strike="noStrike" dirty="0">
                        <a:solidFill>
                          <a:srgbClr val="000000"/>
                        </a:solidFill>
                        <a:effectLst/>
                        <a:latin typeface="+mn-lt"/>
                      </a:endParaRPr>
                    </a:p>
                  </a:txBody>
                  <a:tcPr marL="45720" marR="45720" anchor="ctr"/>
                </a:tc>
              </a:tr>
            </a:tbl>
          </a:graphicData>
        </a:graphic>
      </p:graphicFrame>
      <p:sp>
        <p:nvSpPr>
          <p:cNvPr id="4" name="1 Título"/>
          <p:cNvSpPr txBox="1">
            <a:spLocks/>
          </p:cNvSpPr>
          <p:nvPr/>
        </p:nvSpPr>
        <p:spPr>
          <a:xfrm>
            <a:off x="-36512" y="-27385"/>
            <a:ext cx="9228173" cy="1044000"/>
          </a:xfrm>
          <a:prstGeom prst="rect">
            <a:avLst/>
          </a:prstGeom>
          <a:solidFill>
            <a:schemeClr val="bg1"/>
          </a:solid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600" b="1" dirty="0" smtClean="0">
                <a:solidFill>
                  <a:srgbClr val="000066"/>
                </a:solidFill>
                <a:effectLst>
                  <a:outerShdw blurRad="38100" dist="38100" dir="2700000" algn="tl">
                    <a:srgbClr val="000000">
                      <a:alpha val="43137"/>
                    </a:srgbClr>
                  </a:outerShdw>
                </a:effectLst>
                <a:ea typeface="+mn-ea"/>
                <a:cs typeface="Arial" pitchFamily="34" charset="0"/>
              </a:rPr>
              <a:t>Infraestructura Vial en la Zona Central</a:t>
            </a:r>
            <a:br>
              <a:rPr lang="es-SV" sz="3600" b="1" dirty="0" smtClean="0">
                <a:solidFill>
                  <a:srgbClr val="000066"/>
                </a:solidFill>
                <a:effectLst>
                  <a:outerShdw blurRad="38100" dist="38100" dir="2700000" algn="tl">
                    <a:srgbClr val="000000">
                      <a:alpha val="43137"/>
                    </a:srgbClr>
                  </a:outerShdw>
                </a:effectLst>
                <a:ea typeface="+mn-ea"/>
                <a:cs typeface="Arial" pitchFamily="34" charset="0"/>
              </a:rPr>
            </a:br>
            <a:r>
              <a:rPr lang="es-SV" sz="2000" b="1" dirty="0" smtClean="0">
                <a:solidFill>
                  <a:srgbClr val="000066"/>
                </a:solidFill>
                <a:effectLst>
                  <a:outerShdw blurRad="38100" dist="38100" dir="2700000" algn="tl">
                    <a:srgbClr val="000000">
                      <a:alpha val="43137"/>
                    </a:srgbClr>
                  </a:outerShdw>
                </a:effectLst>
                <a:ea typeface="+mn-ea"/>
                <a:cs typeface="Arial" pitchFamily="34" charset="0"/>
              </a:rPr>
              <a:t>junio 2014 – mayo 2018 </a:t>
            </a:r>
            <a:endParaRPr lang="es-SV" sz="3600" b="1" dirty="0">
              <a:solidFill>
                <a:srgbClr val="000066"/>
              </a:solidFill>
              <a:effectLst>
                <a:outerShdw blurRad="38100" dist="38100" dir="2700000" algn="tl">
                  <a:srgbClr val="000000">
                    <a:alpha val="43137"/>
                  </a:srgbClr>
                </a:outerShdw>
              </a:effectLst>
              <a:ea typeface="+mn-ea"/>
              <a:cs typeface="Arial" pitchFamily="34" charset="0"/>
            </a:endParaRPr>
          </a:p>
        </p:txBody>
      </p:sp>
    </p:spTree>
    <p:extLst>
      <p:ext uri="{BB962C8B-B14F-4D97-AF65-F5344CB8AC3E}">
        <p14:creationId xmlns:p14="http://schemas.microsoft.com/office/powerpoint/2010/main" val="1154395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8" t="12500" r="8333" b="12667"/>
          <a:stretch/>
        </p:blipFill>
        <p:spPr bwMode="auto">
          <a:xfrm>
            <a:off x="-56095" y="1052736"/>
            <a:ext cx="9200095" cy="517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197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8520" y="1124744"/>
            <a:ext cx="9361040" cy="4968552"/>
          </a:xfrm>
          <a:prstGeom prst="rect">
            <a:avLst/>
          </a:prstGeom>
          <a:solidFill>
            <a:srgbClr val="8DA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6" name="5 CuadroTexto"/>
          <p:cNvSpPr txBox="1"/>
          <p:nvPr/>
        </p:nvSpPr>
        <p:spPr>
          <a:xfrm>
            <a:off x="3575396" y="2116303"/>
            <a:ext cx="5603256" cy="2739211"/>
          </a:xfrm>
          <a:prstGeom prst="rect">
            <a:avLst/>
          </a:prstGeom>
          <a:noFill/>
        </p:spPr>
        <p:txBody>
          <a:bodyPr wrap="square" rtlCol="0">
            <a:spAutoFit/>
          </a:bodyPr>
          <a:lstStyle/>
          <a:p>
            <a:pPr algn="ctr"/>
            <a:r>
              <a:rPr lang="es-SV" sz="4800" b="1" dirty="0" smtClean="0">
                <a:solidFill>
                  <a:schemeClr val="bg1"/>
                </a:solidFill>
                <a:effectLst>
                  <a:outerShdw blurRad="38100" dist="38100" dir="2700000" algn="tl">
                    <a:srgbClr val="000000">
                      <a:alpha val="43137"/>
                    </a:srgbClr>
                  </a:outerShdw>
                </a:effectLst>
              </a:rPr>
              <a:t>ANA LILIAN GONZÁLEZ</a:t>
            </a:r>
            <a:r>
              <a:rPr lang="es-SV" sz="4800" b="1" dirty="0">
                <a:solidFill>
                  <a:schemeClr val="bg1"/>
                </a:solidFill>
                <a:effectLst>
                  <a:outerShdw blurRad="38100" dist="38100" dir="2700000" algn="tl">
                    <a:srgbClr val="000000">
                      <a:alpha val="43137"/>
                    </a:srgbClr>
                  </a:outerShdw>
                </a:effectLst>
              </a:rPr>
              <a:t> </a:t>
            </a:r>
            <a:r>
              <a:rPr lang="es-SV" sz="4800" b="1" dirty="0" smtClean="0">
                <a:solidFill>
                  <a:schemeClr val="bg1"/>
                </a:solidFill>
                <a:effectLst>
                  <a:outerShdw blurRad="38100" dist="38100" dir="2700000" algn="tl">
                    <a:srgbClr val="000000">
                      <a:alpha val="43137"/>
                    </a:srgbClr>
                  </a:outerShdw>
                </a:effectLst>
              </a:rPr>
              <a:t>DE </a:t>
            </a:r>
            <a:r>
              <a:rPr lang="es-SV" sz="4800" b="1" dirty="0">
                <a:solidFill>
                  <a:schemeClr val="bg1"/>
                </a:solidFill>
                <a:effectLst>
                  <a:outerShdw blurRad="38100" dist="38100" dir="2700000" algn="tl">
                    <a:srgbClr val="000000">
                      <a:alpha val="43137"/>
                    </a:srgbClr>
                  </a:outerShdw>
                </a:effectLst>
              </a:rPr>
              <a:t>HENRÍQUEZ</a:t>
            </a:r>
          </a:p>
          <a:p>
            <a:pPr algn="ctr"/>
            <a:r>
              <a:rPr lang="es-ES" sz="2800" dirty="0" smtClean="0">
                <a:solidFill>
                  <a:schemeClr val="bg1"/>
                </a:solidFill>
              </a:rPr>
              <a:t>MEJORAMIENTO DE VIDA</a:t>
            </a:r>
            <a:endParaRPr lang="es-SV" sz="2800" dirty="0">
              <a:solidFill>
                <a:schemeClr val="bg1"/>
              </a:solidFill>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24" y="1212889"/>
            <a:ext cx="3419872" cy="4880408"/>
          </a:xfrm>
          <a:prstGeom prst="rect">
            <a:avLst/>
          </a:prstGeom>
        </p:spPr>
      </p:pic>
    </p:spTree>
    <p:extLst>
      <p:ext uri="{BB962C8B-B14F-4D97-AF65-F5344CB8AC3E}">
        <p14:creationId xmlns:p14="http://schemas.microsoft.com/office/powerpoint/2010/main" val="1740932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ntro-escol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264" y="2251958"/>
            <a:ext cx="9308232" cy="4610483"/>
          </a:xfrm>
          <a:prstGeom prst="rect">
            <a:avLst/>
          </a:prstGeom>
        </p:spPr>
      </p:pic>
      <p:sp>
        <p:nvSpPr>
          <p:cNvPr id="4" name="1 Título"/>
          <p:cNvSpPr>
            <a:spLocks noGrp="1"/>
          </p:cNvSpPr>
          <p:nvPr>
            <p:ph type="title"/>
          </p:nvPr>
        </p:nvSpPr>
        <p:spPr>
          <a:xfrm>
            <a:off x="24347" y="901169"/>
            <a:ext cx="9228173" cy="954107"/>
          </a:xfrm>
          <a:noFill/>
          <a:ln w="9525">
            <a:noFill/>
            <a:miter lim="800000"/>
            <a:headEnd/>
            <a:tailEnd/>
          </a:ln>
        </p:spPr>
        <p:txBody>
          <a:bodyPr wrap="square" anchor="ctr">
            <a:spAutoFit/>
          </a:bodyPr>
          <a:lstStyle/>
          <a:p>
            <a:r>
              <a:rPr lang="es-SV" sz="3600" b="1" dirty="0" smtClean="0">
                <a:solidFill>
                  <a:srgbClr val="000066"/>
                </a:solidFill>
                <a:ea typeface="+mn-ea"/>
                <a:cs typeface="Arial" pitchFamily="34" charset="0"/>
              </a:rPr>
              <a:t>Infraestructura en Educación en la Zona Central   </a:t>
            </a:r>
            <a:r>
              <a:rPr lang="es-SV" sz="2000" b="1" dirty="0" smtClean="0">
                <a:solidFill>
                  <a:srgbClr val="000066"/>
                </a:solidFill>
                <a:ea typeface="+mn-ea"/>
                <a:cs typeface="Arial" pitchFamily="34" charset="0"/>
              </a:rPr>
              <a:t>junio 2014 – mayo 2018 </a:t>
            </a:r>
            <a:endParaRPr lang="es-SV" sz="3600" b="1" dirty="0">
              <a:solidFill>
                <a:srgbClr val="000066"/>
              </a:solidFill>
              <a:ea typeface="+mn-ea"/>
              <a:cs typeface="Arial" pitchFamily="34" charset="0"/>
            </a:endParaRPr>
          </a:p>
        </p:txBody>
      </p:sp>
      <p:sp>
        <p:nvSpPr>
          <p:cNvPr id="3" name="2 CuadroTexto"/>
          <p:cNvSpPr txBox="1"/>
          <p:nvPr/>
        </p:nvSpPr>
        <p:spPr>
          <a:xfrm>
            <a:off x="-90264" y="2530639"/>
            <a:ext cx="4878288" cy="1877437"/>
          </a:xfrm>
          <a:prstGeom prst="rect">
            <a:avLst/>
          </a:prstGeom>
          <a:noFill/>
        </p:spPr>
        <p:txBody>
          <a:bodyPr wrap="square" rtlCol="0">
            <a:spAutoFit/>
          </a:bodyPr>
          <a:lstStyle/>
          <a:p>
            <a:pPr algn="ctr"/>
            <a:r>
              <a:rPr lang="es-SV" sz="7200" b="1" dirty="0" smtClean="0">
                <a:solidFill>
                  <a:schemeClr val="bg1"/>
                </a:solidFill>
                <a:effectLst>
                  <a:outerShdw blurRad="38100" dist="38100" dir="2700000" algn="tl">
                    <a:srgbClr val="000000">
                      <a:alpha val="43137"/>
                    </a:srgbClr>
                  </a:outerShdw>
                </a:effectLst>
                <a:latin typeface="+mj-lt"/>
                <a:ea typeface="Calibri"/>
                <a:cs typeface="Times New Roman"/>
              </a:rPr>
              <a:t>US$ 2.70</a:t>
            </a:r>
          </a:p>
          <a:p>
            <a:pPr algn="ctr"/>
            <a:r>
              <a:rPr lang="es-SV" sz="4400" b="1" dirty="0" smtClean="0">
                <a:solidFill>
                  <a:schemeClr val="bg1"/>
                </a:solidFill>
                <a:effectLst>
                  <a:outerShdw blurRad="38100" dist="38100" dir="2700000" algn="tl">
                    <a:srgbClr val="000000">
                      <a:alpha val="43137"/>
                    </a:srgbClr>
                  </a:outerShdw>
                </a:effectLst>
                <a:latin typeface="+mj-lt"/>
                <a:ea typeface="Calibri"/>
                <a:cs typeface="Times New Roman"/>
              </a:rPr>
              <a:t>millones </a:t>
            </a:r>
            <a:r>
              <a:rPr lang="es-SV" sz="4400" b="1" dirty="0">
                <a:solidFill>
                  <a:schemeClr val="bg1"/>
                </a:solidFill>
                <a:effectLst>
                  <a:outerShdw blurRad="38100" dist="38100" dir="2700000" algn="tl">
                    <a:srgbClr val="000000">
                      <a:alpha val="43137"/>
                    </a:srgbClr>
                  </a:outerShdw>
                </a:effectLst>
                <a:ea typeface="Calibri"/>
                <a:cs typeface="Times New Roman"/>
              </a:rPr>
              <a:t>invertidos</a:t>
            </a:r>
            <a:endParaRPr lang="es-SV" sz="7200" b="1" dirty="0">
              <a:solidFill>
                <a:schemeClr val="bg1"/>
              </a:solidFill>
              <a:effectLst>
                <a:outerShdw blurRad="38100" dist="38100" dir="2700000" algn="tl">
                  <a:srgbClr val="000000">
                    <a:alpha val="43137"/>
                  </a:srgbClr>
                </a:outerShdw>
              </a:effectLst>
              <a:ea typeface="Calibri"/>
              <a:cs typeface="Times New Roman"/>
            </a:endParaRPr>
          </a:p>
        </p:txBody>
      </p:sp>
      <p:sp>
        <p:nvSpPr>
          <p:cNvPr id="5" name="4 Rectángulo"/>
          <p:cNvSpPr/>
          <p:nvPr/>
        </p:nvSpPr>
        <p:spPr>
          <a:xfrm>
            <a:off x="107504" y="4581128"/>
            <a:ext cx="4824536" cy="1692771"/>
          </a:xfrm>
          <a:prstGeom prst="rect">
            <a:avLst/>
          </a:prstGeom>
        </p:spPr>
        <p:txBody>
          <a:bodyPr wrap="square">
            <a:spAutoFit/>
          </a:bodyPr>
          <a:lstStyle/>
          <a:p>
            <a:pPr algn="ctr"/>
            <a:r>
              <a:rPr lang="es-SV" sz="2600" dirty="0" smtClean="0">
                <a:solidFill>
                  <a:schemeClr val="bg1"/>
                </a:solidFill>
                <a:latin typeface="Calibri" pitchFamily="34" charset="0"/>
              </a:rPr>
              <a:t>8,548 personas han sido beneficiadas con la construcción o mejora de 61 </a:t>
            </a:r>
            <a:r>
              <a:rPr lang="es-SV" sz="2600" dirty="0">
                <a:solidFill>
                  <a:schemeClr val="bg1"/>
                </a:solidFill>
                <a:latin typeface="Calibri" pitchFamily="34" charset="0"/>
              </a:rPr>
              <a:t>centros </a:t>
            </a:r>
            <a:r>
              <a:rPr lang="es-SV" sz="2600" dirty="0" smtClean="0">
                <a:solidFill>
                  <a:schemeClr val="bg1"/>
                </a:solidFill>
                <a:latin typeface="Calibri" pitchFamily="34" charset="0"/>
              </a:rPr>
              <a:t>escolares (23 proyectos)</a:t>
            </a:r>
          </a:p>
        </p:txBody>
      </p:sp>
    </p:spTree>
    <p:extLst>
      <p:ext uri="{BB962C8B-B14F-4D97-AF65-F5344CB8AC3E}">
        <p14:creationId xmlns:p14="http://schemas.microsoft.com/office/powerpoint/2010/main" val="10924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istencia-tecni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22" y="2276873"/>
            <a:ext cx="9318926" cy="4615780"/>
          </a:xfrm>
          <a:prstGeom prst="rect">
            <a:avLst/>
          </a:prstGeom>
        </p:spPr>
      </p:pic>
      <p:sp>
        <p:nvSpPr>
          <p:cNvPr id="4" name="1 Título"/>
          <p:cNvSpPr>
            <a:spLocks noGrp="1"/>
          </p:cNvSpPr>
          <p:nvPr>
            <p:ph type="title"/>
          </p:nvPr>
        </p:nvSpPr>
        <p:spPr>
          <a:xfrm>
            <a:off x="24347" y="778058"/>
            <a:ext cx="9228173" cy="1077218"/>
          </a:xfrm>
          <a:noFill/>
          <a:ln w="9525">
            <a:noFill/>
            <a:miter lim="800000"/>
            <a:headEnd/>
            <a:tailEnd/>
          </a:ln>
        </p:spPr>
        <p:txBody>
          <a:bodyPr wrap="square" anchor="ctr">
            <a:spAutoFit/>
          </a:bodyPr>
          <a:lstStyle/>
          <a:p>
            <a:r>
              <a:rPr lang="es-SV" sz="4000" b="1" dirty="0" smtClean="0">
                <a:solidFill>
                  <a:srgbClr val="000066"/>
                </a:solidFill>
                <a:ea typeface="+mn-ea"/>
                <a:cs typeface="Arial" pitchFamily="34" charset="0"/>
              </a:rPr>
              <a:t>Asistencia Técnica en la Zona Central</a:t>
            </a:r>
            <a:br>
              <a:rPr lang="es-SV" sz="4000" b="1" dirty="0" smtClean="0">
                <a:solidFill>
                  <a:srgbClr val="000066"/>
                </a:solidFill>
                <a:ea typeface="+mn-ea"/>
                <a:cs typeface="Arial" pitchFamily="34" charset="0"/>
              </a:rPr>
            </a:br>
            <a:r>
              <a:rPr lang="es-SV" sz="2400" b="1" dirty="0" smtClean="0">
                <a:solidFill>
                  <a:srgbClr val="000066"/>
                </a:solidFill>
                <a:ea typeface="+mn-ea"/>
                <a:cs typeface="Arial" pitchFamily="34" charset="0"/>
              </a:rPr>
              <a:t>junio 2014 – mayo 2018 </a:t>
            </a:r>
            <a:endParaRPr lang="es-SV" sz="4000" b="1" dirty="0">
              <a:solidFill>
                <a:srgbClr val="000066"/>
              </a:solidFill>
              <a:ea typeface="+mn-ea"/>
              <a:cs typeface="Arial" pitchFamily="34" charset="0"/>
            </a:endParaRPr>
          </a:p>
        </p:txBody>
      </p:sp>
      <p:sp>
        <p:nvSpPr>
          <p:cNvPr id="3" name="2 CuadroTexto"/>
          <p:cNvSpPr txBox="1"/>
          <p:nvPr/>
        </p:nvSpPr>
        <p:spPr>
          <a:xfrm>
            <a:off x="4590256" y="2420888"/>
            <a:ext cx="4590256" cy="2554545"/>
          </a:xfrm>
          <a:prstGeom prst="rect">
            <a:avLst/>
          </a:prstGeom>
          <a:noFill/>
        </p:spPr>
        <p:txBody>
          <a:bodyPr wrap="square" rtlCol="0">
            <a:spAutoFit/>
          </a:bodyPr>
          <a:lstStyle/>
          <a:p>
            <a:pPr algn="ctr"/>
            <a:r>
              <a:rPr lang="es-SV" sz="7200" b="1" dirty="0" smtClean="0">
                <a:solidFill>
                  <a:schemeClr val="bg1"/>
                </a:solidFill>
                <a:effectLst>
                  <a:outerShdw blurRad="38100" dist="38100" dir="2700000" algn="tl">
                    <a:srgbClr val="000000">
                      <a:alpha val="43137"/>
                    </a:srgbClr>
                  </a:outerShdw>
                </a:effectLst>
                <a:latin typeface="+mj-lt"/>
                <a:ea typeface="Calibri"/>
                <a:cs typeface="Times New Roman"/>
              </a:rPr>
              <a:t>US$ 5.29</a:t>
            </a:r>
          </a:p>
          <a:p>
            <a:pPr algn="ctr"/>
            <a:r>
              <a:rPr lang="es-SV" sz="4400" b="1" dirty="0" smtClean="0">
                <a:solidFill>
                  <a:schemeClr val="bg1"/>
                </a:solidFill>
                <a:effectLst>
                  <a:outerShdw blurRad="38100" dist="38100" dir="2700000" algn="tl">
                    <a:srgbClr val="000000">
                      <a:alpha val="43137"/>
                    </a:srgbClr>
                  </a:outerShdw>
                </a:effectLst>
                <a:latin typeface="+mj-lt"/>
                <a:ea typeface="Calibri"/>
                <a:cs typeface="Times New Roman"/>
              </a:rPr>
              <a:t>millones </a:t>
            </a:r>
            <a:r>
              <a:rPr lang="es-SV" sz="4400" b="1" dirty="0">
                <a:solidFill>
                  <a:schemeClr val="bg1"/>
                </a:solidFill>
                <a:effectLst>
                  <a:outerShdw blurRad="38100" dist="38100" dir="2700000" algn="tl">
                    <a:srgbClr val="000000">
                      <a:alpha val="43137"/>
                    </a:srgbClr>
                  </a:outerShdw>
                </a:effectLst>
                <a:ea typeface="Calibri"/>
                <a:cs typeface="Times New Roman"/>
              </a:rPr>
              <a:t>invertidos</a:t>
            </a:r>
            <a:endParaRPr lang="es-SV" sz="7200" b="1" dirty="0">
              <a:solidFill>
                <a:schemeClr val="bg1"/>
              </a:solidFill>
              <a:effectLst>
                <a:outerShdw blurRad="38100" dist="38100" dir="2700000" algn="tl">
                  <a:srgbClr val="000000">
                    <a:alpha val="43137"/>
                  </a:srgbClr>
                </a:outerShdw>
              </a:effectLst>
              <a:ea typeface="Calibri"/>
              <a:cs typeface="Times New Roman"/>
            </a:endParaRPr>
          </a:p>
        </p:txBody>
      </p:sp>
      <p:sp>
        <p:nvSpPr>
          <p:cNvPr id="6" name="5 Rectángulo"/>
          <p:cNvSpPr/>
          <p:nvPr/>
        </p:nvSpPr>
        <p:spPr>
          <a:xfrm>
            <a:off x="5004048" y="5016971"/>
            <a:ext cx="4067944" cy="1815882"/>
          </a:xfrm>
          <a:prstGeom prst="rect">
            <a:avLst/>
          </a:prstGeom>
        </p:spPr>
        <p:txBody>
          <a:bodyPr wrap="square">
            <a:spAutoFit/>
          </a:bodyPr>
          <a:lstStyle/>
          <a:p>
            <a:pPr algn="ctr"/>
            <a:r>
              <a:rPr lang="es-419" sz="2800" dirty="0" smtClean="0">
                <a:solidFill>
                  <a:schemeClr val="bg1"/>
                </a:solidFill>
                <a:latin typeface="Calibri" pitchFamily="34" charset="0"/>
              </a:rPr>
              <a:t>Más de 1,400 proyectos ejecutados, beneficiando a la población de 133 municipios</a:t>
            </a:r>
            <a:endParaRPr lang="es-SV" sz="2800" dirty="0" smtClean="0">
              <a:solidFill>
                <a:schemeClr val="bg1"/>
              </a:solidFill>
              <a:latin typeface="Calibri" pitchFamily="34" charset="0"/>
            </a:endParaRPr>
          </a:p>
        </p:txBody>
      </p:sp>
    </p:spTree>
    <p:extLst>
      <p:ext uri="{BB962C8B-B14F-4D97-AF65-F5344CB8AC3E}">
        <p14:creationId xmlns:p14="http://schemas.microsoft.com/office/powerpoint/2010/main" val="29612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723902154"/>
              </p:ext>
            </p:extLst>
          </p:nvPr>
        </p:nvGraphicFramePr>
        <p:xfrm>
          <a:off x="179512" y="1844824"/>
          <a:ext cx="8784976" cy="4896547"/>
        </p:xfrm>
        <a:graphic>
          <a:graphicData uri="http://schemas.openxmlformats.org/drawingml/2006/table">
            <a:tbl>
              <a:tblPr firstRow="1" lastRow="1" bandRow="1">
                <a:tableStyleId>{B301B821-A1FF-4177-AEE7-76D212191A09}</a:tableStyleId>
              </a:tblPr>
              <a:tblGrid>
                <a:gridCol w="3024336"/>
                <a:gridCol w="1224136"/>
                <a:gridCol w="1728192"/>
                <a:gridCol w="1584176"/>
                <a:gridCol w="1224136"/>
              </a:tblGrid>
              <a:tr h="960107">
                <a:tc>
                  <a:txBody>
                    <a:bodyPr/>
                    <a:lstStyle/>
                    <a:p>
                      <a:pPr algn="ctr" fontAlgn="ctr"/>
                      <a:r>
                        <a:rPr lang="es-SV" sz="1800" u="none" strike="noStrike" dirty="0">
                          <a:effectLst/>
                          <a:latin typeface="+mn-lt"/>
                        </a:rPr>
                        <a:t>Tipo de Asistencia Técnica</a:t>
                      </a:r>
                      <a:endParaRPr lang="es-SV" sz="1800" b="1"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Ejecutado</a:t>
                      </a:r>
                      <a:endParaRPr lang="es-SV" sz="1800" b="1" i="0" u="none" strike="noStrike" dirty="0">
                        <a:solidFill>
                          <a:srgbClr val="000000"/>
                        </a:solidFill>
                        <a:effectLst/>
                        <a:latin typeface="+mn-lt"/>
                      </a:endParaRPr>
                    </a:p>
                  </a:txBody>
                  <a:tcPr marL="45720" marR="45720" anchor="ctr"/>
                </a:tc>
                <a:tc>
                  <a:txBody>
                    <a:bodyPr/>
                    <a:lstStyle/>
                    <a:p>
                      <a:pPr algn="ctr" fontAlgn="b"/>
                      <a:r>
                        <a:rPr lang="es-SV" sz="1800" u="none" strike="noStrike" dirty="0">
                          <a:effectLst/>
                          <a:latin typeface="+mn-lt"/>
                        </a:rPr>
                        <a:t>Personas </a:t>
                      </a:r>
                      <a:r>
                        <a:rPr lang="es-SV" sz="1800" u="none" strike="noStrike" dirty="0" smtClean="0">
                          <a:effectLst/>
                          <a:latin typeface="+mn-lt"/>
                        </a:rPr>
                        <a:t>Beneficiaras</a:t>
                      </a:r>
                      <a:endParaRPr lang="es-SV" sz="1800" b="1" i="0" u="none" strike="noStrike" dirty="0">
                        <a:solidFill>
                          <a:srgbClr val="000000"/>
                        </a:solidFill>
                        <a:effectLst/>
                        <a:latin typeface="+mn-lt"/>
                      </a:endParaRPr>
                    </a:p>
                  </a:txBody>
                  <a:tcPr marL="45720" marR="45720" anchor="ctr"/>
                </a:tc>
                <a:tc>
                  <a:txBody>
                    <a:bodyPr/>
                    <a:lstStyle/>
                    <a:p>
                      <a:pPr algn="ctr" fontAlgn="b"/>
                      <a:r>
                        <a:rPr lang="es-SV" sz="1800" u="none" strike="noStrike" dirty="0">
                          <a:effectLst/>
                          <a:latin typeface="+mn-lt"/>
                        </a:rPr>
                        <a:t>Cantidad de </a:t>
                      </a:r>
                      <a:r>
                        <a:rPr lang="es-SV" sz="1800" u="none" strike="noStrike" dirty="0" smtClean="0">
                          <a:effectLst/>
                          <a:latin typeface="+mn-lt"/>
                        </a:rPr>
                        <a:t>proyectos</a:t>
                      </a:r>
                      <a:endParaRPr lang="es-SV" sz="1800" b="1" i="0" u="none" strike="noStrike" dirty="0">
                        <a:solidFill>
                          <a:srgbClr val="000000"/>
                        </a:solidFill>
                        <a:effectLst/>
                        <a:latin typeface="+mn-lt"/>
                      </a:endParaRPr>
                    </a:p>
                  </a:txBody>
                  <a:tcPr marL="45720" marR="45720" anchor="ctr"/>
                </a:tc>
                <a:tc>
                  <a:txBody>
                    <a:bodyPr/>
                    <a:lstStyle/>
                    <a:p>
                      <a:pPr algn="ctr" fontAlgn="b"/>
                      <a:r>
                        <a:rPr lang="es-SV" sz="1800" u="none" strike="noStrike" dirty="0">
                          <a:effectLst/>
                          <a:latin typeface="+mn-lt"/>
                        </a:rPr>
                        <a:t>Cantidad de municipios</a:t>
                      </a:r>
                      <a:endParaRPr lang="es-SV" sz="1800" b="1" i="0" u="none" strike="noStrike" dirty="0">
                        <a:solidFill>
                          <a:srgbClr val="000000"/>
                        </a:solidFill>
                        <a:effectLst/>
                        <a:latin typeface="+mn-lt"/>
                      </a:endParaRPr>
                    </a:p>
                  </a:txBody>
                  <a:tcPr marL="45720" marR="45720" anchor="ctr"/>
                </a:tc>
              </a:tr>
              <a:tr h="672075">
                <a:tc>
                  <a:txBody>
                    <a:bodyPr/>
                    <a:lstStyle/>
                    <a:p>
                      <a:pPr algn="l" fontAlgn="b"/>
                      <a:r>
                        <a:rPr lang="es-SV" sz="1800" b="0" i="0" u="none" strike="noStrike" dirty="0" smtClean="0">
                          <a:solidFill>
                            <a:srgbClr val="000000"/>
                          </a:solidFill>
                          <a:effectLst/>
                          <a:latin typeface="+mn-lt"/>
                        </a:rPr>
                        <a:t>Componente</a:t>
                      </a:r>
                      <a:r>
                        <a:rPr lang="es-SV" sz="1800" b="0" i="0" u="none" strike="noStrike" baseline="0" dirty="0" smtClean="0">
                          <a:solidFill>
                            <a:srgbClr val="000000"/>
                          </a:solidFill>
                          <a:effectLst/>
                          <a:latin typeface="+mn-lt"/>
                        </a:rPr>
                        <a:t> </a:t>
                      </a:r>
                      <a:r>
                        <a:rPr lang="es-SV" sz="1800" b="0" i="0" u="none" strike="noStrike" dirty="0" smtClean="0">
                          <a:solidFill>
                            <a:srgbClr val="000000"/>
                          </a:solidFill>
                          <a:effectLst/>
                          <a:latin typeface="+mn-lt"/>
                        </a:rPr>
                        <a:t>2 del </a:t>
                      </a:r>
                      <a:r>
                        <a:rPr lang="es-SV" sz="1800" b="0" i="0" u="none" strike="noStrike" dirty="0" err="1" smtClean="0">
                          <a:solidFill>
                            <a:srgbClr val="000000"/>
                          </a:solidFill>
                          <a:effectLst/>
                          <a:latin typeface="+mn-lt"/>
                        </a:rPr>
                        <a:t>PFGL</a:t>
                      </a:r>
                      <a:r>
                        <a:rPr lang="es-SV" sz="1800" b="0" i="0" u="none" strike="noStrike" dirty="0" smtClean="0">
                          <a:solidFill>
                            <a:srgbClr val="000000"/>
                          </a:solidFill>
                          <a:effectLst/>
                          <a:latin typeface="+mn-lt"/>
                        </a:rPr>
                        <a:t> – Asistencia Técnica</a:t>
                      </a:r>
                      <a:endParaRPr lang="es-SV" sz="1800" b="0" i="0" u="none" strike="noStrike" dirty="0">
                        <a:solidFill>
                          <a:srgbClr val="000000"/>
                        </a:solidFill>
                        <a:effectLst/>
                        <a:latin typeface="+mn-lt"/>
                      </a:endParaRPr>
                    </a:p>
                  </a:txBody>
                  <a:tcPr marL="45720" marR="45720" anchor="ctr"/>
                </a:tc>
                <a:tc>
                  <a:txBody>
                    <a:bodyPr/>
                    <a:lstStyle/>
                    <a:p>
                      <a:pPr algn="r" fontAlgn="b"/>
                      <a:r>
                        <a:rPr lang="es-SV" sz="1800" b="0" i="0" u="none" strike="noStrike">
                          <a:solidFill>
                            <a:srgbClr val="000000"/>
                          </a:solidFill>
                          <a:effectLst/>
                          <a:latin typeface="+mn-lt"/>
                        </a:rPr>
                        <a:t>$3,341,159</a:t>
                      </a:r>
                    </a:p>
                  </a:txBody>
                  <a:tcPr marL="45720" marR="45720" anchor="ctr"/>
                </a:tc>
                <a:tc>
                  <a:txBody>
                    <a:bodyPr/>
                    <a:lstStyle/>
                    <a:p>
                      <a:pPr algn="ctr" fontAlgn="b"/>
                      <a:r>
                        <a:rPr lang="es-SV" sz="1800" b="0" i="0" u="none" strike="noStrike" dirty="0" smtClean="0">
                          <a:solidFill>
                            <a:srgbClr val="000000"/>
                          </a:solidFill>
                          <a:effectLst/>
                          <a:latin typeface="+mn-lt"/>
                        </a:rPr>
                        <a:t>Población</a:t>
                      </a:r>
                      <a:r>
                        <a:rPr lang="es-SV" sz="1800" b="0" i="0" u="none" strike="noStrike" baseline="0" dirty="0" smtClean="0">
                          <a:solidFill>
                            <a:srgbClr val="000000"/>
                          </a:solidFill>
                          <a:effectLst/>
                          <a:latin typeface="+mn-lt"/>
                        </a:rPr>
                        <a:t> de 133 municipios</a:t>
                      </a:r>
                      <a:endParaRPr lang="es-SV" sz="1800" b="0" i="0" u="none" strike="noStrike" dirty="0">
                        <a:solidFill>
                          <a:srgbClr val="000000"/>
                        </a:solidFill>
                        <a:effectLst/>
                        <a:latin typeface="+mn-lt"/>
                      </a:endParaRPr>
                    </a:p>
                  </a:txBody>
                  <a:tcPr marL="45720" marR="45720" anchor="ctr"/>
                </a:tc>
                <a:tc>
                  <a:txBody>
                    <a:bodyPr/>
                    <a:lstStyle/>
                    <a:p>
                      <a:pPr algn="ctr" fontAlgn="b"/>
                      <a:r>
                        <a:rPr lang="es-SV" sz="1800" b="0" i="0" u="none" strike="noStrike" dirty="0">
                          <a:solidFill>
                            <a:srgbClr val="000000"/>
                          </a:solidFill>
                          <a:effectLst/>
                          <a:latin typeface="+mn-lt"/>
                        </a:rPr>
                        <a:t>1,289</a:t>
                      </a:r>
                    </a:p>
                  </a:txBody>
                  <a:tcPr marL="45720" marR="45720" anchor="ctr"/>
                </a:tc>
                <a:tc>
                  <a:txBody>
                    <a:bodyPr/>
                    <a:lstStyle/>
                    <a:p>
                      <a:pPr algn="ctr" fontAlgn="b"/>
                      <a:r>
                        <a:rPr lang="es-SV" sz="1800" b="0" i="0" u="none" strike="noStrike">
                          <a:solidFill>
                            <a:srgbClr val="000000"/>
                          </a:solidFill>
                          <a:effectLst/>
                          <a:latin typeface="+mn-lt"/>
                        </a:rPr>
                        <a:t>133</a:t>
                      </a:r>
                    </a:p>
                  </a:txBody>
                  <a:tcPr marL="45720" marR="45720" anchor="ctr"/>
                </a:tc>
              </a:tr>
              <a:tr h="384043">
                <a:tc>
                  <a:txBody>
                    <a:bodyPr/>
                    <a:lstStyle/>
                    <a:p>
                      <a:pPr algn="l" fontAlgn="b"/>
                      <a:r>
                        <a:rPr lang="es-SV" sz="1800" b="0" i="0" u="none" strike="noStrike">
                          <a:solidFill>
                            <a:srgbClr val="000000"/>
                          </a:solidFill>
                          <a:effectLst/>
                          <a:latin typeface="+mn-lt"/>
                        </a:rPr>
                        <a:t>Capacitaciones PATI</a:t>
                      </a:r>
                    </a:p>
                  </a:txBody>
                  <a:tcPr marL="45720" marR="45720" anchor="ctr"/>
                </a:tc>
                <a:tc>
                  <a:txBody>
                    <a:bodyPr/>
                    <a:lstStyle/>
                    <a:p>
                      <a:pPr algn="r" fontAlgn="b"/>
                      <a:r>
                        <a:rPr lang="es-SV" sz="1800" b="0" i="0" u="none" strike="noStrike">
                          <a:solidFill>
                            <a:srgbClr val="000000"/>
                          </a:solidFill>
                          <a:effectLst/>
                          <a:latin typeface="+mn-lt"/>
                        </a:rPr>
                        <a:t>$656,050</a:t>
                      </a:r>
                    </a:p>
                  </a:txBody>
                  <a:tcPr marL="45720" marR="45720" anchor="ctr"/>
                </a:tc>
                <a:tc>
                  <a:txBody>
                    <a:bodyPr/>
                    <a:lstStyle/>
                    <a:p>
                      <a:pPr algn="ctr" fontAlgn="b"/>
                      <a:r>
                        <a:rPr lang="es-SV" sz="1800" b="0" i="0" u="none" strike="noStrike">
                          <a:solidFill>
                            <a:srgbClr val="000000"/>
                          </a:solidFill>
                          <a:effectLst/>
                          <a:latin typeface="+mn-lt"/>
                        </a:rPr>
                        <a:t>8,901</a:t>
                      </a:r>
                    </a:p>
                  </a:txBody>
                  <a:tcPr marL="45720" marR="45720" anchor="ctr"/>
                </a:tc>
                <a:tc>
                  <a:txBody>
                    <a:bodyPr/>
                    <a:lstStyle/>
                    <a:p>
                      <a:pPr algn="ctr" fontAlgn="b"/>
                      <a:r>
                        <a:rPr lang="es-SV" sz="1800" b="0" i="0" u="none" strike="noStrike" dirty="0">
                          <a:solidFill>
                            <a:srgbClr val="000000"/>
                          </a:solidFill>
                          <a:effectLst/>
                          <a:latin typeface="+mn-lt"/>
                        </a:rPr>
                        <a:t>29</a:t>
                      </a:r>
                    </a:p>
                  </a:txBody>
                  <a:tcPr marL="45720" marR="45720" anchor="ctr"/>
                </a:tc>
                <a:tc>
                  <a:txBody>
                    <a:bodyPr/>
                    <a:lstStyle/>
                    <a:p>
                      <a:pPr algn="ctr" fontAlgn="b"/>
                      <a:r>
                        <a:rPr lang="es-SV" sz="1800" b="0" i="0" u="none" strike="noStrike">
                          <a:solidFill>
                            <a:srgbClr val="000000"/>
                          </a:solidFill>
                          <a:effectLst/>
                          <a:latin typeface="+mn-lt"/>
                        </a:rPr>
                        <a:t>14</a:t>
                      </a:r>
                    </a:p>
                  </a:txBody>
                  <a:tcPr marL="45720" marR="45720" anchor="ctr"/>
                </a:tc>
              </a:tr>
              <a:tr h="384043">
                <a:tc>
                  <a:txBody>
                    <a:bodyPr/>
                    <a:lstStyle/>
                    <a:p>
                      <a:pPr algn="l" fontAlgn="b"/>
                      <a:r>
                        <a:rPr lang="es-SV" sz="1800" b="0" i="0" u="none" strike="noStrike">
                          <a:solidFill>
                            <a:srgbClr val="000000"/>
                          </a:solidFill>
                          <a:effectLst/>
                          <a:latin typeface="+mn-lt"/>
                        </a:rPr>
                        <a:t>Consultorías</a:t>
                      </a:r>
                    </a:p>
                  </a:txBody>
                  <a:tcPr marL="45720" marR="45720" anchor="ctr"/>
                </a:tc>
                <a:tc>
                  <a:txBody>
                    <a:bodyPr/>
                    <a:lstStyle/>
                    <a:p>
                      <a:pPr algn="r" fontAlgn="b"/>
                      <a:r>
                        <a:rPr lang="es-SV" sz="1800" b="0" i="0" u="none" strike="noStrike">
                          <a:solidFill>
                            <a:srgbClr val="000000"/>
                          </a:solidFill>
                          <a:effectLst/>
                          <a:latin typeface="+mn-lt"/>
                        </a:rPr>
                        <a:t>$428,220</a:t>
                      </a:r>
                    </a:p>
                  </a:txBody>
                  <a:tcPr marL="45720" marR="45720" anchor="ctr"/>
                </a:tc>
                <a:tc>
                  <a:txBody>
                    <a:bodyPr/>
                    <a:lstStyle/>
                    <a:p>
                      <a:pPr algn="ctr" fontAlgn="b"/>
                      <a:r>
                        <a:rPr lang="es-SV" sz="1800" b="0" i="0" u="none" strike="noStrike">
                          <a:solidFill>
                            <a:srgbClr val="000000"/>
                          </a:solidFill>
                          <a:effectLst/>
                          <a:latin typeface="+mn-lt"/>
                        </a:rPr>
                        <a:t>161,542</a:t>
                      </a:r>
                    </a:p>
                  </a:txBody>
                  <a:tcPr marL="45720" marR="45720" anchor="ctr"/>
                </a:tc>
                <a:tc>
                  <a:txBody>
                    <a:bodyPr/>
                    <a:lstStyle/>
                    <a:p>
                      <a:pPr algn="ctr" fontAlgn="b"/>
                      <a:r>
                        <a:rPr lang="es-SV" sz="1800" b="0" i="0" u="none" strike="noStrike" dirty="0">
                          <a:solidFill>
                            <a:srgbClr val="000000"/>
                          </a:solidFill>
                          <a:effectLst/>
                          <a:latin typeface="+mn-lt"/>
                        </a:rPr>
                        <a:t>35</a:t>
                      </a:r>
                    </a:p>
                  </a:txBody>
                  <a:tcPr marL="45720" marR="45720" anchor="ctr"/>
                </a:tc>
                <a:tc>
                  <a:txBody>
                    <a:bodyPr/>
                    <a:lstStyle/>
                    <a:p>
                      <a:pPr algn="ctr" fontAlgn="b"/>
                      <a:r>
                        <a:rPr lang="es-SV" sz="1800" b="0" i="0" u="none" strike="noStrike" dirty="0">
                          <a:solidFill>
                            <a:srgbClr val="000000"/>
                          </a:solidFill>
                          <a:effectLst/>
                          <a:latin typeface="+mn-lt"/>
                        </a:rPr>
                        <a:t>24</a:t>
                      </a:r>
                    </a:p>
                  </a:txBody>
                  <a:tcPr marL="45720" marR="45720" anchor="ctr"/>
                </a:tc>
              </a:tr>
              <a:tr h="672075">
                <a:tc>
                  <a:txBody>
                    <a:bodyPr/>
                    <a:lstStyle/>
                    <a:p>
                      <a:pPr algn="l" fontAlgn="b"/>
                      <a:r>
                        <a:rPr lang="es-419" sz="1800" b="0" i="0" u="none" strike="noStrike">
                          <a:solidFill>
                            <a:srgbClr val="000000"/>
                          </a:solidFill>
                          <a:effectLst/>
                          <a:latin typeface="+mn-lt"/>
                        </a:rPr>
                        <a:t>Punto Focal Bono Educación Urbano</a:t>
                      </a:r>
                    </a:p>
                  </a:txBody>
                  <a:tcPr marL="45720" marR="45720" anchor="ctr"/>
                </a:tc>
                <a:tc>
                  <a:txBody>
                    <a:bodyPr/>
                    <a:lstStyle/>
                    <a:p>
                      <a:pPr algn="r" fontAlgn="b"/>
                      <a:r>
                        <a:rPr lang="es-SV" sz="1800" b="0" i="0" u="none" strike="noStrike">
                          <a:solidFill>
                            <a:srgbClr val="000000"/>
                          </a:solidFill>
                          <a:effectLst/>
                          <a:latin typeface="+mn-lt"/>
                        </a:rPr>
                        <a:t>$314,685</a:t>
                      </a:r>
                    </a:p>
                  </a:txBody>
                  <a:tcPr marL="45720" marR="45720" anchor="ctr"/>
                </a:tc>
                <a:tc>
                  <a:txBody>
                    <a:bodyPr/>
                    <a:lstStyle/>
                    <a:p>
                      <a:pPr algn="ctr" fontAlgn="b"/>
                      <a:r>
                        <a:rPr lang="es-SV" sz="1800" b="0" i="0" u="none" strike="noStrike">
                          <a:solidFill>
                            <a:srgbClr val="000000"/>
                          </a:solidFill>
                          <a:effectLst/>
                          <a:latin typeface="+mn-lt"/>
                        </a:rPr>
                        <a:t>8,282</a:t>
                      </a:r>
                    </a:p>
                  </a:txBody>
                  <a:tcPr marL="45720" marR="45720" anchor="ctr"/>
                </a:tc>
                <a:tc>
                  <a:txBody>
                    <a:bodyPr/>
                    <a:lstStyle/>
                    <a:p>
                      <a:pPr algn="ctr" fontAlgn="b"/>
                      <a:r>
                        <a:rPr lang="es-SV" sz="1800" b="0" i="0" u="none" strike="noStrike">
                          <a:solidFill>
                            <a:srgbClr val="000000"/>
                          </a:solidFill>
                          <a:effectLst/>
                          <a:latin typeface="+mn-lt"/>
                        </a:rPr>
                        <a:t>no aplica</a:t>
                      </a:r>
                    </a:p>
                  </a:txBody>
                  <a:tcPr marL="45720" marR="45720" anchor="ctr"/>
                </a:tc>
                <a:tc>
                  <a:txBody>
                    <a:bodyPr/>
                    <a:lstStyle/>
                    <a:p>
                      <a:pPr algn="ctr" fontAlgn="b"/>
                      <a:r>
                        <a:rPr lang="es-SV" sz="1800" b="0" i="0" u="none" strike="noStrike" dirty="0">
                          <a:solidFill>
                            <a:srgbClr val="000000"/>
                          </a:solidFill>
                          <a:effectLst/>
                          <a:latin typeface="+mn-lt"/>
                        </a:rPr>
                        <a:t>12</a:t>
                      </a:r>
                    </a:p>
                  </a:txBody>
                  <a:tcPr marL="45720" marR="45720" anchor="ctr"/>
                </a:tc>
              </a:tr>
              <a:tr h="672075">
                <a:tc>
                  <a:txBody>
                    <a:bodyPr/>
                    <a:lstStyle/>
                    <a:p>
                      <a:pPr algn="l" fontAlgn="b"/>
                      <a:r>
                        <a:rPr lang="es-SV" sz="1800" b="0" i="0" u="none" strike="noStrike" dirty="0">
                          <a:solidFill>
                            <a:srgbClr val="000000"/>
                          </a:solidFill>
                          <a:effectLst/>
                          <a:latin typeface="+mn-lt"/>
                        </a:rPr>
                        <a:t>Punto focal </a:t>
                      </a:r>
                      <a:r>
                        <a:rPr lang="es-SV" sz="1800" b="0" i="0" u="none" strike="noStrike" dirty="0" smtClean="0">
                          <a:solidFill>
                            <a:srgbClr val="000000"/>
                          </a:solidFill>
                          <a:effectLst/>
                          <a:latin typeface="+mn-lt"/>
                        </a:rPr>
                        <a:t>Pensión Básica Universal</a:t>
                      </a:r>
                      <a:r>
                        <a:rPr lang="es-SV" sz="1800" b="0" i="0" u="none" strike="noStrike" baseline="0" dirty="0" smtClean="0">
                          <a:solidFill>
                            <a:srgbClr val="000000"/>
                          </a:solidFill>
                          <a:effectLst/>
                          <a:latin typeface="+mn-lt"/>
                        </a:rPr>
                        <a:t> </a:t>
                      </a:r>
                      <a:r>
                        <a:rPr lang="es-SV" sz="1800" b="0" i="0" u="none" strike="noStrike" dirty="0" smtClean="0">
                          <a:solidFill>
                            <a:srgbClr val="000000"/>
                          </a:solidFill>
                          <a:effectLst/>
                          <a:latin typeface="+mn-lt"/>
                        </a:rPr>
                        <a:t>urbana</a:t>
                      </a:r>
                      <a:endParaRPr lang="es-SV" sz="1800" b="0" i="0" u="none" strike="noStrike" dirty="0">
                        <a:solidFill>
                          <a:srgbClr val="000000"/>
                        </a:solidFill>
                        <a:effectLst/>
                        <a:latin typeface="+mn-lt"/>
                      </a:endParaRPr>
                    </a:p>
                  </a:txBody>
                  <a:tcPr marL="45720" marR="45720" anchor="ctr"/>
                </a:tc>
                <a:tc>
                  <a:txBody>
                    <a:bodyPr/>
                    <a:lstStyle/>
                    <a:p>
                      <a:pPr algn="r" fontAlgn="b"/>
                      <a:r>
                        <a:rPr lang="es-SV" sz="1800" b="0" i="0" u="none" strike="noStrike">
                          <a:solidFill>
                            <a:srgbClr val="000000"/>
                          </a:solidFill>
                          <a:effectLst/>
                          <a:latin typeface="+mn-lt"/>
                        </a:rPr>
                        <a:t>$226,120</a:t>
                      </a:r>
                    </a:p>
                  </a:txBody>
                  <a:tcPr marL="45720" marR="45720" anchor="ctr"/>
                </a:tc>
                <a:tc>
                  <a:txBody>
                    <a:bodyPr/>
                    <a:lstStyle/>
                    <a:p>
                      <a:pPr algn="ctr" fontAlgn="b"/>
                      <a:r>
                        <a:rPr lang="es-SV" sz="1800" b="0" i="0" u="none" strike="noStrike">
                          <a:solidFill>
                            <a:srgbClr val="000000"/>
                          </a:solidFill>
                          <a:effectLst/>
                          <a:latin typeface="+mn-lt"/>
                        </a:rPr>
                        <a:t>5,049</a:t>
                      </a:r>
                    </a:p>
                  </a:txBody>
                  <a:tcPr marL="45720" marR="45720" anchor="ctr"/>
                </a:tc>
                <a:tc>
                  <a:txBody>
                    <a:bodyPr/>
                    <a:lstStyle/>
                    <a:p>
                      <a:pPr algn="ctr" fontAlgn="b"/>
                      <a:r>
                        <a:rPr lang="es-SV" sz="1800" b="0" i="0" u="none" strike="noStrike">
                          <a:solidFill>
                            <a:srgbClr val="000000"/>
                          </a:solidFill>
                          <a:effectLst/>
                          <a:latin typeface="+mn-lt"/>
                        </a:rPr>
                        <a:t>no aplica</a:t>
                      </a:r>
                    </a:p>
                  </a:txBody>
                  <a:tcPr marL="45720" marR="45720" anchor="ctr"/>
                </a:tc>
                <a:tc>
                  <a:txBody>
                    <a:bodyPr/>
                    <a:lstStyle/>
                    <a:p>
                      <a:pPr algn="ctr" fontAlgn="b"/>
                      <a:r>
                        <a:rPr lang="es-SV" sz="1800" b="0" i="0" u="none" strike="noStrike" dirty="0">
                          <a:solidFill>
                            <a:srgbClr val="000000"/>
                          </a:solidFill>
                          <a:effectLst/>
                          <a:latin typeface="+mn-lt"/>
                        </a:rPr>
                        <a:t>12</a:t>
                      </a:r>
                    </a:p>
                  </a:txBody>
                  <a:tcPr marL="45720" marR="45720" anchor="ctr"/>
                </a:tc>
              </a:tr>
              <a:tr h="384043">
                <a:tc>
                  <a:txBody>
                    <a:bodyPr/>
                    <a:lstStyle/>
                    <a:p>
                      <a:pPr algn="l" fontAlgn="b"/>
                      <a:r>
                        <a:rPr lang="es-SV" sz="1800" b="0" i="0" u="none" strike="noStrike">
                          <a:solidFill>
                            <a:srgbClr val="000000"/>
                          </a:solidFill>
                          <a:effectLst/>
                          <a:latin typeface="+mn-lt"/>
                        </a:rPr>
                        <a:t>Gastos Administrativos PATI</a:t>
                      </a:r>
                    </a:p>
                  </a:txBody>
                  <a:tcPr marL="45720" marR="45720" anchor="ctr"/>
                </a:tc>
                <a:tc>
                  <a:txBody>
                    <a:bodyPr/>
                    <a:lstStyle/>
                    <a:p>
                      <a:pPr algn="r" fontAlgn="b"/>
                      <a:r>
                        <a:rPr lang="es-SV" sz="1800" b="0" i="0" u="none" strike="noStrike">
                          <a:solidFill>
                            <a:srgbClr val="000000"/>
                          </a:solidFill>
                          <a:effectLst/>
                          <a:latin typeface="+mn-lt"/>
                        </a:rPr>
                        <a:t>$220,379</a:t>
                      </a:r>
                    </a:p>
                  </a:txBody>
                  <a:tcPr marL="45720" marR="45720" anchor="ctr"/>
                </a:tc>
                <a:tc>
                  <a:txBody>
                    <a:bodyPr/>
                    <a:lstStyle/>
                    <a:p>
                      <a:pPr algn="ctr" fontAlgn="b"/>
                      <a:r>
                        <a:rPr lang="es-SV" sz="1800" b="0" i="0" u="none" strike="noStrike">
                          <a:solidFill>
                            <a:srgbClr val="000000"/>
                          </a:solidFill>
                          <a:effectLst/>
                          <a:latin typeface="+mn-lt"/>
                        </a:rPr>
                        <a:t>6,823</a:t>
                      </a:r>
                    </a:p>
                  </a:txBody>
                  <a:tcPr marL="45720" marR="45720" anchor="ctr"/>
                </a:tc>
                <a:tc>
                  <a:txBody>
                    <a:bodyPr/>
                    <a:lstStyle/>
                    <a:p>
                      <a:pPr algn="ctr" fontAlgn="b"/>
                      <a:r>
                        <a:rPr lang="es-SV" sz="1800" b="0" i="0" u="none" strike="noStrike">
                          <a:solidFill>
                            <a:srgbClr val="000000"/>
                          </a:solidFill>
                          <a:effectLst/>
                          <a:latin typeface="+mn-lt"/>
                        </a:rPr>
                        <a:t>44</a:t>
                      </a:r>
                    </a:p>
                  </a:txBody>
                  <a:tcPr marL="45720" marR="45720" anchor="ctr"/>
                </a:tc>
                <a:tc>
                  <a:txBody>
                    <a:bodyPr/>
                    <a:lstStyle/>
                    <a:p>
                      <a:pPr algn="ctr" fontAlgn="b"/>
                      <a:r>
                        <a:rPr lang="es-SV" sz="1800" b="0" i="0" u="none" strike="noStrike" dirty="0">
                          <a:solidFill>
                            <a:srgbClr val="000000"/>
                          </a:solidFill>
                          <a:effectLst/>
                          <a:latin typeface="+mn-lt"/>
                        </a:rPr>
                        <a:t>20</a:t>
                      </a:r>
                    </a:p>
                  </a:txBody>
                  <a:tcPr marL="45720" marR="45720" anchor="ctr"/>
                </a:tc>
              </a:tr>
              <a:tr h="384043">
                <a:tc>
                  <a:txBody>
                    <a:bodyPr/>
                    <a:lstStyle/>
                    <a:p>
                      <a:pPr algn="l" fontAlgn="b"/>
                      <a:r>
                        <a:rPr lang="es-SV" sz="1800" b="0" i="0" u="none" strike="noStrike">
                          <a:solidFill>
                            <a:srgbClr val="000000"/>
                          </a:solidFill>
                          <a:effectLst/>
                          <a:latin typeface="+mn-lt"/>
                        </a:rPr>
                        <a:t>Asocios Públicos Privados</a:t>
                      </a:r>
                    </a:p>
                  </a:txBody>
                  <a:tcPr marL="45720" marR="45720" anchor="ctr"/>
                </a:tc>
                <a:tc>
                  <a:txBody>
                    <a:bodyPr/>
                    <a:lstStyle/>
                    <a:p>
                      <a:pPr algn="r" fontAlgn="b"/>
                      <a:r>
                        <a:rPr lang="es-SV" sz="1800" b="0" i="0" u="none" strike="noStrike">
                          <a:solidFill>
                            <a:srgbClr val="000000"/>
                          </a:solidFill>
                          <a:effectLst/>
                          <a:latin typeface="+mn-lt"/>
                        </a:rPr>
                        <a:t>$99,220</a:t>
                      </a:r>
                    </a:p>
                  </a:txBody>
                  <a:tcPr marL="45720" marR="45720" anchor="ctr"/>
                </a:tc>
                <a:tc>
                  <a:txBody>
                    <a:bodyPr/>
                    <a:lstStyle/>
                    <a:p>
                      <a:pPr algn="ctr" fontAlgn="b"/>
                      <a:r>
                        <a:rPr lang="es-SV" sz="1800" b="0" i="0" u="none" strike="noStrike">
                          <a:solidFill>
                            <a:srgbClr val="000000"/>
                          </a:solidFill>
                          <a:effectLst/>
                          <a:latin typeface="+mn-lt"/>
                        </a:rPr>
                        <a:t>1,755</a:t>
                      </a:r>
                    </a:p>
                  </a:txBody>
                  <a:tcPr marL="45720" marR="45720" anchor="ctr"/>
                </a:tc>
                <a:tc>
                  <a:txBody>
                    <a:bodyPr/>
                    <a:lstStyle/>
                    <a:p>
                      <a:pPr algn="ctr" fontAlgn="b"/>
                      <a:r>
                        <a:rPr lang="es-SV" sz="1800" b="0" i="0" u="none" strike="noStrike">
                          <a:solidFill>
                            <a:srgbClr val="000000"/>
                          </a:solidFill>
                          <a:effectLst/>
                          <a:latin typeface="+mn-lt"/>
                        </a:rPr>
                        <a:t>10</a:t>
                      </a:r>
                    </a:p>
                  </a:txBody>
                  <a:tcPr marL="45720" marR="45720" anchor="ctr"/>
                </a:tc>
                <a:tc>
                  <a:txBody>
                    <a:bodyPr/>
                    <a:lstStyle/>
                    <a:p>
                      <a:pPr algn="ctr" fontAlgn="b"/>
                      <a:r>
                        <a:rPr lang="es-SV" sz="1800" b="0" i="0" u="none" strike="noStrike" dirty="0">
                          <a:solidFill>
                            <a:srgbClr val="000000"/>
                          </a:solidFill>
                          <a:effectLst/>
                          <a:latin typeface="+mn-lt"/>
                        </a:rPr>
                        <a:t>7</a:t>
                      </a:r>
                    </a:p>
                  </a:txBody>
                  <a:tcPr marL="45720" marR="45720" anchor="ctr"/>
                </a:tc>
              </a:tr>
              <a:tr h="384043">
                <a:tc>
                  <a:txBody>
                    <a:bodyPr/>
                    <a:lstStyle/>
                    <a:p>
                      <a:pPr algn="l" fontAlgn="ctr"/>
                      <a:r>
                        <a:rPr lang="es-SV" sz="1800" u="none" strike="noStrike">
                          <a:effectLst/>
                          <a:latin typeface="+mn-lt"/>
                        </a:rPr>
                        <a:t>Total general</a:t>
                      </a:r>
                      <a:endParaRPr lang="es-SV" sz="1800" b="1" i="0" u="none" strike="noStrike">
                        <a:solidFill>
                          <a:srgbClr val="000000"/>
                        </a:solidFill>
                        <a:effectLst/>
                        <a:latin typeface="+mn-lt"/>
                      </a:endParaRPr>
                    </a:p>
                  </a:txBody>
                  <a:tcPr marL="45720" marR="45720" anchor="ctr"/>
                </a:tc>
                <a:tc>
                  <a:txBody>
                    <a:bodyPr/>
                    <a:lstStyle/>
                    <a:p>
                      <a:pPr algn="r" fontAlgn="ctr"/>
                      <a:r>
                        <a:rPr lang="es-SV" sz="1800" u="none" strike="noStrike">
                          <a:effectLst/>
                          <a:latin typeface="+mn-lt"/>
                        </a:rPr>
                        <a:t>$5,285,833</a:t>
                      </a:r>
                      <a:endParaRPr lang="es-SV" sz="1800" b="1" i="0" u="none" strike="noStrike">
                        <a:solidFill>
                          <a:srgbClr val="000000"/>
                        </a:solidFill>
                        <a:effectLst/>
                        <a:latin typeface="+mn-lt"/>
                      </a:endParaRPr>
                    </a:p>
                  </a:txBody>
                  <a:tcPr marL="45720" marR="45720" anchor="ctr"/>
                </a:tc>
                <a:tc>
                  <a:txBody>
                    <a:bodyPr/>
                    <a:lstStyle/>
                    <a:p>
                      <a:pPr algn="ctr" fontAlgn="b"/>
                      <a:endParaRPr lang="es-SV" sz="1800" b="1" i="0" u="none" strike="noStrike" dirty="0">
                        <a:solidFill>
                          <a:srgbClr val="000000"/>
                        </a:solidFill>
                        <a:effectLst/>
                        <a:latin typeface="+mn-lt"/>
                      </a:endParaRPr>
                    </a:p>
                  </a:txBody>
                  <a:tcPr marL="45720" marR="45720" anchor="ctr"/>
                </a:tc>
                <a:tc>
                  <a:txBody>
                    <a:bodyPr/>
                    <a:lstStyle/>
                    <a:p>
                      <a:pPr algn="ctr" fontAlgn="b"/>
                      <a:r>
                        <a:rPr lang="es-SV" sz="1800" u="none" strike="noStrike">
                          <a:effectLst/>
                          <a:latin typeface="+mn-lt"/>
                        </a:rPr>
                        <a:t>1,407</a:t>
                      </a:r>
                      <a:endParaRPr lang="es-SV" sz="1800" b="1" i="0" u="none" strike="noStrike">
                        <a:solidFill>
                          <a:srgbClr val="000000"/>
                        </a:solidFill>
                        <a:effectLst/>
                        <a:latin typeface="+mn-lt"/>
                      </a:endParaRPr>
                    </a:p>
                  </a:txBody>
                  <a:tcPr marL="45720" marR="45720" anchor="ctr"/>
                </a:tc>
                <a:tc>
                  <a:txBody>
                    <a:bodyPr/>
                    <a:lstStyle/>
                    <a:p>
                      <a:pPr algn="ctr" fontAlgn="b"/>
                      <a:endParaRPr lang="es-SV" sz="1800" b="1" i="0" u="none" strike="noStrike" dirty="0">
                        <a:solidFill>
                          <a:srgbClr val="000000"/>
                        </a:solidFill>
                        <a:effectLst/>
                        <a:latin typeface="+mn-lt"/>
                      </a:endParaRPr>
                    </a:p>
                  </a:txBody>
                  <a:tcPr marL="45720" marR="45720" anchor="ctr"/>
                </a:tc>
              </a:tr>
            </a:tbl>
          </a:graphicData>
        </a:graphic>
      </p:graphicFrame>
      <p:sp>
        <p:nvSpPr>
          <p:cNvPr id="6" name="1 Título"/>
          <p:cNvSpPr txBox="1">
            <a:spLocks/>
          </p:cNvSpPr>
          <p:nvPr/>
        </p:nvSpPr>
        <p:spPr>
          <a:xfrm>
            <a:off x="24347" y="692696"/>
            <a:ext cx="9228173" cy="107721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4000" b="1" dirty="0" smtClean="0">
                <a:solidFill>
                  <a:srgbClr val="000066"/>
                </a:solidFill>
                <a:ea typeface="+mn-ea"/>
                <a:cs typeface="Arial" pitchFamily="34" charset="0"/>
              </a:rPr>
              <a:t>Asistencia Técnica en la Zona Central</a:t>
            </a:r>
            <a:br>
              <a:rPr lang="es-SV" sz="4000" b="1" dirty="0" smtClean="0">
                <a:solidFill>
                  <a:srgbClr val="000066"/>
                </a:solidFill>
                <a:ea typeface="+mn-ea"/>
                <a:cs typeface="Arial" pitchFamily="34" charset="0"/>
              </a:rPr>
            </a:br>
            <a:r>
              <a:rPr lang="es-SV" sz="2400" b="1" dirty="0" smtClean="0">
                <a:solidFill>
                  <a:srgbClr val="000066"/>
                </a:solidFill>
                <a:ea typeface="+mn-ea"/>
                <a:cs typeface="Arial" pitchFamily="34" charset="0"/>
              </a:rPr>
              <a:t>junio 2014 – mayo 2018 </a:t>
            </a:r>
            <a:endParaRPr lang="es-SV" sz="4000" b="1" dirty="0">
              <a:solidFill>
                <a:srgbClr val="000066"/>
              </a:solidFill>
              <a:ea typeface="+mn-ea"/>
              <a:cs typeface="Arial" pitchFamily="34" charset="0"/>
            </a:endParaRPr>
          </a:p>
        </p:txBody>
      </p:sp>
    </p:spTree>
    <p:extLst>
      <p:ext uri="{BB962C8B-B14F-4D97-AF65-F5344CB8AC3E}">
        <p14:creationId xmlns:p14="http://schemas.microsoft.com/office/powerpoint/2010/main" val="247098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ctrTitle"/>
          </p:nvPr>
        </p:nvSpPr>
        <p:spPr>
          <a:xfrm>
            <a:off x="683568" y="1448780"/>
            <a:ext cx="8064896" cy="3960440"/>
          </a:xfrm>
        </p:spPr>
        <p:txBody>
          <a:bodyPr anchor="ctr">
            <a:noAutofit/>
          </a:bodyPr>
          <a:lstStyle/>
          <a:p>
            <a:r>
              <a:rPr lang="es-SV" sz="8000" b="1" dirty="0" smtClean="0">
                <a:solidFill>
                  <a:srgbClr val="000066"/>
                </a:solidFill>
              </a:rPr>
              <a:t>Inversión en Capital Físico</a:t>
            </a:r>
            <a:endParaRPr lang="es-SV" sz="8000" b="1" dirty="0">
              <a:solidFill>
                <a:srgbClr val="000066"/>
              </a:solidFill>
            </a:endParaRPr>
          </a:p>
        </p:txBody>
      </p:sp>
    </p:spTree>
    <p:extLst>
      <p:ext uri="{BB962C8B-B14F-4D97-AF65-F5344CB8AC3E}">
        <p14:creationId xmlns:p14="http://schemas.microsoft.com/office/powerpoint/2010/main" val="2363964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gua-potab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013" y="2276873"/>
            <a:ext cx="9317493" cy="4615070"/>
          </a:xfrm>
          <a:prstGeom prst="rect">
            <a:avLst/>
          </a:prstGeom>
        </p:spPr>
      </p:pic>
      <p:sp>
        <p:nvSpPr>
          <p:cNvPr id="4" name="1 Título"/>
          <p:cNvSpPr>
            <a:spLocks noGrp="1"/>
          </p:cNvSpPr>
          <p:nvPr>
            <p:ph type="title"/>
          </p:nvPr>
        </p:nvSpPr>
        <p:spPr>
          <a:xfrm>
            <a:off x="24347" y="746701"/>
            <a:ext cx="9228173" cy="954107"/>
          </a:xfrm>
          <a:noFill/>
          <a:ln w="9525">
            <a:noFill/>
            <a:miter lim="800000"/>
            <a:headEnd/>
            <a:tailEnd/>
          </a:ln>
        </p:spPr>
        <p:txBody>
          <a:bodyPr wrap="square" anchor="ctr">
            <a:spAutoFit/>
          </a:bodyPr>
          <a:lstStyle/>
          <a:p>
            <a:r>
              <a:rPr lang="es-SV" sz="3600" b="1" dirty="0" smtClean="0">
                <a:solidFill>
                  <a:srgbClr val="000066"/>
                </a:solidFill>
                <a:ea typeface="+mn-ea"/>
                <a:cs typeface="Arial" pitchFamily="34" charset="0"/>
              </a:rPr>
              <a:t>Agua Potable y Saneamiento en la Zona Central</a:t>
            </a:r>
            <a:br>
              <a:rPr lang="es-SV" sz="3600" b="1" dirty="0" smtClean="0">
                <a:solidFill>
                  <a:srgbClr val="000066"/>
                </a:solidFill>
                <a:ea typeface="+mn-ea"/>
                <a:cs typeface="Arial" pitchFamily="34" charset="0"/>
              </a:rPr>
            </a:br>
            <a:r>
              <a:rPr lang="es-SV" sz="2000" b="1" dirty="0" smtClean="0">
                <a:solidFill>
                  <a:srgbClr val="000066"/>
                </a:solidFill>
                <a:ea typeface="+mn-ea"/>
                <a:cs typeface="Arial" pitchFamily="34" charset="0"/>
              </a:rPr>
              <a:t>junio 2014 – mayo 2018 </a:t>
            </a:r>
            <a:endParaRPr lang="es-SV" sz="3600" b="1" dirty="0">
              <a:solidFill>
                <a:srgbClr val="000066"/>
              </a:solidFill>
              <a:ea typeface="+mn-ea"/>
              <a:cs typeface="Arial" pitchFamily="34" charset="0"/>
            </a:endParaRPr>
          </a:p>
        </p:txBody>
      </p:sp>
      <p:sp>
        <p:nvSpPr>
          <p:cNvPr id="3" name="2 CuadroTexto"/>
          <p:cNvSpPr txBox="1"/>
          <p:nvPr/>
        </p:nvSpPr>
        <p:spPr>
          <a:xfrm>
            <a:off x="-36512" y="2348880"/>
            <a:ext cx="4626128" cy="1877437"/>
          </a:xfrm>
          <a:prstGeom prst="rect">
            <a:avLst/>
          </a:prstGeom>
          <a:noFill/>
        </p:spPr>
        <p:txBody>
          <a:bodyPr wrap="square" rtlCol="0">
            <a:spAutoFit/>
          </a:bodyPr>
          <a:lstStyle/>
          <a:p>
            <a:pPr algn="ctr"/>
            <a:r>
              <a:rPr lang="es-SV" sz="7200" b="1" dirty="0" smtClean="0">
                <a:solidFill>
                  <a:schemeClr val="bg1"/>
                </a:solidFill>
                <a:effectLst>
                  <a:outerShdw blurRad="38100" dist="38100" dir="2700000" algn="tl">
                    <a:srgbClr val="000000">
                      <a:alpha val="43137"/>
                    </a:srgbClr>
                  </a:outerShdw>
                </a:effectLst>
                <a:latin typeface="+mj-lt"/>
                <a:ea typeface="Calibri"/>
                <a:cs typeface="Times New Roman"/>
              </a:rPr>
              <a:t>US$ 17.48</a:t>
            </a:r>
          </a:p>
          <a:p>
            <a:pPr algn="ctr"/>
            <a:r>
              <a:rPr lang="es-SV" sz="4400" b="1" dirty="0" smtClean="0">
                <a:solidFill>
                  <a:schemeClr val="bg1"/>
                </a:solidFill>
                <a:effectLst>
                  <a:outerShdw blurRad="38100" dist="38100" dir="2700000" algn="tl">
                    <a:srgbClr val="000000">
                      <a:alpha val="43137"/>
                    </a:srgbClr>
                  </a:outerShdw>
                </a:effectLst>
                <a:latin typeface="+mj-lt"/>
                <a:ea typeface="Calibri"/>
                <a:cs typeface="Times New Roman"/>
              </a:rPr>
              <a:t>millones invertidos</a:t>
            </a:r>
            <a:endParaRPr lang="es-SV" sz="7200" b="1" dirty="0">
              <a:solidFill>
                <a:schemeClr val="bg1"/>
              </a:solidFill>
              <a:effectLst>
                <a:outerShdw blurRad="38100" dist="38100" dir="2700000" algn="tl">
                  <a:srgbClr val="000000">
                    <a:alpha val="43137"/>
                  </a:srgbClr>
                </a:outerShdw>
              </a:effectLst>
              <a:latin typeface="+mj-lt"/>
              <a:ea typeface="Calibri"/>
              <a:cs typeface="Times New Roman"/>
            </a:endParaRPr>
          </a:p>
        </p:txBody>
      </p:sp>
      <p:sp>
        <p:nvSpPr>
          <p:cNvPr id="5" name="4 Rectángulo"/>
          <p:cNvSpPr/>
          <p:nvPr/>
        </p:nvSpPr>
        <p:spPr>
          <a:xfrm>
            <a:off x="-72384" y="4725144"/>
            <a:ext cx="4662000" cy="1815882"/>
          </a:xfrm>
          <a:prstGeom prst="rect">
            <a:avLst/>
          </a:prstGeom>
          <a:noFill/>
        </p:spPr>
        <p:txBody>
          <a:bodyPr wrap="square">
            <a:spAutoFit/>
          </a:bodyPr>
          <a:lstStyle/>
          <a:p>
            <a:pPr algn="ctr"/>
            <a:r>
              <a:rPr lang="es-419" sz="2800" dirty="0" smtClean="0">
                <a:solidFill>
                  <a:schemeClr val="bg1"/>
                </a:solidFill>
                <a:latin typeface="Calibri" pitchFamily="34" charset="0"/>
              </a:rPr>
              <a:t>6,752 </a:t>
            </a:r>
            <a:r>
              <a:rPr lang="es-419" sz="2800" dirty="0">
                <a:solidFill>
                  <a:schemeClr val="bg1"/>
                </a:solidFill>
                <a:latin typeface="Calibri" pitchFamily="34" charset="0"/>
              </a:rPr>
              <a:t>familias cuentan con acceso a agua </a:t>
            </a:r>
            <a:r>
              <a:rPr lang="es-419" sz="2800" dirty="0" smtClean="0">
                <a:solidFill>
                  <a:schemeClr val="bg1"/>
                </a:solidFill>
                <a:latin typeface="Calibri" pitchFamily="34" charset="0"/>
              </a:rPr>
              <a:t>potable y saneamiento, beneficiando</a:t>
            </a:r>
            <a:r>
              <a:rPr lang="es-SV" sz="2800" dirty="0" smtClean="0">
                <a:solidFill>
                  <a:schemeClr val="bg1"/>
                </a:solidFill>
                <a:latin typeface="Calibri" pitchFamily="34" charset="0"/>
              </a:rPr>
              <a:t> a 34,702 personas.</a:t>
            </a:r>
            <a:endParaRPr lang="es-419" sz="2800" dirty="0" smtClean="0">
              <a:solidFill>
                <a:schemeClr val="bg1"/>
              </a:solidFill>
              <a:latin typeface="Calibri" pitchFamily="34" charset="0"/>
            </a:endParaRPr>
          </a:p>
        </p:txBody>
      </p:sp>
    </p:spTree>
    <p:extLst>
      <p:ext uri="{BB962C8B-B14F-4D97-AF65-F5344CB8AC3E}">
        <p14:creationId xmlns:p14="http://schemas.microsoft.com/office/powerpoint/2010/main" val="12581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867740866"/>
              </p:ext>
            </p:extLst>
          </p:nvPr>
        </p:nvGraphicFramePr>
        <p:xfrm>
          <a:off x="251520" y="1772816"/>
          <a:ext cx="8712968" cy="5089480"/>
        </p:xfrm>
        <a:graphic>
          <a:graphicData uri="http://schemas.openxmlformats.org/drawingml/2006/table">
            <a:tbl>
              <a:tblPr firstRow="1" lastRow="1" bandRow="1">
                <a:tableStyleId>{B301B821-A1FF-4177-AEE7-76D212191A09}</a:tableStyleId>
              </a:tblPr>
              <a:tblGrid>
                <a:gridCol w="1512168"/>
                <a:gridCol w="1584176"/>
                <a:gridCol w="1368152"/>
                <a:gridCol w="4248472"/>
              </a:tblGrid>
              <a:tr h="904601">
                <a:tc>
                  <a:txBody>
                    <a:bodyPr/>
                    <a:lstStyle/>
                    <a:p>
                      <a:pPr algn="ctr" fontAlgn="ctr"/>
                      <a:r>
                        <a:rPr lang="es-SV" sz="1800" u="none" strike="noStrike" dirty="0" smtClean="0">
                          <a:effectLst/>
                          <a:latin typeface="+mn-lt"/>
                        </a:rPr>
                        <a:t>Departamento</a:t>
                      </a:r>
                      <a:endParaRPr lang="es-SV" sz="1800" b="0" i="0" u="none" strike="noStrike" dirty="0">
                        <a:solidFill>
                          <a:srgbClr val="FFFFFF"/>
                        </a:solidFill>
                        <a:effectLst/>
                        <a:latin typeface="+mn-lt"/>
                      </a:endParaRPr>
                    </a:p>
                  </a:txBody>
                  <a:tcPr marL="45720" marR="45720" anchor="ctr"/>
                </a:tc>
                <a:tc>
                  <a:txBody>
                    <a:bodyPr/>
                    <a:lstStyle/>
                    <a:p>
                      <a:pPr algn="ctr" fontAlgn="ctr"/>
                      <a:r>
                        <a:rPr lang="es-SV" sz="1800" u="none" strike="noStrike">
                          <a:effectLst/>
                          <a:latin typeface="+mn-lt"/>
                        </a:rPr>
                        <a:t>Ejecutado</a:t>
                      </a:r>
                      <a:endParaRPr lang="es-SV" sz="1800" b="0" i="0" u="none" strike="noStrike">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Cantidad de </a:t>
                      </a:r>
                      <a:r>
                        <a:rPr lang="es-SV" sz="1800" u="none" strike="noStrike" dirty="0" smtClean="0">
                          <a:effectLst/>
                          <a:latin typeface="+mn-lt"/>
                        </a:rPr>
                        <a:t>Proyectos</a:t>
                      </a:r>
                      <a:endParaRPr lang="es-SV" sz="1800" b="0" i="0" u="none" strike="noStrike" dirty="0">
                        <a:solidFill>
                          <a:srgbClr val="FFFFFF"/>
                        </a:solidFill>
                        <a:effectLst/>
                        <a:latin typeface="+mn-lt"/>
                      </a:endParaRPr>
                    </a:p>
                  </a:txBody>
                  <a:tcPr marL="45720" marR="45720" anchor="ctr"/>
                </a:tc>
                <a:tc>
                  <a:txBody>
                    <a:bodyPr/>
                    <a:lstStyle/>
                    <a:p>
                      <a:pPr algn="ctr" fontAlgn="ctr"/>
                      <a:r>
                        <a:rPr lang="es-SV" sz="1800" u="none" strike="noStrike" dirty="0">
                          <a:effectLst/>
                          <a:latin typeface="+mn-lt"/>
                        </a:rPr>
                        <a:t>Municipios</a:t>
                      </a:r>
                      <a:endParaRPr lang="es-SV" sz="1800" b="0" i="0" u="none" strike="noStrike" dirty="0">
                        <a:solidFill>
                          <a:srgbClr val="FFFFFF"/>
                        </a:solidFill>
                        <a:effectLst/>
                        <a:latin typeface="+mn-lt"/>
                      </a:endParaRPr>
                    </a:p>
                  </a:txBody>
                  <a:tcPr marL="45720" marR="45720" anchor="ctr"/>
                </a:tc>
              </a:tr>
              <a:tr h="394313">
                <a:tc>
                  <a:txBody>
                    <a:bodyPr/>
                    <a:lstStyle/>
                    <a:p>
                      <a:pPr algn="l" fontAlgn="ctr"/>
                      <a:r>
                        <a:rPr lang="es-SV" sz="1800" u="none" strike="noStrike" dirty="0" smtClean="0">
                          <a:effectLst/>
                          <a:latin typeface="+mn-lt"/>
                        </a:rPr>
                        <a:t>Cabañas</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3,629,598</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8</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Ilobasco, Jutiapa, Tejutepeque, Victoria</a:t>
                      </a:r>
                      <a:endParaRPr lang="es-SV" sz="1800" b="0" i="0" u="none" strike="noStrike" dirty="0">
                        <a:solidFill>
                          <a:srgbClr val="000000"/>
                        </a:solidFill>
                        <a:effectLst/>
                        <a:latin typeface="+mn-lt"/>
                      </a:endParaRPr>
                    </a:p>
                  </a:txBody>
                  <a:tcPr marL="45720" marR="45720" anchor="ctr"/>
                </a:tc>
              </a:tr>
              <a:tr h="649457">
                <a:tc>
                  <a:txBody>
                    <a:bodyPr/>
                    <a:lstStyle/>
                    <a:p>
                      <a:pPr algn="l" fontAlgn="ctr"/>
                      <a:r>
                        <a:rPr lang="es-SV" sz="1800" u="none" strike="noStrike" dirty="0" smtClean="0">
                          <a:effectLst/>
                          <a:latin typeface="+mn-lt"/>
                        </a:rPr>
                        <a:t>Chalatenango</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2,373,104</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6</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Agua Caliente, Cancasque, Comalapa, San Antonio Los Ranchos, San Francisco Moraz</a:t>
                      </a:r>
                      <a:r>
                        <a:rPr lang="es-SV" sz="1800" u="none" strike="noStrike" dirty="0" smtClean="0">
                          <a:effectLst/>
                          <a:latin typeface="+mn-lt"/>
                        </a:rPr>
                        <a:t>á</a:t>
                      </a:r>
                      <a:r>
                        <a:rPr lang="es-419" sz="1800" u="none" strike="noStrike" dirty="0" smtClean="0">
                          <a:effectLst/>
                          <a:latin typeface="+mn-lt"/>
                        </a:rPr>
                        <a:t>n</a:t>
                      </a:r>
                      <a:endParaRPr lang="es-419" sz="1800" b="0" i="0" u="none" strike="noStrike" dirty="0">
                        <a:solidFill>
                          <a:srgbClr val="000000"/>
                        </a:solidFill>
                        <a:effectLst/>
                        <a:latin typeface="+mn-lt"/>
                      </a:endParaRPr>
                    </a:p>
                  </a:txBody>
                  <a:tcPr marL="45720" marR="45720" anchor="ctr"/>
                </a:tc>
              </a:tr>
              <a:tr h="649457">
                <a:tc>
                  <a:txBody>
                    <a:bodyPr/>
                    <a:lstStyle/>
                    <a:p>
                      <a:pPr algn="l" fontAlgn="ctr"/>
                      <a:r>
                        <a:rPr lang="es-SV" sz="1800" u="none" strike="noStrike" dirty="0" smtClean="0">
                          <a:effectLst/>
                          <a:latin typeface="+mn-lt"/>
                        </a:rPr>
                        <a:t>Cuscatlán</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2,241,049</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5</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San José Guayabal, Santa Cruz Analquito, Suchitoto, Tenancingo</a:t>
                      </a:r>
                      <a:endParaRPr lang="es-SV" sz="1800" b="0" i="0" u="none" strike="noStrike" dirty="0">
                        <a:solidFill>
                          <a:srgbClr val="000000"/>
                        </a:solidFill>
                        <a:effectLst/>
                        <a:latin typeface="+mn-lt"/>
                      </a:endParaRPr>
                    </a:p>
                  </a:txBody>
                  <a:tcPr marL="45720" marR="45720" anchor="ctr"/>
                </a:tc>
              </a:tr>
              <a:tr h="649457">
                <a:tc>
                  <a:txBody>
                    <a:bodyPr/>
                    <a:lstStyle/>
                    <a:p>
                      <a:pPr algn="l" fontAlgn="ctr"/>
                      <a:r>
                        <a:rPr lang="es-SV" sz="1800" u="none" strike="noStrike" dirty="0" smtClean="0">
                          <a:effectLst/>
                          <a:latin typeface="+mn-lt"/>
                        </a:rPr>
                        <a:t>La Libertad</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1,105,666</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5</a:t>
                      </a:r>
                      <a:endParaRPr lang="es-SV" sz="1800" b="0" i="0" u="none" strike="noStrike" dirty="0">
                        <a:solidFill>
                          <a:srgbClr val="000000"/>
                        </a:solidFill>
                        <a:effectLst/>
                        <a:latin typeface="+mn-lt"/>
                      </a:endParaRPr>
                    </a:p>
                  </a:txBody>
                  <a:tcPr marL="45720" marR="45720" anchor="ctr"/>
                </a:tc>
                <a:tc>
                  <a:txBody>
                    <a:bodyPr/>
                    <a:lstStyle/>
                    <a:p>
                      <a:pPr algn="l" fontAlgn="ctr"/>
                      <a:r>
                        <a:rPr lang="es-419" sz="1800" u="none" strike="noStrike" dirty="0" smtClean="0">
                          <a:effectLst/>
                          <a:latin typeface="+mn-lt"/>
                        </a:rPr>
                        <a:t>Comasagua, Jicalapa, Sacacoyo, San Pablo Tacachico</a:t>
                      </a:r>
                      <a:endParaRPr lang="es-419" sz="1800" b="0" i="0" u="none" strike="noStrike" dirty="0">
                        <a:solidFill>
                          <a:srgbClr val="000000"/>
                        </a:solidFill>
                        <a:effectLst/>
                        <a:latin typeface="+mn-lt"/>
                      </a:endParaRPr>
                    </a:p>
                  </a:txBody>
                  <a:tcPr marL="45720" marR="45720" anchor="ctr"/>
                </a:tc>
              </a:tr>
              <a:tr h="394313">
                <a:tc>
                  <a:txBody>
                    <a:bodyPr/>
                    <a:lstStyle/>
                    <a:p>
                      <a:pPr algn="l" fontAlgn="ctr"/>
                      <a:r>
                        <a:rPr lang="es-SV" sz="1800" u="none" strike="noStrike" dirty="0" smtClean="0">
                          <a:effectLst/>
                          <a:latin typeface="+mn-lt"/>
                        </a:rPr>
                        <a:t>La Paz</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3,237,990</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San Luis Talpa</a:t>
                      </a:r>
                      <a:endParaRPr lang="es-SV" sz="1800" b="0" i="0" u="none" strike="noStrike" dirty="0">
                        <a:solidFill>
                          <a:srgbClr val="000000"/>
                        </a:solidFill>
                        <a:effectLst/>
                        <a:latin typeface="+mn-lt"/>
                      </a:endParaRPr>
                    </a:p>
                  </a:txBody>
                  <a:tcPr marL="45720" marR="45720" anchor="ctr"/>
                </a:tc>
              </a:tr>
              <a:tr h="394313">
                <a:tc>
                  <a:txBody>
                    <a:bodyPr/>
                    <a:lstStyle/>
                    <a:p>
                      <a:pPr algn="l" fontAlgn="ctr"/>
                      <a:r>
                        <a:rPr lang="es-SV" sz="1800" u="none" strike="noStrike" dirty="0" smtClean="0">
                          <a:effectLst/>
                          <a:latin typeface="+mn-lt"/>
                        </a:rPr>
                        <a:t>San Salvador</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58,733</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1</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Mejicanos (Drenaje</a:t>
                      </a:r>
                      <a:r>
                        <a:rPr lang="es-SV" sz="1800" u="none" strike="noStrike" baseline="0" dirty="0" smtClean="0">
                          <a:effectLst/>
                          <a:latin typeface="+mn-lt"/>
                        </a:rPr>
                        <a:t> de </a:t>
                      </a:r>
                      <a:r>
                        <a:rPr lang="es-SV" sz="1800" u="none" strike="noStrike" dirty="0" smtClean="0">
                          <a:effectLst/>
                          <a:latin typeface="+mn-lt"/>
                        </a:rPr>
                        <a:t>Aguas Lluvias)</a:t>
                      </a:r>
                      <a:endParaRPr lang="es-SV" sz="1800" b="0" i="0" u="none" strike="noStrike" dirty="0">
                        <a:solidFill>
                          <a:srgbClr val="000000"/>
                        </a:solidFill>
                        <a:effectLst/>
                        <a:latin typeface="+mn-lt"/>
                      </a:endParaRPr>
                    </a:p>
                  </a:txBody>
                  <a:tcPr marL="45720" marR="45720" anchor="ctr"/>
                </a:tc>
              </a:tr>
              <a:tr h="394313">
                <a:tc>
                  <a:txBody>
                    <a:bodyPr/>
                    <a:lstStyle/>
                    <a:p>
                      <a:pPr algn="l" fontAlgn="ctr"/>
                      <a:r>
                        <a:rPr lang="es-SV" sz="1800" u="none" strike="noStrike" dirty="0" smtClean="0">
                          <a:effectLst/>
                          <a:latin typeface="+mn-lt"/>
                        </a:rPr>
                        <a:t>San Vicente</a:t>
                      </a:r>
                      <a:endParaRPr lang="es-SV" sz="1800" b="0" i="0" u="none" strike="noStrike" dirty="0">
                        <a:solidFill>
                          <a:srgbClr val="000000"/>
                        </a:solidFill>
                        <a:effectLst/>
                        <a:latin typeface="+mn-lt"/>
                      </a:endParaRPr>
                    </a:p>
                  </a:txBody>
                  <a:tcPr marL="45720" marR="45720" anchor="ctr"/>
                </a:tc>
                <a:tc>
                  <a:txBody>
                    <a:bodyPr/>
                    <a:lstStyle/>
                    <a:p>
                      <a:pPr algn="r" fontAlgn="ctr"/>
                      <a:r>
                        <a:rPr lang="es-SV" sz="1800" u="none" strike="noStrike" dirty="0" smtClean="0">
                          <a:effectLst/>
                          <a:latin typeface="+mn-lt"/>
                        </a:rPr>
                        <a:t>$4,832,697</a:t>
                      </a:r>
                      <a:endParaRPr lang="es-SV" sz="1800" b="0"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5</a:t>
                      </a:r>
                      <a:endParaRPr lang="es-SV" sz="1800" b="0" i="0" u="none" strike="noStrike" dirty="0">
                        <a:solidFill>
                          <a:srgbClr val="000000"/>
                        </a:solidFill>
                        <a:effectLst/>
                        <a:latin typeface="+mn-lt"/>
                      </a:endParaRPr>
                    </a:p>
                  </a:txBody>
                  <a:tcPr marL="45720" marR="45720" anchor="ctr"/>
                </a:tc>
                <a:tc>
                  <a:txBody>
                    <a:bodyPr/>
                    <a:lstStyle/>
                    <a:p>
                      <a:pPr algn="l" fontAlgn="ctr"/>
                      <a:r>
                        <a:rPr lang="es-SV" sz="1800" u="none" strike="noStrike" dirty="0" smtClean="0">
                          <a:effectLst/>
                          <a:latin typeface="+mn-lt"/>
                        </a:rPr>
                        <a:t>Apastepeque, San Vicente, Santa Clara</a:t>
                      </a:r>
                      <a:endParaRPr lang="es-SV" sz="1800" b="0" i="0" u="none" strike="noStrike" dirty="0">
                        <a:solidFill>
                          <a:srgbClr val="000000"/>
                        </a:solidFill>
                        <a:effectLst/>
                        <a:latin typeface="+mn-lt"/>
                      </a:endParaRPr>
                    </a:p>
                  </a:txBody>
                  <a:tcPr marL="45720" marR="45720" anchor="ctr"/>
                </a:tc>
              </a:tr>
              <a:tr h="394313">
                <a:tc>
                  <a:txBody>
                    <a:bodyPr/>
                    <a:lstStyle/>
                    <a:p>
                      <a:pPr algn="l" fontAlgn="ctr"/>
                      <a:r>
                        <a:rPr lang="es-SV" sz="1800" u="none" strike="noStrike">
                          <a:effectLst/>
                          <a:latin typeface="+mn-lt"/>
                        </a:rPr>
                        <a:t>Total general</a:t>
                      </a:r>
                      <a:endParaRPr lang="es-SV" sz="1800" b="1" i="0" u="none" strike="noStrike">
                        <a:solidFill>
                          <a:srgbClr val="000000"/>
                        </a:solidFill>
                        <a:effectLst/>
                        <a:latin typeface="+mn-lt"/>
                      </a:endParaRPr>
                    </a:p>
                  </a:txBody>
                  <a:tcPr marL="45720" marR="45720" anchor="ctr"/>
                </a:tc>
                <a:tc>
                  <a:txBody>
                    <a:bodyPr/>
                    <a:lstStyle/>
                    <a:p>
                      <a:pPr algn="r" fontAlgn="ctr"/>
                      <a:r>
                        <a:rPr lang="es-SV" sz="1800" u="none" strike="noStrike" dirty="0">
                          <a:effectLst/>
                          <a:latin typeface="+mn-lt"/>
                        </a:rPr>
                        <a:t>$</a:t>
                      </a:r>
                      <a:r>
                        <a:rPr lang="es-SV" sz="1800" u="none" strike="noStrike" dirty="0" smtClean="0">
                          <a:effectLst/>
                          <a:latin typeface="+mn-lt"/>
                        </a:rPr>
                        <a:t>17,478,837</a:t>
                      </a:r>
                      <a:endParaRPr lang="es-SV" sz="1800" b="1" i="0" u="none" strike="noStrike" dirty="0">
                        <a:solidFill>
                          <a:srgbClr val="000000"/>
                        </a:solidFill>
                        <a:effectLst/>
                        <a:latin typeface="+mn-lt"/>
                      </a:endParaRPr>
                    </a:p>
                  </a:txBody>
                  <a:tcPr marL="45720" marR="45720" anchor="ctr"/>
                </a:tc>
                <a:tc>
                  <a:txBody>
                    <a:bodyPr/>
                    <a:lstStyle/>
                    <a:p>
                      <a:pPr algn="ctr" fontAlgn="ctr"/>
                      <a:r>
                        <a:rPr lang="es-SV" sz="1800" u="none" strike="noStrike" dirty="0">
                          <a:effectLst/>
                          <a:latin typeface="+mn-lt"/>
                        </a:rPr>
                        <a:t>31</a:t>
                      </a:r>
                      <a:endParaRPr lang="es-SV" sz="1800" b="1" i="0" u="none" strike="noStrike" dirty="0">
                        <a:solidFill>
                          <a:srgbClr val="000000"/>
                        </a:solidFill>
                        <a:effectLst/>
                        <a:latin typeface="+mn-lt"/>
                      </a:endParaRPr>
                    </a:p>
                  </a:txBody>
                  <a:tcPr marL="45720" marR="45720" anchor="ctr"/>
                </a:tc>
                <a:tc>
                  <a:txBody>
                    <a:bodyPr/>
                    <a:lstStyle/>
                    <a:p>
                      <a:pPr algn="ctr" fontAlgn="ctr"/>
                      <a:r>
                        <a:rPr lang="es-419" sz="1800" b="1" i="0" u="none" strike="noStrike" dirty="0" smtClean="0">
                          <a:solidFill>
                            <a:srgbClr val="000000"/>
                          </a:solidFill>
                          <a:effectLst/>
                          <a:latin typeface="+mn-lt"/>
                        </a:rPr>
                        <a:t>22</a:t>
                      </a:r>
                      <a:r>
                        <a:rPr lang="es-419" sz="1800" b="1" i="0" u="none" strike="noStrike" baseline="0" dirty="0" smtClean="0">
                          <a:solidFill>
                            <a:srgbClr val="000000"/>
                          </a:solidFill>
                          <a:effectLst/>
                          <a:latin typeface="+mn-lt"/>
                        </a:rPr>
                        <a:t> municipios</a:t>
                      </a:r>
                      <a:endParaRPr lang="es-SV" sz="1800" b="1" i="0" u="none" strike="noStrike" dirty="0">
                        <a:solidFill>
                          <a:srgbClr val="000000"/>
                        </a:solidFill>
                        <a:effectLst/>
                        <a:latin typeface="+mn-lt"/>
                      </a:endParaRPr>
                    </a:p>
                  </a:txBody>
                  <a:tcPr marL="45720" marR="45720" anchor="ctr"/>
                </a:tc>
              </a:tr>
            </a:tbl>
          </a:graphicData>
        </a:graphic>
      </p:graphicFrame>
      <p:sp>
        <p:nvSpPr>
          <p:cNvPr id="6" name="1 Título"/>
          <p:cNvSpPr txBox="1">
            <a:spLocks/>
          </p:cNvSpPr>
          <p:nvPr/>
        </p:nvSpPr>
        <p:spPr>
          <a:xfrm>
            <a:off x="24347" y="746701"/>
            <a:ext cx="9228173" cy="954107"/>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600" b="1" dirty="0" smtClean="0">
                <a:solidFill>
                  <a:srgbClr val="000066"/>
                </a:solidFill>
                <a:ea typeface="+mn-ea"/>
                <a:cs typeface="Arial" pitchFamily="34" charset="0"/>
              </a:rPr>
              <a:t>Agua Potable y Saneamiento en la Zona Central</a:t>
            </a:r>
            <a:br>
              <a:rPr lang="es-SV" sz="3600" b="1" dirty="0" smtClean="0">
                <a:solidFill>
                  <a:srgbClr val="000066"/>
                </a:solidFill>
                <a:ea typeface="+mn-ea"/>
                <a:cs typeface="Arial" pitchFamily="34" charset="0"/>
              </a:rPr>
            </a:br>
            <a:r>
              <a:rPr lang="es-SV" sz="2000" b="1" dirty="0" smtClean="0">
                <a:solidFill>
                  <a:srgbClr val="000066"/>
                </a:solidFill>
                <a:ea typeface="+mn-ea"/>
                <a:cs typeface="Arial" pitchFamily="34" charset="0"/>
              </a:rPr>
              <a:t>junio 2014 – mayo 2018 </a:t>
            </a:r>
            <a:endParaRPr lang="es-SV" sz="3600" b="1" dirty="0">
              <a:solidFill>
                <a:srgbClr val="000066"/>
              </a:solidFill>
              <a:ea typeface="+mn-ea"/>
              <a:cs typeface="Arial" pitchFamily="34" charset="0"/>
            </a:endParaRPr>
          </a:p>
        </p:txBody>
      </p:sp>
    </p:spTree>
    <p:extLst>
      <p:ext uri="{BB962C8B-B14F-4D97-AF65-F5344CB8AC3E}">
        <p14:creationId xmlns:p14="http://schemas.microsoft.com/office/powerpoint/2010/main" val="200494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859748"/>
            <a:ext cx="9143244" cy="5138503"/>
          </a:xfrm>
          <a:prstGeom prst="rect">
            <a:avLst/>
          </a:prstGeom>
        </p:spPr>
      </p:pic>
    </p:spTree>
    <p:extLst>
      <p:ext uri="{BB962C8B-B14F-4D97-AF65-F5344CB8AC3E}">
        <p14:creationId xmlns:p14="http://schemas.microsoft.com/office/powerpoint/2010/main" val="1099948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8520" y="1124744"/>
            <a:ext cx="9361040" cy="4968552"/>
          </a:xfrm>
          <a:prstGeom prst="rect">
            <a:avLst/>
          </a:prstGeom>
          <a:solidFill>
            <a:srgbClr val="8DA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340768"/>
            <a:ext cx="3816424" cy="4752528"/>
          </a:xfrm>
          <a:prstGeom prst="rect">
            <a:avLst/>
          </a:prstGeom>
        </p:spPr>
      </p:pic>
      <p:sp>
        <p:nvSpPr>
          <p:cNvPr id="6" name="5 CuadroTexto"/>
          <p:cNvSpPr txBox="1"/>
          <p:nvPr/>
        </p:nvSpPr>
        <p:spPr>
          <a:xfrm>
            <a:off x="3575396" y="2116303"/>
            <a:ext cx="5603256" cy="2985433"/>
          </a:xfrm>
          <a:prstGeom prst="rect">
            <a:avLst/>
          </a:prstGeom>
          <a:noFill/>
        </p:spPr>
        <p:txBody>
          <a:bodyPr wrap="square" rtlCol="0">
            <a:spAutoFit/>
          </a:bodyPr>
          <a:lstStyle/>
          <a:p>
            <a:pPr algn="ctr"/>
            <a:r>
              <a:rPr lang="es-SV" sz="4800" b="1" dirty="0" smtClean="0">
                <a:solidFill>
                  <a:schemeClr val="bg1"/>
                </a:solidFill>
                <a:effectLst>
                  <a:outerShdw blurRad="38100" dist="38100" dir="2700000" algn="tl">
                    <a:srgbClr val="000000">
                      <a:alpha val="43137"/>
                    </a:srgbClr>
                  </a:outerShdw>
                </a:effectLst>
              </a:rPr>
              <a:t>GUILLERMO OSORIO</a:t>
            </a:r>
          </a:p>
          <a:p>
            <a:pPr algn="ctr"/>
            <a:r>
              <a:rPr lang="es-ES" sz="2800" dirty="0" smtClean="0">
                <a:solidFill>
                  <a:schemeClr val="bg1"/>
                </a:solidFill>
              </a:rPr>
              <a:t>INTRODUCCIÓN </a:t>
            </a:r>
            <a:r>
              <a:rPr lang="es-ES" sz="2800" dirty="0">
                <a:solidFill>
                  <a:schemeClr val="bg1"/>
                </a:solidFill>
              </a:rPr>
              <a:t>DEL SISTEMA DE AGUA POTABLE Y SANEAMIENTO BÁSICO EN LOS CANTONES LAS MINAS, EL GUAYABO Y </a:t>
            </a:r>
            <a:r>
              <a:rPr lang="es-ES" sz="2800" dirty="0" smtClean="0">
                <a:solidFill>
                  <a:schemeClr val="bg1"/>
                </a:solidFill>
              </a:rPr>
              <a:t>CUTUMAYO, APASTEPEQUE</a:t>
            </a:r>
            <a:endParaRPr lang="es-SV" sz="2800" dirty="0">
              <a:solidFill>
                <a:schemeClr val="bg1"/>
              </a:solidFill>
            </a:endParaRPr>
          </a:p>
        </p:txBody>
      </p:sp>
    </p:spTree>
    <p:extLst>
      <p:ext uri="{BB962C8B-B14F-4D97-AF65-F5344CB8AC3E}">
        <p14:creationId xmlns:p14="http://schemas.microsoft.com/office/powerpoint/2010/main" val="23078127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ompues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13859</TotalTime>
  <Words>1030</Words>
  <Application>Microsoft Office PowerPoint</Application>
  <PresentationFormat>Presentación en pantalla (4:3)</PresentationFormat>
  <Paragraphs>271</Paragraphs>
  <Slides>20</Slides>
  <Notes>0</Notes>
  <HiddenSlides>0</HiddenSlides>
  <MMClips>5</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Forma de onda</vt:lpstr>
      <vt:lpstr>Presentación de PowerPoint</vt:lpstr>
      <vt:lpstr>Presentación de PowerPoint</vt:lpstr>
      <vt:lpstr>Asistencia Técnica en la Zona Central junio 2014 – mayo 2018 </vt:lpstr>
      <vt:lpstr>Presentación de PowerPoint</vt:lpstr>
      <vt:lpstr>Inversión en Capital Físico</vt:lpstr>
      <vt:lpstr>Agua Potable y Saneamiento en la Zona Central junio 2014 – mayo 2018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Infraestructura Social en la Zona Central junio 2014 – mayo 2018 </vt:lpstr>
      <vt:lpstr>Presentación de PowerPoint</vt:lpstr>
      <vt:lpstr>Presentación de PowerPoint</vt:lpstr>
      <vt:lpstr>Infraestructura Vial en la Zona Central junio 2014 – mayo 2018 </vt:lpstr>
      <vt:lpstr>Presentación de PowerPoint</vt:lpstr>
      <vt:lpstr>Presentación de PowerPoint</vt:lpstr>
      <vt:lpstr>Infraestructura en Educación en la Zona Central   junio 2014 – mayo 2018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Estrategia para Rendiciones de Cuentas 2016</dc:title>
  <dc:creator>LORENA SUYAPA VALDIVIESO VALENCIA</dc:creator>
  <cp:lastModifiedBy>Roberto Molina</cp:lastModifiedBy>
  <cp:revision>397</cp:revision>
  <dcterms:created xsi:type="dcterms:W3CDTF">2016-05-16T20:22:15Z</dcterms:created>
  <dcterms:modified xsi:type="dcterms:W3CDTF">2018-07-20T14:34:53Z</dcterms:modified>
</cp:coreProperties>
</file>