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256" r:id="rId2"/>
    <p:sldId id="259" r:id="rId3"/>
    <p:sldId id="318" r:id="rId4"/>
    <p:sldId id="270" r:id="rId5"/>
    <p:sldId id="344" r:id="rId6"/>
    <p:sldId id="369" r:id="rId7"/>
    <p:sldId id="370" r:id="rId8"/>
    <p:sldId id="300" r:id="rId9"/>
    <p:sldId id="310" r:id="rId10"/>
    <p:sldId id="305" r:id="rId11"/>
    <p:sldId id="411" r:id="rId12"/>
    <p:sldId id="400" r:id="rId13"/>
    <p:sldId id="311" r:id="rId14"/>
    <p:sldId id="308" r:id="rId15"/>
    <p:sldId id="347" r:id="rId16"/>
    <p:sldId id="409" r:id="rId17"/>
    <p:sldId id="412" r:id="rId18"/>
    <p:sldId id="402" r:id="rId19"/>
    <p:sldId id="387" r:id="rId20"/>
    <p:sldId id="410" r:id="rId21"/>
    <p:sldId id="413" r:id="rId22"/>
    <p:sldId id="404" r:id="rId23"/>
    <p:sldId id="312" r:id="rId24"/>
    <p:sldId id="383" r:id="rId25"/>
    <p:sldId id="313" r:id="rId26"/>
    <p:sldId id="302" r:id="rId27"/>
    <p:sldId id="401" r:id="rId28"/>
    <p:sldId id="372" r:id="rId29"/>
    <p:sldId id="306" r:id="rId30"/>
    <p:sldId id="407" r:id="rId31"/>
    <p:sldId id="315" r:id="rId32"/>
    <p:sldId id="307" r:id="rId33"/>
    <p:sldId id="420" r:id="rId34"/>
    <p:sldId id="320" r:id="rId35"/>
    <p:sldId id="350" r:id="rId36"/>
    <p:sldId id="351" r:id="rId37"/>
    <p:sldId id="279" r:id="rId38"/>
    <p:sldId id="398" r:id="rId39"/>
    <p:sldId id="399" r:id="rId40"/>
    <p:sldId id="414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33" r:id="rId52"/>
    <p:sldId id="380" r:id="rId53"/>
    <p:sldId id="415" r:id="rId54"/>
    <p:sldId id="416" r:id="rId55"/>
    <p:sldId id="417" r:id="rId56"/>
    <p:sldId id="418" r:id="rId57"/>
    <p:sldId id="419" r:id="rId58"/>
    <p:sldId id="291" r:id="rId59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EE7D23"/>
    <a:srgbClr val="39C1B8"/>
    <a:srgbClr val="002395"/>
    <a:srgbClr val="490092"/>
    <a:srgbClr val="CC4B04"/>
    <a:srgbClr val="DB3246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2" autoAdjust="0"/>
    <p:restoredTop sz="94681"/>
  </p:normalViewPr>
  <p:slideViewPr>
    <p:cSldViewPr showGuides="1">
      <p:cViewPr varScale="1">
        <p:scale>
          <a:sx n="69" d="100"/>
          <a:sy n="69" d="100"/>
        </p:scale>
        <p:origin x="-147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B99C8C-83F6-4964-8D4D-13C7D15630EE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54F44E0A-94F0-4C50-99B3-92D98F9E0ABB}">
      <dgm:prSet phldrT="[Texto]" custT="1"/>
      <dgm:spPr>
        <a:xfrm>
          <a:off x="399678" y="73796"/>
          <a:ext cx="6341267" cy="846326"/>
        </a:xfrm>
        <a:effectLst/>
      </dgm:spPr>
      <dgm:t>
        <a:bodyPr/>
        <a:lstStyle/>
        <a:p>
          <a:r>
            <a:rPr lang="es-MX" sz="2000" b="1" dirty="0" smtClean="0">
              <a:latin typeface="Century Gothic" panose="020B0502020202020204" pitchFamily="34" charset="0"/>
              <a:ea typeface="+mn-ea"/>
              <a:cs typeface="+mn-cs"/>
            </a:rPr>
            <a:t>Primera Infancia (embarazo) y niñas y niños menores de 2 años </a:t>
          </a:r>
          <a:endParaRPr lang="es-MX" sz="2000" b="1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E448D8C5-E88D-4ACF-9A74-4A44E5A95E44}" type="parTrans" cxnId="{943FFCA1-2B3A-47D3-BC88-2C9E408BDB1D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35FA8F72-53FC-4E0A-ACB3-674F75BA0BDA}" type="sibTrans" cxnId="{943FFCA1-2B3A-47D3-BC88-2C9E408BDB1D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5DAC460A-B1EC-45BF-9D7B-C4E73A7A6CB4}">
      <dgm:prSet phldrT="[Texto]" custT="1"/>
      <dgm:spPr>
        <a:xfrm>
          <a:off x="399678" y="1173563"/>
          <a:ext cx="5595499" cy="472320"/>
        </a:xfrm>
        <a:effectLst/>
      </dgm:spPr>
      <dgm:t>
        <a:bodyPr/>
        <a:lstStyle/>
        <a:p>
          <a:r>
            <a:rPr lang="es-MX" sz="2000" b="1" dirty="0" smtClean="0">
              <a:latin typeface="Century Gothic" panose="020B0502020202020204" pitchFamily="34" charset="0"/>
              <a:ea typeface="+mn-ea"/>
              <a:cs typeface="+mn-cs"/>
            </a:rPr>
            <a:t>Mujeres, Adolescentes y jóvenes</a:t>
          </a:r>
          <a:endParaRPr lang="es-MX" sz="2000" b="1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4FA7C5FA-1CCD-4B02-A37D-8AA40BE82B09}" type="parTrans" cxnId="{0355CA0E-EE23-42C1-BDBB-E154F42E8090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013C3415-E948-4324-A7D4-54D9CA193AB0}" type="sibTrans" cxnId="{0355CA0E-EE23-42C1-BDBB-E154F42E8090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28F0DE63-1504-4154-8387-8A598F1F5FA3}">
      <dgm:prSet phldrT="[Texto]" custT="1"/>
      <dgm:spPr>
        <a:xfrm>
          <a:off x="399678" y="2625083"/>
          <a:ext cx="5595499" cy="472320"/>
        </a:xfrm>
        <a:effectLst/>
      </dgm:spPr>
      <dgm:t>
        <a:bodyPr/>
        <a:lstStyle/>
        <a:p>
          <a:r>
            <a:rPr lang="es-MX" sz="2000" b="1" dirty="0" smtClean="0">
              <a:latin typeface="Century Gothic" panose="020B0502020202020204" pitchFamily="34" charset="0"/>
              <a:ea typeface="+mn-ea"/>
              <a:cs typeface="+mn-cs"/>
            </a:rPr>
            <a:t>Personas con discapacidad</a:t>
          </a:r>
          <a:endParaRPr lang="es-MX" sz="2000" b="1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B08EBC4C-4BF3-4A9F-94B8-728DC5781B46}" type="parTrans" cxnId="{32B7265C-62F6-4254-93DC-C50F73D4A9D1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D6A94025-F06B-47B6-81C1-E0D0245AC2D2}" type="sibTrans" cxnId="{32B7265C-62F6-4254-93DC-C50F73D4A9D1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5B869FFD-6F31-446B-B768-14EBD31DF186}">
      <dgm:prSet custT="1"/>
      <dgm:spPr>
        <a:xfrm>
          <a:off x="399678" y="1899323"/>
          <a:ext cx="5595499" cy="472320"/>
        </a:xfrm>
        <a:effectLst/>
      </dgm:spPr>
      <dgm:t>
        <a:bodyPr/>
        <a:lstStyle/>
        <a:p>
          <a:r>
            <a:rPr lang="es-MX" sz="2000" b="1" dirty="0" smtClean="0">
              <a:latin typeface="Century Gothic" panose="020B0502020202020204" pitchFamily="34" charset="0"/>
              <a:ea typeface="+mn-ea"/>
              <a:cs typeface="+mn-cs"/>
            </a:rPr>
            <a:t>Personas adultas mayores</a:t>
          </a:r>
          <a:endParaRPr lang="es-MX" sz="2000" b="1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558E11CF-536B-4781-8B09-22CC4ABEB33F}" type="parTrans" cxnId="{7145C6A7-ADDF-4B2F-9804-5BB2AF992390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C0E1B2F1-DEA5-4526-8D8B-9DEF6A400351}" type="sibTrans" cxnId="{7145C6A7-ADDF-4B2F-9804-5BB2AF992390}">
      <dgm:prSet/>
      <dgm:spPr/>
      <dgm:t>
        <a:bodyPr/>
        <a:lstStyle/>
        <a:p>
          <a:endParaRPr lang="es-MX" sz="2000" b="1">
            <a:solidFill>
              <a:schemeClr val="tx2"/>
            </a:solidFill>
          </a:endParaRPr>
        </a:p>
      </dgm:t>
    </dgm:pt>
    <dgm:pt modelId="{EC5C122E-3AF3-436E-B5AF-580144FDDEEE}" type="pres">
      <dgm:prSet presAssocID="{28B99C8C-83F6-4964-8D4D-13C7D15630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SV"/>
        </a:p>
      </dgm:t>
    </dgm:pt>
    <dgm:pt modelId="{980EFC67-D3B3-411B-8CFC-B9DAEDFA81B7}" type="pres">
      <dgm:prSet presAssocID="{28B99C8C-83F6-4964-8D4D-13C7D15630EE}" presName="Name1" presStyleCnt="0"/>
      <dgm:spPr/>
    </dgm:pt>
    <dgm:pt modelId="{794F6BCF-4D22-4BBA-8A9B-3DC534DA373D}" type="pres">
      <dgm:prSet presAssocID="{28B99C8C-83F6-4964-8D4D-13C7D15630EE}" presName="cycle" presStyleCnt="0"/>
      <dgm:spPr/>
    </dgm:pt>
    <dgm:pt modelId="{5A6184CF-C3C4-40D9-B51B-35DD637470EC}" type="pres">
      <dgm:prSet presAssocID="{28B99C8C-83F6-4964-8D4D-13C7D15630EE}" presName="srcNode" presStyleLbl="node1" presStyleIdx="0" presStyleCnt="4"/>
      <dgm:spPr/>
    </dgm:pt>
    <dgm:pt modelId="{BF9CAACA-9F4F-4811-95AF-D116ED917487}" type="pres">
      <dgm:prSet presAssocID="{28B99C8C-83F6-4964-8D4D-13C7D15630EE}" presName="conn" presStyleLbl="parChTrans1D2" presStyleIdx="0" presStyleCnt="1"/>
      <dgm:spPr/>
      <dgm:t>
        <a:bodyPr/>
        <a:lstStyle/>
        <a:p>
          <a:endParaRPr lang="es-SV"/>
        </a:p>
      </dgm:t>
    </dgm:pt>
    <dgm:pt modelId="{D7F5A42E-4B08-4A43-B451-EEDB4EBC3449}" type="pres">
      <dgm:prSet presAssocID="{28B99C8C-83F6-4964-8D4D-13C7D15630EE}" presName="extraNode" presStyleLbl="node1" presStyleIdx="0" presStyleCnt="4"/>
      <dgm:spPr/>
    </dgm:pt>
    <dgm:pt modelId="{7719C729-682A-46CB-AAB2-1BB7FFAF0275}" type="pres">
      <dgm:prSet presAssocID="{28B99C8C-83F6-4964-8D4D-13C7D15630EE}" presName="dstNode" presStyleLbl="node1" presStyleIdx="0" presStyleCnt="4"/>
      <dgm:spPr/>
    </dgm:pt>
    <dgm:pt modelId="{CBC8FE14-B1BB-4679-A54B-591D12C311AA}" type="pres">
      <dgm:prSet presAssocID="{54F44E0A-94F0-4C50-99B3-92D98F9E0ABB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298DDA6-A374-4DE8-B703-EFBB629C52E8}" type="pres">
      <dgm:prSet presAssocID="{54F44E0A-94F0-4C50-99B3-92D98F9E0ABB}" presName="accent_1" presStyleCnt="0"/>
      <dgm:spPr/>
    </dgm:pt>
    <dgm:pt modelId="{28A1762F-5AB9-4BDD-AF06-C0C3DECE6C1D}" type="pres">
      <dgm:prSet presAssocID="{54F44E0A-94F0-4C50-99B3-92D98F9E0ABB}" presName="accentRepeatNode" presStyleLbl="solidFgAcc1" presStyleIdx="0" presStyleCnt="4"/>
      <dgm:spPr/>
    </dgm:pt>
    <dgm:pt modelId="{873303D3-14BA-47CA-B117-A2FBE7860D71}" type="pres">
      <dgm:prSet presAssocID="{5DAC460A-B1EC-45BF-9D7B-C4E73A7A6CB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25CF7E8-8706-436A-8C60-E20D5C45EBB2}" type="pres">
      <dgm:prSet presAssocID="{5DAC460A-B1EC-45BF-9D7B-C4E73A7A6CB4}" presName="accent_2" presStyleCnt="0"/>
      <dgm:spPr/>
    </dgm:pt>
    <dgm:pt modelId="{11047E46-6635-4D6F-BB11-BF950AEC5BFB}" type="pres">
      <dgm:prSet presAssocID="{5DAC460A-B1EC-45BF-9D7B-C4E73A7A6CB4}" presName="accentRepeatNode" presStyleLbl="solidFgAcc1" presStyleIdx="1" presStyleCnt="4"/>
      <dgm:spPr/>
    </dgm:pt>
    <dgm:pt modelId="{F4000035-0B20-44A2-B133-71C915E7DB66}" type="pres">
      <dgm:prSet presAssocID="{5B869FFD-6F31-446B-B768-14EBD31DF18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70C1779-ADE5-454B-9502-BAC5D910C08E}" type="pres">
      <dgm:prSet presAssocID="{5B869FFD-6F31-446B-B768-14EBD31DF186}" presName="accent_3" presStyleCnt="0"/>
      <dgm:spPr/>
    </dgm:pt>
    <dgm:pt modelId="{21ECDF1A-5CE3-4302-950B-5749B9600359}" type="pres">
      <dgm:prSet presAssocID="{5B869FFD-6F31-446B-B768-14EBD31DF186}" presName="accentRepeatNode" presStyleLbl="solidFgAcc1" presStyleIdx="2" presStyleCnt="4"/>
      <dgm:spPr/>
    </dgm:pt>
    <dgm:pt modelId="{C73BFA39-2DFB-47D5-B880-C0D79469BEA1}" type="pres">
      <dgm:prSet presAssocID="{28F0DE63-1504-4154-8387-8A598F1F5FA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260A2CC-10BB-4DA1-AAF5-6B9992013138}" type="pres">
      <dgm:prSet presAssocID="{28F0DE63-1504-4154-8387-8A598F1F5FA3}" presName="accent_4" presStyleCnt="0"/>
      <dgm:spPr/>
    </dgm:pt>
    <dgm:pt modelId="{499BE330-E683-4F63-8116-7C384963DF48}" type="pres">
      <dgm:prSet presAssocID="{28F0DE63-1504-4154-8387-8A598F1F5FA3}" presName="accentRepeatNode" presStyleLbl="solidFgAcc1" presStyleIdx="3" presStyleCnt="4"/>
      <dgm:spPr/>
    </dgm:pt>
  </dgm:ptLst>
  <dgm:cxnLst>
    <dgm:cxn modelId="{7145C6A7-ADDF-4B2F-9804-5BB2AF992390}" srcId="{28B99C8C-83F6-4964-8D4D-13C7D15630EE}" destId="{5B869FFD-6F31-446B-B768-14EBD31DF186}" srcOrd="2" destOrd="0" parTransId="{558E11CF-536B-4781-8B09-22CC4ABEB33F}" sibTransId="{C0E1B2F1-DEA5-4526-8D8B-9DEF6A400351}"/>
    <dgm:cxn modelId="{819D8E84-6AB7-4E43-BA2A-848492E2BE34}" type="presOf" srcId="{35FA8F72-53FC-4E0A-ACB3-674F75BA0BDA}" destId="{BF9CAACA-9F4F-4811-95AF-D116ED917487}" srcOrd="0" destOrd="0" presId="urn:microsoft.com/office/officeart/2008/layout/VerticalCurvedList"/>
    <dgm:cxn modelId="{32B7265C-62F6-4254-93DC-C50F73D4A9D1}" srcId="{28B99C8C-83F6-4964-8D4D-13C7D15630EE}" destId="{28F0DE63-1504-4154-8387-8A598F1F5FA3}" srcOrd="3" destOrd="0" parTransId="{B08EBC4C-4BF3-4A9F-94B8-728DC5781B46}" sibTransId="{D6A94025-F06B-47B6-81C1-E0D0245AC2D2}"/>
    <dgm:cxn modelId="{209E8F88-19EA-4BFA-956E-CA23A5BD87EA}" type="presOf" srcId="{5DAC460A-B1EC-45BF-9D7B-C4E73A7A6CB4}" destId="{873303D3-14BA-47CA-B117-A2FBE7860D71}" srcOrd="0" destOrd="0" presId="urn:microsoft.com/office/officeart/2008/layout/VerticalCurvedList"/>
    <dgm:cxn modelId="{0355CA0E-EE23-42C1-BDBB-E154F42E8090}" srcId="{28B99C8C-83F6-4964-8D4D-13C7D15630EE}" destId="{5DAC460A-B1EC-45BF-9D7B-C4E73A7A6CB4}" srcOrd="1" destOrd="0" parTransId="{4FA7C5FA-1CCD-4B02-A37D-8AA40BE82B09}" sibTransId="{013C3415-E948-4324-A7D4-54D9CA193AB0}"/>
    <dgm:cxn modelId="{049A21E1-D396-4786-983F-D06787245164}" type="presOf" srcId="{28F0DE63-1504-4154-8387-8A598F1F5FA3}" destId="{C73BFA39-2DFB-47D5-B880-C0D79469BEA1}" srcOrd="0" destOrd="0" presId="urn:microsoft.com/office/officeart/2008/layout/VerticalCurvedList"/>
    <dgm:cxn modelId="{943FFCA1-2B3A-47D3-BC88-2C9E408BDB1D}" srcId="{28B99C8C-83F6-4964-8D4D-13C7D15630EE}" destId="{54F44E0A-94F0-4C50-99B3-92D98F9E0ABB}" srcOrd="0" destOrd="0" parTransId="{E448D8C5-E88D-4ACF-9A74-4A44E5A95E44}" sibTransId="{35FA8F72-53FC-4E0A-ACB3-674F75BA0BDA}"/>
    <dgm:cxn modelId="{227BA3D5-4DE9-4762-8749-D7735362DE9A}" type="presOf" srcId="{28B99C8C-83F6-4964-8D4D-13C7D15630EE}" destId="{EC5C122E-3AF3-436E-B5AF-580144FDDEEE}" srcOrd="0" destOrd="0" presId="urn:microsoft.com/office/officeart/2008/layout/VerticalCurvedList"/>
    <dgm:cxn modelId="{0667E5D0-4687-4857-860D-EF1FD26E519C}" type="presOf" srcId="{54F44E0A-94F0-4C50-99B3-92D98F9E0ABB}" destId="{CBC8FE14-B1BB-4679-A54B-591D12C311AA}" srcOrd="0" destOrd="0" presId="urn:microsoft.com/office/officeart/2008/layout/VerticalCurvedList"/>
    <dgm:cxn modelId="{608AD371-778C-47F1-BF92-8E0D80536F05}" type="presOf" srcId="{5B869FFD-6F31-446B-B768-14EBD31DF186}" destId="{F4000035-0B20-44A2-B133-71C915E7DB66}" srcOrd="0" destOrd="0" presId="urn:microsoft.com/office/officeart/2008/layout/VerticalCurvedList"/>
    <dgm:cxn modelId="{8652801F-90F6-4B0B-A28B-7C92438A8929}" type="presParOf" srcId="{EC5C122E-3AF3-436E-B5AF-580144FDDEEE}" destId="{980EFC67-D3B3-411B-8CFC-B9DAEDFA81B7}" srcOrd="0" destOrd="0" presId="urn:microsoft.com/office/officeart/2008/layout/VerticalCurvedList"/>
    <dgm:cxn modelId="{1A78F0CA-77C3-46CC-91F4-1232C844A450}" type="presParOf" srcId="{980EFC67-D3B3-411B-8CFC-B9DAEDFA81B7}" destId="{794F6BCF-4D22-4BBA-8A9B-3DC534DA373D}" srcOrd="0" destOrd="0" presId="urn:microsoft.com/office/officeart/2008/layout/VerticalCurvedList"/>
    <dgm:cxn modelId="{8BFA3AED-7BA4-402D-A0A5-EF08972991B1}" type="presParOf" srcId="{794F6BCF-4D22-4BBA-8A9B-3DC534DA373D}" destId="{5A6184CF-C3C4-40D9-B51B-35DD637470EC}" srcOrd="0" destOrd="0" presId="urn:microsoft.com/office/officeart/2008/layout/VerticalCurvedList"/>
    <dgm:cxn modelId="{E23C1888-2F68-4EB8-BBB1-DC47F2466892}" type="presParOf" srcId="{794F6BCF-4D22-4BBA-8A9B-3DC534DA373D}" destId="{BF9CAACA-9F4F-4811-95AF-D116ED917487}" srcOrd="1" destOrd="0" presId="urn:microsoft.com/office/officeart/2008/layout/VerticalCurvedList"/>
    <dgm:cxn modelId="{DF366EBC-0796-4C62-9A1A-7F79FD036CF8}" type="presParOf" srcId="{794F6BCF-4D22-4BBA-8A9B-3DC534DA373D}" destId="{D7F5A42E-4B08-4A43-B451-EEDB4EBC3449}" srcOrd="2" destOrd="0" presId="urn:microsoft.com/office/officeart/2008/layout/VerticalCurvedList"/>
    <dgm:cxn modelId="{A4AEE7AB-4F49-434F-A4B5-75437705292D}" type="presParOf" srcId="{794F6BCF-4D22-4BBA-8A9B-3DC534DA373D}" destId="{7719C729-682A-46CB-AAB2-1BB7FFAF0275}" srcOrd="3" destOrd="0" presId="urn:microsoft.com/office/officeart/2008/layout/VerticalCurvedList"/>
    <dgm:cxn modelId="{B07DAAFB-5FE9-48CA-B08C-ACDADCED464E}" type="presParOf" srcId="{980EFC67-D3B3-411B-8CFC-B9DAEDFA81B7}" destId="{CBC8FE14-B1BB-4679-A54B-591D12C311AA}" srcOrd="1" destOrd="0" presId="urn:microsoft.com/office/officeart/2008/layout/VerticalCurvedList"/>
    <dgm:cxn modelId="{BB99B234-6E2D-4408-AEB4-A0A13745A753}" type="presParOf" srcId="{980EFC67-D3B3-411B-8CFC-B9DAEDFA81B7}" destId="{6298DDA6-A374-4DE8-B703-EFBB629C52E8}" srcOrd="2" destOrd="0" presId="urn:microsoft.com/office/officeart/2008/layout/VerticalCurvedList"/>
    <dgm:cxn modelId="{ACEBC824-06C2-42CE-A8D4-57254489DE04}" type="presParOf" srcId="{6298DDA6-A374-4DE8-B703-EFBB629C52E8}" destId="{28A1762F-5AB9-4BDD-AF06-C0C3DECE6C1D}" srcOrd="0" destOrd="0" presId="urn:microsoft.com/office/officeart/2008/layout/VerticalCurvedList"/>
    <dgm:cxn modelId="{94906B28-6C88-4C48-B0D2-4448DC2DBD0F}" type="presParOf" srcId="{980EFC67-D3B3-411B-8CFC-B9DAEDFA81B7}" destId="{873303D3-14BA-47CA-B117-A2FBE7860D71}" srcOrd="3" destOrd="0" presId="urn:microsoft.com/office/officeart/2008/layout/VerticalCurvedList"/>
    <dgm:cxn modelId="{FE601907-E493-446B-A940-34B80722AD38}" type="presParOf" srcId="{980EFC67-D3B3-411B-8CFC-B9DAEDFA81B7}" destId="{125CF7E8-8706-436A-8C60-E20D5C45EBB2}" srcOrd="4" destOrd="0" presId="urn:microsoft.com/office/officeart/2008/layout/VerticalCurvedList"/>
    <dgm:cxn modelId="{B88DFB5C-F819-435D-9E32-63FAB5566F81}" type="presParOf" srcId="{125CF7E8-8706-436A-8C60-E20D5C45EBB2}" destId="{11047E46-6635-4D6F-BB11-BF950AEC5BFB}" srcOrd="0" destOrd="0" presId="urn:microsoft.com/office/officeart/2008/layout/VerticalCurvedList"/>
    <dgm:cxn modelId="{88B77510-76B1-49EC-A14A-9A6E18522A31}" type="presParOf" srcId="{980EFC67-D3B3-411B-8CFC-B9DAEDFA81B7}" destId="{F4000035-0B20-44A2-B133-71C915E7DB66}" srcOrd="5" destOrd="0" presId="urn:microsoft.com/office/officeart/2008/layout/VerticalCurvedList"/>
    <dgm:cxn modelId="{8A4C9267-337C-4642-B95A-181D241F9D37}" type="presParOf" srcId="{980EFC67-D3B3-411B-8CFC-B9DAEDFA81B7}" destId="{670C1779-ADE5-454B-9502-BAC5D910C08E}" srcOrd="6" destOrd="0" presId="urn:microsoft.com/office/officeart/2008/layout/VerticalCurvedList"/>
    <dgm:cxn modelId="{F5C3A1F1-31A2-41F7-AA5D-5F135C18D1B5}" type="presParOf" srcId="{670C1779-ADE5-454B-9502-BAC5D910C08E}" destId="{21ECDF1A-5CE3-4302-950B-5749B9600359}" srcOrd="0" destOrd="0" presId="urn:microsoft.com/office/officeart/2008/layout/VerticalCurvedList"/>
    <dgm:cxn modelId="{771612DB-D83D-44F4-A53A-E33711E7DE8E}" type="presParOf" srcId="{980EFC67-D3B3-411B-8CFC-B9DAEDFA81B7}" destId="{C73BFA39-2DFB-47D5-B880-C0D79469BEA1}" srcOrd="7" destOrd="0" presId="urn:microsoft.com/office/officeart/2008/layout/VerticalCurvedList"/>
    <dgm:cxn modelId="{D6603CB5-088A-4315-8A09-9642797DA786}" type="presParOf" srcId="{980EFC67-D3B3-411B-8CFC-B9DAEDFA81B7}" destId="{B260A2CC-10BB-4DA1-AAF5-6B9992013138}" srcOrd="8" destOrd="0" presId="urn:microsoft.com/office/officeart/2008/layout/VerticalCurvedList"/>
    <dgm:cxn modelId="{DF79661F-08B2-402C-B94D-2A666E444D98}" type="presParOf" srcId="{B260A2CC-10BB-4DA1-AAF5-6B9992013138}" destId="{499BE330-E683-4F63-8116-7C384963DF48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7E4223-7686-4C75-A73C-140AD0CE090D}" type="doc">
      <dgm:prSet loTypeId="urn:diagrams.loki3.com/BracketList+Icon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SV"/>
        </a:p>
      </dgm:t>
    </dgm:pt>
    <dgm:pt modelId="{7523541F-522D-4DF3-8EB3-F25C1EDDA5BE}">
      <dgm:prSet phldrT="[Texto]" custT="1"/>
      <dgm:spPr>
        <a:effectLst/>
      </dgm:spPr>
      <dgm:t>
        <a:bodyPr/>
        <a:lstStyle/>
        <a:p>
          <a:r>
            <a:rPr lang="es-SV" sz="2200" dirty="0" smtClean="0">
              <a:latin typeface="Calibri" pitchFamily="34" charset="0"/>
            </a:rPr>
            <a:t>Municipios</a:t>
          </a:r>
          <a:endParaRPr lang="es-SV" sz="2200" dirty="0">
            <a:latin typeface="Calibri" pitchFamily="34" charset="0"/>
          </a:endParaRPr>
        </a:p>
      </dgm:t>
    </dgm:pt>
    <dgm:pt modelId="{89EAB0A4-D373-4AAF-BFF0-8929ECED6F06}" type="parTrans" cxnId="{DDAAFCDE-6794-4553-852C-822492B65DF2}">
      <dgm:prSet/>
      <dgm:spPr/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1830F2B7-4169-43AD-B5A3-47CC9497748A}" type="sibTrans" cxnId="{DDAAFCDE-6794-4553-852C-822492B65DF2}">
      <dgm:prSet custT="1"/>
      <dgm:spPr>
        <a:solidFill>
          <a:srgbClr val="FFC000"/>
        </a:solidFill>
      </dgm:spPr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88663B86-7770-4283-AC51-579F1F6F7AF9}">
      <dgm:prSet phldrT="[Texto]" custT="1"/>
      <dgm:spPr>
        <a:effectLst/>
      </dgm:spPr>
      <dgm:t>
        <a:bodyPr/>
        <a:lstStyle/>
        <a:p>
          <a:r>
            <a:rPr lang="es-SV" sz="2200" dirty="0" smtClean="0">
              <a:latin typeface="Calibri" pitchFamily="34" charset="0"/>
            </a:rPr>
            <a:t>Familias</a:t>
          </a:r>
          <a:endParaRPr lang="es-SV" sz="2200" dirty="0">
            <a:latin typeface="Calibri" pitchFamily="34" charset="0"/>
          </a:endParaRPr>
        </a:p>
      </dgm:t>
    </dgm:pt>
    <dgm:pt modelId="{F62BD8DD-A792-4529-810E-632CFF5B43B9}" type="parTrans" cxnId="{B3342318-9BB4-429A-97D2-7ACF5D5B92E9}">
      <dgm:prSet/>
      <dgm:spPr/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A7C79121-0ACF-4FF0-8DE7-B3A1F1EC1C0C}" type="sibTrans" cxnId="{B3342318-9BB4-429A-97D2-7ACF5D5B92E9}">
      <dgm:prSet custT="1"/>
      <dgm:spPr>
        <a:solidFill>
          <a:srgbClr val="FFC000"/>
        </a:solidFill>
      </dgm:spPr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6E68D415-D94A-40E0-8441-91ACD777CF4A}">
      <dgm:prSet phldrT="[Texto]" custT="1"/>
      <dgm:spPr>
        <a:effectLst/>
      </dgm:spPr>
      <dgm:t>
        <a:bodyPr/>
        <a:lstStyle/>
        <a:p>
          <a:r>
            <a:rPr lang="es-SV" sz="2200" dirty="0" smtClean="0">
              <a:latin typeface="Calibri" pitchFamily="34" charset="0"/>
            </a:rPr>
            <a:t>Personas</a:t>
          </a:r>
          <a:endParaRPr lang="es-SV" sz="2200" dirty="0">
            <a:latin typeface="Calibri" pitchFamily="34" charset="0"/>
          </a:endParaRPr>
        </a:p>
      </dgm:t>
    </dgm:pt>
    <dgm:pt modelId="{14B79BD5-D6E0-4A45-A894-6FA7A5B6AFCE}" type="parTrans" cxnId="{6408D7D8-5207-4A3F-9463-F64AFC0D8123}">
      <dgm:prSet/>
      <dgm:spPr/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5DB30173-E497-411B-8C4A-98DA9573DCC5}" type="sibTrans" cxnId="{6408D7D8-5207-4A3F-9463-F64AFC0D8123}">
      <dgm:prSet custT="1"/>
      <dgm:spPr>
        <a:solidFill>
          <a:srgbClr val="FFC000"/>
        </a:solidFill>
      </dgm:spPr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18F1732C-DF41-4055-883F-C44EF416B7BA}">
      <dgm:prSet phldrT="[Texto]" custT="1"/>
      <dgm:spPr>
        <a:effectLst/>
      </dgm:spPr>
      <dgm:t>
        <a:bodyPr/>
        <a:lstStyle/>
        <a:p>
          <a:r>
            <a:rPr lang="es-SV" sz="2200" dirty="0" smtClean="0">
              <a:latin typeface="Calibri" pitchFamily="34" charset="0"/>
            </a:rPr>
            <a:t>Infraestructura</a:t>
          </a:r>
          <a:endParaRPr lang="es-SV" sz="2200" dirty="0">
            <a:latin typeface="Calibri" pitchFamily="34" charset="0"/>
          </a:endParaRPr>
        </a:p>
      </dgm:t>
    </dgm:pt>
    <dgm:pt modelId="{58BE487E-F583-405B-A1AC-CC3EC96817EE}" type="parTrans" cxnId="{87DABDF0-6D1A-4249-9CB9-C7FB2B364B3D}">
      <dgm:prSet/>
      <dgm:spPr/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15CF50A7-68C1-4DCE-B600-9008C4885993}" type="sibTrans" cxnId="{87DABDF0-6D1A-4249-9CB9-C7FB2B364B3D}">
      <dgm:prSet/>
      <dgm:spPr/>
      <dgm:t>
        <a:bodyPr/>
        <a:lstStyle/>
        <a:p>
          <a:endParaRPr lang="es-SV" sz="2200">
            <a:solidFill>
              <a:schemeClr val="tx2"/>
            </a:solidFill>
            <a:latin typeface="Calibri" pitchFamily="34" charset="0"/>
          </a:endParaRPr>
        </a:p>
      </dgm:t>
    </dgm:pt>
    <dgm:pt modelId="{8292B0D1-1202-403F-93CF-F20D5015370E}">
      <dgm:prSet phldrT="[Texto]" custT="1"/>
      <dgm:spPr>
        <a:effectLst/>
      </dgm:spPr>
      <dgm:t>
        <a:bodyPr/>
        <a:lstStyle/>
        <a:p>
          <a:pPr algn="just"/>
          <a:r>
            <a:rPr lang="es-SV" sz="2200" dirty="0" smtClean="0">
              <a:latin typeface="Calibri" pitchFamily="34" charset="0"/>
            </a:rPr>
            <a:t>Porcentaje de hogares ubicados en los estratos del 1 al 7 según el RUP.</a:t>
          </a:r>
          <a:endParaRPr lang="es-SV" sz="2200" dirty="0">
            <a:latin typeface="Calibri" pitchFamily="34" charset="0"/>
          </a:endParaRPr>
        </a:p>
      </dgm:t>
    </dgm:pt>
    <dgm:pt modelId="{C83D2E17-AD8F-4245-AE77-A78E1E335A9C}" type="parTrans" cxnId="{01C71717-DD23-4F8C-AB05-54F7410B8477}">
      <dgm:prSet/>
      <dgm:spPr/>
      <dgm:t>
        <a:bodyPr/>
        <a:lstStyle/>
        <a:p>
          <a:endParaRPr lang="es-SV"/>
        </a:p>
      </dgm:t>
    </dgm:pt>
    <dgm:pt modelId="{17E858A2-7786-4C83-8E75-9160E9C3FDDF}" type="sibTrans" cxnId="{01C71717-DD23-4F8C-AB05-54F7410B8477}">
      <dgm:prSet/>
      <dgm:spPr/>
      <dgm:t>
        <a:bodyPr/>
        <a:lstStyle/>
        <a:p>
          <a:endParaRPr lang="es-SV"/>
        </a:p>
      </dgm:t>
    </dgm:pt>
    <dgm:pt modelId="{90DB870F-CC9D-4248-B27A-EC185199DE6E}">
      <dgm:prSet phldrT="[Texto]" custT="1"/>
      <dgm:spPr>
        <a:effectLst/>
      </dgm:spPr>
      <dgm:t>
        <a:bodyPr/>
        <a:lstStyle/>
        <a:p>
          <a:pPr algn="just"/>
          <a:r>
            <a:rPr lang="es-SV" sz="2200" dirty="0" smtClean="0">
              <a:latin typeface="Calibri" pitchFamily="34" charset="0"/>
            </a:rPr>
            <a:t>En el municipio priorizado, se incorporan los hogares ubicados en los estratos del 1 al 7 según el RUP.</a:t>
          </a:r>
          <a:endParaRPr lang="es-SV" sz="2200" dirty="0">
            <a:latin typeface="Calibri" pitchFamily="34" charset="0"/>
          </a:endParaRPr>
        </a:p>
      </dgm:t>
    </dgm:pt>
    <dgm:pt modelId="{BCD79765-C6B5-4A65-991E-BB238C288F93}" type="parTrans" cxnId="{149CC5CB-19D6-4CC9-8F3F-9D1FC9AA6EA4}">
      <dgm:prSet/>
      <dgm:spPr/>
      <dgm:t>
        <a:bodyPr/>
        <a:lstStyle/>
        <a:p>
          <a:endParaRPr lang="es-SV"/>
        </a:p>
      </dgm:t>
    </dgm:pt>
    <dgm:pt modelId="{AC0979F5-4806-47CE-B34D-935D2A7E2CC7}" type="sibTrans" cxnId="{149CC5CB-19D6-4CC9-8F3F-9D1FC9AA6EA4}">
      <dgm:prSet/>
      <dgm:spPr/>
      <dgm:t>
        <a:bodyPr/>
        <a:lstStyle/>
        <a:p>
          <a:endParaRPr lang="es-SV"/>
        </a:p>
      </dgm:t>
    </dgm:pt>
    <dgm:pt modelId="{5498ED23-48CE-463F-A49C-50B33F7C5527}">
      <dgm:prSet phldrT="[Texto]" custT="1"/>
      <dgm:spPr>
        <a:effectLst/>
      </dgm:spPr>
      <dgm:t>
        <a:bodyPr/>
        <a:lstStyle/>
        <a:p>
          <a:pPr algn="just"/>
          <a:r>
            <a:rPr lang="es-SV" sz="2200" dirty="0" smtClean="0">
              <a:latin typeface="Calibri" pitchFamily="34" charset="0"/>
            </a:rPr>
            <a:t>En el hogar priorizado ingresan las personas de acuerdo a los criterios de elegibilidad de cada componente.</a:t>
          </a:r>
          <a:endParaRPr lang="es-SV" sz="2200" dirty="0">
            <a:latin typeface="Calibri" pitchFamily="34" charset="0"/>
          </a:endParaRPr>
        </a:p>
      </dgm:t>
    </dgm:pt>
    <dgm:pt modelId="{AAEBC1F0-DD68-4C7B-92AD-FFF051DA2ED3}" type="parTrans" cxnId="{FC2955E0-0F8E-4831-A1AF-64B96FCD4E90}">
      <dgm:prSet/>
      <dgm:spPr/>
      <dgm:t>
        <a:bodyPr/>
        <a:lstStyle/>
        <a:p>
          <a:endParaRPr lang="es-SV"/>
        </a:p>
      </dgm:t>
    </dgm:pt>
    <dgm:pt modelId="{564D2AC1-A734-4CAD-AF84-AAE9E506FF1F}" type="sibTrans" cxnId="{FC2955E0-0F8E-4831-A1AF-64B96FCD4E90}">
      <dgm:prSet/>
      <dgm:spPr/>
      <dgm:t>
        <a:bodyPr/>
        <a:lstStyle/>
        <a:p>
          <a:endParaRPr lang="es-SV"/>
        </a:p>
      </dgm:t>
    </dgm:pt>
    <dgm:pt modelId="{E2B4D9C8-E6BD-49C5-883B-23B3A459DA51}">
      <dgm:prSet phldrT="[Texto]" custT="1"/>
      <dgm:spPr>
        <a:effectLst/>
      </dgm:spPr>
      <dgm:t>
        <a:bodyPr/>
        <a:lstStyle/>
        <a:p>
          <a:pPr algn="just"/>
          <a:r>
            <a:rPr lang="es-SV" sz="2200" dirty="0" smtClean="0">
              <a:latin typeface="Calibri" pitchFamily="34" charset="0"/>
            </a:rPr>
            <a:t>Para agua potable y energía eléctrica se elaborará un catálogo de coberturas para la priorización.</a:t>
          </a:r>
          <a:endParaRPr lang="es-SV" sz="2200" dirty="0">
            <a:latin typeface="Calibri" pitchFamily="34" charset="0"/>
          </a:endParaRPr>
        </a:p>
      </dgm:t>
    </dgm:pt>
    <dgm:pt modelId="{0F023F95-D309-4D79-87E8-13890FDAA77E}" type="parTrans" cxnId="{A8BB6CDC-D9F7-4E77-A7F1-F688246191FF}">
      <dgm:prSet/>
      <dgm:spPr/>
      <dgm:t>
        <a:bodyPr/>
        <a:lstStyle/>
        <a:p>
          <a:endParaRPr lang="es-SV"/>
        </a:p>
      </dgm:t>
    </dgm:pt>
    <dgm:pt modelId="{0F5F91B6-7CDF-43DF-B29C-F7F42147DEBA}" type="sibTrans" cxnId="{A8BB6CDC-D9F7-4E77-A7F1-F688246191FF}">
      <dgm:prSet/>
      <dgm:spPr/>
      <dgm:t>
        <a:bodyPr/>
        <a:lstStyle/>
        <a:p>
          <a:endParaRPr lang="es-SV"/>
        </a:p>
      </dgm:t>
    </dgm:pt>
    <dgm:pt modelId="{70F84D99-3799-47E0-BE49-6398CF88C38E}" type="pres">
      <dgm:prSet presAssocID="{327E4223-7686-4C75-A73C-140AD0CE09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B7A90A6B-9932-4432-9D25-1CCF84A2587F}" type="pres">
      <dgm:prSet presAssocID="{7523541F-522D-4DF3-8EB3-F25C1EDDA5BE}" presName="linNode" presStyleCnt="0"/>
      <dgm:spPr/>
      <dgm:t>
        <a:bodyPr/>
        <a:lstStyle/>
        <a:p>
          <a:endParaRPr lang="es-SV"/>
        </a:p>
      </dgm:t>
    </dgm:pt>
    <dgm:pt modelId="{75B0F5D4-62D2-4029-9565-DAD47351ACAD}" type="pres">
      <dgm:prSet presAssocID="{7523541F-522D-4DF3-8EB3-F25C1EDDA5BE}" presName="parTx" presStyleLbl="revTx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784D167-E056-4EF1-8A0D-75E55E834D0B}" type="pres">
      <dgm:prSet presAssocID="{7523541F-522D-4DF3-8EB3-F25C1EDDA5BE}" presName="bracket" presStyleLbl="parChTrans1D1" presStyleIdx="0" presStyleCnt="4"/>
      <dgm:spPr/>
      <dgm:t>
        <a:bodyPr/>
        <a:lstStyle/>
        <a:p>
          <a:endParaRPr lang="es-SV"/>
        </a:p>
      </dgm:t>
    </dgm:pt>
    <dgm:pt modelId="{3C52039E-2251-4125-8B81-76F3DB6A6949}" type="pres">
      <dgm:prSet presAssocID="{7523541F-522D-4DF3-8EB3-F25C1EDDA5BE}" presName="spH" presStyleCnt="0"/>
      <dgm:spPr/>
      <dgm:t>
        <a:bodyPr/>
        <a:lstStyle/>
        <a:p>
          <a:endParaRPr lang="es-SV"/>
        </a:p>
      </dgm:t>
    </dgm:pt>
    <dgm:pt modelId="{FD7F570D-871F-45EF-898A-57493F93AB35}" type="pres">
      <dgm:prSet presAssocID="{7523541F-522D-4DF3-8EB3-F25C1EDDA5BE}" presName="des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118EEFB-9628-442A-AA9D-A48A6DF1BF99}" type="pres">
      <dgm:prSet presAssocID="{1830F2B7-4169-43AD-B5A3-47CC9497748A}" presName="spV" presStyleCnt="0"/>
      <dgm:spPr/>
      <dgm:t>
        <a:bodyPr/>
        <a:lstStyle/>
        <a:p>
          <a:endParaRPr lang="es-SV"/>
        </a:p>
      </dgm:t>
    </dgm:pt>
    <dgm:pt modelId="{32FA0505-D570-490B-9816-DEE200F6F188}" type="pres">
      <dgm:prSet presAssocID="{88663B86-7770-4283-AC51-579F1F6F7AF9}" presName="linNode" presStyleCnt="0"/>
      <dgm:spPr/>
      <dgm:t>
        <a:bodyPr/>
        <a:lstStyle/>
        <a:p>
          <a:endParaRPr lang="es-SV"/>
        </a:p>
      </dgm:t>
    </dgm:pt>
    <dgm:pt modelId="{F09955C8-16FE-4334-B4E4-529E92241866}" type="pres">
      <dgm:prSet presAssocID="{88663B86-7770-4283-AC51-579F1F6F7AF9}" presName="parTx" presStyleLbl="revTx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499874D-0112-4445-BC4A-D7C21474F492}" type="pres">
      <dgm:prSet presAssocID="{88663B86-7770-4283-AC51-579F1F6F7AF9}" presName="bracket" presStyleLbl="parChTrans1D1" presStyleIdx="1" presStyleCnt="4"/>
      <dgm:spPr/>
      <dgm:t>
        <a:bodyPr/>
        <a:lstStyle/>
        <a:p>
          <a:endParaRPr lang="es-SV"/>
        </a:p>
      </dgm:t>
    </dgm:pt>
    <dgm:pt modelId="{82220CFF-4535-4F6B-9ADD-348E7A02890E}" type="pres">
      <dgm:prSet presAssocID="{88663B86-7770-4283-AC51-579F1F6F7AF9}" presName="spH" presStyleCnt="0"/>
      <dgm:spPr/>
      <dgm:t>
        <a:bodyPr/>
        <a:lstStyle/>
        <a:p>
          <a:endParaRPr lang="es-SV"/>
        </a:p>
      </dgm:t>
    </dgm:pt>
    <dgm:pt modelId="{C21B31FF-DD50-4834-9BEB-1D33F1B6F140}" type="pres">
      <dgm:prSet presAssocID="{88663B86-7770-4283-AC51-579F1F6F7AF9}" presName="des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E221A97-830E-4A7E-A36A-1A2FA3D6D827}" type="pres">
      <dgm:prSet presAssocID="{A7C79121-0ACF-4FF0-8DE7-B3A1F1EC1C0C}" presName="spV" presStyleCnt="0"/>
      <dgm:spPr/>
      <dgm:t>
        <a:bodyPr/>
        <a:lstStyle/>
        <a:p>
          <a:endParaRPr lang="es-SV"/>
        </a:p>
      </dgm:t>
    </dgm:pt>
    <dgm:pt modelId="{18C0A76D-C7C1-464E-A834-9BB054DB2447}" type="pres">
      <dgm:prSet presAssocID="{6E68D415-D94A-40E0-8441-91ACD777CF4A}" presName="linNode" presStyleCnt="0"/>
      <dgm:spPr/>
      <dgm:t>
        <a:bodyPr/>
        <a:lstStyle/>
        <a:p>
          <a:endParaRPr lang="es-SV"/>
        </a:p>
      </dgm:t>
    </dgm:pt>
    <dgm:pt modelId="{DC8971A2-FAC8-43C2-A83C-CCBFD150293C}" type="pres">
      <dgm:prSet presAssocID="{6E68D415-D94A-40E0-8441-91ACD777CF4A}" presName="parTx" presStyleLbl="revTx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B32029C0-AB39-4852-AEA3-7CB588C65192}" type="pres">
      <dgm:prSet presAssocID="{6E68D415-D94A-40E0-8441-91ACD777CF4A}" presName="bracket" presStyleLbl="parChTrans1D1" presStyleIdx="2" presStyleCnt="4"/>
      <dgm:spPr/>
      <dgm:t>
        <a:bodyPr/>
        <a:lstStyle/>
        <a:p>
          <a:endParaRPr lang="es-SV"/>
        </a:p>
      </dgm:t>
    </dgm:pt>
    <dgm:pt modelId="{0D90D301-D719-42DE-ADD7-0951AA4B3D50}" type="pres">
      <dgm:prSet presAssocID="{6E68D415-D94A-40E0-8441-91ACD777CF4A}" presName="spH" presStyleCnt="0"/>
      <dgm:spPr/>
      <dgm:t>
        <a:bodyPr/>
        <a:lstStyle/>
        <a:p>
          <a:endParaRPr lang="es-SV"/>
        </a:p>
      </dgm:t>
    </dgm:pt>
    <dgm:pt modelId="{041F7F9C-F11A-4C93-819E-130C6FA49ED1}" type="pres">
      <dgm:prSet presAssocID="{6E68D415-D94A-40E0-8441-91ACD777CF4A}" presName="des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44630BF4-6E0E-481E-8ADF-3C8140E234D8}" type="pres">
      <dgm:prSet presAssocID="{5DB30173-E497-411B-8C4A-98DA9573DCC5}" presName="spV" presStyleCnt="0"/>
      <dgm:spPr/>
      <dgm:t>
        <a:bodyPr/>
        <a:lstStyle/>
        <a:p>
          <a:endParaRPr lang="es-SV"/>
        </a:p>
      </dgm:t>
    </dgm:pt>
    <dgm:pt modelId="{9C68AED0-7E0C-46A4-AF2F-06226B437947}" type="pres">
      <dgm:prSet presAssocID="{18F1732C-DF41-4055-883F-C44EF416B7BA}" presName="linNode" presStyleCnt="0"/>
      <dgm:spPr/>
      <dgm:t>
        <a:bodyPr/>
        <a:lstStyle/>
        <a:p>
          <a:endParaRPr lang="es-SV"/>
        </a:p>
      </dgm:t>
    </dgm:pt>
    <dgm:pt modelId="{B6182F9B-F3CC-47A2-A464-7DB41BCA5E92}" type="pres">
      <dgm:prSet presAssocID="{18F1732C-DF41-4055-883F-C44EF416B7BA}" presName="parTx" presStyleLbl="revTx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7B5A532-11F7-41A4-BFA2-C625D99F3167}" type="pres">
      <dgm:prSet presAssocID="{18F1732C-DF41-4055-883F-C44EF416B7BA}" presName="bracket" presStyleLbl="parChTrans1D1" presStyleIdx="3" presStyleCnt="4"/>
      <dgm:spPr/>
      <dgm:t>
        <a:bodyPr/>
        <a:lstStyle/>
        <a:p>
          <a:endParaRPr lang="es-SV"/>
        </a:p>
      </dgm:t>
    </dgm:pt>
    <dgm:pt modelId="{52857615-6460-4724-BA40-FA24CC2DB0BD}" type="pres">
      <dgm:prSet presAssocID="{18F1732C-DF41-4055-883F-C44EF416B7BA}" presName="spH" presStyleCnt="0"/>
      <dgm:spPr/>
      <dgm:t>
        <a:bodyPr/>
        <a:lstStyle/>
        <a:p>
          <a:endParaRPr lang="es-SV"/>
        </a:p>
      </dgm:t>
    </dgm:pt>
    <dgm:pt modelId="{6FEC6A71-FB9D-40DA-A910-742374B952B1}" type="pres">
      <dgm:prSet presAssocID="{18F1732C-DF41-4055-883F-C44EF416B7BA}" presName="des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EA0186CC-25DC-4E72-8EE8-8C859E387760}" type="presOf" srcId="{6E68D415-D94A-40E0-8441-91ACD777CF4A}" destId="{DC8971A2-FAC8-43C2-A83C-CCBFD150293C}" srcOrd="0" destOrd="0" presId="urn:diagrams.loki3.com/BracketList+Icon"/>
    <dgm:cxn modelId="{5CD5D3DF-6FA8-43B8-AAE9-BC445963B6D0}" type="presOf" srcId="{327E4223-7686-4C75-A73C-140AD0CE090D}" destId="{70F84D99-3799-47E0-BE49-6398CF88C38E}" srcOrd="0" destOrd="0" presId="urn:diagrams.loki3.com/BracketList+Icon"/>
    <dgm:cxn modelId="{EBD6F5BA-A5ED-48F5-A158-18A8C755DA8B}" type="presOf" srcId="{5498ED23-48CE-463F-A49C-50B33F7C5527}" destId="{041F7F9C-F11A-4C93-819E-130C6FA49ED1}" srcOrd="0" destOrd="0" presId="urn:diagrams.loki3.com/BracketList+Icon"/>
    <dgm:cxn modelId="{DDAAFCDE-6794-4553-852C-822492B65DF2}" srcId="{327E4223-7686-4C75-A73C-140AD0CE090D}" destId="{7523541F-522D-4DF3-8EB3-F25C1EDDA5BE}" srcOrd="0" destOrd="0" parTransId="{89EAB0A4-D373-4AAF-BFF0-8929ECED6F06}" sibTransId="{1830F2B7-4169-43AD-B5A3-47CC9497748A}"/>
    <dgm:cxn modelId="{789B1C90-4F91-4043-B4CD-1F3DA6275533}" type="presOf" srcId="{88663B86-7770-4283-AC51-579F1F6F7AF9}" destId="{F09955C8-16FE-4334-B4E4-529E92241866}" srcOrd="0" destOrd="0" presId="urn:diagrams.loki3.com/BracketList+Icon"/>
    <dgm:cxn modelId="{6408D7D8-5207-4A3F-9463-F64AFC0D8123}" srcId="{327E4223-7686-4C75-A73C-140AD0CE090D}" destId="{6E68D415-D94A-40E0-8441-91ACD777CF4A}" srcOrd="2" destOrd="0" parTransId="{14B79BD5-D6E0-4A45-A894-6FA7A5B6AFCE}" sibTransId="{5DB30173-E497-411B-8C4A-98DA9573DCC5}"/>
    <dgm:cxn modelId="{3C5C3E1C-63D9-4F8D-901E-9E4630F131D7}" type="presOf" srcId="{8292B0D1-1202-403F-93CF-F20D5015370E}" destId="{FD7F570D-871F-45EF-898A-57493F93AB35}" srcOrd="0" destOrd="0" presId="urn:diagrams.loki3.com/BracketList+Icon"/>
    <dgm:cxn modelId="{8E45B773-C9EA-40B5-9824-D667B07AB377}" type="presOf" srcId="{E2B4D9C8-E6BD-49C5-883B-23B3A459DA51}" destId="{6FEC6A71-FB9D-40DA-A910-742374B952B1}" srcOrd="0" destOrd="0" presId="urn:diagrams.loki3.com/BracketList+Icon"/>
    <dgm:cxn modelId="{FC2955E0-0F8E-4831-A1AF-64B96FCD4E90}" srcId="{6E68D415-D94A-40E0-8441-91ACD777CF4A}" destId="{5498ED23-48CE-463F-A49C-50B33F7C5527}" srcOrd="0" destOrd="0" parTransId="{AAEBC1F0-DD68-4C7B-92AD-FFF051DA2ED3}" sibTransId="{564D2AC1-A734-4CAD-AF84-AAE9E506FF1F}"/>
    <dgm:cxn modelId="{A8BB6CDC-D9F7-4E77-A7F1-F688246191FF}" srcId="{18F1732C-DF41-4055-883F-C44EF416B7BA}" destId="{E2B4D9C8-E6BD-49C5-883B-23B3A459DA51}" srcOrd="0" destOrd="0" parTransId="{0F023F95-D309-4D79-87E8-13890FDAA77E}" sibTransId="{0F5F91B6-7CDF-43DF-B29C-F7F42147DEBA}"/>
    <dgm:cxn modelId="{73D87D3D-715F-47B7-B5AC-413614A3FFB6}" type="presOf" srcId="{7523541F-522D-4DF3-8EB3-F25C1EDDA5BE}" destId="{75B0F5D4-62D2-4029-9565-DAD47351ACAD}" srcOrd="0" destOrd="0" presId="urn:diagrams.loki3.com/BracketList+Icon"/>
    <dgm:cxn modelId="{149CC5CB-19D6-4CC9-8F3F-9D1FC9AA6EA4}" srcId="{88663B86-7770-4283-AC51-579F1F6F7AF9}" destId="{90DB870F-CC9D-4248-B27A-EC185199DE6E}" srcOrd="0" destOrd="0" parTransId="{BCD79765-C6B5-4A65-991E-BB238C288F93}" sibTransId="{AC0979F5-4806-47CE-B34D-935D2A7E2CC7}"/>
    <dgm:cxn modelId="{B3342318-9BB4-429A-97D2-7ACF5D5B92E9}" srcId="{327E4223-7686-4C75-A73C-140AD0CE090D}" destId="{88663B86-7770-4283-AC51-579F1F6F7AF9}" srcOrd="1" destOrd="0" parTransId="{F62BD8DD-A792-4529-810E-632CFF5B43B9}" sibTransId="{A7C79121-0ACF-4FF0-8DE7-B3A1F1EC1C0C}"/>
    <dgm:cxn modelId="{2A1FAB93-691F-4FCA-A7D5-D0D84AD5307B}" type="presOf" srcId="{18F1732C-DF41-4055-883F-C44EF416B7BA}" destId="{B6182F9B-F3CC-47A2-A464-7DB41BCA5E92}" srcOrd="0" destOrd="0" presId="urn:diagrams.loki3.com/BracketList+Icon"/>
    <dgm:cxn modelId="{05A126BF-2449-4679-9586-9E7B085754F6}" type="presOf" srcId="{90DB870F-CC9D-4248-B27A-EC185199DE6E}" destId="{C21B31FF-DD50-4834-9BEB-1D33F1B6F140}" srcOrd="0" destOrd="0" presId="urn:diagrams.loki3.com/BracketList+Icon"/>
    <dgm:cxn modelId="{01C71717-DD23-4F8C-AB05-54F7410B8477}" srcId="{7523541F-522D-4DF3-8EB3-F25C1EDDA5BE}" destId="{8292B0D1-1202-403F-93CF-F20D5015370E}" srcOrd="0" destOrd="0" parTransId="{C83D2E17-AD8F-4245-AE77-A78E1E335A9C}" sibTransId="{17E858A2-7786-4C83-8E75-9160E9C3FDDF}"/>
    <dgm:cxn modelId="{87DABDF0-6D1A-4249-9CB9-C7FB2B364B3D}" srcId="{327E4223-7686-4C75-A73C-140AD0CE090D}" destId="{18F1732C-DF41-4055-883F-C44EF416B7BA}" srcOrd="3" destOrd="0" parTransId="{58BE487E-F583-405B-A1AC-CC3EC96817EE}" sibTransId="{15CF50A7-68C1-4DCE-B600-9008C4885993}"/>
    <dgm:cxn modelId="{84FF329A-2001-4403-91B3-DE9E4BE819EA}" type="presParOf" srcId="{70F84D99-3799-47E0-BE49-6398CF88C38E}" destId="{B7A90A6B-9932-4432-9D25-1CCF84A2587F}" srcOrd="0" destOrd="0" presId="urn:diagrams.loki3.com/BracketList+Icon"/>
    <dgm:cxn modelId="{62BF1E44-766F-47CB-B02D-8420870E6DCA}" type="presParOf" srcId="{B7A90A6B-9932-4432-9D25-1CCF84A2587F}" destId="{75B0F5D4-62D2-4029-9565-DAD47351ACAD}" srcOrd="0" destOrd="0" presId="urn:diagrams.loki3.com/BracketList+Icon"/>
    <dgm:cxn modelId="{6DCB3926-5024-4D1A-A251-14544E39B2D5}" type="presParOf" srcId="{B7A90A6B-9932-4432-9D25-1CCF84A2587F}" destId="{A784D167-E056-4EF1-8A0D-75E55E834D0B}" srcOrd="1" destOrd="0" presId="urn:diagrams.loki3.com/BracketList+Icon"/>
    <dgm:cxn modelId="{4DBAD96A-0211-4670-86D4-EDE446ED48B2}" type="presParOf" srcId="{B7A90A6B-9932-4432-9D25-1CCF84A2587F}" destId="{3C52039E-2251-4125-8B81-76F3DB6A6949}" srcOrd="2" destOrd="0" presId="urn:diagrams.loki3.com/BracketList+Icon"/>
    <dgm:cxn modelId="{A8403EA2-699E-4E6E-AB91-CB3F84B21839}" type="presParOf" srcId="{B7A90A6B-9932-4432-9D25-1CCF84A2587F}" destId="{FD7F570D-871F-45EF-898A-57493F93AB35}" srcOrd="3" destOrd="0" presId="urn:diagrams.loki3.com/BracketList+Icon"/>
    <dgm:cxn modelId="{62B3D655-54A7-442E-B90D-1C657A747B3A}" type="presParOf" srcId="{70F84D99-3799-47E0-BE49-6398CF88C38E}" destId="{3118EEFB-9628-442A-AA9D-A48A6DF1BF99}" srcOrd="1" destOrd="0" presId="urn:diagrams.loki3.com/BracketList+Icon"/>
    <dgm:cxn modelId="{8DAF4C49-2099-4400-A76A-24A15F265AE7}" type="presParOf" srcId="{70F84D99-3799-47E0-BE49-6398CF88C38E}" destId="{32FA0505-D570-490B-9816-DEE200F6F188}" srcOrd="2" destOrd="0" presId="urn:diagrams.loki3.com/BracketList+Icon"/>
    <dgm:cxn modelId="{B9F790A5-84AB-4598-8137-AE890591F265}" type="presParOf" srcId="{32FA0505-D570-490B-9816-DEE200F6F188}" destId="{F09955C8-16FE-4334-B4E4-529E92241866}" srcOrd="0" destOrd="0" presId="urn:diagrams.loki3.com/BracketList+Icon"/>
    <dgm:cxn modelId="{65429D27-2DD7-45B6-B91A-CE905C4B1E0E}" type="presParOf" srcId="{32FA0505-D570-490B-9816-DEE200F6F188}" destId="{7499874D-0112-4445-BC4A-D7C21474F492}" srcOrd="1" destOrd="0" presId="urn:diagrams.loki3.com/BracketList+Icon"/>
    <dgm:cxn modelId="{B6973565-49BF-4C69-9C8B-73C232278340}" type="presParOf" srcId="{32FA0505-D570-490B-9816-DEE200F6F188}" destId="{82220CFF-4535-4F6B-9ADD-348E7A02890E}" srcOrd="2" destOrd="0" presId="urn:diagrams.loki3.com/BracketList+Icon"/>
    <dgm:cxn modelId="{37F7D633-A424-47DC-AB9B-7361856FAD7B}" type="presParOf" srcId="{32FA0505-D570-490B-9816-DEE200F6F188}" destId="{C21B31FF-DD50-4834-9BEB-1D33F1B6F140}" srcOrd="3" destOrd="0" presId="urn:diagrams.loki3.com/BracketList+Icon"/>
    <dgm:cxn modelId="{DB70A555-AA64-47B6-8317-54D348B8E8B1}" type="presParOf" srcId="{70F84D99-3799-47E0-BE49-6398CF88C38E}" destId="{8E221A97-830E-4A7E-A36A-1A2FA3D6D827}" srcOrd="3" destOrd="0" presId="urn:diagrams.loki3.com/BracketList+Icon"/>
    <dgm:cxn modelId="{1683390D-380C-4ED0-896C-FADC51F5F5B2}" type="presParOf" srcId="{70F84D99-3799-47E0-BE49-6398CF88C38E}" destId="{18C0A76D-C7C1-464E-A834-9BB054DB2447}" srcOrd="4" destOrd="0" presId="urn:diagrams.loki3.com/BracketList+Icon"/>
    <dgm:cxn modelId="{5497BF45-3059-4262-BB91-2BF219E8EED6}" type="presParOf" srcId="{18C0A76D-C7C1-464E-A834-9BB054DB2447}" destId="{DC8971A2-FAC8-43C2-A83C-CCBFD150293C}" srcOrd="0" destOrd="0" presId="urn:diagrams.loki3.com/BracketList+Icon"/>
    <dgm:cxn modelId="{90429256-6229-41A4-8C0A-B28111398373}" type="presParOf" srcId="{18C0A76D-C7C1-464E-A834-9BB054DB2447}" destId="{B32029C0-AB39-4852-AEA3-7CB588C65192}" srcOrd="1" destOrd="0" presId="urn:diagrams.loki3.com/BracketList+Icon"/>
    <dgm:cxn modelId="{77380B0C-A429-4613-97A4-A5F86CD23537}" type="presParOf" srcId="{18C0A76D-C7C1-464E-A834-9BB054DB2447}" destId="{0D90D301-D719-42DE-ADD7-0951AA4B3D50}" srcOrd="2" destOrd="0" presId="urn:diagrams.loki3.com/BracketList+Icon"/>
    <dgm:cxn modelId="{62540874-3385-435A-8E4C-8F12AB8A311E}" type="presParOf" srcId="{18C0A76D-C7C1-464E-A834-9BB054DB2447}" destId="{041F7F9C-F11A-4C93-819E-130C6FA49ED1}" srcOrd="3" destOrd="0" presId="urn:diagrams.loki3.com/BracketList+Icon"/>
    <dgm:cxn modelId="{CC5C4C42-1CBE-48A9-94D4-DECE04573713}" type="presParOf" srcId="{70F84D99-3799-47E0-BE49-6398CF88C38E}" destId="{44630BF4-6E0E-481E-8ADF-3C8140E234D8}" srcOrd="5" destOrd="0" presId="urn:diagrams.loki3.com/BracketList+Icon"/>
    <dgm:cxn modelId="{F31B1F62-2BF0-442E-8592-908A7D91E0BA}" type="presParOf" srcId="{70F84D99-3799-47E0-BE49-6398CF88C38E}" destId="{9C68AED0-7E0C-46A4-AF2F-06226B437947}" srcOrd="6" destOrd="0" presId="urn:diagrams.loki3.com/BracketList+Icon"/>
    <dgm:cxn modelId="{1A4A28EB-7D37-4C61-80E8-5391BC6EF6EF}" type="presParOf" srcId="{9C68AED0-7E0C-46A4-AF2F-06226B437947}" destId="{B6182F9B-F3CC-47A2-A464-7DB41BCA5E92}" srcOrd="0" destOrd="0" presId="urn:diagrams.loki3.com/BracketList+Icon"/>
    <dgm:cxn modelId="{5455CCA2-E02C-4AAB-8A93-AE72AC7DAC86}" type="presParOf" srcId="{9C68AED0-7E0C-46A4-AF2F-06226B437947}" destId="{37B5A532-11F7-41A4-BFA2-C625D99F3167}" srcOrd="1" destOrd="0" presId="urn:diagrams.loki3.com/BracketList+Icon"/>
    <dgm:cxn modelId="{F5CCDC4C-A39B-44D2-8DBB-880FD24815F4}" type="presParOf" srcId="{9C68AED0-7E0C-46A4-AF2F-06226B437947}" destId="{52857615-6460-4724-BA40-FA24CC2DB0BD}" srcOrd="2" destOrd="0" presId="urn:diagrams.loki3.com/BracketList+Icon"/>
    <dgm:cxn modelId="{28BEFEC3-84AA-4756-B111-750FA5DBEE0A}" type="presParOf" srcId="{9C68AED0-7E0C-46A4-AF2F-06226B437947}" destId="{6FEC6A71-FB9D-40DA-A910-742374B952B1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14/09/2017</a:t>
            </a:fld>
            <a:endParaRPr lang="es-SV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0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14/09/2017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 dirty="0"/>
          </a:p>
        </p:txBody>
      </p:sp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14/09/2017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FC7336-F476-4A7B-B85A-6FE439AC699F}" type="datetimeFigureOut">
              <a:rPr lang="es-SV" smtClean="0">
                <a:solidFill>
                  <a:srgbClr val="002395">
                    <a:tint val="75000"/>
                  </a:srgbClr>
                </a:solidFill>
              </a:rPr>
              <a:pPr/>
              <a:t>14/09/2017</a:t>
            </a:fld>
            <a:endParaRPr lang="es-SV" dirty="0">
              <a:solidFill>
                <a:srgbClr val="00239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SV" dirty="0">
              <a:solidFill>
                <a:srgbClr val="00239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E00BDAC-11F4-4899-8923-54AA109EDA22}" type="slidenum">
              <a:rPr lang="es-SV" smtClean="0">
                <a:solidFill>
                  <a:srgbClr val="002395">
                    <a:tint val="75000"/>
                  </a:srgbClr>
                </a:solidFill>
              </a:rPr>
              <a:pPr/>
              <a:t>‹Nº›</a:t>
            </a:fld>
            <a:endParaRPr lang="es-SV" dirty="0">
              <a:solidFill>
                <a:srgbClr val="00239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r="25004" b="3205"/>
          <a:stretch/>
        </p:blipFill>
        <p:spPr>
          <a:xfrm>
            <a:off x="0" y="-2954"/>
            <a:ext cx="5399584" cy="6860954"/>
          </a:xfrm>
          <a:prstGeom prst="rect">
            <a:avLst/>
          </a:prstGeom>
        </p:spPr>
      </p:pic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2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94" r:id="rId3"/>
    <p:sldLayoutId id="2147483687" r:id="rId4"/>
    <p:sldLayoutId id="2147483692" r:id="rId5"/>
    <p:sldLayoutId id="2147483693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productos/emprendimiento-solidario-omar-colvera-san-vicent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productos/bono-educacion-salud-roxana-rivera-san-ildefonso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productos/emprendimiento-solidario-omar-colvera-san-vicent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productos/emprendimiento-solidario-omar-colvera-san-vicente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productos/emprendimiento-solidario-omar-colvera-san-vicente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productos/emprendimiento-solidario-omar-colvera-san-vicente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productos/electrificacion-ramon-ponce-santa-clara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4543979" y="6166925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SV" sz="1600" dirty="0" smtClean="0">
                <a:solidFill>
                  <a:schemeClr val="tx2"/>
                </a:solidFill>
              </a:rPr>
              <a:t>Ingeniera Gladis Eugenia Schmidt de Serpas</a:t>
            </a:r>
          </a:p>
          <a:p>
            <a:pPr marL="0" indent="0" algn="r">
              <a:buNone/>
            </a:pPr>
            <a:r>
              <a:rPr lang="es-SV" sz="1600" dirty="0" smtClean="0">
                <a:solidFill>
                  <a:schemeClr val="tx2"/>
                </a:solidFill>
              </a:rPr>
              <a:t>Presidenta</a:t>
            </a:r>
            <a:endParaRPr lang="es-SV" sz="1600" dirty="0">
              <a:solidFill>
                <a:schemeClr val="tx2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3645024"/>
            <a:ext cx="7056784" cy="1252728"/>
          </a:xfrm>
        </p:spPr>
        <p:txBody>
          <a:bodyPr>
            <a:noAutofit/>
          </a:bodyPr>
          <a:lstStyle/>
          <a:p>
            <a:pPr algn="r"/>
            <a:r>
              <a:rPr lang="es-SV" sz="6600" b="1" dirty="0" smtClean="0">
                <a:solidFill>
                  <a:schemeClr val="tx2"/>
                </a:solidFill>
              </a:rPr>
              <a:t>Rendición de Cuentas FISDL</a:t>
            </a:r>
            <a:br>
              <a:rPr lang="es-SV" sz="6600" b="1" dirty="0" smtClean="0">
                <a:solidFill>
                  <a:schemeClr val="tx2"/>
                </a:solidFill>
              </a:rPr>
            </a:br>
            <a:r>
              <a:rPr lang="es-SV" sz="2000" b="1" dirty="0">
                <a:solidFill>
                  <a:schemeClr val="tx2"/>
                </a:solidFill>
              </a:rPr>
              <a:t/>
            </a:r>
            <a:br>
              <a:rPr lang="es-SV" sz="2000" b="1" dirty="0">
                <a:solidFill>
                  <a:schemeClr val="tx2"/>
                </a:solidFill>
              </a:rPr>
            </a:br>
            <a:r>
              <a:rPr lang="es-SV" sz="2400" b="1" dirty="0" smtClean="0">
                <a:solidFill>
                  <a:srgbClr val="002395"/>
                </a:solidFill>
                <a:cs typeface="Arial" pitchFamily="34" charset="0"/>
              </a:rPr>
              <a:t>Inversión en tres años de gestión </a:t>
            </a:r>
            <a:br>
              <a:rPr lang="es-SV" sz="2400" b="1" dirty="0" smtClean="0">
                <a:solidFill>
                  <a:srgbClr val="002395"/>
                </a:solidFill>
                <a:cs typeface="Arial" pitchFamily="34" charset="0"/>
              </a:rPr>
            </a:br>
            <a:r>
              <a:rPr lang="es-SV" sz="1800" b="1" dirty="0" smtClean="0">
                <a:solidFill>
                  <a:srgbClr val="002395"/>
                </a:solidFill>
                <a:cs typeface="Arial" pitchFamily="34" charset="0"/>
              </a:rPr>
              <a:t>(</a:t>
            </a:r>
            <a:r>
              <a:rPr lang="es-SV" sz="1800" b="1" dirty="0">
                <a:solidFill>
                  <a:srgbClr val="002395"/>
                </a:solidFill>
                <a:cs typeface="Arial" pitchFamily="34" charset="0"/>
              </a:rPr>
              <a:t>junio 2014 – mayo 2017) </a:t>
            </a:r>
            <a:endParaRPr lang="es-SV" sz="2400" b="1" dirty="0">
              <a:solidFill>
                <a:srgbClr val="002395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347864" y="5013176"/>
            <a:ext cx="56166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-171400"/>
            <a:ext cx="7488832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Transferencias </a:t>
            </a:r>
            <a:r>
              <a:rPr lang="es-SV" sz="4000" b="1" dirty="0">
                <a:solidFill>
                  <a:schemeClr val="tx2"/>
                </a:solidFill>
                <a:ea typeface="+mn-ea"/>
                <a:cs typeface="Arial" pitchFamily="34" charset="0"/>
              </a:rPr>
              <a:t>m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onetarias y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gastos asociados </a:t>
            </a: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Flecha derecha 34"/>
          <p:cNvSpPr/>
          <p:nvPr/>
        </p:nvSpPr>
        <p:spPr>
          <a:xfrm>
            <a:off x="107504" y="1667537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5" name="Flecha derecha 35"/>
          <p:cNvSpPr/>
          <p:nvPr/>
        </p:nvSpPr>
        <p:spPr>
          <a:xfrm>
            <a:off x="107504" y="2162285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7" name="Flecha derecha 36"/>
          <p:cNvSpPr/>
          <p:nvPr/>
        </p:nvSpPr>
        <p:spPr>
          <a:xfrm>
            <a:off x="102621" y="2683732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8" name="Flecha derecha 37"/>
          <p:cNvSpPr/>
          <p:nvPr/>
        </p:nvSpPr>
        <p:spPr>
          <a:xfrm>
            <a:off x="107504" y="3257179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9" name="Flecha derecha 38"/>
          <p:cNvSpPr/>
          <p:nvPr/>
        </p:nvSpPr>
        <p:spPr>
          <a:xfrm>
            <a:off x="102621" y="3816560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Flecha derecha 39"/>
          <p:cNvSpPr/>
          <p:nvPr/>
        </p:nvSpPr>
        <p:spPr>
          <a:xfrm>
            <a:off x="107504" y="4348136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1" name="Flecha derecha 40"/>
          <p:cNvSpPr/>
          <p:nvPr/>
        </p:nvSpPr>
        <p:spPr>
          <a:xfrm>
            <a:off x="107504" y="4841070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601564"/>
              </p:ext>
            </p:extLst>
          </p:nvPr>
        </p:nvGraphicFramePr>
        <p:xfrm>
          <a:off x="755576" y="1157005"/>
          <a:ext cx="7848873" cy="562411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4268686"/>
                <a:gridCol w="1927793"/>
                <a:gridCol w="1652394"/>
              </a:tblGrid>
              <a:tr h="498403"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Tipo de Transferencias y gastos asociados</a:t>
                      </a:r>
                      <a:endParaRPr lang="es-SV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Participantes</a:t>
                      </a:r>
                      <a:endParaRPr lang="es-SV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Pensión Básica</a:t>
                      </a:r>
                      <a:r>
                        <a:rPr lang="es-SV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Universal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Rural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$3,580,066.17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2,076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Bono Salud/Educación Rural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$2,255,641.36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4,125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Veteranos de Guerra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$429,800.00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242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63705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Transferencia</a:t>
                      </a:r>
                      <a:r>
                        <a:rPr lang="es-SV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Monetaria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Indemnizatoria a Víctimas de Graves Violaciones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$115,940.00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Pensión Básica</a:t>
                      </a:r>
                      <a:r>
                        <a:rPr lang="es-SV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Universal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Urbana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$163,529.17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Bono Educación Urbano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$136,263.27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Bono Productivo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$42,000.00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157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Apoyo Familiar Rural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$504,554.11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--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Seguimiento Pensión Básica</a:t>
                      </a:r>
                      <a:r>
                        <a:rPr lang="es-SV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Universal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Rural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$123,889.89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--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498403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$7,351,683.97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es-SV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7,225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Flecha derecha 40"/>
          <p:cNvSpPr/>
          <p:nvPr/>
        </p:nvSpPr>
        <p:spPr>
          <a:xfrm>
            <a:off x="107504" y="5328548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4" name="Flecha derecha 40"/>
          <p:cNvSpPr/>
          <p:nvPr/>
        </p:nvSpPr>
        <p:spPr>
          <a:xfrm>
            <a:off x="107504" y="5846459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5" name="Flecha derecha 40"/>
          <p:cNvSpPr/>
          <p:nvPr/>
        </p:nvSpPr>
        <p:spPr>
          <a:xfrm>
            <a:off x="102621" y="6311121"/>
            <a:ext cx="504056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07603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">
            <a:hlinkClick r:id="rId2" action="ppaction://hlinkfile"/>
          </p:cNvPr>
          <p:cNvSpPr/>
          <p:nvPr/>
        </p:nvSpPr>
        <p:spPr>
          <a:xfrm>
            <a:off x="333108" y="2826857"/>
            <a:ext cx="2604249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Testimonios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Transferencias monetarias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4" y="3002211"/>
            <a:ext cx="1665516" cy="1665516"/>
          </a:xfrm>
          <a:prstGeom prst="rect">
            <a:avLst/>
          </a:prstGeom>
        </p:spPr>
      </p:pic>
      <p:sp>
        <p:nvSpPr>
          <p:cNvPr id="21" name="20 Rectángulo">
            <a:hlinkClick r:id="rId2" action="ppaction://hlinkfile"/>
          </p:cNvPr>
          <p:cNvSpPr/>
          <p:nvPr/>
        </p:nvSpPr>
        <p:spPr>
          <a:xfrm>
            <a:off x="3277905" y="2826857"/>
            <a:ext cx="243058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31" name="30 CuadroTexto"/>
          <p:cNvSpPr txBox="1"/>
          <p:nvPr/>
        </p:nvSpPr>
        <p:spPr>
          <a:xfrm>
            <a:off x="1131492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333108" y="4975876"/>
            <a:ext cx="260424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José Cañas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Pensión Básica Universal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Santa Clara</a:t>
            </a: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90" y="2941003"/>
            <a:ext cx="1692811" cy="1692811"/>
          </a:xfrm>
          <a:prstGeom prst="rect">
            <a:avLst/>
          </a:prstGeom>
        </p:spPr>
      </p:pic>
      <p:sp>
        <p:nvSpPr>
          <p:cNvPr id="35" name="34 CuadroTexto"/>
          <p:cNvSpPr txBox="1"/>
          <p:nvPr/>
        </p:nvSpPr>
        <p:spPr>
          <a:xfrm>
            <a:off x="4067944" y="161010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2</a:t>
            </a:r>
            <a:endParaRPr lang="es-SV" sz="8000" b="1" dirty="0"/>
          </a:p>
        </p:txBody>
      </p:sp>
      <p:sp>
        <p:nvSpPr>
          <p:cNvPr id="36" name="1 Título"/>
          <p:cNvSpPr txBox="1">
            <a:spLocks/>
          </p:cNvSpPr>
          <p:nvPr/>
        </p:nvSpPr>
        <p:spPr>
          <a:xfrm>
            <a:off x="3104796" y="4861257"/>
            <a:ext cx="290736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Esmeralda Bermúdez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Salud y Educación</a:t>
            </a:r>
          </a:p>
          <a:p>
            <a:r>
              <a:rPr lang="es-SV" sz="2000" dirty="0">
                <a:solidFill>
                  <a:schemeClr val="tx1"/>
                </a:solidFill>
              </a:rPr>
              <a:t>San Esteban Catarina</a:t>
            </a:r>
          </a:p>
        </p:txBody>
      </p:sp>
      <p:pic>
        <p:nvPicPr>
          <p:cNvPr id="37" name="3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159931"/>
            <a:ext cx="1692811" cy="1692811"/>
          </a:xfrm>
          <a:prstGeom prst="rect">
            <a:avLst/>
          </a:prstGeom>
        </p:spPr>
      </p:pic>
      <p:sp>
        <p:nvSpPr>
          <p:cNvPr id="26" name="25 Rectángulo">
            <a:hlinkClick r:id="rId2" action="ppaction://hlinkfile"/>
          </p:cNvPr>
          <p:cNvSpPr/>
          <p:nvPr/>
        </p:nvSpPr>
        <p:spPr>
          <a:xfrm>
            <a:off x="6260780" y="2845557"/>
            <a:ext cx="243058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27" name="2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65" y="2959703"/>
            <a:ext cx="1692811" cy="1692811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7083173" y="162880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3</a:t>
            </a:r>
            <a:endParaRPr lang="es-SV" sz="8000" b="1" dirty="0"/>
          </a:p>
        </p:txBody>
      </p:sp>
      <p:sp>
        <p:nvSpPr>
          <p:cNvPr id="30" name="1 Título"/>
          <p:cNvSpPr txBox="1">
            <a:spLocks/>
          </p:cNvSpPr>
          <p:nvPr/>
        </p:nvSpPr>
        <p:spPr>
          <a:xfrm>
            <a:off x="6087671" y="4879957"/>
            <a:ext cx="290736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Ana Celina Aguilar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Salud y Educación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Verapaz</a:t>
            </a:r>
            <a:endParaRPr lang="es-SV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Transferencias monetarias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930223" y="1595718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339751" y="5115381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Roxana Rivera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Salud y Educación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Ildefonso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4" action="ppaction://hlinkfile"/>
          </p:cNvPr>
          <p:cNvSpPr/>
          <p:nvPr/>
        </p:nvSpPr>
        <p:spPr>
          <a:xfrm>
            <a:off x="2699792" y="2812474"/>
            <a:ext cx="3168352" cy="2016224"/>
          </a:xfrm>
          <a:prstGeom prst="rect">
            <a:avLst/>
          </a:prstGeom>
          <a:solidFill>
            <a:srgbClr val="DB324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27" name="26 Grupo"/>
          <p:cNvGrpSpPr/>
          <p:nvPr/>
        </p:nvGrpSpPr>
        <p:grpSpPr>
          <a:xfrm>
            <a:off x="3845625" y="3372163"/>
            <a:ext cx="936104" cy="936104"/>
            <a:chOff x="7202849" y="3294031"/>
            <a:chExt cx="936104" cy="936104"/>
          </a:xfrm>
        </p:grpSpPr>
        <p:sp>
          <p:nvSpPr>
            <p:cNvPr id="29" name="28 Rectángulo redondeado"/>
            <p:cNvSpPr/>
            <p:nvPr/>
          </p:nvSpPr>
          <p:spPr>
            <a:xfrm>
              <a:off x="7202849" y="3294031"/>
              <a:ext cx="936104" cy="936104"/>
            </a:xfrm>
            <a:prstGeom prst="roundRect">
              <a:avLst/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0" name="29 Triángulo isósceles"/>
            <p:cNvSpPr/>
            <p:nvPr/>
          </p:nvSpPr>
          <p:spPr>
            <a:xfrm rot="5400000">
              <a:off x="7442262" y="3508279"/>
              <a:ext cx="588830" cy="507612"/>
            </a:xfrm>
            <a:prstGeom prst="triangle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19245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49267"/>
            <a:ext cx="4464496" cy="172354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Asistencia técnica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1631">
            <a:off x="5167694" y="-853459"/>
            <a:ext cx="4645161" cy="448971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0" y="3933056"/>
            <a:ext cx="52565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US$501 </a:t>
            </a:r>
          </a:p>
          <a:p>
            <a:pPr algn="ctr"/>
            <a:r>
              <a:rPr lang="es-SV" sz="44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44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36512" y="5877272"/>
            <a:ext cx="7272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600" b="1" dirty="0" smtClean="0">
                <a:solidFill>
                  <a:schemeClr val="tx2"/>
                </a:solidFill>
              </a:rPr>
              <a:t>En los 13 municipios del departamento con la ejecución de 171 proyectos</a:t>
            </a:r>
          </a:p>
        </p:txBody>
      </p:sp>
    </p:spTree>
    <p:extLst>
      <p:ext uri="{BB962C8B-B14F-4D97-AF65-F5344CB8AC3E}">
        <p14:creationId xmlns:p14="http://schemas.microsoft.com/office/powerpoint/2010/main" val="1701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980729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79512" y="150219"/>
            <a:ext cx="7488832" cy="98488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Asistencia </a:t>
            </a:r>
            <a:r>
              <a:rPr lang="es-SV" sz="4000" b="1" dirty="0">
                <a:solidFill>
                  <a:schemeClr val="tx2"/>
                </a:solidFill>
                <a:ea typeface="+mn-ea"/>
                <a:cs typeface="Arial" pitchFamily="34" charset="0"/>
              </a:rPr>
              <a:t>t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écnica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Flecha derecha 34"/>
          <p:cNvSpPr/>
          <p:nvPr/>
        </p:nvSpPr>
        <p:spPr>
          <a:xfrm>
            <a:off x="300603" y="2276873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7" name="Flecha derecha 35"/>
          <p:cNvSpPr/>
          <p:nvPr/>
        </p:nvSpPr>
        <p:spPr>
          <a:xfrm>
            <a:off x="300603" y="3104985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8" name="Flecha derecha 36"/>
          <p:cNvSpPr/>
          <p:nvPr/>
        </p:nvSpPr>
        <p:spPr>
          <a:xfrm>
            <a:off x="300603" y="4005065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156320"/>
              </p:ext>
            </p:extLst>
          </p:nvPr>
        </p:nvGraphicFramePr>
        <p:xfrm>
          <a:off x="899592" y="1350060"/>
          <a:ext cx="7776864" cy="5247292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4176464"/>
                <a:gridCol w="1512168"/>
                <a:gridCol w="2088232"/>
              </a:tblGrid>
              <a:tr h="520724"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Tipo de asistencia técnica</a:t>
                      </a:r>
                      <a:endParaRPr lang="es-SV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Beneficiarios</a:t>
                      </a:r>
                      <a:endParaRPr lang="es-SV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92128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Componente de Asistencia </a:t>
                      </a:r>
                      <a:r>
                        <a:rPr lang="es-SV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Técnica </a:t>
                      </a:r>
                      <a:r>
                        <a:rPr lang="es-SV" sz="200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del PFGL (C2)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$428,360.42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población de los </a:t>
                      </a:r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 </a:t>
                      </a:r>
                      <a:r>
                        <a:rPr lang="es-SV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municipios</a:t>
                      </a:r>
                    </a:p>
                  </a:txBody>
                  <a:tcPr anchor="ctr"/>
                </a:tc>
              </a:tr>
              <a:tr h="92128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Puntos Focales Bono Educación Urbano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$23,290.30</a:t>
                      </a:r>
                    </a:p>
                    <a:p>
                      <a:pPr algn="r" fontAlgn="b"/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  <a:p>
                      <a:pPr algn="ctr" fontAlgn="b"/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2128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Capacitación PATI- 5ta Convocatoria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$22,350.00</a:t>
                      </a:r>
                    </a:p>
                    <a:p>
                      <a:pPr algn="r" fontAlgn="b"/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164</a:t>
                      </a:r>
                    </a:p>
                    <a:p>
                      <a:pPr algn="ctr" fontAlgn="b"/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2128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Puntos Focales Pensión Básica Universal Urbano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$19,000.00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anchor="ctr"/>
                </a:tc>
              </a:tr>
              <a:tr h="52072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Consultorías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$7,861.41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  <a:endParaRPr lang="es-SV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2072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  <a:endParaRPr lang="es-SV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$500,862.13</a:t>
                      </a:r>
                      <a:endParaRPr lang="es-SV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Flecha derecha 36"/>
          <p:cNvSpPr/>
          <p:nvPr/>
        </p:nvSpPr>
        <p:spPr>
          <a:xfrm>
            <a:off x="300603" y="5006965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Flecha derecha 36"/>
          <p:cNvSpPr/>
          <p:nvPr/>
        </p:nvSpPr>
        <p:spPr>
          <a:xfrm>
            <a:off x="300603" y="5661249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1" name="Flecha derecha 36"/>
          <p:cNvSpPr/>
          <p:nvPr/>
        </p:nvSpPr>
        <p:spPr>
          <a:xfrm>
            <a:off x="300603" y="6129321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9759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49267"/>
            <a:ext cx="4464496" cy="172354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Emprendimientos Solidarios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2155">
            <a:off x="4728142" y="1978550"/>
            <a:ext cx="4645161" cy="448971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-324544" y="3645024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US$ 217 </a:t>
            </a:r>
          </a:p>
          <a:p>
            <a:pPr algn="ctr"/>
            <a:r>
              <a:rPr lang="es-SV" sz="48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48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36512" y="566124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201 personas beneficiadas con </a:t>
            </a:r>
            <a:r>
              <a:rPr lang="es-SV" sz="2400" b="1" dirty="0">
                <a:solidFill>
                  <a:schemeClr val="tx2"/>
                </a:solidFill>
              </a:rPr>
              <a:t>el fortalecimiento de </a:t>
            </a:r>
            <a:r>
              <a:rPr lang="es-SV" sz="2400" b="1" dirty="0" smtClean="0">
                <a:solidFill>
                  <a:schemeClr val="tx2"/>
                </a:solidFill>
              </a:rPr>
              <a:t>varias iniciativas emprendedoras en los municipios de Guadalupe, San Vicente, Santa Clara, Tepetitán y Verapaz</a:t>
            </a:r>
          </a:p>
        </p:txBody>
      </p:sp>
    </p:spTree>
    <p:extLst>
      <p:ext uri="{BB962C8B-B14F-4D97-AF65-F5344CB8AC3E}">
        <p14:creationId xmlns:p14="http://schemas.microsoft.com/office/powerpoint/2010/main" val="100724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35496" y="260648"/>
            <a:ext cx="74888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Emprendimientos Solidarios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7503" y="1628800"/>
            <a:ext cx="468052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800" dirty="0" smtClean="0">
                <a:latin typeface="Calibri" pitchFamily="34" charset="0"/>
              </a:rPr>
              <a:t>El </a:t>
            </a:r>
            <a:r>
              <a:rPr lang="es-SV" sz="2800" dirty="0">
                <a:latin typeface="Calibri" pitchFamily="34" charset="0"/>
              </a:rPr>
              <a:t>programa fortalece capacidades </a:t>
            </a:r>
            <a:r>
              <a:rPr lang="es-SV" sz="2800" dirty="0" smtClean="0">
                <a:latin typeface="Calibri" pitchFamily="34" charset="0"/>
              </a:rPr>
              <a:t>emprendedoras </a:t>
            </a:r>
            <a:r>
              <a:rPr lang="es-SV" sz="2800" dirty="0">
                <a:latin typeface="Calibri" pitchFamily="34" charset="0"/>
              </a:rPr>
              <a:t>de las personas a través de la asistencia en habilidades para la vida, formación empresarial básica, entrega de </a:t>
            </a:r>
            <a:r>
              <a:rPr lang="es-SV" sz="2800" dirty="0" smtClean="0">
                <a:latin typeface="Calibri" pitchFamily="34" charset="0"/>
              </a:rPr>
              <a:t>activos productivos</a:t>
            </a:r>
            <a:r>
              <a:rPr lang="es-SV" sz="2800" dirty="0">
                <a:latin typeface="Calibri" pitchFamily="34" charset="0"/>
              </a:rPr>
              <a:t>,  asistencia y asesoría técnica, para que la población genere ingresos familiares de forma permanente y mejoren su calidad de vida.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4" r="13217"/>
          <a:stretch/>
        </p:blipFill>
        <p:spPr>
          <a:xfrm>
            <a:off x="5076456" y="1809302"/>
            <a:ext cx="3708000" cy="426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">
            <a:hlinkClick r:id="rId2" action="ppaction://hlinkfile"/>
          </p:cNvPr>
          <p:cNvSpPr/>
          <p:nvPr/>
        </p:nvSpPr>
        <p:spPr>
          <a:xfrm>
            <a:off x="4877726" y="2826857"/>
            <a:ext cx="316835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Testimonios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Emprendimientos Solidarios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213992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16024" y="5129764"/>
            <a:ext cx="46440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Brenda García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Corte y confección uniformes deportivos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Vicente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96" y="2933540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2" action="ppaction://hlinkfile"/>
          </p:cNvPr>
          <p:cNvSpPr/>
          <p:nvPr/>
        </p:nvSpPr>
        <p:spPr>
          <a:xfrm>
            <a:off x="983561" y="2826857"/>
            <a:ext cx="3168352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108157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2</a:t>
            </a:r>
            <a:endParaRPr lang="es-SV" sz="8000" b="1" dirty="0"/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4517685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Kenia Sánchez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Antojitos típicos Guadalupana</a:t>
            </a:r>
          </a:p>
          <a:p>
            <a:r>
              <a:rPr lang="es-SV" sz="2000" dirty="0" err="1" smtClean="0">
                <a:solidFill>
                  <a:schemeClr val="tx1"/>
                </a:solidFill>
              </a:rPr>
              <a:t>Tepetitán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82" y="2988563"/>
            <a:ext cx="1692811" cy="16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Emprendimientos Solidarios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930223" y="1595718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339751" y="5115381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Omar </a:t>
            </a:r>
            <a:r>
              <a:rPr lang="es-SV" sz="3200" b="1" dirty="0" err="1" smtClean="0">
                <a:solidFill>
                  <a:srgbClr val="002395"/>
                </a:solidFill>
              </a:rPr>
              <a:t>Colvera</a:t>
            </a:r>
            <a:endParaRPr lang="es-SV" sz="3200" b="1" dirty="0" smtClean="0">
              <a:solidFill>
                <a:srgbClr val="002395"/>
              </a:solidFill>
            </a:endParaRPr>
          </a:p>
          <a:p>
            <a:r>
              <a:rPr lang="es-SV" sz="2000" dirty="0" smtClean="0">
                <a:solidFill>
                  <a:schemeClr val="tx1"/>
                </a:solidFill>
              </a:rPr>
              <a:t>Emprendimiento Solidario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Vicente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4" action="ppaction://hlinkfile"/>
          </p:cNvPr>
          <p:cNvSpPr/>
          <p:nvPr/>
        </p:nvSpPr>
        <p:spPr>
          <a:xfrm>
            <a:off x="2699792" y="2812474"/>
            <a:ext cx="3168352" cy="2016224"/>
          </a:xfrm>
          <a:prstGeom prst="rect">
            <a:avLst/>
          </a:prstGeom>
          <a:solidFill>
            <a:srgbClr val="DB324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27" name="26 Grupo"/>
          <p:cNvGrpSpPr/>
          <p:nvPr/>
        </p:nvGrpSpPr>
        <p:grpSpPr>
          <a:xfrm>
            <a:off x="3845625" y="3372163"/>
            <a:ext cx="936104" cy="936104"/>
            <a:chOff x="7202849" y="3294031"/>
            <a:chExt cx="936104" cy="936104"/>
          </a:xfrm>
        </p:grpSpPr>
        <p:sp>
          <p:nvSpPr>
            <p:cNvPr id="29" name="28 Rectángulo redondeado"/>
            <p:cNvSpPr/>
            <p:nvPr/>
          </p:nvSpPr>
          <p:spPr>
            <a:xfrm>
              <a:off x="7202849" y="3294031"/>
              <a:ext cx="936104" cy="936104"/>
            </a:xfrm>
            <a:prstGeom prst="roundRect">
              <a:avLst/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0" name="29 Triángulo isósceles"/>
            <p:cNvSpPr/>
            <p:nvPr/>
          </p:nvSpPr>
          <p:spPr>
            <a:xfrm rot="5400000">
              <a:off x="7442262" y="3508279"/>
              <a:ext cx="588830" cy="507612"/>
            </a:xfrm>
            <a:prstGeom prst="triangle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15016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5762">
            <a:off x="4553675" y="1104224"/>
            <a:ext cx="4645161" cy="448971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180528" y="-114781"/>
            <a:ext cx="4707516" cy="135421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4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Enfoque de</a:t>
            </a:r>
            <a:br>
              <a:rPr lang="es-SV" sz="34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34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Mejoramiento de Vida</a:t>
            </a:r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4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4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-324544" y="3794264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US$ 257 </a:t>
            </a:r>
          </a:p>
          <a:p>
            <a:pPr algn="ctr"/>
            <a:r>
              <a:rPr lang="es-SV" sz="48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48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108520" y="594928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930 personas beneficiadas en los municipios de Apastepeque, San Esteban Catarina y Santa Clara</a:t>
            </a:r>
          </a:p>
        </p:txBody>
      </p:sp>
    </p:spTree>
    <p:extLst>
      <p:ext uri="{BB962C8B-B14F-4D97-AF65-F5344CB8AC3E}">
        <p14:creationId xmlns:p14="http://schemas.microsoft.com/office/powerpoint/2010/main" val="30705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1" y="221449"/>
            <a:ext cx="7272808" cy="144655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b="1" dirty="0">
                <a:solidFill>
                  <a:schemeClr val="tx2"/>
                </a:solidFill>
                <a:ea typeface="+mn-ea"/>
                <a:cs typeface="Arial" pitchFamily="34" charset="0"/>
              </a:rPr>
              <a:t>Pensamiento </a:t>
            </a:r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estratégico </a:t>
            </a:r>
            <a:b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2014 - 2019</a:t>
            </a:r>
            <a:endParaRPr lang="es-SV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15 Rectángulo"/>
          <p:cNvSpPr/>
          <p:nvPr/>
        </p:nvSpPr>
        <p:spPr>
          <a:xfrm>
            <a:off x="755576" y="2640176"/>
            <a:ext cx="7488831" cy="14401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SV" sz="2400" dirty="0">
                <a:solidFill>
                  <a:srgbClr val="1F497D"/>
                </a:solidFill>
                <a:effectLst/>
                <a:latin typeface="+mj-lt"/>
                <a:ea typeface="Calibri"/>
                <a:cs typeface="Times New Roman"/>
              </a:rPr>
              <a:t>Mejorar la calidad de vida de las personas en condición de pobreza y vulnerabilidad, impulsando procesos de desarrollo local </a:t>
            </a:r>
            <a:r>
              <a:rPr lang="es-SV" sz="2400" dirty="0" smtClean="0">
                <a:solidFill>
                  <a:srgbClr val="1F497D"/>
                </a:solidFill>
                <a:effectLst/>
                <a:latin typeface="+mj-lt"/>
                <a:ea typeface="Calibri"/>
                <a:cs typeface="Times New Roman"/>
              </a:rPr>
              <a:t>sostenible.</a:t>
            </a:r>
            <a:endParaRPr lang="es-SV" sz="2400" dirty="0">
              <a:effectLst/>
              <a:latin typeface="+mj-lt"/>
              <a:ea typeface="Calibri"/>
              <a:cs typeface="Times New Roman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552" y="213612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b="1" dirty="0" smtClean="0">
                <a:solidFill>
                  <a:schemeClr val="tx2"/>
                </a:solidFill>
                <a:latin typeface="+mj-lt"/>
              </a:rPr>
              <a:t>MISIÓN</a:t>
            </a:r>
            <a:endParaRPr lang="es-SV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2258" y="4512384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2800" b="1" dirty="0">
                <a:solidFill>
                  <a:schemeClr val="tx2"/>
                </a:solidFill>
                <a:latin typeface="+mj-lt"/>
              </a:rPr>
              <a:t>V</a:t>
            </a:r>
            <a:r>
              <a:rPr lang="es-SV" sz="2800" b="1" dirty="0" smtClean="0">
                <a:solidFill>
                  <a:schemeClr val="tx2"/>
                </a:solidFill>
                <a:latin typeface="+mj-lt"/>
              </a:rPr>
              <a:t>ISIÓN</a:t>
            </a:r>
            <a:endParaRPr lang="es-SV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15 Rectángulo"/>
          <p:cNvSpPr/>
          <p:nvPr/>
        </p:nvSpPr>
        <p:spPr>
          <a:xfrm>
            <a:off x="755576" y="5013176"/>
            <a:ext cx="7488831" cy="14401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SV" sz="2400" dirty="0" smtClean="0">
                <a:solidFill>
                  <a:srgbClr val="1F497D"/>
                </a:solidFill>
                <a:effectLst/>
                <a:latin typeface="+mj-lt"/>
                <a:ea typeface="Calibri"/>
                <a:cs typeface="Times New Roman"/>
              </a:rPr>
              <a:t>Ser la institución referente en la implementación de iniciativas para el desarrollo local.</a:t>
            </a:r>
            <a:endParaRPr lang="es-SV" sz="2400" dirty="0">
              <a:effectLst/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6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r="18809"/>
          <a:stretch/>
        </p:blipFill>
        <p:spPr>
          <a:xfrm>
            <a:off x="5004448" y="1552670"/>
            <a:ext cx="3600000" cy="461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35496" y="234807"/>
            <a:ext cx="748883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SV" sz="38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Enfoque de Mejoramiento de Vida</a:t>
            </a:r>
            <a:endParaRPr lang="es-SV" sz="3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9512" y="1175548"/>
            <a:ext cx="439248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600" dirty="0">
                <a:latin typeface="Calibri" pitchFamily="34" charset="0"/>
              </a:rPr>
              <a:t>Este enfoque tiene por objetivo iniciar </a:t>
            </a:r>
            <a:r>
              <a:rPr lang="es-SV" sz="2600" b="1" dirty="0">
                <a:latin typeface="Calibri" pitchFamily="34" charset="0"/>
              </a:rPr>
              <a:t>pequeños cambios cualitativos </a:t>
            </a:r>
            <a:r>
              <a:rPr lang="es-SV" sz="2600" dirty="0">
                <a:latin typeface="Calibri" pitchFamily="34" charset="0"/>
              </a:rPr>
              <a:t>en la forma de vida de la población a través de la identificación, análisis y utilización de sus propios recursos, para la solución de sus problemas y así lograr empoderamiento, alta autoestima, auto fortalecimiento de capacidades, integración familiar y comunitaria, para mejorar las prácticas cotidianas.</a:t>
            </a:r>
          </a:p>
        </p:txBody>
      </p:sp>
    </p:spTree>
    <p:extLst>
      <p:ext uri="{BB962C8B-B14F-4D97-AF65-F5344CB8AC3E}">
        <p14:creationId xmlns:p14="http://schemas.microsoft.com/office/powerpoint/2010/main" val="26810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">
            <a:hlinkClick r:id="rId2" action="ppaction://hlinkfile"/>
          </p:cNvPr>
          <p:cNvSpPr/>
          <p:nvPr/>
        </p:nvSpPr>
        <p:spPr>
          <a:xfrm>
            <a:off x="4877726" y="2826857"/>
            <a:ext cx="316835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7160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Testimonios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Enfoque de Mejoramiento de Vida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213992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23520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Ester Alvarado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Economía Familiar</a:t>
            </a:r>
          </a:p>
          <a:p>
            <a:r>
              <a:rPr lang="es-SV" sz="2000" dirty="0" err="1" smtClean="0">
                <a:solidFill>
                  <a:schemeClr val="tx1"/>
                </a:solidFill>
              </a:rPr>
              <a:t>Apastepeque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96" y="2933540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2" action="ppaction://hlinkfile"/>
          </p:cNvPr>
          <p:cNvSpPr/>
          <p:nvPr/>
        </p:nvSpPr>
        <p:spPr>
          <a:xfrm>
            <a:off x="983561" y="2826857"/>
            <a:ext cx="3168352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108157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2</a:t>
            </a:r>
            <a:endParaRPr lang="es-SV" sz="8000" b="1" dirty="0"/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4517685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Sara </a:t>
            </a:r>
            <a:r>
              <a:rPr lang="es-SV" sz="3200" b="1" dirty="0" err="1" smtClean="0">
                <a:solidFill>
                  <a:srgbClr val="002395"/>
                </a:solidFill>
              </a:rPr>
              <a:t>Amadaí</a:t>
            </a:r>
            <a:r>
              <a:rPr lang="es-SV" sz="3200" b="1" dirty="0" smtClean="0">
                <a:solidFill>
                  <a:srgbClr val="002395"/>
                </a:solidFill>
              </a:rPr>
              <a:t> Rodas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Salud y alimentación sana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Santa Clara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82" y="2988563"/>
            <a:ext cx="1692811" cy="16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Testimonios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Mejoramiento de Vida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213992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23520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Jessica Rivera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Mejoramiento de Vida</a:t>
            </a:r>
          </a:p>
          <a:p>
            <a:r>
              <a:rPr lang="es-SV" sz="2000" dirty="0" err="1" smtClean="0">
                <a:solidFill>
                  <a:schemeClr val="tx1"/>
                </a:solidFill>
              </a:rPr>
              <a:t>Apastepeque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4" action="ppaction://hlinkfile"/>
          </p:cNvPr>
          <p:cNvSpPr/>
          <p:nvPr/>
        </p:nvSpPr>
        <p:spPr>
          <a:xfrm>
            <a:off x="983561" y="2826857"/>
            <a:ext cx="3168352" cy="2016224"/>
          </a:xfrm>
          <a:prstGeom prst="rect">
            <a:avLst/>
          </a:prstGeom>
          <a:solidFill>
            <a:srgbClr val="DB324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27" name="26 Grupo"/>
          <p:cNvGrpSpPr/>
          <p:nvPr/>
        </p:nvGrpSpPr>
        <p:grpSpPr>
          <a:xfrm>
            <a:off x="2129394" y="3386546"/>
            <a:ext cx="936104" cy="936104"/>
            <a:chOff x="7202849" y="3294031"/>
            <a:chExt cx="936104" cy="936104"/>
          </a:xfrm>
        </p:grpSpPr>
        <p:sp>
          <p:nvSpPr>
            <p:cNvPr id="29" name="28 Rectángulo redondeado"/>
            <p:cNvSpPr/>
            <p:nvPr/>
          </p:nvSpPr>
          <p:spPr>
            <a:xfrm>
              <a:off x="7202849" y="3294031"/>
              <a:ext cx="936104" cy="936104"/>
            </a:xfrm>
            <a:prstGeom prst="roundRect">
              <a:avLst/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0" name="29 Triángulo isósceles"/>
            <p:cNvSpPr/>
            <p:nvPr/>
          </p:nvSpPr>
          <p:spPr>
            <a:xfrm rot="5400000">
              <a:off x="7442262" y="3508279"/>
              <a:ext cx="588830" cy="507612"/>
            </a:xfrm>
            <a:prstGeom prst="triangle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6108157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2</a:t>
            </a:r>
            <a:endParaRPr lang="es-SV" sz="8000" b="1" dirty="0"/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4517685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Marta Andrade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Mejoramiento de Vida</a:t>
            </a:r>
          </a:p>
          <a:p>
            <a:r>
              <a:rPr lang="es-SV" sz="2000" dirty="0" err="1" smtClean="0">
                <a:solidFill>
                  <a:schemeClr val="tx1"/>
                </a:solidFill>
              </a:rPr>
              <a:t>Apastepeque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32" name="31 Rectángulo">
            <a:hlinkClick r:id="rId4" action="ppaction://hlinkfile"/>
          </p:cNvPr>
          <p:cNvSpPr/>
          <p:nvPr/>
        </p:nvSpPr>
        <p:spPr>
          <a:xfrm>
            <a:off x="4877726" y="2826857"/>
            <a:ext cx="3168352" cy="2016224"/>
          </a:xfrm>
          <a:prstGeom prst="rect">
            <a:avLst/>
          </a:prstGeom>
          <a:solidFill>
            <a:srgbClr val="DB324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33" name="32 Grupo"/>
          <p:cNvGrpSpPr/>
          <p:nvPr/>
        </p:nvGrpSpPr>
        <p:grpSpPr>
          <a:xfrm>
            <a:off x="6023559" y="3386546"/>
            <a:ext cx="936104" cy="936104"/>
            <a:chOff x="7202849" y="3294031"/>
            <a:chExt cx="936104" cy="936104"/>
          </a:xfrm>
        </p:grpSpPr>
        <p:sp>
          <p:nvSpPr>
            <p:cNvPr id="34" name="33 Rectángulo redondeado"/>
            <p:cNvSpPr/>
            <p:nvPr/>
          </p:nvSpPr>
          <p:spPr>
            <a:xfrm>
              <a:off x="7202849" y="3294031"/>
              <a:ext cx="936104" cy="936104"/>
            </a:xfrm>
            <a:prstGeom prst="roundRect">
              <a:avLst/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5" name="34 Triángulo isósceles"/>
            <p:cNvSpPr/>
            <p:nvPr/>
          </p:nvSpPr>
          <p:spPr>
            <a:xfrm rot="5400000">
              <a:off x="7442262" y="3508279"/>
              <a:ext cx="588830" cy="507612"/>
            </a:xfrm>
            <a:prstGeom prst="triangle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16186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79512" y="44624"/>
            <a:ext cx="4032448" cy="1746632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</a:pPr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Agua </a:t>
            </a:r>
            <a:r>
              <a:rPr lang="es-SV" b="1" dirty="0">
                <a:solidFill>
                  <a:schemeClr val="tx2"/>
                </a:solidFill>
                <a:ea typeface="+mn-ea"/>
                <a:cs typeface="Arial" pitchFamily="34" charset="0"/>
              </a:rPr>
              <a:t>p</a:t>
            </a:r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otable y</a:t>
            </a:r>
            <a:b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b="1" dirty="0">
                <a:solidFill>
                  <a:schemeClr val="tx2"/>
                </a:solidFill>
                <a:ea typeface="+mn-ea"/>
                <a:cs typeface="Arial" pitchFamily="34" charset="0"/>
              </a:rPr>
              <a:t>s</a:t>
            </a:r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aneamiento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5251">
            <a:off x="4799155" y="1956969"/>
            <a:ext cx="4645161" cy="448971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35496" y="5733256"/>
            <a:ext cx="73794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200" b="1" dirty="0" smtClean="0">
                <a:solidFill>
                  <a:schemeClr val="tx2"/>
                </a:solidFill>
              </a:rPr>
              <a:t>32 familias cuentan con acceso a agua potable y 1,186 familias tendrán acceso a este servicio con proyectos que se encuentran en ejecución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92" y="4020160"/>
            <a:ext cx="50751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US$2.68 </a:t>
            </a:r>
            <a:r>
              <a:rPr lang="es-SV" sz="40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millones invertidos</a:t>
            </a:r>
            <a:endParaRPr lang="es-SV" sz="40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23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162218"/>
            <a:ext cx="7488832" cy="98488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Agua potable y saneamiento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799558"/>
              </p:ext>
            </p:extLst>
          </p:nvPr>
        </p:nvGraphicFramePr>
        <p:xfrm>
          <a:off x="827584" y="1772835"/>
          <a:ext cx="7848873" cy="446447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160240"/>
                <a:gridCol w="1872208"/>
                <a:gridCol w="1872208"/>
                <a:gridCol w="1944217"/>
              </a:tblGrid>
              <a:tr h="731693"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 smtClean="0">
                          <a:effectLst/>
                          <a:latin typeface="Calibri" pitchFamily="34" charset="0"/>
                        </a:rPr>
                        <a:t>Municipio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 smtClean="0"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SV" sz="20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Personas Beneficiarias</a:t>
                      </a:r>
                      <a:endParaRPr lang="es-SV" sz="2000" b="1" u="none" strike="noStrike" kern="1200" dirty="0">
                        <a:solidFill>
                          <a:schemeClr val="lt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SV" sz="20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Estatus</a:t>
                      </a:r>
                      <a:endParaRPr lang="es-SV" sz="2000" b="1" u="none" strike="noStrike" kern="1200" dirty="0">
                        <a:solidFill>
                          <a:schemeClr val="lt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31693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Apasteeque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$2,516,626.02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7,116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En Ejecución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537707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$4,900.00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--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Finalizado</a:t>
                      </a:r>
                    </a:p>
                    <a:p>
                      <a:pPr algn="ctr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(Formulación de carpeta</a:t>
                      </a:r>
                      <a:r>
                        <a:rPr lang="es-SV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-Saneamiento)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731693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Santa Clara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$153,760.14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Finalizado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731693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  <a:endParaRPr lang="es-SV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$2,675,286.16</a:t>
                      </a:r>
                      <a:endParaRPr lang="es-SV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7,367</a:t>
                      </a:r>
                      <a:endParaRPr lang="es-SV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Flecha derecha 34"/>
          <p:cNvSpPr/>
          <p:nvPr/>
        </p:nvSpPr>
        <p:spPr>
          <a:xfrm>
            <a:off x="205074" y="2612010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9" name="Flecha derecha 34"/>
          <p:cNvSpPr/>
          <p:nvPr/>
        </p:nvSpPr>
        <p:spPr>
          <a:xfrm>
            <a:off x="205074" y="3753016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Flecha derecha 34"/>
          <p:cNvSpPr/>
          <p:nvPr/>
        </p:nvSpPr>
        <p:spPr>
          <a:xfrm>
            <a:off x="205074" y="4941128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1" name="Flecha derecha 34"/>
          <p:cNvSpPr/>
          <p:nvPr/>
        </p:nvSpPr>
        <p:spPr>
          <a:xfrm>
            <a:off x="205074" y="5674232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844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30489" y="313492"/>
            <a:ext cx="4464496" cy="104644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Electrificación</a:t>
            </a: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08" y="476672"/>
            <a:ext cx="4645161" cy="4489713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-180528" y="5613047"/>
            <a:ext cx="8028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tx2"/>
                </a:solidFill>
              </a:rPr>
              <a:t>181 familias con acceso a </a:t>
            </a:r>
            <a:r>
              <a:rPr lang="es-SV" sz="2400" b="1" dirty="0">
                <a:solidFill>
                  <a:schemeClr val="tx2"/>
                </a:solidFill>
              </a:rPr>
              <a:t>electrificación </a:t>
            </a:r>
            <a:r>
              <a:rPr lang="es-SV" sz="2400" b="1" dirty="0" smtClean="0">
                <a:solidFill>
                  <a:schemeClr val="tx2"/>
                </a:solidFill>
              </a:rPr>
              <a:t>y  27 familias </a:t>
            </a:r>
            <a:r>
              <a:rPr lang="es-SV" sz="2400" b="1" dirty="0">
                <a:solidFill>
                  <a:schemeClr val="tx2"/>
                </a:solidFill>
              </a:rPr>
              <a:t>tendrán acceso a este servicio con </a:t>
            </a:r>
            <a:r>
              <a:rPr lang="es-SV" sz="2400" b="1" dirty="0" smtClean="0">
                <a:solidFill>
                  <a:schemeClr val="tx2"/>
                </a:solidFill>
              </a:rPr>
              <a:t>proyecto en ejecución</a:t>
            </a:r>
            <a:endParaRPr lang="es-SV" sz="2400" b="1" dirty="0">
              <a:solidFill>
                <a:schemeClr val="tx2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17046" y="3501008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US$345 </a:t>
            </a:r>
            <a:r>
              <a:rPr lang="es-SV" sz="54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54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6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162218"/>
            <a:ext cx="7488832" cy="98488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Electrificación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43150"/>
              </p:ext>
            </p:extLst>
          </p:nvPr>
        </p:nvGraphicFramePr>
        <p:xfrm>
          <a:off x="652224" y="1838611"/>
          <a:ext cx="8136907" cy="4470709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043110"/>
                <a:gridCol w="1584176"/>
                <a:gridCol w="1584176"/>
                <a:gridCol w="1557293"/>
                <a:gridCol w="1368152"/>
              </a:tblGrid>
              <a:tr h="1240784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Municipio</a:t>
                      </a:r>
                      <a:endParaRPr lang="es-SV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Personas Beneficiarias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Estatus</a:t>
                      </a:r>
                      <a:endParaRPr lang="es-SV" sz="2000" b="1" i="0" u="none" strike="noStrike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Cantidad </a:t>
                      </a:r>
                      <a:r>
                        <a:rPr lang="es-SV" sz="2000" u="none" strike="noStrike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de </a:t>
                      </a:r>
                      <a:r>
                        <a:rPr lang="es-SV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Proyectos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52262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Apastepeque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$135,668.57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592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 Proyectos finalizados y 1 en ejecución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anchor="ctr"/>
                </a:tc>
              </a:tr>
              <a:tr h="61652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Santa Clara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$208,918.45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413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Finalizados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anchor="ctr"/>
                </a:tc>
              </a:tr>
              <a:tr h="1090773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$344,587.02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1,005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Flecha derecha 34"/>
          <p:cNvSpPr/>
          <p:nvPr/>
        </p:nvSpPr>
        <p:spPr>
          <a:xfrm>
            <a:off x="148168" y="3573056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7" name="Flecha derecha 35"/>
          <p:cNvSpPr/>
          <p:nvPr/>
        </p:nvSpPr>
        <p:spPr>
          <a:xfrm>
            <a:off x="148168" y="4687007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8" name="Flecha derecha 36"/>
          <p:cNvSpPr/>
          <p:nvPr/>
        </p:nvSpPr>
        <p:spPr>
          <a:xfrm>
            <a:off x="148168" y="5589240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0509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Electrificación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930223" y="1595718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339751" y="5115381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Ramón Ponce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Proyecto de Electrificación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Santa Clara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18" y="2067751"/>
            <a:ext cx="1665516" cy="1665516"/>
          </a:xfrm>
          <a:prstGeom prst="rect">
            <a:avLst/>
          </a:prstGeom>
        </p:spPr>
      </p:pic>
      <p:sp>
        <p:nvSpPr>
          <p:cNvPr id="26" name="25 Rectángulo">
            <a:hlinkClick r:id="rId4" action="ppaction://hlinkfile"/>
          </p:cNvPr>
          <p:cNvSpPr/>
          <p:nvPr/>
        </p:nvSpPr>
        <p:spPr>
          <a:xfrm>
            <a:off x="2699792" y="2812474"/>
            <a:ext cx="3168352" cy="2016224"/>
          </a:xfrm>
          <a:prstGeom prst="rect">
            <a:avLst/>
          </a:prstGeom>
          <a:solidFill>
            <a:srgbClr val="DB324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pSp>
        <p:nvGrpSpPr>
          <p:cNvPr id="27" name="26 Grupo"/>
          <p:cNvGrpSpPr/>
          <p:nvPr/>
        </p:nvGrpSpPr>
        <p:grpSpPr>
          <a:xfrm>
            <a:off x="3845625" y="3372163"/>
            <a:ext cx="936104" cy="936104"/>
            <a:chOff x="7202849" y="3294031"/>
            <a:chExt cx="936104" cy="936104"/>
          </a:xfrm>
        </p:grpSpPr>
        <p:sp>
          <p:nvSpPr>
            <p:cNvPr id="29" name="28 Rectángulo redondeado"/>
            <p:cNvSpPr/>
            <p:nvPr/>
          </p:nvSpPr>
          <p:spPr>
            <a:xfrm>
              <a:off x="7202849" y="3294031"/>
              <a:ext cx="936104" cy="936104"/>
            </a:xfrm>
            <a:prstGeom prst="roundRect">
              <a:avLst/>
            </a:prstGeom>
            <a:solidFill>
              <a:srgbClr val="FF0000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  <p:sp>
          <p:nvSpPr>
            <p:cNvPr id="30" name="29 Triángulo isósceles"/>
            <p:cNvSpPr/>
            <p:nvPr/>
          </p:nvSpPr>
          <p:spPr>
            <a:xfrm rot="5400000">
              <a:off x="7442262" y="3508279"/>
              <a:ext cx="588830" cy="507612"/>
            </a:xfrm>
            <a:prstGeom prst="triangle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2342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3" name="2 Rectángulo"/>
          <p:cNvSpPr/>
          <p:nvPr/>
        </p:nvSpPr>
        <p:spPr>
          <a:xfrm>
            <a:off x="-36512" y="6012577"/>
            <a:ext cx="7416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tx2"/>
                </a:solidFill>
                <a:latin typeface="Calibri" pitchFamily="34" charset="0"/>
              </a:rPr>
              <a:t>Más de 32 mil personas beneficiadas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4092" y="3773938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US$ 148 </a:t>
            </a:r>
            <a:r>
              <a:rPr lang="es-SV" sz="54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54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4563">
            <a:off x="4155185" y="-414875"/>
            <a:ext cx="4645161" cy="4489713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25720" y="213464"/>
            <a:ext cx="5436096" cy="124649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ts val="3000"/>
              </a:lnSpc>
            </a:pP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Infraestructura productiva,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caminos y puentes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54498"/>
            <a:ext cx="7488832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3600" b="1" dirty="0">
                <a:solidFill>
                  <a:schemeClr val="tx2"/>
                </a:solidFill>
                <a:cs typeface="Arial" pitchFamily="34" charset="0"/>
              </a:rPr>
              <a:t>Infraestructura productiva, caminos y puentes </a:t>
            </a:r>
            <a:r>
              <a:rPr lang="es-SV" sz="2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-</a:t>
            </a: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 </a:t>
            </a: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Flecha derecha 35"/>
          <p:cNvSpPr/>
          <p:nvPr/>
        </p:nvSpPr>
        <p:spPr>
          <a:xfrm>
            <a:off x="179512" y="2708920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8" name="Flecha derecha 36"/>
          <p:cNvSpPr/>
          <p:nvPr/>
        </p:nvSpPr>
        <p:spPr>
          <a:xfrm>
            <a:off x="178575" y="4005064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9" name="Flecha derecha 37"/>
          <p:cNvSpPr/>
          <p:nvPr/>
        </p:nvSpPr>
        <p:spPr>
          <a:xfrm>
            <a:off x="178575" y="4941168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833254"/>
              </p:ext>
            </p:extLst>
          </p:nvPr>
        </p:nvGraphicFramePr>
        <p:xfrm>
          <a:off x="703249" y="1628800"/>
          <a:ext cx="8136904" cy="464000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304256"/>
                <a:gridCol w="1440160"/>
                <a:gridCol w="1584176"/>
                <a:gridCol w="2808312"/>
              </a:tblGrid>
              <a:tr h="567063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900" u="none" strike="noStrike" dirty="0" smtClean="0">
                          <a:effectLst/>
                          <a:latin typeface="Calibri" pitchFamily="34" charset="0"/>
                        </a:rPr>
                        <a:t>Municipio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900" u="none" strike="noStrike" dirty="0" smtClean="0"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900" u="none" strike="noStrike" dirty="0" smtClean="0">
                          <a:effectLst/>
                          <a:latin typeface="Calibri" pitchFamily="34" charset="0"/>
                        </a:rPr>
                        <a:t>Personas Beneficiarias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1900" u="none" strike="noStrike" dirty="0" smtClean="0">
                          <a:effectLst/>
                          <a:latin typeface="Calibri" pitchFamily="34" charset="0"/>
                        </a:rPr>
                        <a:t>Resultado</a:t>
                      </a:r>
                      <a:endParaRPr lang="es-SV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417657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$48,410.73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30,608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Proyecto </a:t>
                      </a:r>
                      <a:r>
                        <a:rPr lang="es-SV" sz="1900" b="1" i="1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  <a:t>en ejecución.</a:t>
                      </a:r>
                      <a:br>
                        <a:rPr lang="es-SV" sz="1900" b="1" i="1" u="none" strike="noStrike" dirty="0" smtClean="0"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126.12 </a:t>
                      </a:r>
                      <a:r>
                        <a:rPr lang="es-SV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metros lineales de </a:t>
                      </a:r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calle a mejorar. (descentralizado)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992360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Tecoluca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$44,880.50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Agencia CENTA mejorada.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992360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Verapaz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$54,273.30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1,600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223 metros lineales de calle de concreto hidráulico.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67063">
                <a:tc>
                  <a:txBody>
                    <a:bodyPr/>
                    <a:lstStyle/>
                    <a:p>
                      <a:pPr algn="l" fontAlgn="b"/>
                      <a:r>
                        <a:rPr lang="es-SV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$147,564.53</a:t>
                      </a:r>
                      <a:endParaRPr lang="es-SV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32,258</a:t>
                      </a:r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SV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Flecha derecha 37"/>
          <p:cNvSpPr/>
          <p:nvPr/>
        </p:nvSpPr>
        <p:spPr>
          <a:xfrm>
            <a:off x="179512" y="5661248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8065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19370" y="260648"/>
            <a:ext cx="7668344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Inversión FISDL en tres años de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gestión </a:t>
            </a:r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(junio 2014 – mayo 2017) </a:t>
            </a:r>
            <a:endParaRPr lang="es-SV" sz="32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18458" y="1772816"/>
            <a:ext cx="914400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2000" b="1" dirty="0" smtClean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  <a:p>
            <a:pPr algn="ctr">
              <a:lnSpc>
                <a:spcPts val="9200"/>
              </a:lnSpc>
            </a:pPr>
            <a:r>
              <a:rPr lang="es-SV" sz="88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US$208.17 </a:t>
            </a:r>
          </a:p>
          <a:p>
            <a:pPr algn="ctr">
              <a:lnSpc>
                <a:spcPts val="9200"/>
              </a:lnSpc>
            </a:pPr>
            <a:r>
              <a:rPr lang="es-SV" sz="88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millones</a:t>
            </a:r>
            <a:endParaRPr lang="es-SV" dirty="0" smtClean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4437112"/>
            <a:ext cx="9144000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SV" sz="1100" b="1" dirty="0" smtClean="0">
              <a:solidFill>
                <a:srgbClr val="0023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/>
              <a:cs typeface="Times New Roman"/>
            </a:endParaRPr>
          </a:p>
          <a:p>
            <a:pPr algn="ctr">
              <a:lnSpc>
                <a:spcPts val="5200"/>
              </a:lnSpc>
            </a:pPr>
            <a:r>
              <a:rPr lang="es-SV" sz="5400" b="1" dirty="0" smtClean="0">
                <a:solidFill>
                  <a:srgbClr val="002395"/>
                </a:solidFill>
                <a:ea typeface="Calibri"/>
                <a:cs typeface="Times New Roman"/>
              </a:rPr>
              <a:t>Inversión Nacional para </a:t>
            </a:r>
            <a:r>
              <a:rPr lang="es-SV" sz="5400" b="1" dirty="0">
                <a:solidFill>
                  <a:srgbClr val="002395"/>
                </a:solidFill>
                <a:ea typeface="Calibri"/>
                <a:cs typeface="Times New Roman"/>
              </a:rPr>
              <a:t>el Buen Vivir</a:t>
            </a:r>
            <a:endParaRPr lang="es-SV" sz="1050" b="1" dirty="0" smtClean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24">
            <a:off x="6661065" y="510416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2843808" y="2826857"/>
            <a:ext cx="3168352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Infraestructura productiva, caminos y puentes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074239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483767" y="5129764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Rodrigo Guzmán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Mejoramiento de Calle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Vicente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25" y="2965100"/>
            <a:ext cx="1665516" cy="16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28276"/>
            <a:ext cx="4176464" cy="150810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Infraestructura para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el desarrollo social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30830" y="6135687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tx2"/>
                </a:solidFill>
              </a:rPr>
              <a:t>Más de 66 mil personas beneficiadas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07504" y="4005064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US$435 </a:t>
            </a:r>
          </a:p>
          <a:p>
            <a:pPr algn="ctr"/>
            <a:r>
              <a:rPr lang="es-SV" sz="40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40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8817">
            <a:off x="4615404" y="1384304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40024" y="54496"/>
            <a:ext cx="7776864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Infraestructura para el desarrollo social </a:t>
            </a:r>
            <a:r>
              <a:rPr lang="es-SV" sz="2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- </a:t>
            </a: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Flecha derecha 34"/>
          <p:cNvSpPr/>
          <p:nvPr/>
        </p:nvSpPr>
        <p:spPr>
          <a:xfrm>
            <a:off x="323528" y="2204864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7" name="Flecha derecha 35"/>
          <p:cNvSpPr/>
          <p:nvPr/>
        </p:nvSpPr>
        <p:spPr>
          <a:xfrm>
            <a:off x="315792" y="3249000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8" name="Flecha derecha 36"/>
          <p:cNvSpPr/>
          <p:nvPr/>
        </p:nvSpPr>
        <p:spPr>
          <a:xfrm>
            <a:off x="344920" y="4653177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9" name="Flecha derecha 37"/>
          <p:cNvSpPr/>
          <p:nvPr/>
        </p:nvSpPr>
        <p:spPr>
          <a:xfrm>
            <a:off x="344920" y="5832182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898035"/>
              </p:ext>
            </p:extLst>
          </p:nvPr>
        </p:nvGraphicFramePr>
        <p:xfrm>
          <a:off x="935089" y="1340768"/>
          <a:ext cx="7957391" cy="5208858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4284983"/>
                <a:gridCol w="1800200"/>
                <a:gridCol w="1872208"/>
              </a:tblGrid>
              <a:tr h="532742"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2000" u="none" strike="noStrike" dirty="0">
                          <a:effectLst/>
                          <a:latin typeface="Calibri" pitchFamily="34" charset="0"/>
                        </a:rPr>
                        <a:t>Tipo de Infraestructura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2000" u="none" strike="noStrike">
                          <a:effectLst/>
                          <a:latin typeface="Calibri" pitchFamily="34" charset="0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SV" sz="2000" u="none" strike="noStrike" dirty="0" smtClean="0">
                          <a:effectLst/>
                          <a:latin typeface="Calibri" pitchFamily="34" charset="0"/>
                        </a:rPr>
                        <a:t>Personas Beneficiarias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94254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>
                          <a:effectLst/>
                          <a:latin typeface="Calibri" pitchFamily="34" charset="0"/>
                        </a:rPr>
                        <a:t>Componente de Infraestructura del PFGL (C1)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$295,893.25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34,291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94254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Adecuación de espacios para personas adultas mayores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$39,021.10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8,219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208998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Desarrollo Comunal *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$100,000.00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Población de los municipios de Tecoluca, Santa Clara, Guadalupe y San Esteban Catarina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53274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general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$434,914.35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42,510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899592" y="6536377"/>
            <a:ext cx="79928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300" dirty="0" smtClean="0">
                <a:latin typeface="Calibri" pitchFamily="34" charset="0"/>
              </a:rPr>
              <a:t>* Transferencias a ONG del departamento de San Vicente, según Ley de Presupuesto 2016</a:t>
            </a:r>
            <a:endParaRPr lang="es-SV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7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2843808" y="2826857"/>
            <a:ext cx="3168352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Infraestructura para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el desarrollo social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074239" y="1610101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2483767" y="5129764"/>
            <a:ext cx="40324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Evelin Rosales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Mejoramiento de cancha municipal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Sebastián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29" y="3012865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490367"/>
            <a:ext cx="1665516" cy="16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-60" y="3668831"/>
            <a:ext cx="4392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US$81 </a:t>
            </a:r>
          </a:p>
          <a:p>
            <a:pPr algn="ctr"/>
            <a:r>
              <a:rPr lang="es-SV" sz="40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 invertidos</a:t>
            </a:r>
            <a:endParaRPr lang="es-SV" sz="40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31988" y="54564"/>
            <a:ext cx="3528392" cy="160043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Inversión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en salud </a:t>
            </a:r>
            <a:br>
              <a:rPr lang="es-SV" sz="4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5541039"/>
            <a:ext cx="7020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/>
                </a:solidFill>
              </a:rPr>
              <a:t>Más de 2 mil personas beneficiadas con adquisición de papilla nutricional en 6 municipios del Programa Comunidades Solidarias Rurales.</a:t>
            </a: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1401">
            <a:off x="4907516" y="222881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923928" y="3789040"/>
            <a:ext cx="5038766" cy="1252728"/>
          </a:xfrm>
        </p:spPr>
        <p:txBody>
          <a:bodyPr>
            <a:noAutofit/>
          </a:bodyPr>
          <a:lstStyle/>
          <a:p>
            <a:pPr algn="r"/>
            <a:r>
              <a:rPr lang="es-SV" sz="7200" b="1" dirty="0" smtClean="0">
                <a:solidFill>
                  <a:schemeClr val="tx2"/>
                </a:solidFill>
              </a:rPr>
              <a:t>Desafíos Enfrentados</a:t>
            </a:r>
            <a:endParaRPr lang="es-SV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337592"/>
            <a:ext cx="8928992" cy="104644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Desafíos enfrentados</a:t>
            </a:r>
            <a:b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79512" y="1484784"/>
            <a:ext cx="87849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Restricciones fiscales de carácter coyuntural.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SV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Inseguridad en las áreas de ejecución de proyectos.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SV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Demora en la liquidación de fondos transferidos por parte de las municipalidades.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SV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Dificultades en coordinación con las instituciones en el territorio.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SV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Demora en la presentación y corrección de carpetas técnicas por parte de los formuladores.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s-SV" sz="24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SV" sz="2400" dirty="0" smtClean="0"/>
              <a:t>Incumplimiento de contratistas en ejecución de obras.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35495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491880" y="4264504"/>
            <a:ext cx="5364088" cy="1252728"/>
          </a:xfrm>
        </p:spPr>
        <p:txBody>
          <a:bodyPr>
            <a:noAutofit/>
          </a:bodyPr>
          <a:lstStyle/>
          <a:p>
            <a:pPr algn="r"/>
            <a:r>
              <a:rPr lang="es-SV" sz="7200" b="1" dirty="0" smtClean="0">
                <a:solidFill>
                  <a:schemeClr val="tx2"/>
                </a:solidFill>
              </a:rPr>
              <a:t>Proyecciones</a:t>
            </a:r>
            <a:endParaRPr lang="es-SV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6823">
            <a:off x="3451715" y="1264055"/>
            <a:ext cx="4645161" cy="4489713"/>
          </a:xfrm>
          <a:prstGeom prst="rect">
            <a:avLst/>
          </a:prstGeom>
        </p:spPr>
      </p:pic>
      <p:sp>
        <p:nvSpPr>
          <p:cNvPr id="5" name="CuadroTexto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5229200"/>
            <a:ext cx="4968552" cy="1656184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s-SV" altLang="es-SV" sz="5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Infraestructura</a:t>
            </a:r>
          </a:p>
          <a:p>
            <a:pPr>
              <a:spcBef>
                <a:spcPct val="0"/>
              </a:spcBef>
            </a:pPr>
            <a:r>
              <a:rPr lang="es-SV" altLang="es-SV" sz="5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social básica</a:t>
            </a:r>
            <a:endParaRPr lang="es-SV" altLang="es-SV" sz="5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36512" y="3717032"/>
            <a:ext cx="4932040" cy="1661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es-SV" altLang="es-SV" sz="6000" b="1" dirty="0" smtClean="0">
                <a:solidFill>
                  <a:srgbClr val="002395"/>
                </a:solidFill>
                <a:latin typeface="+mj-lt"/>
                <a:ea typeface="+mj-ea"/>
                <a:cs typeface="+mj-cs"/>
              </a:rPr>
              <a:t>US$1.83 millones</a:t>
            </a:r>
            <a:endParaRPr lang="es-SV" altLang="es-SV" sz="6000" b="1" dirty="0">
              <a:solidFill>
                <a:srgbClr val="00239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95537" y="221168"/>
            <a:ext cx="3744414" cy="1047592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SV" altLang="es-SV" sz="5400" b="1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rPr>
              <a:t>Proyección</a:t>
            </a:r>
          </a:p>
          <a:p>
            <a:pPr>
              <a:spcBef>
                <a:spcPct val="0"/>
              </a:spcBef>
            </a:pPr>
            <a:r>
              <a:rPr lang="es-SV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junio – diciembre </a:t>
            </a:r>
            <a:r>
              <a:rPr lang="es-SV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2017 </a:t>
            </a:r>
            <a:endParaRPr lang="es-SV" altLang="es-SV" sz="2800" b="1" dirty="0">
              <a:solidFill>
                <a:schemeClr val="tx2"/>
              </a:solidFill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223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971780"/>
              </p:ext>
            </p:extLst>
          </p:nvPr>
        </p:nvGraphicFramePr>
        <p:xfrm>
          <a:off x="90990" y="1412776"/>
          <a:ext cx="8945506" cy="5227968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86228"/>
                <a:gridCol w="5845827"/>
                <a:gridCol w="1513451"/>
              </a:tblGrid>
              <a:tr h="87100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Municipio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Nombre del proyecto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Proyección jun-dic 17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1244298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err="1" smtClean="0">
                          <a:effectLst/>
                          <a:latin typeface="Calibri" pitchFamily="34" charset="0"/>
                        </a:rPr>
                        <a:t>Apastepeque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 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Terminación de obras del proyecto introducción del sistema de agua potable y saneamiento básico cantones Las Minas, El Guayabo y </a:t>
                      </a:r>
                      <a:r>
                        <a:rPr lang="es-SV" sz="1800" u="none" strike="noStrike" dirty="0" err="1" smtClean="0">
                          <a:effectLst/>
                          <a:latin typeface="Calibri" pitchFamily="34" charset="0"/>
                        </a:rPr>
                        <a:t>Cutumayo</a:t>
                      </a:r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 (2017-2018).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$1,710,755</a:t>
                      </a:r>
                      <a:endParaRPr lang="es-SV" sz="180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871009">
                <a:tc vMerge="1">
                  <a:txBody>
                    <a:bodyPr/>
                    <a:lstStyle/>
                    <a:p>
                      <a:pPr algn="l" fontAlgn="ctr"/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Electrificación en diferentes caseríos del cantón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Cutumayo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Abajo. (liquidación de proyecto)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$943</a:t>
                      </a:r>
                    </a:p>
                  </a:txBody>
                  <a:tcPr anchor="ctr"/>
                </a:tc>
              </a:tr>
              <a:tr h="871009">
                <a:tc vMerge="1">
                  <a:txBody>
                    <a:bodyPr/>
                    <a:lstStyle/>
                    <a:p>
                      <a:pPr algn="l" fontAlgn="ctr"/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Electrificación en diferentes cantones del municipio de </a:t>
                      </a:r>
                      <a:r>
                        <a:rPr lang="es-SV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Apastepeque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$6,529</a:t>
                      </a:r>
                    </a:p>
                  </a:txBody>
                  <a:tcPr anchor="ctr"/>
                </a:tc>
              </a:tr>
              <a:tr h="871009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 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Introducción de colectores para aguas negras en comunidad Agua Caliente (</a:t>
                      </a:r>
                      <a:r>
                        <a:rPr lang="es-SV" sz="1800" b="1" i="0" u="none" strike="noStrike" dirty="0" smtClean="0">
                          <a:solidFill>
                            <a:srgbClr val="6600CC"/>
                          </a:solidFill>
                          <a:effectLst/>
                          <a:latin typeface="Calibri" pitchFamily="34" charset="0"/>
                        </a:rPr>
                        <a:t>en ejecución</a:t>
                      </a:r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).</a:t>
                      </a:r>
                      <a:r>
                        <a:rPr lang="es-SV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Orden de inicio: 3 de julio 2017.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$114,729 </a:t>
                      </a:r>
                    </a:p>
                  </a:txBody>
                  <a:tcPr anchor="ctr"/>
                </a:tc>
              </a:tr>
              <a:tr h="456243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 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$1,832,957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107504" y="54496"/>
            <a:ext cx="7776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Proyección infraestructura social básica</a:t>
            </a:r>
            <a:r>
              <a:rPr lang="es-SV" sz="20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- </a:t>
            </a: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–diciembre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987824" y="3616432"/>
            <a:ext cx="6012160" cy="1252728"/>
          </a:xfrm>
        </p:spPr>
        <p:txBody>
          <a:bodyPr>
            <a:noAutofit/>
          </a:bodyPr>
          <a:lstStyle/>
          <a:p>
            <a:pPr algn="r"/>
            <a:r>
              <a:rPr lang="es-SV" sz="7200" b="1" dirty="0" smtClean="0">
                <a:solidFill>
                  <a:schemeClr val="tx2"/>
                </a:solidFill>
              </a:rPr>
              <a:t>Inversión</a:t>
            </a:r>
            <a:br>
              <a:rPr lang="es-SV" sz="7200" b="1" dirty="0" smtClean="0">
                <a:solidFill>
                  <a:schemeClr val="tx2"/>
                </a:solidFill>
              </a:rPr>
            </a:br>
            <a:r>
              <a:rPr lang="es-SV" sz="7200" b="1" dirty="0" smtClean="0">
                <a:solidFill>
                  <a:schemeClr val="tx2"/>
                </a:solidFill>
              </a:rPr>
              <a:t>en el departamento</a:t>
            </a:r>
            <a:endParaRPr lang="es-SV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894190" y="2886226"/>
            <a:ext cx="3168352" cy="2016224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22" name="21 Rectángulo"/>
          <p:cNvSpPr/>
          <p:nvPr/>
        </p:nvSpPr>
        <p:spPr>
          <a:xfrm>
            <a:off x="-6259795" y="3262875"/>
            <a:ext cx="305983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16632"/>
            <a:ext cx="442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latin typeface="+mj-lt"/>
                <a:ea typeface="Calibri"/>
                <a:cs typeface="Times New Roman"/>
              </a:rPr>
              <a:t>Testimonios</a:t>
            </a:r>
          </a:p>
          <a:p>
            <a:pPr algn="ctr"/>
            <a:r>
              <a:rPr lang="es-SV" sz="2400" b="1" dirty="0" smtClean="0">
                <a:latin typeface="+mj-lt"/>
                <a:ea typeface="Calibri"/>
                <a:cs typeface="Times New Roman"/>
              </a:rPr>
              <a:t>Proyección</a:t>
            </a:r>
            <a:endParaRPr lang="es-SV" sz="24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-7104272" y="5580270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Reina Griselda Mejía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Bono Educación y Salud</a:t>
            </a:r>
            <a:br>
              <a:rPr lang="es-SV" sz="2000" dirty="0" smtClean="0">
                <a:solidFill>
                  <a:schemeClr val="tx1"/>
                </a:solidFill>
              </a:rPr>
            </a:br>
            <a:r>
              <a:rPr lang="es-SV" sz="2000" dirty="0" smtClean="0">
                <a:solidFill>
                  <a:schemeClr val="tx1"/>
                </a:solidFill>
              </a:rPr>
              <a:t>San Miguel </a:t>
            </a:r>
            <a:r>
              <a:rPr lang="es-SV" sz="2000" dirty="0" err="1" smtClean="0">
                <a:solidFill>
                  <a:schemeClr val="tx1"/>
                </a:solidFill>
              </a:rPr>
              <a:t>Tepezontes</a:t>
            </a:r>
            <a:endParaRPr lang="es-SV" sz="2000" dirty="0">
              <a:solidFill>
                <a:schemeClr val="tx1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-5149080" y="2120727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2590" y="3424581"/>
            <a:ext cx="1692811" cy="1692811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2721" y="-209922"/>
            <a:ext cx="1665516" cy="1665516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1836712" y="4699193"/>
            <a:ext cx="1008112" cy="579906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124621" y="166947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1</a:t>
            </a:r>
            <a:endParaRPr lang="es-SV" sz="8000" b="1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62" y="836712"/>
            <a:ext cx="1665516" cy="166551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-1836712" y="4005064"/>
            <a:ext cx="1008112" cy="625552"/>
          </a:xfrm>
          <a:prstGeom prst="rect">
            <a:avLst/>
          </a:prstGeom>
          <a:solidFill>
            <a:srgbClr val="39C1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534149" y="5189133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Héctor Amaya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Colectores para aguas negras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San Vicente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174972"/>
            <a:ext cx="1692811" cy="1692811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07" y="3024469"/>
            <a:ext cx="1665516" cy="1665516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4997753" y="2917786"/>
            <a:ext cx="3168352" cy="2016224"/>
          </a:xfrm>
          <a:prstGeom prst="rect">
            <a:avLst/>
          </a:prstGeom>
          <a:solidFill>
            <a:srgbClr val="EE7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228184" y="1701030"/>
            <a:ext cx="7857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8000" b="1" dirty="0" smtClean="0"/>
              <a:t>2</a:t>
            </a:r>
            <a:endParaRPr lang="es-SV" sz="8000" b="1" dirty="0"/>
          </a:p>
        </p:txBody>
      </p:sp>
      <p:sp>
        <p:nvSpPr>
          <p:cNvPr id="27" name="1 Título"/>
          <p:cNvSpPr txBox="1">
            <a:spLocks/>
          </p:cNvSpPr>
          <p:nvPr/>
        </p:nvSpPr>
        <p:spPr>
          <a:xfrm>
            <a:off x="4637712" y="5220693"/>
            <a:ext cx="38884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200" b="1" dirty="0" smtClean="0">
                <a:solidFill>
                  <a:srgbClr val="002395"/>
                </a:solidFill>
              </a:rPr>
              <a:t>Javier Díaz</a:t>
            </a:r>
          </a:p>
          <a:p>
            <a:r>
              <a:rPr lang="es-SV" sz="2000" dirty="0" smtClean="0">
                <a:solidFill>
                  <a:schemeClr val="tx1"/>
                </a:solidFill>
              </a:rPr>
              <a:t>Agua potable y saneamiento </a:t>
            </a:r>
          </a:p>
          <a:p>
            <a:r>
              <a:rPr lang="es-SV" sz="2000" dirty="0" err="1" smtClean="0">
                <a:solidFill>
                  <a:schemeClr val="tx1"/>
                </a:solidFill>
              </a:rPr>
              <a:t>Apastepeque</a:t>
            </a:r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70" y="3056029"/>
            <a:ext cx="1665516" cy="16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sz="4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SV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251520" y="3442712"/>
            <a:ext cx="6120680" cy="313257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algn="r">
              <a:spcBef>
                <a:spcPct val="0"/>
              </a:spcBef>
              <a:buNone/>
              <a:defRPr sz="7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SV" altLang="es-SV" sz="4000" dirty="0"/>
              <a:t>De Comunidades Solidarias a la Estrategia de Erradicación de la Pobreza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3435">
            <a:off x="4285706" y="849238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15038" r="35376" b="29920"/>
          <a:stretch/>
        </p:blipFill>
        <p:spPr bwMode="auto">
          <a:xfrm>
            <a:off x="4608512" y="1371043"/>
            <a:ext cx="4572000" cy="513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sz="4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SV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5774"/>
          <a:stretch/>
        </p:blipFill>
        <p:spPr bwMode="auto">
          <a:xfrm>
            <a:off x="35497" y="1340768"/>
            <a:ext cx="4608511" cy="516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3563888" cy="126876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s-SV" altLang="es-SV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Decreto Ejecutivo No. 28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" y="1416655"/>
            <a:ext cx="8964487" cy="495520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just">
              <a:tabLst>
                <a:tab pos="8705850" algn="l"/>
              </a:tabLst>
            </a:pPr>
            <a:endParaRPr lang="es-SV" sz="2400" dirty="0" smtClean="0"/>
          </a:p>
          <a:p>
            <a:pPr marL="266700" algn="just">
              <a:tabLst>
                <a:tab pos="8705850" algn="l"/>
              </a:tabLst>
            </a:pPr>
            <a:r>
              <a:rPr lang="es-SV" sz="2400" dirty="0" smtClean="0"/>
              <a:t>Art</a:t>
            </a:r>
            <a:r>
              <a:rPr lang="es-SV" sz="2400" dirty="0"/>
              <a:t>. </a:t>
            </a:r>
            <a:r>
              <a:rPr lang="es-SV" sz="2400" dirty="0" smtClean="0"/>
              <a:t>2.- </a:t>
            </a:r>
            <a:r>
              <a:rPr lang="es-SV" sz="2400" dirty="0"/>
              <a:t>La Estrategia sustituirá gradualmente al Programa Comunidades Solidarias, de acuerdo a la priorización de municipios definida por el Registro Único de Beneficiarios o participantes de los programas sociales. </a:t>
            </a:r>
            <a:r>
              <a:rPr lang="es-SV" sz="2400" u="sng" dirty="0"/>
              <a:t>Los municipios de </a:t>
            </a:r>
            <a:r>
              <a:rPr lang="es-SV" sz="2500" b="1" i="1" u="sng" dirty="0" smtClean="0">
                <a:solidFill>
                  <a:srgbClr val="0070C0"/>
                </a:solidFill>
              </a:rPr>
              <a:t>Comunidades </a:t>
            </a:r>
            <a:r>
              <a:rPr lang="es-SV" sz="2500" b="1" i="1" u="sng" dirty="0">
                <a:solidFill>
                  <a:srgbClr val="0070C0"/>
                </a:solidFill>
              </a:rPr>
              <a:t>Solidarias, </a:t>
            </a:r>
            <a:r>
              <a:rPr lang="es-SV" sz="2400" u="sng" dirty="0"/>
              <a:t>donde</a:t>
            </a:r>
            <a:r>
              <a:rPr lang="es-SV" sz="2500" b="1" i="1" u="sng" dirty="0">
                <a:solidFill>
                  <a:srgbClr val="0070C0"/>
                </a:solidFill>
              </a:rPr>
              <a:t> </a:t>
            </a:r>
            <a:r>
              <a:rPr lang="es-SV" sz="25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SV" sz="2500" b="1" i="1" u="sng" dirty="0">
                <a:solidFill>
                  <a:srgbClr val="0070C0"/>
                </a:solidFill>
              </a:rPr>
              <a:t> se esté implementando la Estrategia, continuarán </a:t>
            </a:r>
            <a:r>
              <a:rPr lang="es-SV" sz="2400" u="sng" dirty="0"/>
              <a:t>con la </a:t>
            </a:r>
            <a:r>
              <a:rPr lang="es-SV" sz="2500" b="1" i="1" u="sng" dirty="0">
                <a:solidFill>
                  <a:srgbClr val="0070C0"/>
                </a:solidFill>
              </a:rPr>
              <a:t>entrega de transferencias monetarias </a:t>
            </a:r>
            <a:r>
              <a:rPr lang="es-SV" sz="2400" u="sng" dirty="0"/>
              <a:t>y el </a:t>
            </a:r>
            <a:r>
              <a:rPr lang="es-SV" sz="2500" b="1" i="1" u="sng" dirty="0">
                <a:solidFill>
                  <a:srgbClr val="0070C0"/>
                </a:solidFill>
              </a:rPr>
              <a:t>seguimiento de corresponsabilidades </a:t>
            </a:r>
            <a:r>
              <a:rPr lang="es-SV" sz="2400" u="sng" dirty="0"/>
              <a:t>a los beneficiarios que ya están participando</a:t>
            </a:r>
            <a:r>
              <a:rPr lang="es-SV" sz="2400" dirty="0"/>
              <a:t>. No se realizarán nuevas incorporaciones de beneficiarios, con excepción de las personas adultas mayores, que cumplan con los criterios establecidos, hasta que la Estrategia se implemente en dichos municipios</a:t>
            </a:r>
            <a:r>
              <a:rPr lang="es-SV" sz="2400" dirty="0" smtClean="0"/>
              <a:t>.</a:t>
            </a:r>
          </a:p>
          <a:p>
            <a:pPr algn="just"/>
            <a:endParaRPr lang="es-SV" sz="2400" dirty="0" smtClean="0"/>
          </a:p>
        </p:txBody>
      </p:sp>
      <p:sp>
        <p:nvSpPr>
          <p:cNvPr id="10" name="9 CuadroTexto"/>
          <p:cNvSpPr txBox="1"/>
          <p:nvPr/>
        </p:nvSpPr>
        <p:spPr>
          <a:xfrm>
            <a:off x="35496" y="1340768"/>
            <a:ext cx="9001000" cy="493981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s-SV" sz="2400" dirty="0" smtClean="0"/>
          </a:p>
          <a:p>
            <a:pPr marL="361950" algn="just">
              <a:tabLst>
                <a:tab pos="8610600" algn="l"/>
              </a:tabLst>
            </a:pPr>
            <a:endParaRPr lang="es-SV" sz="2400" dirty="0" smtClean="0"/>
          </a:p>
          <a:p>
            <a:pPr marL="361950" algn="just">
              <a:tabLst>
                <a:tab pos="8610600" algn="l"/>
              </a:tabLst>
            </a:pPr>
            <a:r>
              <a:rPr lang="es-SV" sz="2400" dirty="0" smtClean="0"/>
              <a:t>Art</a:t>
            </a:r>
            <a:r>
              <a:rPr lang="es-SV" sz="2400" dirty="0"/>
              <a:t>. 4.- En cuanto al componente de </a:t>
            </a:r>
            <a:r>
              <a:rPr lang="es-SV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infraestructura social</a:t>
            </a:r>
            <a:r>
              <a:rPr lang="es-SV" sz="2400" dirty="0"/>
              <a:t>, </a:t>
            </a:r>
            <a:r>
              <a:rPr lang="es-SV" sz="2500" b="1" i="1" u="sng" dirty="0">
                <a:solidFill>
                  <a:srgbClr val="0070C0"/>
                </a:solidFill>
              </a:rPr>
              <a:t>la priorización de acciones será determinada por la Secretaría Técnica y de Planificación de la Presidencia</a:t>
            </a:r>
            <a:r>
              <a:rPr lang="es-SV" sz="2500" b="1" dirty="0"/>
              <a:t>,</a:t>
            </a:r>
            <a:r>
              <a:rPr lang="es-SV" sz="2400" dirty="0"/>
              <a:t> tanto en los municipios que se incorporan a la Estrategia, como en los municipios donde continúa implementándose el Programa Comunidades Solidarias, las cuales contemplarán mejoras al sistema de agua potable, protección de fuentes de agua, saneamiento, acceso a energía, mejoramiento de infraestructura educativa y de salud y mejoramiento de vivienda y </a:t>
            </a:r>
            <a:r>
              <a:rPr lang="es-SV" sz="2400" dirty="0" smtClean="0"/>
              <a:t>hábitat…</a:t>
            </a:r>
          </a:p>
          <a:p>
            <a:pPr algn="just"/>
            <a:endParaRPr lang="es-SV" sz="2400" dirty="0" smtClean="0"/>
          </a:p>
          <a:p>
            <a:pPr algn="just"/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141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sz="4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SV" dirty="0"/>
          </a:p>
        </p:txBody>
      </p:sp>
      <p:sp>
        <p:nvSpPr>
          <p:cNvPr id="4" name="CuadroTexto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403648" y="2060848"/>
            <a:ext cx="6476316" cy="2088232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s-SV" altLang="es-SV" sz="5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¿Qué es la Estrategia de Erradicación de la Pobreza?</a:t>
            </a:r>
          </a:p>
        </p:txBody>
      </p:sp>
    </p:spTree>
    <p:extLst>
      <p:ext uri="{BB962C8B-B14F-4D97-AF65-F5344CB8AC3E}">
        <p14:creationId xmlns:p14="http://schemas.microsoft.com/office/powerpoint/2010/main" val="7778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028" y="188640"/>
            <a:ext cx="4572000" cy="15696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s-SV" sz="4800" b="1" dirty="0" smtClean="0">
                <a:ea typeface="+mn-ea"/>
                <a:cs typeface="Arial" pitchFamily="34" charset="0"/>
              </a:rPr>
              <a:t>Un punto de partida…</a:t>
            </a:r>
            <a:endParaRPr lang="es-SV" sz="4800" b="1" dirty="0">
              <a:ea typeface="+mn-ea"/>
              <a:cs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27584" y="2276872"/>
            <a:ext cx="7704856" cy="34163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Clr>
                <a:srgbClr val="002395"/>
              </a:buClr>
            </a:pP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- Aún hay 7.9% </a:t>
            </a:r>
            <a:r>
              <a:rPr lang="es-ES" altLang="es-SV" sz="3600" b="1" dirty="0">
                <a:solidFill>
                  <a:srgbClr val="FFFFFF"/>
                </a:solidFill>
                <a:latin typeface="Calibri" pitchFamily="34" charset="0"/>
              </a:rPr>
              <a:t>de hogares en </a:t>
            </a:r>
            <a:r>
              <a:rPr lang="es-ES" altLang="es-SV" sz="3600" b="1" u="sng" dirty="0">
                <a:solidFill>
                  <a:srgbClr val="FFFFFF"/>
                </a:solidFill>
                <a:latin typeface="Calibri" pitchFamily="34" charset="0"/>
              </a:rPr>
              <a:t>extrema</a:t>
            </a:r>
            <a:r>
              <a:rPr lang="es-ES" altLang="es-SV" sz="36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pobreza. Lo que implica cerca de 600,000 </a:t>
            </a:r>
            <a:r>
              <a:rPr lang="es-ES" altLang="es-SV" sz="3600" b="1" dirty="0">
                <a:solidFill>
                  <a:srgbClr val="FFFFFF"/>
                </a:solidFill>
                <a:latin typeface="Calibri" pitchFamily="34" charset="0"/>
              </a:rPr>
              <a:t>personas</a:t>
            </a: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algn="just">
              <a:buClr>
                <a:srgbClr val="002395"/>
              </a:buClr>
            </a:pP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algn="just">
              <a:buClr>
                <a:srgbClr val="002395"/>
              </a:buClr>
            </a:pP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- Alrededor de 1,900,000 </a:t>
            </a:r>
            <a:r>
              <a:rPr lang="es-ES" altLang="es-SV" sz="3600" b="1" dirty="0">
                <a:solidFill>
                  <a:srgbClr val="FFFFFF"/>
                </a:solidFill>
                <a:latin typeface="Calibri" pitchFamily="34" charset="0"/>
              </a:rPr>
              <a:t>de personas (32.7%</a:t>
            </a: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) viven en pobreza </a:t>
            </a:r>
            <a:r>
              <a:rPr lang="es-ES" altLang="es-SV" sz="3600" b="1" u="sng" dirty="0" smtClean="0">
                <a:solidFill>
                  <a:srgbClr val="FFFFFF"/>
                </a:solidFill>
                <a:latin typeface="Calibri" pitchFamily="34" charset="0"/>
              </a:rPr>
              <a:t>relativa</a:t>
            </a:r>
            <a:r>
              <a:rPr lang="es-ES" altLang="es-SV" sz="3600" b="1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  <a:endParaRPr lang="es-ES" altLang="es-SV" sz="3600" b="1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032" y="3486193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sz="4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SV" dirty="0"/>
          </a:p>
        </p:txBody>
      </p:sp>
      <p:sp>
        <p:nvSpPr>
          <p:cNvPr id="5" name="CuadroTexto 2"/>
          <p:cNvSpPr txBox="1">
            <a:spLocks noChangeArrowheads="1"/>
          </p:cNvSpPr>
          <p:nvPr/>
        </p:nvSpPr>
        <p:spPr bwMode="auto">
          <a:xfrm>
            <a:off x="51497" y="2398236"/>
            <a:ext cx="2788925" cy="3046988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ctr"/>
            <a:r>
              <a:rPr lang="es-MX" altLang="es-SV" sz="3200" b="1" dirty="0" smtClean="0">
                <a:solidFill>
                  <a:schemeClr val="tx2"/>
                </a:solidFill>
              </a:rPr>
              <a:t>De un </a:t>
            </a:r>
            <a:r>
              <a:rPr lang="es-MX" altLang="es-SV" sz="3200" b="1" u="sng" dirty="0" smtClean="0">
                <a:solidFill>
                  <a:schemeClr val="tx2"/>
                </a:solidFill>
              </a:rPr>
              <a:t>programa</a:t>
            </a:r>
            <a:r>
              <a:rPr lang="es-MX" altLang="es-SV" sz="3200" b="1" dirty="0" smtClean="0">
                <a:solidFill>
                  <a:schemeClr val="tx2"/>
                </a:solidFill>
              </a:rPr>
              <a:t> hacia una </a:t>
            </a:r>
            <a:r>
              <a:rPr lang="es-MX" altLang="es-SV" sz="3200" b="1" i="1" u="sng" dirty="0" smtClean="0">
                <a:solidFill>
                  <a:srgbClr val="002395"/>
                </a:solidFill>
              </a:rPr>
              <a:t>Estrategia</a:t>
            </a:r>
            <a:r>
              <a:rPr lang="es-MX" altLang="es-SV" sz="3200" b="1" i="1" dirty="0" smtClean="0">
                <a:solidFill>
                  <a:srgbClr val="002395"/>
                </a:solidFill>
              </a:rPr>
              <a:t> para los 262 municipios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63888" y="2244928"/>
            <a:ext cx="5472608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002395">
                  <a:lumMod val="75000"/>
                </a:srgbClr>
              </a:buClr>
              <a:defRPr/>
            </a:pPr>
            <a:r>
              <a:rPr lang="es-GT" altLang="es-SV" sz="3600" b="1" dirty="0" smtClean="0">
                <a:solidFill>
                  <a:srgbClr val="002395"/>
                </a:solidFill>
                <a:latin typeface="Calibri" pitchFamily="34" charset="0"/>
              </a:rPr>
              <a:t>Es </a:t>
            </a:r>
            <a:r>
              <a:rPr lang="es-GT" altLang="es-SV" sz="3600" b="1" dirty="0">
                <a:solidFill>
                  <a:srgbClr val="002395"/>
                </a:solidFill>
                <a:latin typeface="Calibri" pitchFamily="34" charset="0"/>
              </a:rPr>
              <a:t>un conjunto de </a:t>
            </a:r>
            <a:r>
              <a:rPr lang="es-GT" altLang="es-SV" sz="3600" b="1" u="sng" dirty="0">
                <a:solidFill>
                  <a:srgbClr val="002395"/>
                </a:solidFill>
                <a:latin typeface="Calibri" pitchFamily="34" charset="0"/>
              </a:rPr>
              <a:t>acciones interinstitucionales</a:t>
            </a:r>
            <a:r>
              <a:rPr lang="es-GT" altLang="es-SV" sz="3600" b="1" dirty="0">
                <a:solidFill>
                  <a:srgbClr val="002395"/>
                </a:solidFill>
                <a:latin typeface="Calibri" pitchFamily="34" charset="0"/>
              </a:rPr>
              <a:t> </a:t>
            </a:r>
            <a:r>
              <a:rPr lang="es-GT" altLang="es-SV" sz="3600" b="1" u="sng" dirty="0">
                <a:solidFill>
                  <a:srgbClr val="002395"/>
                </a:solidFill>
                <a:latin typeface="Calibri" pitchFamily="34" charset="0"/>
              </a:rPr>
              <a:t>e intersectoriales</a:t>
            </a:r>
            <a:r>
              <a:rPr lang="es-GT" altLang="es-SV" sz="3600" b="1" dirty="0">
                <a:solidFill>
                  <a:srgbClr val="002395"/>
                </a:solidFill>
                <a:latin typeface="Calibri" pitchFamily="34" charset="0"/>
              </a:rPr>
              <a:t> de política pública para la atención prioritaria de las </a:t>
            </a:r>
            <a:r>
              <a:rPr lang="es-GT" altLang="es-SV" sz="3600" b="1" i="1" u="sng" dirty="0">
                <a:solidFill>
                  <a:srgbClr val="002395"/>
                </a:solidFill>
                <a:latin typeface="Calibri" pitchFamily="34" charset="0"/>
              </a:rPr>
              <a:t>familias</a:t>
            </a:r>
            <a:r>
              <a:rPr lang="es-GT" altLang="es-SV" sz="3600" b="1" dirty="0">
                <a:solidFill>
                  <a:srgbClr val="002395"/>
                </a:solidFill>
                <a:latin typeface="Calibri" pitchFamily="34" charset="0"/>
              </a:rPr>
              <a:t> en </a:t>
            </a:r>
            <a:r>
              <a:rPr lang="es-GT" altLang="es-SV" sz="3600" b="1" dirty="0" smtClean="0">
                <a:solidFill>
                  <a:srgbClr val="002395"/>
                </a:solidFill>
                <a:latin typeface="Calibri" pitchFamily="34" charset="0"/>
              </a:rPr>
              <a:t>pobreza.</a:t>
            </a:r>
            <a:endParaRPr lang="es-GT" altLang="es-SV" sz="3600" b="1" dirty="0">
              <a:solidFill>
                <a:srgbClr val="002395"/>
              </a:solidFill>
              <a:latin typeface="Calibri" pitchFamily="34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2676447" y="3389146"/>
            <a:ext cx="887441" cy="759934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2 Rectángulo"/>
          <p:cNvSpPr/>
          <p:nvPr/>
        </p:nvSpPr>
        <p:spPr>
          <a:xfrm>
            <a:off x="35496" y="-27384"/>
            <a:ext cx="78488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s-SV" sz="40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De Comunidades Solidarias a la </a:t>
            </a:r>
          </a:p>
          <a:p>
            <a:pPr>
              <a:spcBef>
                <a:spcPct val="0"/>
              </a:spcBef>
            </a:pPr>
            <a:r>
              <a:rPr lang="es-SV" sz="40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Estrategia de Erradicación de la Pobreza</a:t>
            </a:r>
            <a:endParaRPr lang="es-SV" sz="40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848" y="548680"/>
            <a:ext cx="5387404" cy="5847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s-SV" b="1" dirty="0">
                <a:ea typeface="+mn-ea"/>
                <a:cs typeface="Arial" pitchFamily="34" charset="0"/>
              </a:rPr>
              <a:t>Objetivo </a:t>
            </a:r>
            <a:r>
              <a:rPr lang="es-SV" b="1" dirty="0" smtClean="0">
                <a:ea typeface="+mn-ea"/>
                <a:cs typeface="Arial" pitchFamily="34" charset="0"/>
              </a:rPr>
              <a:t>de la Estrategia</a:t>
            </a:r>
            <a:endParaRPr lang="es-SV" b="1" dirty="0">
              <a:ea typeface="+mn-ea"/>
              <a:cs typeface="Arial" pitchFamily="34" charset="0"/>
            </a:endParaRPr>
          </a:p>
        </p:txBody>
      </p:sp>
      <p:sp>
        <p:nvSpPr>
          <p:cNvPr id="4" name="7 Marcador de contenido"/>
          <p:cNvSpPr txBox="1">
            <a:spLocks noGrp="1"/>
          </p:cNvSpPr>
          <p:nvPr>
            <p:ph idx="1"/>
          </p:nvPr>
        </p:nvSpPr>
        <p:spPr bwMode="auto">
          <a:xfrm>
            <a:off x="91824" y="1397094"/>
            <a:ext cx="8856984" cy="1815882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17488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7148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7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725488" indent="-1444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014413" indent="-1444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304925" indent="-14446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1596520" indent="-145138" algn="l" defTabSz="5805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6796" indent="-145138" algn="l" defTabSz="5805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77072" indent="-145138" algn="l" defTabSz="5805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7348" indent="-145138" algn="l" defTabSz="5805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0" lvl="1" indent="0" algn="just">
              <a:buNone/>
              <a:defRPr/>
            </a:pPr>
            <a:r>
              <a:rPr lang="es-SV" sz="2800" dirty="0" smtClean="0">
                <a:solidFill>
                  <a:schemeClr val="tx2"/>
                </a:solidFill>
                <a:latin typeface="Calibri" pitchFamily="34" charset="0"/>
              </a:rPr>
              <a:t>Contribuir </a:t>
            </a:r>
            <a:r>
              <a:rPr lang="es-MX" sz="2800" dirty="0" smtClean="0">
                <a:solidFill>
                  <a:schemeClr val="tx2"/>
                </a:solidFill>
                <a:latin typeface="Calibri" pitchFamily="34" charset="0"/>
              </a:rPr>
              <a:t>progresivamente </a:t>
            </a:r>
            <a:r>
              <a:rPr lang="es-MX" sz="2800" dirty="0">
                <a:solidFill>
                  <a:schemeClr val="tx2"/>
                </a:solidFill>
                <a:latin typeface="Calibri" pitchFamily="34" charset="0"/>
              </a:rPr>
              <a:t>a la erradicación de la pobreza, especialmente </a:t>
            </a:r>
            <a:r>
              <a:rPr lang="es-MX" sz="2800" dirty="0" smtClean="0">
                <a:solidFill>
                  <a:schemeClr val="tx2"/>
                </a:solidFill>
                <a:latin typeface="Calibri" pitchFamily="34" charset="0"/>
              </a:rPr>
              <a:t>la </a:t>
            </a:r>
            <a:r>
              <a:rPr lang="es-MX" sz="2800" dirty="0">
                <a:solidFill>
                  <a:schemeClr val="tx2"/>
                </a:solidFill>
                <a:latin typeface="Calibri" pitchFamily="34" charset="0"/>
              </a:rPr>
              <a:t>pobreza extrema, a través del </a:t>
            </a:r>
            <a:r>
              <a:rPr lang="es-MX" sz="2800" u="sng" dirty="0">
                <a:solidFill>
                  <a:schemeClr val="tx2"/>
                </a:solidFill>
                <a:latin typeface="Calibri" pitchFamily="34" charset="0"/>
              </a:rPr>
              <a:t>desarrollo de capacidades y mejora del ingreso </a:t>
            </a:r>
            <a:r>
              <a:rPr lang="es-MX" sz="2800" dirty="0">
                <a:solidFill>
                  <a:schemeClr val="tx2"/>
                </a:solidFill>
                <a:latin typeface="Calibri" pitchFamily="34" charset="0"/>
              </a:rPr>
              <a:t>a las personas en condición de pobreza en 262 municipios.</a:t>
            </a:r>
            <a:endParaRPr lang="es-SV" sz="2800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307848" y="3429000"/>
            <a:ext cx="8640960" cy="31700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Clr>
                <a:srgbClr val="490092"/>
              </a:buClr>
              <a:buSzPct val="120000"/>
              <a:defRPr/>
            </a:pPr>
            <a:r>
              <a:rPr lang="es-MX" altLang="es-SV" sz="3200" b="1" dirty="0" smtClean="0">
                <a:solidFill>
                  <a:schemeClr val="tx2"/>
                </a:solidFill>
                <a:latin typeface="Calibri" pitchFamily="34" charset="0"/>
              </a:rPr>
              <a:t>La Estrategia está orientada a</a:t>
            </a: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  <a:p>
            <a:pPr algn="just">
              <a:buClr>
                <a:srgbClr val="490092"/>
              </a:buClr>
              <a:buSzPct val="120000"/>
              <a:defRPr/>
            </a:pPr>
            <a:endParaRPr lang="es-MX" altLang="es-SV" sz="28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algn="just">
              <a:buClr>
                <a:srgbClr val="490092"/>
              </a:buClr>
              <a:buSzPct val="120000"/>
              <a:buFont typeface="+mj-lt"/>
              <a:buAutoNum type="arabicPeriod"/>
              <a:defRPr/>
            </a:pP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Atender </a:t>
            </a:r>
            <a:r>
              <a:rPr lang="es-MX" altLang="es-SV" sz="2800" dirty="0">
                <a:solidFill>
                  <a:schemeClr val="tx2"/>
                </a:solidFill>
                <a:latin typeface="Calibri" pitchFamily="34" charset="0"/>
              </a:rPr>
              <a:t>derechos humanos fundamentales: </a:t>
            </a:r>
            <a:r>
              <a:rPr lang="es-MX" altLang="es-SV" sz="2800" b="1" u="sng" dirty="0">
                <a:solidFill>
                  <a:schemeClr val="tx2"/>
                </a:solidFill>
                <a:latin typeface="Calibri" pitchFamily="34" charset="0"/>
              </a:rPr>
              <a:t>salud, alimentación,  educación </a:t>
            </a: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principalmente.</a:t>
            </a:r>
          </a:p>
          <a:p>
            <a:pPr marL="342900" indent="-342900" algn="just">
              <a:buClr>
                <a:srgbClr val="490092"/>
              </a:buClr>
              <a:buSzPct val="120000"/>
              <a:buFont typeface="+mj-lt"/>
              <a:buAutoNum type="arabicPeriod"/>
              <a:defRPr/>
            </a:pP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Crear </a:t>
            </a:r>
            <a:r>
              <a:rPr lang="es-MX" altLang="es-SV" sz="2800" b="1" u="sng" dirty="0" smtClean="0">
                <a:solidFill>
                  <a:schemeClr val="tx2"/>
                </a:solidFill>
                <a:latin typeface="Calibri" pitchFamily="34" charset="0"/>
              </a:rPr>
              <a:t>medios </a:t>
            </a:r>
            <a:r>
              <a:rPr lang="es-MX" altLang="es-SV" sz="2800" b="1" u="sng" dirty="0">
                <a:solidFill>
                  <a:schemeClr val="tx2"/>
                </a:solidFill>
                <a:latin typeface="Calibri" pitchFamily="34" charset="0"/>
              </a:rPr>
              <a:t>de vida </a:t>
            </a:r>
            <a:r>
              <a:rPr lang="es-MX" altLang="es-SV" sz="2800" dirty="0">
                <a:solidFill>
                  <a:schemeClr val="tx2"/>
                </a:solidFill>
                <a:latin typeface="Calibri" pitchFamily="34" charset="0"/>
              </a:rPr>
              <a:t>sostenibles y </a:t>
            </a: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fortalecer </a:t>
            </a:r>
            <a:r>
              <a:rPr lang="es-MX" altLang="es-SV" sz="2800" dirty="0">
                <a:solidFill>
                  <a:schemeClr val="tx2"/>
                </a:solidFill>
                <a:latin typeface="Calibri" pitchFamily="34" charset="0"/>
              </a:rPr>
              <a:t>los </a:t>
            </a:r>
            <a:r>
              <a:rPr lang="es-MX" altLang="es-SV" sz="2800" b="1" u="sng" dirty="0">
                <a:solidFill>
                  <a:schemeClr val="tx2"/>
                </a:solidFill>
                <a:latin typeface="Calibri" pitchFamily="34" charset="0"/>
              </a:rPr>
              <a:t>activos productivos </a:t>
            </a:r>
            <a:r>
              <a:rPr lang="es-MX" altLang="es-SV" sz="2800" dirty="0">
                <a:solidFill>
                  <a:schemeClr val="tx2"/>
                </a:solidFill>
                <a:latin typeface="Calibri" pitchFamily="34" charset="0"/>
              </a:rPr>
              <a:t>y </a:t>
            </a: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humanos.</a:t>
            </a:r>
            <a:endParaRPr lang="es-MX" altLang="es-SV" sz="2800" dirty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 algn="just">
              <a:buClr>
                <a:srgbClr val="490092"/>
              </a:buClr>
              <a:buSzPct val="120000"/>
              <a:buFont typeface="+mj-lt"/>
              <a:buAutoNum type="arabicPeriod"/>
              <a:defRPr/>
            </a:pP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Aumentar capacidades </a:t>
            </a:r>
            <a:r>
              <a:rPr lang="es-MX" altLang="es-SV" sz="2800" dirty="0">
                <a:solidFill>
                  <a:schemeClr val="tx2"/>
                </a:solidFill>
                <a:latin typeface="Calibri" pitchFamily="34" charset="0"/>
              </a:rPr>
              <a:t>para enfrentar la vulnerabilidad</a:t>
            </a:r>
            <a:r>
              <a:rPr lang="es-MX" altLang="es-SV" sz="2800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es-SV" altLang="es-SV" sz="28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Diagrama"/>
          <p:cNvGraphicFramePr/>
          <p:nvPr>
            <p:extLst>
              <p:ext uri="{D42A27DB-BD31-4B8C-83A1-F6EECF244321}">
                <p14:modId xmlns:p14="http://schemas.microsoft.com/office/powerpoint/2010/main" val="1983818769"/>
              </p:ext>
            </p:extLst>
          </p:nvPr>
        </p:nvGraphicFramePr>
        <p:xfrm>
          <a:off x="3621182" y="836712"/>
          <a:ext cx="5328592" cy="584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496" y="77723"/>
            <a:ext cx="7272808" cy="8309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SV" sz="48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Población objetivo</a:t>
            </a:r>
            <a:endParaRPr lang="es-SV" sz="48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556792"/>
            <a:ext cx="3312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4000" dirty="0">
                <a:solidFill>
                  <a:schemeClr val="tx2"/>
                </a:solidFill>
                <a:latin typeface="+mj-lt"/>
              </a:rPr>
              <a:t>Familias en </a:t>
            </a:r>
            <a:r>
              <a:rPr lang="es-SV" sz="4000" u="sng" dirty="0">
                <a:solidFill>
                  <a:schemeClr val="tx2"/>
                </a:solidFill>
                <a:latin typeface="+mj-lt"/>
              </a:rPr>
              <a:t>condición de pobreza</a:t>
            </a:r>
            <a:r>
              <a:rPr lang="es-SV" sz="4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SV" sz="4000" dirty="0" smtClean="0">
                <a:solidFill>
                  <a:schemeClr val="tx2"/>
                </a:solidFill>
                <a:latin typeface="+mj-lt"/>
              </a:rPr>
              <a:t>y </a:t>
            </a:r>
            <a:r>
              <a:rPr lang="es-SV" sz="4000" dirty="0">
                <a:solidFill>
                  <a:schemeClr val="tx2"/>
                </a:solidFill>
                <a:latin typeface="+mj-lt"/>
              </a:rPr>
              <a:t>mayor </a:t>
            </a:r>
            <a:r>
              <a:rPr lang="es-SV" sz="4000" u="sng" dirty="0">
                <a:solidFill>
                  <a:schemeClr val="tx2"/>
                </a:solidFill>
                <a:latin typeface="+mj-lt"/>
              </a:rPr>
              <a:t>vulnerabilidad</a:t>
            </a:r>
            <a:r>
              <a:rPr lang="es-SV" sz="4000" dirty="0">
                <a:solidFill>
                  <a:schemeClr val="tx2"/>
                </a:solidFill>
                <a:latin typeface="+mj-lt"/>
              </a:rPr>
              <a:t> de los </a:t>
            </a:r>
            <a:r>
              <a:rPr lang="es-SV" sz="4000" u="sng" dirty="0">
                <a:solidFill>
                  <a:schemeClr val="tx2"/>
                </a:solidFill>
                <a:latin typeface="+mj-lt"/>
              </a:rPr>
              <a:t>262</a:t>
            </a:r>
            <a:r>
              <a:rPr lang="es-SV" sz="4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SV" sz="4000" dirty="0" smtClean="0">
                <a:solidFill>
                  <a:schemeClr val="tx2"/>
                </a:solidFill>
                <a:latin typeface="+mj-lt"/>
              </a:rPr>
              <a:t>municipios</a:t>
            </a:r>
            <a:endParaRPr lang="es-SV" sz="4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9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496" y="95727"/>
            <a:ext cx="8712968" cy="107721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Proceso de incorporación a </a:t>
            </a:r>
            <a:r>
              <a:rPr lang="es-SV" sz="3200" b="1" dirty="0">
                <a:solidFill>
                  <a:schemeClr val="tx2"/>
                </a:solidFill>
                <a:ea typeface="+mn-ea"/>
                <a:cs typeface="Arial" pitchFamily="34" charset="0"/>
              </a:rPr>
              <a:t>partir de información del Registro Único de </a:t>
            </a:r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Participantes (RUP)</a:t>
            </a:r>
            <a:endParaRPr lang="es-SV" sz="32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3156751070"/>
              </p:ext>
            </p:extLst>
          </p:nvPr>
        </p:nvGraphicFramePr>
        <p:xfrm>
          <a:off x="107504" y="1196752"/>
          <a:ext cx="8856984" cy="550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70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3568" y="1628800"/>
            <a:ext cx="7920880" cy="381642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>
                <a:schemeClr val="accent1"/>
              </a:buClr>
              <a:buSzPct val="100000"/>
              <a:buFont typeface="Symbol" pitchFamily="18" charset="2"/>
            </a:pPr>
            <a:r>
              <a:rPr lang="es-MX" altLang="es-ES" sz="5400" b="1" dirty="0">
                <a:solidFill>
                  <a:schemeClr val="tx2"/>
                </a:solidFill>
              </a:rPr>
              <a:t>Proceso de implementación de la Estrategia a partir </a:t>
            </a:r>
            <a:r>
              <a:rPr lang="es-MX" altLang="es-ES" sz="5400" b="1" dirty="0" smtClean="0">
                <a:solidFill>
                  <a:schemeClr val="tx2"/>
                </a:solidFill>
              </a:rPr>
              <a:t>de </a:t>
            </a:r>
            <a:r>
              <a:rPr lang="es-MX" altLang="es-ES" sz="5400" b="1" dirty="0">
                <a:solidFill>
                  <a:schemeClr val="tx2"/>
                </a:solidFill>
              </a:rPr>
              <a:t>2017 </a:t>
            </a:r>
            <a:endParaRPr lang="es-SV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4" y="862608"/>
            <a:ext cx="9153682" cy="589624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87544"/>
            <a:ext cx="4228426" cy="5975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7272808" cy="83099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MX" altLang="es-SV" sz="48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Fases de implementación </a:t>
            </a:r>
            <a:endParaRPr lang="es-SV" sz="48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1373937"/>
              </p:ext>
            </p:extLst>
          </p:nvPr>
        </p:nvGraphicFramePr>
        <p:xfrm>
          <a:off x="971600" y="2812897"/>
          <a:ext cx="7719246" cy="306437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80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30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>
                          <a:effectLst/>
                          <a:latin typeface="Calibri" pitchFamily="34" charset="0"/>
                        </a:rPr>
                        <a:t>Fase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>
                          <a:effectLst/>
                          <a:latin typeface="Calibri" pitchFamily="34" charset="0"/>
                        </a:rPr>
                        <a:t>Municipios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>
                          <a:effectLst/>
                          <a:latin typeface="Calibri" pitchFamily="34" charset="0"/>
                        </a:rPr>
                        <a:t>Año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>
                          <a:effectLst/>
                          <a:latin typeface="Calibri" pitchFamily="34" charset="0"/>
                        </a:rPr>
                        <a:t>I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Calibri" pitchFamily="34" charset="0"/>
                        </a:rPr>
                        <a:t>30 municipios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2017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II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30 municipios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2018</a:t>
                      </a:r>
                      <a:endParaRPr lang="es-MX" sz="2800" b="1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III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30 municipios 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800" dirty="0" smtClean="0">
                          <a:effectLst/>
                          <a:latin typeface="Calibri" pitchFamily="34" charset="0"/>
                        </a:rPr>
                        <a:t>2019</a:t>
                      </a:r>
                      <a:r>
                        <a:rPr lang="es-SV" sz="2800" baseline="0" dirty="0" smtClean="0">
                          <a:effectLst/>
                          <a:latin typeface="Calibri" pitchFamily="34" charset="0"/>
                        </a:rPr>
                        <a:t> </a:t>
                      </a:r>
                      <a:endParaRPr lang="es-MX" sz="2800" b="1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Calibri" pitchFamily="34" charset="0"/>
                        </a:rPr>
                        <a:t>IV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baseline="0" dirty="0" smtClean="0">
                          <a:effectLst/>
                          <a:latin typeface="Calibri" pitchFamily="34" charset="0"/>
                        </a:rPr>
                        <a:t>hasta completar los 262 </a:t>
                      </a:r>
                      <a:endParaRPr lang="es-MX" sz="2800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800" dirty="0" smtClean="0">
                          <a:effectLst/>
                          <a:latin typeface="Calibri" pitchFamily="34" charset="0"/>
                        </a:rPr>
                        <a:t>2023-25</a:t>
                      </a:r>
                      <a:endParaRPr lang="es-MX" sz="2800" b="1" i="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630572"/>
            <a:ext cx="87129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s-SV" altLang="es-SV" sz="2800" dirty="0" smtClean="0"/>
              <a:t>Fases de implementación según la disponibilidad presupuestaria:</a:t>
            </a:r>
            <a:endParaRPr lang="es-MX" altLang="es-SV" sz="1100" dirty="0" smtClean="0"/>
          </a:p>
        </p:txBody>
      </p:sp>
      <p:sp>
        <p:nvSpPr>
          <p:cNvPr id="7" name="Flecha derecha 34"/>
          <p:cNvSpPr/>
          <p:nvPr/>
        </p:nvSpPr>
        <p:spPr>
          <a:xfrm>
            <a:off x="323528" y="3532977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9" name="Flecha derecha 35"/>
          <p:cNvSpPr/>
          <p:nvPr/>
        </p:nvSpPr>
        <p:spPr>
          <a:xfrm>
            <a:off x="323528" y="4181049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0" name="Flecha derecha 36"/>
          <p:cNvSpPr/>
          <p:nvPr/>
        </p:nvSpPr>
        <p:spPr>
          <a:xfrm>
            <a:off x="323528" y="4829121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  <p:sp>
        <p:nvSpPr>
          <p:cNvPr id="11" name="Flecha derecha 37"/>
          <p:cNvSpPr/>
          <p:nvPr/>
        </p:nvSpPr>
        <p:spPr>
          <a:xfrm>
            <a:off x="323528" y="5405185"/>
            <a:ext cx="504056" cy="360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5376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44624"/>
            <a:ext cx="7524329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SV" sz="28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Primeros 30 municipios priorizados para 2017</a:t>
            </a:r>
            <a:endParaRPr lang="es-SV" sz="28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312767"/>
              </p:ext>
            </p:extLst>
          </p:nvPr>
        </p:nvGraphicFramePr>
        <p:xfrm>
          <a:off x="323528" y="638869"/>
          <a:ext cx="8712968" cy="610946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101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8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35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07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2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DEPARTAMENTO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MUNICIPIO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Porcentaje de hogares en los estratos del 1 al 7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Ranking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ISIDRO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91.44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MIGUEL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ANTONIO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91.41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GUALOCOCTI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91.26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SONSONATE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CUISNAHUAT – pob. indígena</a:t>
                      </a:r>
                      <a:endParaRPr lang="es-SV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90.24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AHUACHAPAN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GUAYMANGO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88.85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5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SIMON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88.44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TOROLA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88.20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LA UNION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LISLIQUE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85.37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CACAOPERA – pob. Indígena </a:t>
                      </a:r>
                      <a:endParaRPr lang="es-SV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84.66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9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CHALATENANGO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CANCASQUE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83.51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10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CUSCATLAN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MONTE SAN JUAN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83.32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11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CHALATENANGO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FERNANDO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81.68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12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GUATAJIAGUA – pob. indígena</a:t>
                      </a:r>
                      <a:endParaRPr lang="es-SV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81.39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YAMABAL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80.82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USULUTAN</a:t>
                      </a:r>
                      <a:r>
                        <a:rPr lang="es-SV" sz="1200" baseline="0" dirty="0" smtClean="0">
                          <a:effectLst/>
                        </a:rPr>
                        <a:t> 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JUCUARAN  - para 2018 Lev</a:t>
                      </a:r>
                      <a:r>
                        <a:rPr lang="es-SV" sz="1200" baseline="0" dirty="0" smtClean="0">
                          <a:effectLst/>
                        </a:rPr>
                        <a:t> RUP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80.53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15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FERNANDO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80.06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CABAÑAS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JUTIAPA</a:t>
                      </a:r>
                      <a:endParaRPr lang="es-SV" sz="12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78.86</a:t>
                      </a:r>
                      <a:endParaRPr lang="es-SV" sz="12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17</a:t>
                      </a:r>
                      <a:endParaRPr lang="es-SV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LA LIBERTAD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JICALAPA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78.84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18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USULUTAN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FRANCISCO JAVIER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78.78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19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CUSCATLAN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EL </a:t>
                      </a:r>
                      <a:r>
                        <a:rPr lang="es-SV" sz="1200" dirty="0" smtClean="0">
                          <a:effectLst/>
                        </a:rPr>
                        <a:t>ROSARIO – para 2018 Lev RUP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78.63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20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MORAZAN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JOATECA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78.40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21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MIGUEL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NUEVO EDEN DE SAN JUAN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77.85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22</a:t>
                      </a:r>
                      <a:endParaRPr lang="es-SV" sz="12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CUSCATLAN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CRISTOBAL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77.75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AHUACHAPAN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PEDRO </a:t>
                      </a:r>
                      <a:r>
                        <a:rPr lang="es-SV" sz="1200" dirty="0" smtClean="0">
                          <a:effectLst/>
                        </a:rPr>
                        <a:t>PUXTLA – para 2018 Lev RUP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77.61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CHALATENANGO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 ANTONIO DE LA </a:t>
                      </a:r>
                      <a:r>
                        <a:rPr lang="es-SV" sz="1200" dirty="0" smtClean="0">
                          <a:effectLst/>
                        </a:rPr>
                        <a:t>CRUZ – para 2018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77.51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25</a:t>
                      </a:r>
                      <a:endParaRPr lang="es-SV" sz="12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SONSONATE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CALUCO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77.49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26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AHUACHAPAN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 smtClean="0">
                          <a:effectLst/>
                        </a:rPr>
                        <a:t>TACUBA – pob. Indígena </a:t>
                      </a:r>
                      <a:endParaRPr lang="es-SV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77.44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27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SONSONATE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SANTA ISABEL ISHUATAN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77.13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28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LA LIBERTAD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TEOTEPEQUE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76.93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200" dirty="0">
                          <a:effectLst/>
                        </a:rPr>
                        <a:t>29</a:t>
                      </a:r>
                      <a:endParaRPr lang="es-SV" sz="12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87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600" b="1" dirty="0" smtClean="0">
                          <a:solidFill>
                            <a:schemeClr val="bg1"/>
                          </a:solidFill>
                          <a:effectLst/>
                        </a:rPr>
                        <a:t>SAN VICENTE</a:t>
                      </a:r>
                      <a:endParaRPr lang="es-SV" sz="1600" b="1" dirty="0" smtClean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1306" marR="5130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SV" sz="1600" b="1" dirty="0">
                          <a:solidFill>
                            <a:schemeClr val="bg1"/>
                          </a:solidFill>
                          <a:effectLst/>
                        </a:rPr>
                        <a:t>SANTA CLARA</a:t>
                      </a:r>
                      <a:endParaRPr lang="es-SV" sz="16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600" b="1" dirty="0">
                          <a:solidFill>
                            <a:schemeClr val="bg1"/>
                          </a:solidFill>
                          <a:effectLst/>
                        </a:rPr>
                        <a:t>76.82</a:t>
                      </a:r>
                      <a:endParaRPr lang="es-SV" sz="16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600" b="1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s-SV" sz="1600" b="1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06" marR="51306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</a:tbl>
          </a:graphicData>
        </a:graphic>
      </p:graphicFrame>
      <p:sp>
        <p:nvSpPr>
          <p:cNvPr id="4" name="3 Flecha derecha"/>
          <p:cNvSpPr/>
          <p:nvPr/>
        </p:nvSpPr>
        <p:spPr>
          <a:xfrm>
            <a:off x="58207" y="6453336"/>
            <a:ext cx="251520" cy="2880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910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007" y="97468"/>
            <a:ext cx="7524329" cy="5232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SV" sz="28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30 municipios priorizados para 2018</a:t>
            </a:r>
            <a:endParaRPr lang="es-SV" sz="2800" b="1" dirty="0">
              <a:solidFill>
                <a:schemeClr val="tx2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88483"/>
              </p:ext>
            </p:extLst>
          </p:nvPr>
        </p:nvGraphicFramePr>
        <p:xfrm>
          <a:off x="1979712" y="761738"/>
          <a:ext cx="4824535" cy="59685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1504"/>
                <a:gridCol w="1707627"/>
                <a:gridCol w="225540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Ranking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 smtClean="0">
                          <a:effectLst/>
                        </a:rPr>
                        <a:t>Departamento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 smtClean="0">
                          <a:effectLst/>
                        </a:rPr>
                        <a:t>Municipio</a:t>
                      </a:r>
                      <a:endParaRPr lang="es-SV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>
                          <a:effectLst/>
                        </a:rPr>
                        <a:t>31</a:t>
                      </a:r>
                      <a:endParaRPr lang="es-SV" sz="12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Usulután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Dionisio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32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Chilanga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33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Arambala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34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Ahuachapán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Jujutla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35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Sensembra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36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Cuscatlán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El Carmen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37</a:t>
                      </a:r>
                      <a:endParaRPr lang="es-SV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Chalatenango</a:t>
                      </a:r>
                      <a:endParaRPr lang="es-SV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Francisco Morazán</a:t>
                      </a:r>
                      <a:endParaRPr lang="es-SV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38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Usulután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Alegría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39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Paz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Mercedes La Ceiba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40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Sonsonate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Santa Catarina Masahuat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41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Paz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Francisco Chinameca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42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Ahuachapán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Lorenzo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43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Sonsonate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Santo Domingo De Guzmán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44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Libertad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Chiltiupán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45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Usulután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Nueva Granada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46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Cabañas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Victoria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47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Miguel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Carolina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48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Perquín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49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Libertad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Huizucar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50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Lolotiquillo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51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San Vicente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San Ildefonso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52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Libertad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Comasagua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53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Cuscatlán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Oratorio De Concepción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54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Miguel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Gerardo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55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Cabañas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Cinquera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56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San Vicente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Tecoluca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>
                    <a:solidFill>
                      <a:srgbClr val="00206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57</a:t>
                      </a:r>
                      <a:endParaRPr lang="es-SV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Santa Ana</a:t>
                      </a:r>
                      <a:endParaRPr lang="es-SV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Masahuat</a:t>
                      </a:r>
                      <a:endParaRPr lang="es-SV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58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Corinto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59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Morazán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Jocoaitique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u="none" strike="noStrike" dirty="0">
                          <a:effectLst/>
                        </a:rPr>
                        <a:t>60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La Paz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SV" sz="1200" u="none" strike="noStrike" dirty="0" smtClean="0">
                          <a:effectLst/>
                        </a:rPr>
                        <a:t>San Emigdio</a:t>
                      </a:r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5722" marR="5722" marT="5722" marB="0" anchor="ctr"/>
                </a:tc>
              </a:tr>
            </a:tbl>
          </a:graphicData>
        </a:graphic>
      </p:graphicFrame>
      <p:sp>
        <p:nvSpPr>
          <p:cNvPr id="5" name="4 Flecha derecha"/>
          <p:cNvSpPr/>
          <p:nvPr/>
        </p:nvSpPr>
        <p:spPr>
          <a:xfrm>
            <a:off x="1635968" y="4725144"/>
            <a:ext cx="251520" cy="2880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Flecha derecha"/>
          <p:cNvSpPr/>
          <p:nvPr/>
        </p:nvSpPr>
        <p:spPr>
          <a:xfrm>
            <a:off x="1635968" y="5661248"/>
            <a:ext cx="251520" cy="2880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110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2007" y="55077"/>
            <a:ext cx="7668345" cy="9541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s-SV" sz="2800" b="1" dirty="0" smtClean="0">
                <a:solidFill>
                  <a:schemeClr val="tx2"/>
                </a:solidFill>
                <a:latin typeface="Calibri" pitchFamily="34" charset="0"/>
                <a:ea typeface="+mn-ea"/>
                <a:cs typeface="Arial" pitchFamily="34" charset="0"/>
              </a:rPr>
              <a:t>Año de ingreso de los municipios de San Vicente a la Estrategia de Erradicación de la Pobreza</a:t>
            </a:r>
            <a:endParaRPr lang="es-SV" sz="2800" b="1" dirty="0">
              <a:solidFill>
                <a:schemeClr val="tx2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500839"/>
              </p:ext>
            </p:extLst>
          </p:nvPr>
        </p:nvGraphicFramePr>
        <p:xfrm>
          <a:off x="323528" y="1072088"/>
          <a:ext cx="8424936" cy="5669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22085"/>
                <a:gridCol w="2498395"/>
                <a:gridCol w="1981638"/>
                <a:gridCol w="1061409"/>
                <a:gridCol w="1061409"/>
              </a:tblGrid>
              <a:tr h="52387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Municipio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Porcentaje de hogares en los estratos del 1 al 7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Ranking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Año Ingreso</a:t>
                      </a:r>
                      <a:endParaRPr lang="es-SV" sz="1800" b="1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476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Santa Clara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76.82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30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2017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Ildefonso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71.42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2018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Tecoluca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70.51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2018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476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Apastepeque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64.46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84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2019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Esteban Catarina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56.42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131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Cayetano </a:t>
                      </a:r>
                      <a:r>
                        <a:rPr lang="es-SV" sz="1800" u="none" strike="noStrike" dirty="0" err="1" smtClean="0">
                          <a:effectLst/>
                          <a:latin typeface="Calibri" pitchFamily="34" charset="0"/>
                        </a:rPr>
                        <a:t>Istepeque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53.18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149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Tepetitán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52.15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159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Santo Domingo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51.26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163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Guadalupe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50.63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164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Verapaz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49.73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172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2022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Lorenzo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45.06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194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47650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Sebastián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44.87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196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2023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  <a:tr h="2190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Calibri" pitchFamily="34" charset="0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32.31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Calibri" pitchFamily="34" charset="0"/>
                        </a:rPr>
                        <a:t>231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Calibri" pitchFamily="34" charset="0"/>
                        </a:rPr>
                        <a:t>2024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2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SV" sz="4000" b="1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SV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SV" dirty="0"/>
          </a:p>
        </p:txBody>
      </p:sp>
      <p:sp>
        <p:nvSpPr>
          <p:cNvPr id="4" name="CuadroTexto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27" y="0"/>
            <a:ext cx="4346849" cy="1196752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s-SV" altLang="es-SV" sz="6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CONVIVIR</a:t>
            </a:r>
            <a:endParaRPr lang="es-SV" altLang="es-SV" sz="6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>
          <a:xfrm>
            <a:off x="0" y="3366485"/>
            <a:ext cx="662473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accent1"/>
              </a:buClr>
              <a:buSzPct val="100000"/>
            </a:pPr>
            <a:r>
              <a:rPr lang="es-SV" altLang="es-ES" b="1" dirty="0" smtClean="0">
                <a:solidFill>
                  <a:srgbClr val="002395"/>
                </a:solidFill>
              </a:rPr>
              <a:t>Programa </a:t>
            </a:r>
            <a:r>
              <a:rPr lang="es-SV" altLang="es-ES" b="1" dirty="0">
                <a:solidFill>
                  <a:srgbClr val="002395"/>
                </a:solidFill>
              </a:rPr>
              <a:t>Espacios Seguros de Convivencia para Jóvenes en </a:t>
            </a:r>
            <a:endParaRPr lang="es-SV" altLang="es-ES" b="1" dirty="0" smtClean="0">
              <a:solidFill>
                <a:srgbClr val="002395"/>
              </a:solidFill>
            </a:endParaRPr>
          </a:p>
          <a:p>
            <a:pPr algn="l">
              <a:buClr>
                <a:schemeClr val="accent1"/>
              </a:buClr>
              <a:buSzPct val="100000"/>
            </a:pPr>
            <a:r>
              <a:rPr lang="es-SV" altLang="es-ES" b="1" dirty="0" smtClean="0">
                <a:solidFill>
                  <a:srgbClr val="002395"/>
                </a:solidFill>
              </a:rPr>
              <a:t>El Salvador</a:t>
            </a:r>
            <a:endParaRPr lang="es-SV" b="1" dirty="0">
              <a:solidFill>
                <a:srgbClr val="002395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7894">
            <a:off x="5308656" y="82782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58" y="-744"/>
            <a:ext cx="4465142" cy="6858000"/>
          </a:xfrm>
          <a:prstGeom prst="rect">
            <a:avLst/>
          </a:prstGeom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0" y="-127267"/>
            <a:ext cx="45916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>
              <a:spcBef>
                <a:spcPct val="0"/>
              </a:spcBef>
              <a:buNone/>
              <a:defRPr sz="4000" b="1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SV" sz="4400" dirty="0" smtClean="0"/>
              <a:t>Objetivos del</a:t>
            </a:r>
          </a:p>
          <a:p>
            <a:pPr algn="ctr"/>
            <a:r>
              <a:rPr lang="es-SV" sz="4400" dirty="0" smtClean="0"/>
              <a:t>programa</a:t>
            </a:r>
            <a:endParaRPr lang="es-SV" sz="4400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42863" y="2996952"/>
            <a:ext cx="4529138" cy="3528392"/>
          </a:xfrm>
          <a:prstGeom prst="rect">
            <a:avLst/>
          </a:prstGeom>
          <a:noFill/>
          <a:ln>
            <a:noFill/>
          </a:ln>
          <a:extLst/>
        </p:spPr>
        <p:txBody>
          <a:bodyPr lIns="91386" tIns="45692" rIns="91386" bIns="45692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es-SV" altLang="es-SV" sz="2800" dirty="0"/>
              <a:t>Promover la participación protagónica de los y las jóvenes en la revitalización y utilización de forma sostenible de los espacios seguros de comunidades seleccionadas en municipios priorizados.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89506" y="1340768"/>
            <a:ext cx="4502149" cy="1296144"/>
          </a:xfrm>
          <a:prstGeom prst="rect">
            <a:avLst/>
          </a:prstGeom>
          <a:noFill/>
          <a:ln>
            <a:noFill/>
          </a:ln>
          <a:extLst/>
        </p:spPr>
        <p:txBody>
          <a:bodyPr lIns="91386" tIns="45692" rIns="91386" bIns="45692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es-SV" altLang="es-SV" sz="2800" dirty="0"/>
              <a:t>Fortalecimiento de la participación ciudadana y la cohesión social.</a:t>
            </a:r>
          </a:p>
        </p:txBody>
      </p:sp>
    </p:spTree>
    <p:extLst>
      <p:ext uri="{BB962C8B-B14F-4D97-AF65-F5344CB8AC3E}">
        <p14:creationId xmlns:p14="http://schemas.microsoft.com/office/powerpoint/2010/main" val="25512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153988" y="44624"/>
            <a:ext cx="74423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SV"/>
            </a:defPPr>
            <a:lvl1pPr>
              <a:spcBef>
                <a:spcPct val="0"/>
              </a:spcBef>
              <a:buNone/>
              <a:defRPr sz="4400" b="1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SV" dirty="0" smtClean="0"/>
              <a:t>Resultados del programa</a:t>
            </a:r>
            <a:endParaRPr lang="es-SV" dirty="0"/>
          </a:p>
        </p:txBody>
      </p:sp>
      <p:sp>
        <p:nvSpPr>
          <p:cNvPr id="3" name="2 Marcador de contenido"/>
          <p:cNvSpPr txBox="1">
            <a:spLocks/>
          </p:cNvSpPr>
          <p:nvPr/>
        </p:nvSpPr>
        <p:spPr bwMode="auto">
          <a:xfrm>
            <a:off x="1772859" y="3140670"/>
            <a:ext cx="6466036" cy="1511300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SV" altLang="es-SV" sz="2200" dirty="0">
                <a:solidFill>
                  <a:schemeClr val="bg1"/>
                </a:solidFill>
                <a:cs typeface="Arial" pitchFamily="34" charset="0"/>
              </a:rPr>
              <a:t>Fortalecimiento de habilidades para el trabajo habilidades sociales en jóvenes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1804609" y="4796433"/>
            <a:ext cx="6422034" cy="1512887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  <a:defRPr/>
            </a:pPr>
            <a:r>
              <a:rPr lang="es-SV" altLang="es-SV" sz="2200" dirty="0">
                <a:solidFill>
                  <a:schemeClr val="bg1"/>
                </a:solidFill>
                <a:latin typeface="Calibri" pitchFamily="34" charset="0"/>
              </a:rPr>
              <a:t>Fortalecimiento de las capacidades de las instituciones nacionales e instituciones ejecutoras: MJSP, FISDL y Municipalidades</a:t>
            </a:r>
            <a:endParaRPr lang="es-ES_tradnl" altLang="es-SV" sz="2200" dirty="0">
              <a:solidFill>
                <a:schemeClr val="bg1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1758572" y="1484908"/>
            <a:ext cx="6485836" cy="1511300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SV" altLang="es-SV" sz="2200" dirty="0">
                <a:solidFill>
                  <a:schemeClr val="bg1"/>
                </a:solidFill>
                <a:cs typeface="Arial" pitchFamily="34" charset="0"/>
              </a:rPr>
              <a:t>Construcción/mejoramiento de infraestructura social y espacios públicos para jóvenes con un enfoque de prevención situacional y de espacios seguros en comunidades seleccionadas</a:t>
            </a:r>
          </a:p>
          <a:p>
            <a:pPr algn="ctr">
              <a:buFont typeface="Arial" pitchFamily="34" charset="0"/>
              <a:buNone/>
              <a:defRPr/>
            </a:pPr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  <a:p>
            <a:pPr algn="ctr">
              <a:buFont typeface="Arial" pitchFamily="34" charset="0"/>
              <a:buNone/>
              <a:defRPr/>
            </a:pPr>
            <a:endParaRPr lang="es-ES_tradnl" altLang="es-SV" sz="2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821947" y="1484908"/>
            <a:ext cx="855662" cy="1511300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SV" sz="8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1</a:t>
            </a: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837822" y="3140670"/>
            <a:ext cx="855662" cy="1511300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SV" sz="8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</a:t>
            </a: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837822" y="4780558"/>
            <a:ext cx="855662" cy="1511300"/>
          </a:xfrm>
          <a:prstGeom prst="rect">
            <a:avLst/>
          </a:prstGeom>
          <a:solidFill>
            <a:schemeClr val="tx2"/>
          </a:solidFill>
          <a:ln/>
          <a:effectLst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386" tIns="45692" rIns="91386" bIns="45692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s-SV" sz="8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</a:t>
            </a: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2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 eaLnBrk="0" hangingPunct="0">
              <a:buFont typeface="Arial" charset="0"/>
              <a:buNone/>
              <a:defRPr/>
            </a:pPr>
            <a:endParaRPr lang="es-ES_tradnl" sz="1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3340" y="557800"/>
            <a:ext cx="9333852" cy="60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89240"/>
            <a:ext cx="1239838" cy="77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 rot="5400000">
            <a:off x="5364088" y="3789040"/>
            <a:ext cx="432048" cy="2880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0" name="9 Flecha derecha"/>
          <p:cNvSpPr/>
          <p:nvPr/>
        </p:nvSpPr>
        <p:spPr>
          <a:xfrm rot="16200000">
            <a:off x="5266948" y="5397967"/>
            <a:ext cx="432048" cy="28803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93116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idx="4294967295"/>
          </p:nvPr>
        </p:nvSpPr>
        <p:spPr>
          <a:xfrm>
            <a:off x="4543979" y="6166925"/>
            <a:ext cx="4420509" cy="718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SV" sz="1600" dirty="0" smtClean="0">
                <a:solidFill>
                  <a:schemeClr val="tx2"/>
                </a:solidFill>
              </a:rPr>
              <a:t>Ingeniera Gladis Eugenia Schmidt de Serpas</a:t>
            </a:r>
          </a:p>
          <a:p>
            <a:pPr marL="0" indent="0" algn="r">
              <a:buNone/>
            </a:pPr>
            <a:r>
              <a:rPr lang="es-SV" sz="1600" dirty="0" smtClean="0">
                <a:solidFill>
                  <a:schemeClr val="tx2"/>
                </a:solidFill>
              </a:rPr>
              <a:t>Presidenta</a:t>
            </a:r>
            <a:endParaRPr lang="es-SV" sz="1600" dirty="0">
              <a:solidFill>
                <a:schemeClr val="tx2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75855" y="2132856"/>
            <a:ext cx="5760640" cy="1252728"/>
          </a:xfrm>
        </p:spPr>
        <p:txBody>
          <a:bodyPr>
            <a:noAutofit/>
          </a:bodyPr>
          <a:lstStyle/>
          <a:p>
            <a:pPr algn="r"/>
            <a:r>
              <a:rPr lang="es-SV" b="1" dirty="0" smtClean="0">
                <a:solidFill>
                  <a:schemeClr val="tx2"/>
                </a:solidFill>
              </a:rPr>
              <a:t>Rendición de</a:t>
            </a:r>
            <a:br>
              <a:rPr lang="es-SV" b="1" dirty="0" smtClean="0">
                <a:solidFill>
                  <a:schemeClr val="tx2"/>
                </a:solidFill>
              </a:rPr>
            </a:br>
            <a:r>
              <a:rPr lang="es-SV" b="1" dirty="0" smtClean="0">
                <a:solidFill>
                  <a:schemeClr val="tx2"/>
                </a:solidFill>
              </a:rPr>
              <a:t>Cuentas FISDL</a:t>
            </a:r>
            <a:br>
              <a:rPr lang="es-SV" b="1" dirty="0" smtClean="0">
                <a:solidFill>
                  <a:schemeClr val="tx2"/>
                </a:solidFill>
              </a:rPr>
            </a:br>
            <a:r>
              <a:rPr lang="es-SV" sz="1200" b="1" dirty="0" smtClean="0">
                <a:solidFill>
                  <a:schemeClr val="tx2"/>
                </a:solidFill>
              </a:rPr>
              <a:t/>
            </a:r>
            <a:br>
              <a:rPr lang="es-SV" sz="1200" b="1" dirty="0" smtClean="0">
                <a:solidFill>
                  <a:schemeClr val="tx2"/>
                </a:solidFill>
              </a:rPr>
            </a:br>
            <a:r>
              <a:rPr lang="es-SV" sz="1400" b="1" dirty="0" smtClean="0">
                <a:solidFill>
                  <a:schemeClr val="tx2"/>
                </a:solidFill>
              </a:rPr>
              <a:t>junio 2014 - mayo 2017</a:t>
            </a:r>
            <a:endParaRPr lang="es-SV" sz="1400" b="1" dirty="0">
              <a:solidFill>
                <a:schemeClr val="tx2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779912" y="3284984"/>
            <a:ext cx="532859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2627784" y="4517802"/>
            <a:ext cx="63476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400" b="1" dirty="0" smtClean="0">
                <a:solidFill>
                  <a:srgbClr val="002395"/>
                </a:solidFill>
                <a:latin typeface="Arial Black" panose="020B0A04020102020204" pitchFamily="34" charset="0"/>
              </a:rPr>
              <a:t>¡MUCHAS GRACIAS!</a:t>
            </a:r>
            <a:endParaRPr lang="es-SV" sz="4400" b="1" dirty="0">
              <a:solidFill>
                <a:srgbClr val="00239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8367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-27384"/>
            <a:ext cx="8928992" cy="1046440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Inversión por departamento</a:t>
            </a:r>
            <a:br>
              <a:rPr lang="es-SV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181472" y="3040151"/>
            <a:ext cx="648072" cy="50405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628340"/>
              </p:ext>
            </p:extLst>
          </p:nvPr>
        </p:nvGraphicFramePr>
        <p:xfrm>
          <a:off x="971600" y="1052736"/>
          <a:ext cx="7848873" cy="576072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717605"/>
                <a:gridCol w="2538979"/>
                <a:gridCol w="2592289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dirty="0" smtClean="0">
                          <a:effectLst/>
                        </a:rPr>
                        <a:t>Departamento</a:t>
                      </a:r>
                      <a:endParaRPr lang="es-SV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dirty="0">
                          <a:effectLst/>
                        </a:rPr>
                        <a:t>Ejecutado (US$)</a:t>
                      </a:r>
                      <a:endParaRPr lang="es-SV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Porcentaje de Inversión (%)</a:t>
                      </a:r>
                      <a:endParaRPr lang="es-SV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Usulután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$35,814,973.88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17.20%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Morazán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$27,405,773.00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13.17%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Ahuachapán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$19,344,809.08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9.29%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San Miguel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$19,028,454.61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9.14%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Chalatenango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$12,940,447.44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6.22%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San Vicente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$12,009,286.28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5.77%</a:t>
                      </a:r>
                      <a:endParaRPr lang="es-SV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La Libertad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$11,387,002.38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5.47%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Cabañas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$11,145,535.03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5.35%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San Salvador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$10,908,774.05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5.24%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La Paz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$10,764,702.34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5.17%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Sonsonate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$10,746,538.94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5.16%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Santa Ana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$10,369,335.41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4.98%</a:t>
                      </a:r>
                      <a:endParaRPr lang="es-SV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Cuscatlán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$8,493,116.97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4.08%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La Unión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$5,310,880.65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2.55%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Varios Departamentos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$2,498,824.27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1.20%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u="none" strike="noStrike" dirty="0" smtClean="0">
                          <a:effectLst/>
                        </a:rPr>
                        <a:t>Total General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$208,168,454.33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600" u="none" strike="noStrike" dirty="0">
                          <a:effectLst/>
                        </a:rPr>
                        <a:t>100.00%</a:t>
                      </a:r>
                      <a:endParaRPr lang="es-SV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0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07504" y="99789"/>
            <a:ext cx="7200800" cy="1384995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Inversión por municipios del departamento de </a:t>
            </a:r>
            <a:r>
              <a:rPr lang="es-SV" sz="3200" b="1" dirty="0" smtClean="0">
                <a:solidFill>
                  <a:schemeClr val="tx2"/>
                </a:solidFill>
                <a:cs typeface="Arial" pitchFamily="34" charset="0"/>
              </a:rPr>
              <a:t>San Vicente</a:t>
            </a:r>
            <a:r>
              <a:rPr lang="es-SV" sz="3200" b="1" dirty="0">
                <a:solidFill>
                  <a:schemeClr val="tx2"/>
                </a:solidFill>
                <a:cs typeface="Arial" pitchFamily="34" charset="0"/>
              </a:rPr>
              <a:t/>
            </a:r>
            <a:br>
              <a:rPr lang="es-SV" sz="3200" b="1" dirty="0">
                <a:solidFill>
                  <a:schemeClr val="tx2"/>
                </a:solidFill>
                <a:cs typeface="Arial" pitchFamily="34" charset="0"/>
              </a:rPr>
            </a:br>
            <a:r>
              <a:rPr lang="es-SV" sz="18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8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07"/>
          <a:stretch/>
        </p:blipFill>
        <p:spPr bwMode="auto">
          <a:xfrm>
            <a:off x="1899948" y="1493837"/>
            <a:ext cx="5260975" cy="75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b="79549"/>
          <a:stretch/>
        </p:blipFill>
        <p:spPr bwMode="auto">
          <a:xfrm>
            <a:off x="1899948" y="2244436"/>
            <a:ext cx="5260975" cy="34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9" b="73069"/>
          <a:stretch/>
        </p:blipFill>
        <p:spPr bwMode="auto">
          <a:xfrm>
            <a:off x="1899948" y="2549235"/>
            <a:ext cx="5260975" cy="38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 b="66378"/>
          <a:stretch/>
        </p:blipFill>
        <p:spPr bwMode="auto">
          <a:xfrm>
            <a:off x="1899947" y="2937162"/>
            <a:ext cx="5260975" cy="36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9" b="59896"/>
          <a:stretch/>
        </p:blipFill>
        <p:spPr bwMode="auto">
          <a:xfrm>
            <a:off x="1899948" y="3297382"/>
            <a:ext cx="5260975" cy="36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0" b="53462"/>
          <a:stretch/>
        </p:blipFill>
        <p:spPr bwMode="auto">
          <a:xfrm>
            <a:off x="1899948" y="3657599"/>
            <a:ext cx="5260975" cy="3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9" b="46746"/>
          <a:stretch/>
        </p:blipFill>
        <p:spPr bwMode="auto">
          <a:xfrm>
            <a:off x="1899948" y="3990107"/>
            <a:ext cx="5260975" cy="36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0" b="40293"/>
          <a:stretch/>
        </p:blipFill>
        <p:spPr bwMode="auto">
          <a:xfrm>
            <a:off x="1899948" y="4350326"/>
            <a:ext cx="5260975" cy="34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10" b="33833"/>
          <a:stretch/>
        </p:blipFill>
        <p:spPr bwMode="auto">
          <a:xfrm>
            <a:off x="1899946" y="4696691"/>
            <a:ext cx="5260975" cy="34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2" b="27354"/>
          <a:stretch/>
        </p:blipFill>
        <p:spPr bwMode="auto">
          <a:xfrm>
            <a:off x="1899948" y="5015345"/>
            <a:ext cx="5260975" cy="37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21" b="20664"/>
          <a:stretch/>
        </p:blipFill>
        <p:spPr bwMode="auto">
          <a:xfrm>
            <a:off x="1899948" y="5389417"/>
            <a:ext cx="5260975" cy="36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42" b="14184"/>
          <a:stretch/>
        </p:blipFill>
        <p:spPr bwMode="auto">
          <a:xfrm>
            <a:off x="1899948" y="5749636"/>
            <a:ext cx="5260975" cy="37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1" b="8265"/>
          <a:stretch/>
        </p:blipFill>
        <p:spPr bwMode="auto">
          <a:xfrm>
            <a:off x="1899948" y="6123709"/>
            <a:ext cx="5260975" cy="29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8" b="-23"/>
          <a:stretch/>
        </p:blipFill>
        <p:spPr bwMode="auto">
          <a:xfrm>
            <a:off x="1899945" y="6414655"/>
            <a:ext cx="5260975" cy="44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0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03848" y="4264504"/>
            <a:ext cx="5796136" cy="1252728"/>
          </a:xfrm>
        </p:spPr>
        <p:txBody>
          <a:bodyPr>
            <a:noAutofit/>
          </a:bodyPr>
          <a:lstStyle/>
          <a:p>
            <a:pPr algn="r"/>
            <a:r>
              <a:rPr lang="es-SV" sz="7200" b="1" dirty="0" smtClean="0">
                <a:solidFill>
                  <a:schemeClr val="tx2"/>
                </a:solidFill>
              </a:rPr>
              <a:t>Principales Resultados</a:t>
            </a:r>
            <a:r>
              <a:rPr lang="es-SV" sz="6000" b="1" dirty="0" smtClean="0">
                <a:solidFill>
                  <a:schemeClr val="tx2"/>
                </a:solidFill>
              </a:rPr>
              <a:t/>
            </a:r>
            <a:br>
              <a:rPr lang="es-SV" sz="6000" b="1" dirty="0" smtClean="0">
                <a:solidFill>
                  <a:schemeClr val="tx2"/>
                </a:solidFill>
              </a:rPr>
            </a:br>
            <a:endParaRPr lang="es-SV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"/>
            <a:ext cx="9144000" cy="684120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7" y="24436"/>
            <a:ext cx="9144000" cy="6841204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35861" y="-115362"/>
            <a:ext cx="4436139" cy="200054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Transferencias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monetarias y</a:t>
            </a:r>
            <a:b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>gastos asociados</a:t>
            </a:r>
            <a: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  <a:t/>
            </a:r>
            <a:br>
              <a:rPr lang="es-SV" sz="3200" b="1" dirty="0" smtClean="0">
                <a:solidFill>
                  <a:schemeClr val="tx2"/>
                </a:solidFill>
                <a:ea typeface="+mn-ea"/>
                <a:cs typeface="Arial" pitchFamily="34" charset="0"/>
              </a:rPr>
            </a:br>
            <a:r>
              <a:rPr lang="es-SV" sz="1400" b="1" dirty="0" smtClean="0">
                <a:solidFill>
                  <a:schemeClr val="accent6">
                    <a:lumMod val="75000"/>
                  </a:schemeClr>
                </a:solidFill>
                <a:ea typeface="+mn-ea"/>
                <a:cs typeface="Arial" pitchFamily="34" charset="0"/>
              </a:rPr>
              <a:t>junio 2014 –mayo 2017 </a:t>
            </a:r>
            <a:endParaRPr lang="es-SV" sz="1400" b="1" dirty="0">
              <a:solidFill>
                <a:schemeClr val="accent6">
                  <a:lumMod val="7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202" y="4365104"/>
            <a:ext cx="51998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US$7.35</a:t>
            </a:r>
          </a:p>
          <a:p>
            <a:pPr algn="ctr"/>
            <a:r>
              <a:rPr lang="es-SV" sz="4400" b="1" dirty="0" smtClean="0">
                <a:solidFill>
                  <a:srgbClr val="002395"/>
                </a:solidFill>
                <a:latin typeface="+mj-lt"/>
                <a:ea typeface="Calibri"/>
                <a:cs typeface="Times New Roman"/>
              </a:rPr>
              <a:t>millones invertidos</a:t>
            </a:r>
            <a:endParaRPr lang="es-SV" sz="7200" b="1" dirty="0">
              <a:solidFill>
                <a:srgbClr val="002395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931">
            <a:off x="3660189" y="1394313"/>
            <a:ext cx="4645161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11970</TotalTime>
  <Words>2327</Words>
  <Application>Microsoft Office PowerPoint</Application>
  <PresentationFormat>Presentación en pantalla (4:3)</PresentationFormat>
  <Paragraphs>771</Paragraphs>
  <Slides>58</Slides>
  <Notes>0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Forma de onda</vt:lpstr>
      <vt:lpstr>Rendición de Cuentas FISDL  Inversión en tres años de gestión  (junio 2014 – mayo 2017) </vt:lpstr>
      <vt:lpstr>Pensamiento estratégico  2014 - 2019</vt:lpstr>
      <vt:lpstr>Inversión FISDL en tres años de gestión (junio 2014 – mayo 2017) </vt:lpstr>
      <vt:lpstr>Inversión en el departamento</vt:lpstr>
      <vt:lpstr>Presentación de PowerPoint</vt:lpstr>
      <vt:lpstr>Inversión por departamento junio 2014 –mayo 2017 </vt:lpstr>
      <vt:lpstr>Inversión por municipios del departamento de San Vicente junio 2014 –mayo 2017 </vt:lpstr>
      <vt:lpstr>Principales Resultados </vt:lpstr>
      <vt:lpstr>Transferencias monetarias y gastos asociados junio 2014 –mayo 2017 </vt:lpstr>
      <vt:lpstr>Transferencias monetarias y gastos asociados junio 2014 –mayo 2017 </vt:lpstr>
      <vt:lpstr>Presentación de PowerPoint</vt:lpstr>
      <vt:lpstr>Presentación de PowerPoint</vt:lpstr>
      <vt:lpstr>Asistencia técnica junio 2014 –mayo 2017 </vt:lpstr>
      <vt:lpstr>Asistencia técnica junio 2014 –mayo 2017 </vt:lpstr>
      <vt:lpstr>Emprendimientos Solidarios junio 2014 –mayo 2017 </vt:lpstr>
      <vt:lpstr>Presentación de PowerPoint</vt:lpstr>
      <vt:lpstr>Presentación de PowerPoint</vt:lpstr>
      <vt:lpstr>Presentación de PowerPoint</vt:lpstr>
      <vt:lpstr>Enfoque de Mejoramiento de Vida junio 2014 –mayo 2017 </vt:lpstr>
      <vt:lpstr>Presentación de PowerPoint</vt:lpstr>
      <vt:lpstr>Presentación de PowerPoint</vt:lpstr>
      <vt:lpstr>Presentación de PowerPoint</vt:lpstr>
      <vt:lpstr>Agua potable y saneamiento junio 2014 –mayo 2017 </vt:lpstr>
      <vt:lpstr>Agua potable y saneamiento junio 2014 –mayo 2017 </vt:lpstr>
      <vt:lpstr>Electrificación junio 2014 –mayo 2017 </vt:lpstr>
      <vt:lpstr>Electrificación junio 2014 –mayo 2017 </vt:lpstr>
      <vt:lpstr>Presentación de PowerPoint</vt:lpstr>
      <vt:lpstr>Infraestructura productiva, caminos y puentes junio 2014 –mayo 2017 </vt:lpstr>
      <vt:lpstr>Infraestructura productiva, caminos y puentes - junio 2014 –mayo 2017 </vt:lpstr>
      <vt:lpstr>Presentación de PowerPoint</vt:lpstr>
      <vt:lpstr>Infraestructura para el desarrollo social junio 2014 –mayo 2017 </vt:lpstr>
      <vt:lpstr>Infraestructura para el desarrollo social - junio 2014 –mayo 2017 </vt:lpstr>
      <vt:lpstr>Presentación de PowerPoint</vt:lpstr>
      <vt:lpstr>Inversión en salud  junio 2014 –mayo 2017 </vt:lpstr>
      <vt:lpstr>Desafíos Enfrentados</vt:lpstr>
      <vt:lpstr>Desafíos enfrentados junio 2014 –mayo 2017 </vt:lpstr>
      <vt:lpstr>Proyecciones</vt:lpstr>
      <vt:lpstr>Presentación de PowerPoint</vt:lpstr>
      <vt:lpstr>Presentación de PowerPoint</vt:lpstr>
      <vt:lpstr>Presentación de PowerPoint</vt:lpstr>
      <vt:lpstr>    </vt:lpstr>
      <vt:lpstr>    </vt:lpstr>
      <vt:lpstr>    </vt:lpstr>
      <vt:lpstr>Un punto de partida…</vt:lpstr>
      <vt:lpstr>    </vt:lpstr>
      <vt:lpstr>Objetivo de la Estrategia</vt:lpstr>
      <vt:lpstr>Población objetivo</vt:lpstr>
      <vt:lpstr>Proceso de incorporación a partir de información del Registro Único de Participantes (RUP)</vt:lpstr>
      <vt:lpstr>Proceso de implementación de la Estrategia a partir de 2017 </vt:lpstr>
      <vt:lpstr>Fases de implementación </vt:lpstr>
      <vt:lpstr>Primeros 30 municipios priorizados para 2017</vt:lpstr>
      <vt:lpstr>30 municipios priorizados para 2018</vt:lpstr>
      <vt:lpstr>Año de ingreso de los municipios de San Vicente a la Estrategia de Erradicación de la Pobreza</vt:lpstr>
      <vt:lpstr>    </vt:lpstr>
      <vt:lpstr>Presentación de PowerPoint</vt:lpstr>
      <vt:lpstr>Presentación de PowerPoint</vt:lpstr>
      <vt:lpstr>Presentación de PowerPoint</vt:lpstr>
      <vt:lpstr>Rendición de Cuentas FISDL  junio 2014 - mayo 2017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ROBERTO MOLINA</cp:lastModifiedBy>
  <cp:revision>488</cp:revision>
  <dcterms:created xsi:type="dcterms:W3CDTF">2016-05-16T20:22:15Z</dcterms:created>
  <dcterms:modified xsi:type="dcterms:W3CDTF">2017-09-14T21:16:54Z</dcterms:modified>
</cp:coreProperties>
</file>