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6"/>
  </p:notesMasterIdLst>
  <p:sldIdLst>
    <p:sldId id="256" r:id="rId2"/>
    <p:sldId id="259" r:id="rId3"/>
    <p:sldId id="318" r:id="rId4"/>
    <p:sldId id="344" r:id="rId5"/>
    <p:sldId id="270" r:id="rId6"/>
    <p:sldId id="295" r:id="rId7"/>
    <p:sldId id="296" r:id="rId8"/>
    <p:sldId id="346" r:id="rId9"/>
    <p:sldId id="300" r:id="rId10"/>
    <p:sldId id="310" r:id="rId11"/>
    <p:sldId id="305" r:id="rId12"/>
    <p:sldId id="311" r:id="rId13"/>
    <p:sldId id="308" r:id="rId14"/>
    <p:sldId id="347" r:id="rId15"/>
    <p:sldId id="343" r:id="rId16"/>
    <p:sldId id="312" r:id="rId17"/>
    <p:sldId id="301" r:id="rId18"/>
    <p:sldId id="357" r:id="rId19"/>
    <p:sldId id="313" r:id="rId20"/>
    <p:sldId id="302" r:id="rId21"/>
    <p:sldId id="314" r:id="rId22"/>
    <p:sldId id="306" r:id="rId23"/>
    <p:sldId id="341" r:id="rId24"/>
    <p:sldId id="315" r:id="rId25"/>
    <p:sldId id="307" r:id="rId26"/>
    <p:sldId id="316" r:id="rId27"/>
    <p:sldId id="309" r:id="rId28"/>
    <p:sldId id="342" r:id="rId29"/>
    <p:sldId id="320" r:id="rId30"/>
    <p:sldId id="321" r:id="rId31"/>
    <p:sldId id="348" r:id="rId32"/>
    <p:sldId id="356" r:id="rId33"/>
    <p:sldId id="350" r:id="rId34"/>
    <p:sldId id="351" r:id="rId35"/>
    <p:sldId id="279" r:id="rId36"/>
    <p:sldId id="336" r:id="rId37"/>
    <p:sldId id="337" r:id="rId38"/>
    <p:sldId id="322" r:id="rId39"/>
    <p:sldId id="323" r:id="rId40"/>
    <p:sldId id="324" r:id="rId41"/>
    <p:sldId id="325" r:id="rId42"/>
    <p:sldId id="330" r:id="rId43"/>
    <p:sldId id="331" r:id="rId44"/>
    <p:sldId id="332" r:id="rId45"/>
    <p:sldId id="333" r:id="rId46"/>
    <p:sldId id="317" r:id="rId47"/>
    <p:sldId id="339" r:id="rId48"/>
    <p:sldId id="334" r:id="rId49"/>
    <p:sldId id="335" r:id="rId50"/>
    <p:sldId id="352" r:id="rId51"/>
    <p:sldId id="353" r:id="rId52"/>
    <p:sldId id="354" r:id="rId53"/>
    <p:sldId id="355" r:id="rId54"/>
    <p:sldId id="291" r:id="rId55"/>
  </p:sldIdLst>
  <p:sldSz cx="9144000" cy="6858000" type="screen4x3"/>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95"/>
    <a:srgbClr val="490092"/>
    <a:srgbClr val="CC4B04"/>
    <a:srgbClr val="DB3246"/>
    <a:srgbClr val="EE7D23"/>
    <a:srgbClr val="39C1B8"/>
    <a:srgbClr val="5400A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howGuides="1">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49" d="100"/>
        <a:sy n="49" d="100"/>
      </p:scale>
      <p:origin x="0" y="1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99C8C-83F6-4964-8D4D-13C7D15630EE}" type="doc">
      <dgm:prSet loTypeId="urn:microsoft.com/office/officeart/2005/8/layout/list1" loCatId="list" qsTypeId="urn:microsoft.com/office/officeart/2005/8/quickstyle/3d3" qsCatId="3D" csTypeId="urn:microsoft.com/office/officeart/2005/8/colors/accent0_3" csCatId="mainScheme" phldr="1"/>
      <dgm:spPr/>
      <dgm:t>
        <a:bodyPr/>
        <a:lstStyle/>
        <a:p>
          <a:endParaRPr lang="es-MX"/>
        </a:p>
      </dgm:t>
    </dgm:pt>
    <dgm:pt modelId="{54F44E0A-94F0-4C50-99B3-92D98F9E0ABB}">
      <dgm:prSet phldrT="[Texto]" custT="1"/>
      <dgm:spPr>
        <a:xfrm>
          <a:off x="399678" y="73796"/>
          <a:ext cx="6341267" cy="846326"/>
        </a:xfrm>
        <a:effectLst/>
      </dgm:spPr>
      <dgm:t>
        <a:bodyPr/>
        <a:lstStyle/>
        <a:p>
          <a:r>
            <a:rPr lang="es-MX" sz="2000" b="1" dirty="0" smtClean="0">
              <a:latin typeface="Century Gothic" panose="020B0502020202020204" pitchFamily="34" charset="0"/>
              <a:ea typeface="+mn-ea"/>
              <a:cs typeface="+mn-cs"/>
            </a:rPr>
            <a:t>Primera Infancia (embarazo) y niñas y niños menores de 2 años </a:t>
          </a:r>
          <a:endParaRPr lang="es-MX" sz="2000" b="1" dirty="0">
            <a:latin typeface="Century Gothic" panose="020B0502020202020204" pitchFamily="34" charset="0"/>
            <a:ea typeface="+mn-ea"/>
            <a:cs typeface="+mn-cs"/>
          </a:endParaRPr>
        </a:p>
      </dgm:t>
    </dgm:pt>
    <dgm:pt modelId="{E448D8C5-E88D-4ACF-9A74-4A44E5A95E44}" type="parTrans" cxnId="{943FFCA1-2B3A-47D3-BC88-2C9E408BDB1D}">
      <dgm:prSet/>
      <dgm:spPr/>
      <dgm:t>
        <a:bodyPr/>
        <a:lstStyle/>
        <a:p>
          <a:endParaRPr lang="es-MX" sz="2000" b="1">
            <a:solidFill>
              <a:schemeClr val="tx2"/>
            </a:solidFill>
          </a:endParaRPr>
        </a:p>
      </dgm:t>
    </dgm:pt>
    <dgm:pt modelId="{35FA8F72-53FC-4E0A-ACB3-674F75BA0BDA}" type="sibTrans" cxnId="{943FFCA1-2B3A-47D3-BC88-2C9E408BDB1D}">
      <dgm:prSet/>
      <dgm:spPr/>
      <dgm:t>
        <a:bodyPr/>
        <a:lstStyle/>
        <a:p>
          <a:endParaRPr lang="es-MX" sz="2000" b="1">
            <a:solidFill>
              <a:schemeClr val="tx2"/>
            </a:solidFill>
          </a:endParaRPr>
        </a:p>
      </dgm:t>
    </dgm:pt>
    <dgm:pt modelId="{5DAC460A-B1EC-45BF-9D7B-C4E73A7A6CB4}">
      <dgm:prSet phldrT="[Texto]" custT="1"/>
      <dgm:spPr>
        <a:xfrm>
          <a:off x="399678" y="1173563"/>
          <a:ext cx="5595499" cy="472320"/>
        </a:xfrm>
        <a:effectLst/>
      </dgm:spPr>
      <dgm:t>
        <a:bodyPr/>
        <a:lstStyle/>
        <a:p>
          <a:r>
            <a:rPr lang="es-MX" sz="2000" b="1" dirty="0" smtClean="0">
              <a:latin typeface="Century Gothic" panose="020B0502020202020204" pitchFamily="34" charset="0"/>
              <a:ea typeface="+mn-ea"/>
              <a:cs typeface="+mn-cs"/>
            </a:rPr>
            <a:t>Mujeres, Adolescentes y jóvenes</a:t>
          </a:r>
          <a:endParaRPr lang="es-MX" sz="2000" b="1" dirty="0">
            <a:latin typeface="Century Gothic" panose="020B0502020202020204" pitchFamily="34" charset="0"/>
            <a:ea typeface="+mn-ea"/>
            <a:cs typeface="+mn-cs"/>
          </a:endParaRPr>
        </a:p>
      </dgm:t>
    </dgm:pt>
    <dgm:pt modelId="{4FA7C5FA-1CCD-4B02-A37D-8AA40BE82B09}" type="parTrans" cxnId="{0355CA0E-EE23-42C1-BDBB-E154F42E8090}">
      <dgm:prSet/>
      <dgm:spPr/>
      <dgm:t>
        <a:bodyPr/>
        <a:lstStyle/>
        <a:p>
          <a:endParaRPr lang="es-MX" sz="2000" b="1">
            <a:solidFill>
              <a:schemeClr val="tx2"/>
            </a:solidFill>
          </a:endParaRPr>
        </a:p>
      </dgm:t>
    </dgm:pt>
    <dgm:pt modelId="{013C3415-E948-4324-A7D4-54D9CA193AB0}" type="sibTrans" cxnId="{0355CA0E-EE23-42C1-BDBB-E154F42E8090}">
      <dgm:prSet/>
      <dgm:spPr/>
      <dgm:t>
        <a:bodyPr/>
        <a:lstStyle/>
        <a:p>
          <a:endParaRPr lang="es-MX" sz="2000" b="1">
            <a:solidFill>
              <a:schemeClr val="tx2"/>
            </a:solidFill>
          </a:endParaRPr>
        </a:p>
      </dgm:t>
    </dgm:pt>
    <dgm:pt modelId="{28F0DE63-1504-4154-8387-8A598F1F5FA3}">
      <dgm:prSet phldrT="[Texto]" custT="1"/>
      <dgm:spPr>
        <a:xfrm>
          <a:off x="399678" y="2625083"/>
          <a:ext cx="5595499" cy="472320"/>
        </a:xfrm>
        <a:effectLst/>
      </dgm:spPr>
      <dgm:t>
        <a:bodyPr/>
        <a:lstStyle/>
        <a:p>
          <a:r>
            <a:rPr lang="es-MX" sz="2000" b="1" dirty="0" smtClean="0">
              <a:latin typeface="Century Gothic" panose="020B0502020202020204" pitchFamily="34" charset="0"/>
              <a:ea typeface="+mn-ea"/>
              <a:cs typeface="+mn-cs"/>
            </a:rPr>
            <a:t>Personas con discapacidad</a:t>
          </a:r>
          <a:endParaRPr lang="es-MX" sz="2000" b="1" dirty="0">
            <a:latin typeface="Century Gothic" panose="020B0502020202020204" pitchFamily="34" charset="0"/>
            <a:ea typeface="+mn-ea"/>
            <a:cs typeface="+mn-cs"/>
          </a:endParaRPr>
        </a:p>
      </dgm:t>
    </dgm:pt>
    <dgm:pt modelId="{B08EBC4C-4BF3-4A9F-94B8-728DC5781B46}" type="parTrans" cxnId="{32B7265C-62F6-4254-93DC-C50F73D4A9D1}">
      <dgm:prSet/>
      <dgm:spPr/>
      <dgm:t>
        <a:bodyPr/>
        <a:lstStyle/>
        <a:p>
          <a:endParaRPr lang="es-MX" sz="2000" b="1">
            <a:solidFill>
              <a:schemeClr val="tx2"/>
            </a:solidFill>
          </a:endParaRPr>
        </a:p>
      </dgm:t>
    </dgm:pt>
    <dgm:pt modelId="{D6A94025-F06B-47B6-81C1-E0D0245AC2D2}" type="sibTrans" cxnId="{32B7265C-62F6-4254-93DC-C50F73D4A9D1}">
      <dgm:prSet/>
      <dgm:spPr/>
      <dgm:t>
        <a:bodyPr/>
        <a:lstStyle/>
        <a:p>
          <a:endParaRPr lang="es-MX" sz="2000" b="1">
            <a:solidFill>
              <a:schemeClr val="tx2"/>
            </a:solidFill>
          </a:endParaRPr>
        </a:p>
      </dgm:t>
    </dgm:pt>
    <dgm:pt modelId="{5B869FFD-6F31-446B-B768-14EBD31DF186}">
      <dgm:prSet custT="1"/>
      <dgm:spPr>
        <a:xfrm>
          <a:off x="399678" y="1899323"/>
          <a:ext cx="5595499" cy="472320"/>
        </a:xfrm>
        <a:effectLst/>
      </dgm:spPr>
      <dgm:t>
        <a:bodyPr/>
        <a:lstStyle/>
        <a:p>
          <a:r>
            <a:rPr lang="es-MX" sz="2000" b="1" dirty="0" smtClean="0">
              <a:latin typeface="Century Gothic" panose="020B0502020202020204" pitchFamily="34" charset="0"/>
              <a:ea typeface="+mn-ea"/>
              <a:cs typeface="+mn-cs"/>
            </a:rPr>
            <a:t>Personas adultas mayores</a:t>
          </a:r>
          <a:endParaRPr lang="es-MX" sz="2000" b="1" dirty="0">
            <a:latin typeface="Century Gothic" panose="020B0502020202020204" pitchFamily="34" charset="0"/>
            <a:ea typeface="+mn-ea"/>
            <a:cs typeface="+mn-cs"/>
          </a:endParaRPr>
        </a:p>
      </dgm:t>
    </dgm:pt>
    <dgm:pt modelId="{558E11CF-536B-4781-8B09-22CC4ABEB33F}" type="parTrans" cxnId="{7145C6A7-ADDF-4B2F-9804-5BB2AF992390}">
      <dgm:prSet/>
      <dgm:spPr/>
      <dgm:t>
        <a:bodyPr/>
        <a:lstStyle/>
        <a:p>
          <a:endParaRPr lang="es-MX" sz="2000" b="1">
            <a:solidFill>
              <a:schemeClr val="tx2"/>
            </a:solidFill>
          </a:endParaRPr>
        </a:p>
      </dgm:t>
    </dgm:pt>
    <dgm:pt modelId="{C0E1B2F1-DEA5-4526-8D8B-9DEF6A400351}" type="sibTrans" cxnId="{7145C6A7-ADDF-4B2F-9804-5BB2AF992390}">
      <dgm:prSet/>
      <dgm:spPr/>
      <dgm:t>
        <a:bodyPr/>
        <a:lstStyle/>
        <a:p>
          <a:endParaRPr lang="es-MX" sz="2000" b="1">
            <a:solidFill>
              <a:schemeClr val="tx2"/>
            </a:solidFill>
          </a:endParaRPr>
        </a:p>
      </dgm:t>
    </dgm:pt>
    <dgm:pt modelId="{32245DC1-13F5-4B3F-9F15-97997273D449}" type="pres">
      <dgm:prSet presAssocID="{28B99C8C-83F6-4964-8D4D-13C7D15630EE}" presName="linear" presStyleCnt="0">
        <dgm:presLayoutVars>
          <dgm:dir/>
          <dgm:animLvl val="lvl"/>
          <dgm:resizeHandles val="exact"/>
        </dgm:presLayoutVars>
      </dgm:prSet>
      <dgm:spPr/>
      <dgm:t>
        <a:bodyPr/>
        <a:lstStyle/>
        <a:p>
          <a:endParaRPr lang="es-MX"/>
        </a:p>
      </dgm:t>
    </dgm:pt>
    <dgm:pt modelId="{4F880F5C-490B-4267-84B4-3FF30B33E192}" type="pres">
      <dgm:prSet presAssocID="{54F44E0A-94F0-4C50-99B3-92D98F9E0ABB}" presName="parentLin" presStyleCnt="0"/>
      <dgm:spPr/>
      <dgm:t>
        <a:bodyPr/>
        <a:lstStyle/>
        <a:p>
          <a:endParaRPr lang="es-SV"/>
        </a:p>
      </dgm:t>
    </dgm:pt>
    <dgm:pt modelId="{54626F6D-C2EA-4C23-A60E-C4657307528F}" type="pres">
      <dgm:prSet presAssocID="{54F44E0A-94F0-4C50-99B3-92D98F9E0ABB}" presName="parentLeftMargin" presStyleLbl="node1" presStyleIdx="0" presStyleCnt="4"/>
      <dgm:spPr>
        <a:prstGeom prst="roundRect">
          <a:avLst/>
        </a:prstGeom>
      </dgm:spPr>
      <dgm:t>
        <a:bodyPr/>
        <a:lstStyle/>
        <a:p>
          <a:endParaRPr lang="es-MX"/>
        </a:p>
      </dgm:t>
    </dgm:pt>
    <dgm:pt modelId="{26B9B3A6-C610-4A89-AC23-3BBCA7F3178F}" type="pres">
      <dgm:prSet presAssocID="{54F44E0A-94F0-4C50-99B3-92D98F9E0ABB}" presName="parentText" presStyleLbl="node1" presStyleIdx="0" presStyleCnt="4" custScaleX="113328" custScaleY="179185">
        <dgm:presLayoutVars>
          <dgm:chMax val="0"/>
          <dgm:bulletEnabled val="1"/>
        </dgm:presLayoutVars>
      </dgm:prSet>
      <dgm:spPr/>
      <dgm:t>
        <a:bodyPr/>
        <a:lstStyle/>
        <a:p>
          <a:endParaRPr lang="es-MX"/>
        </a:p>
      </dgm:t>
    </dgm:pt>
    <dgm:pt modelId="{637DB4FF-3ECB-4AC7-A394-07FC20858E95}" type="pres">
      <dgm:prSet presAssocID="{54F44E0A-94F0-4C50-99B3-92D98F9E0ABB}" presName="negativeSpace" presStyleCnt="0"/>
      <dgm:spPr/>
      <dgm:t>
        <a:bodyPr/>
        <a:lstStyle/>
        <a:p>
          <a:endParaRPr lang="es-SV"/>
        </a:p>
      </dgm:t>
    </dgm:pt>
    <dgm:pt modelId="{41884D5A-7DFB-44E7-9830-9F98B3C430FD}" type="pres">
      <dgm:prSet presAssocID="{54F44E0A-94F0-4C50-99B3-92D98F9E0ABB}" presName="childText" presStyleLbl="conFgAcc1" presStyleIdx="0" presStyleCnt="4">
        <dgm:presLayoutVars>
          <dgm:bulletEnabled val="1"/>
        </dgm:presLayoutVars>
      </dgm:prSet>
      <dgm:spPr>
        <a:xfrm>
          <a:off x="0" y="683963"/>
          <a:ext cx="7993571" cy="403200"/>
        </a:xfrm>
        <a:prstGeom prst="rect">
          <a:avLst/>
        </a:prstGeom>
      </dgm:spPr>
      <dgm:t>
        <a:bodyPr/>
        <a:lstStyle/>
        <a:p>
          <a:endParaRPr lang="es-SV"/>
        </a:p>
      </dgm:t>
    </dgm:pt>
    <dgm:pt modelId="{38F0DEF8-4C63-4C13-905A-8D55A5221A11}" type="pres">
      <dgm:prSet presAssocID="{35FA8F72-53FC-4E0A-ACB3-674F75BA0BDA}" presName="spaceBetweenRectangles" presStyleCnt="0"/>
      <dgm:spPr/>
      <dgm:t>
        <a:bodyPr/>
        <a:lstStyle/>
        <a:p>
          <a:endParaRPr lang="es-SV"/>
        </a:p>
      </dgm:t>
    </dgm:pt>
    <dgm:pt modelId="{B27AFA84-CEFB-4250-9660-B632B36B02A7}" type="pres">
      <dgm:prSet presAssocID="{5DAC460A-B1EC-45BF-9D7B-C4E73A7A6CB4}" presName="parentLin" presStyleCnt="0"/>
      <dgm:spPr/>
      <dgm:t>
        <a:bodyPr/>
        <a:lstStyle/>
        <a:p>
          <a:endParaRPr lang="es-SV"/>
        </a:p>
      </dgm:t>
    </dgm:pt>
    <dgm:pt modelId="{78435611-53EB-4461-BFE1-0AD39AF0D5AF}" type="pres">
      <dgm:prSet presAssocID="{5DAC460A-B1EC-45BF-9D7B-C4E73A7A6CB4}" presName="parentLeftMargin" presStyleLbl="node1" presStyleIdx="0" presStyleCnt="4"/>
      <dgm:spPr>
        <a:prstGeom prst="roundRect">
          <a:avLst/>
        </a:prstGeom>
      </dgm:spPr>
      <dgm:t>
        <a:bodyPr/>
        <a:lstStyle/>
        <a:p>
          <a:endParaRPr lang="es-MX"/>
        </a:p>
      </dgm:t>
    </dgm:pt>
    <dgm:pt modelId="{32DE2A5C-4EB7-4B3E-AB63-5CE8CDE505E8}" type="pres">
      <dgm:prSet presAssocID="{5DAC460A-B1EC-45BF-9D7B-C4E73A7A6CB4}" presName="parentText" presStyleLbl="node1" presStyleIdx="1" presStyleCnt="4">
        <dgm:presLayoutVars>
          <dgm:chMax val="0"/>
          <dgm:bulletEnabled val="1"/>
        </dgm:presLayoutVars>
      </dgm:prSet>
      <dgm:spPr/>
      <dgm:t>
        <a:bodyPr/>
        <a:lstStyle/>
        <a:p>
          <a:endParaRPr lang="es-MX"/>
        </a:p>
      </dgm:t>
    </dgm:pt>
    <dgm:pt modelId="{ACCA8DE4-BFA2-4432-B704-589A5BB07036}" type="pres">
      <dgm:prSet presAssocID="{5DAC460A-B1EC-45BF-9D7B-C4E73A7A6CB4}" presName="negativeSpace" presStyleCnt="0"/>
      <dgm:spPr/>
      <dgm:t>
        <a:bodyPr/>
        <a:lstStyle/>
        <a:p>
          <a:endParaRPr lang="es-SV"/>
        </a:p>
      </dgm:t>
    </dgm:pt>
    <dgm:pt modelId="{B91B8CFD-038E-46E9-A3D6-3C1CE588A334}" type="pres">
      <dgm:prSet presAssocID="{5DAC460A-B1EC-45BF-9D7B-C4E73A7A6CB4}" presName="childText" presStyleLbl="conFgAcc1" presStyleIdx="1" presStyleCnt="4" custLinFactNeighborX="512" custLinFactNeighborY="31593">
        <dgm:presLayoutVars>
          <dgm:bulletEnabled val="1"/>
        </dgm:presLayoutVars>
      </dgm:prSet>
      <dgm:spPr>
        <a:xfrm>
          <a:off x="0" y="1409723"/>
          <a:ext cx="7993571" cy="403200"/>
        </a:xfrm>
        <a:prstGeom prst="rect">
          <a:avLst/>
        </a:prstGeom>
      </dgm:spPr>
      <dgm:t>
        <a:bodyPr/>
        <a:lstStyle/>
        <a:p>
          <a:endParaRPr lang="es-SV"/>
        </a:p>
      </dgm:t>
    </dgm:pt>
    <dgm:pt modelId="{D3B81C5E-9131-46D7-854D-2C9619E98955}" type="pres">
      <dgm:prSet presAssocID="{013C3415-E948-4324-A7D4-54D9CA193AB0}" presName="spaceBetweenRectangles" presStyleCnt="0"/>
      <dgm:spPr/>
      <dgm:t>
        <a:bodyPr/>
        <a:lstStyle/>
        <a:p>
          <a:endParaRPr lang="es-SV"/>
        </a:p>
      </dgm:t>
    </dgm:pt>
    <dgm:pt modelId="{BB54F066-62C5-454A-96BB-B19E1A800B49}" type="pres">
      <dgm:prSet presAssocID="{5B869FFD-6F31-446B-B768-14EBD31DF186}" presName="parentLin" presStyleCnt="0"/>
      <dgm:spPr/>
      <dgm:t>
        <a:bodyPr/>
        <a:lstStyle/>
        <a:p>
          <a:endParaRPr lang="es-SV"/>
        </a:p>
      </dgm:t>
    </dgm:pt>
    <dgm:pt modelId="{A1405054-0A8B-4325-8EFF-92BBD88B4FD7}" type="pres">
      <dgm:prSet presAssocID="{5B869FFD-6F31-446B-B768-14EBD31DF186}" presName="parentLeftMargin" presStyleLbl="node1" presStyleIdx="1" presStyleCnt="4"/>
      <dgm:spPr>
        <a:prstGeom prst="roundRect">
          <a:avLst/>
        </a:prstGeom>
      </dgm:spPr>
      <dgm:t>
        <a:bodyPr/>
        <a:lstStyle/>
        <a:p>
          <a:endParaRPr lang="es-MX"/>
        </a:p>
      </dgm:t>
    </dgm:pt>
    <dgm:pt modelId="{BA87CF91-9A36-429C-917F-4F40502E8850}" type="pres">
      <dgm:prSet presAssocID="{5B869FFD-6F31-446B-B768-14EBD31DF186}" presName="parentText" presStyleLbl="node1" presStyleIdx="2" presStyleCnt="4">
        <dgm:presLayoutVars>
          <dgm:chMax val="0"/>
          <dgm:bulletEnabled val="1"/>
        </dgm:presLayoutVars>
      </dgm:prSet>
      <dgm:spPr/>
      <dgm:t>
        <a:bodyPr/>
        <a:lstStyle/>
        <a:p>
          <a:endParaRPr lang="es-MX"/>
        </a:p>
      </dgm:t>
    </dgm:pt>
    <dgm:pt modelId="{E3619CD3-D707-41BA-BE1F-3F462721CECC}" type="pres">
      <dgm:prSet presAssocID="{5B869FFD-6F31-446B-B768-14EBD31DF186}" presName="negativeSpace" presStyleCnt="0"/>
      <dgm:spPr/>
      <dgm:t>
        <a:bodyPr/>
        <a:lstStyle/>
        <a:p>
          <a:endParaRPr lang="es-SV"/>
        </a:p>
      </dgm:t>
    </dgm:pt>
    <dgm:pt modelId="{49087798-F4B0-4AA2-A94D-8A05F1F23548}" type="pres">
      <dgm:prSet presAssocID="{5B869FFD-6F31-446B-B768-14EBD31DF186}" presName="childText" presStyleLbl="conFgAcc1" presStyleIdx="2" presStyleCnt="4">
        <dgm:presLayoutVars>
          <dgm:bulletEnabled val="1"/>
        </dgm:presLayoutVars>
      </dgm:prSet>
      <dgm:spPr>
        <a:xfrm>
          <a:off x="0" y="2135483"/>
          <a:ext cx="7993571" cy="403200"/>
        </a:xfrm>
        <a:prstGeom prst="rect">
          <a:avLst/>
        </a:prstGeom>
      </dgm:spPr>
      <dgm:t>
        <a:bodyPr/>
        <a:lstStyle/>
        <a:p>
          <a:endParaRPr lang="es-SV"/>
        </a:p>
      </dgm:t>
    </dgm:pt>
    <dgm:pt modelId="{74235F2D-DC44-4CF7-B01E-CAEA721769C1}" type="pres">
      <dgm:prSet presAssocID="{C0E1B2F1-DEA5-4526-8D8B-9DEF6A400351}" presName="spaceBetweenRectangles" presStyleCnt="0"/>
      <dgm:spPr/>
      <dgm:t>
        <a:bodyPr/>
        <a:lstStyle/>
        <a:p>
          <a:endParaRPr lang="es-SV"/>
        </a:p>
      </dgm:t>
    </dgm:pt>
    <dgm:pt modelId="{399189A1-EFC3-4128-968A-B32873FD92F7}" type="pres">
      <dgm:prSet presAssocID="{28F0DE63-1504-4154-8387-8A598F1F5FA3}" presName="parentLin" presStyleCnt="0"/>
      <dgm:spPr/>
      <dgm:t>
        <a:bodyPr/>
        <a:lstStyle/>
        <a:p>
          <a:endParaRPr lang="es-SV"/>
        </a:p>
      </dgm:t>
    </dgm:pt>
    <dgm:pt modelId="{FD6B83AA-21F4-4AC3-B5BA-D48086150073}" type="pres">
      <dgm:prSet presAssocID="{28F0DE63-1504-4154-8387-8A598F1F5FA3}" presName="parentLeftMargin" presStyleLbl="node1" presStyleIdx="2" presStyleCnt="4"/>
      <dgm:spPr>
        <a:prstGeom prst="roundRect">
          <a:avLst/>
        </a:prstGeom>
      </dgm:spPr>
      <dgm:t>
        <a:bodyPr/>
        <a:lstStyle/>
        <a:p>
          <a:endParaRPr lang="es-MX"/>
        </a:p>
      </dgm:t>
    </dgm:pt>
    <dgm:pt modelId="{43CBFF8A-33F2-4CC6-A2CA-0FEE4706B306}" type="pres">
      <dgm:prSet presAssocID="{28F0DE63-1504-4154-8387-8A598F1F5FA3}" presName="parentText" presStyleLbl="node1" presStyleIdx="3" presStyleCnt="4">
        <dgm:presLayoutVars>
          <dgm:chMax val="0"/>
          <dgm:bulletEnabled val="1"/>
        </dgm:presLayoutVars>
      </dgm:prSet>
      <dgm:spPr/>
      <dgm:t>
        <a:bodyPr/>
        <a:lstStyle/>
        <a:p>
          <a:endParaRPr lang="es-MX"/>
        </a:p>
      </dgm:t>
    </dgm:pt>
    <dgm:pt modelId="{7E40C54F-307C-47F8-BF8D-0BF0458A3682}" type="pres">
      <dgm:prSet presAssocID="{28F0DE63-1504-4154-8387-8A598F1F5FA3}" presName="negativeSpace" presStyleCnt="0"/>
      <dgm:spPr/>
      <dgm:t>
        <a:bodyPr/>
        <a:lstStyle/>
        <a:p>
          <a:endParaRPr lang="es-SV"/>
        </a:p>
      </dgm:t>
    </dgm:pt>
    <dgm:pt modelId="{4768A738-2E4C-4023-A82F-DCDCD80FFBA5}" type="pres">
      <dgm:prSet presAssocID="{28F0DE63-1504-4154-8387-8A598F1F5FA3}" presName="childText" presStyleLbl="conFgAcc1" presStyleIdx="3" presStyleCnt="4">
        <dgm:presLayoutVars>
          <dgm:bulletEnabled val="1"/>
        </dgm:presLayoutVars>
      </dgm:prSet>
      <dgm:spPr>
        <a:xfrm>
          <a:off x="0" y="2861243"/>
          <a:ext cx="7993571" cy="403200"/>
        </a:xfrm>
        <a:prstGeom prst="rect">
          <a:avLst/>
        </a:prstGeom>
      </dgm:spPr>
      <dgm:t>
        <a:bodyPr/>
        <a:lstStyle/>
        <a:p>
          <a:endParaRPr lang="es-SV"/>
        </a:p>
      </dgm:t>
    </dgm:pt>
  </dgm:ptLst>
  <dgm:cxnLst>
    <dgm:cxn modelId="{0CB6DEF2-3308-4BBF-855F-7A47961014AA}" type="presOf" srcId="{5DAC460A-B1EC-45BF-9D7B-C4E73A7A6CB4}" destId="{78435611-53EB-4461-BFE1-0AD39AF0D5AF}" srcOrd="0" destOrd="0" presId="urn:microsoft.com/office/officeart/2005/8/layout/list1"/>
    <dgm:cxn modelId="{FA562561-EFE4-425A-B7C0-EEB08F48D066}" type="presOf" srcId="{54F44E0A-94F0-4C50-99B3-92D98F9E0ABB}" destId="{26B9B3A6-C610-4A89-AC23-3BBCA7F3178F}" srcOrd="1" destOrd="0" presId="urn:microsoft.com/office/officeart/2005/8/layout/list1"/>
    <dgm:cxn modelId="{7145C6A7-ADDF-4B2F-9804-5BB2AF992390}" srcId="{28B99C8C-83F6-4964-8D4D-13C7D15630EE}" destId="{5B869FFD-6F31-446B-B768-14EBD31DF186}" srcOrd="2" destOrd="0" parTransId="{558E11CF-536B-4781-8B09-22CC4ABEB33F}" sibTransId="{C0E1B2F1-DEA5-4526-8D8B-9DEF6A400351}"/>
    <dgm:cxn modelId="{A53E56D7-7300-4CA1-B327-4C9A693BF3F9}" type="presOf" srcId="{5B869FFD-6F31-446B-B768-14EBD31DF186}" destId="{A1405054-0A8B-4325-8EFF-92BBD88B4FD7}" srcOrd="0" destOrd="0" presId="urn:microsoft.com/office/officeart/2005/8/layout/list1"/>
    <dgm:cxn modelId="{32B7265C-62F6-4254-93DC-C50F73D4A9D1}" srcId="{28B99C8C-83F6-4964-8D4D-13C7D15630EE}" destId="{28F0DE63-1504-4154-8387-8A598F1F5FA3}" srcOrd="3" destOrd="0" parTransId="{B08EBC4C-4BF3-4A9F-94B8-728DC5781B46}" sibTransId="{D6A94025-F06B-47B6-81C1-E0D0245AC2D2}"/>
    <dgm:cxn modelId="{70A94D26-DC92-4B29-B2D7-3065211D8AEA}" type="presOf" srcId="{28F0DE63-1504-4154-8387-8A598F1F5FA3}" destId="{43CBFF8A-33F2-4CC6-A2CA-0FEE4706B306}" srcOrd="1" destOrd="0" presId="urn:microsoft.com/office/officeart/2005/8/layout/list1"/>
    <dgm:cxn modelId="{0E6C72AF-02F6-488C-893A-2D052CF08853}" type="presOf" srcId="{28B99C8C-83F6-4964-8D4D-13C7D15630EE}" destId="{32245DC1-13F5-4B3F-9F15-97997273D449}" srcOrd="0" destOrd="0" presId="urn:microsoft.com/office/officeart/2005/8/layout/list1"/>
    <dgm:cxn modelId="{0355CA0E-EE23-42C1-BDBB-E154F42E8090}" srcId="{28B99C8C-83F6-4964-8D4D-13C7D15630EE}" destId="{5DAC460A-B1EC-45BF-9D7B-C4E73A7A6CB4}" srcOrd="1" destOrd="0" parTransId="{4FA7C5FA-1CCD-4B02-A37D-8AA40BE82B09}" sibTransId="{013C3415-E948-4324-A7D4-54D9CA193AB0}"/>
    <dgm:cxn modelId="{943FFCA1-2B3A-47D3-BC88-2C9E408BDB1D}" srcId="{28B99C8C-83F6-4964-8D4D-13C7D15630EE}" destId="{54F44E0A-94F0-4C50-99B3-92D98F9E0ABB}" srcOrd="0" destOrd="0" parTransId="{E448D8C5-E88D-4ACF-9A74-4A44E5A95E44}" sibTransId="{35FA8F72-53FC-4E0A-ACB3-674F75BA0BDA}"/>
    <dgm:cxn modelId="{A0617B54-D1F2-410E-A66B-170B6B3250E2}" type="presOf" srcId="{28F0DE63-1504-4154-8387-8A598F1F5FA3}" destId="{FD6B83AA-21F4-4AC3-B5BA-D48086150073}" srcOrd="0" destOrd="0" presId="urn:microsoft.com/office/officeart/2005/8/layout/list1"/>
    <dgm:cxn modelId="{76225AC4-C818-478F-BCB0-3626DEBE94D9}" type="presOf" srcId="{5DAC460A-B1EC-45BF-9D7B-C4E73A7A6CB4}" destId="{32DE2A5C-4EB7-4B3E-AB63-5CE8CDE505E8}" srcOrd="1" destOrd="0" presId="urn:microsoft.com/office/officeart/2005/8/layout/list1"/>
    <dgm:cxn modelId="{26726B0B-5CB2-49C3-B293-39350B339A38}" type="presOf" srcId="{54F44E0A-94F0-4C50-99B3-92D98F9E0ABB}" destId="{54626F6D-C2EA-4C23-A60E-C4657307528F}" srcOrd="0" destOrd="0" presId="urn:microsoft.com/office/officeart/2005/8/layout/list1"/>
    <dgm:cxn modelId="{8C8F238F-60B3-40A4-A10C-ADE80D07A2A2}" type="presOf" srcId="{5B869FFD-6F31-446B-B768-14EBD31DF186}" destId="{BA87CF91-9A36-429C-917F-4F40502E8850}" srcOrd="1" destOrd="0" presId="urn:microsoft.com/office/officeart/2005/8/layout/list1"/>
    <dgm:cxn modelId="{63099DE1-BF5E-4A25-819A-D431863C4DD5}" type="presParOf" srcId="{32245DC1-13F5-4B3F-9F15-97997273D449}" destId="{4F880F5C-490B-4267-84B4-3FF30B33E192}" srcOrd="0" destOrd="0" presId="urn:microsoft.com/office/officeart/2005/8/layout/list1"/>
    <dgm:cxn modelId="{81840A15-675C-48DA-9849-2FCA05F4ECDC}" type="presParOf" srcId="{4F880F5C-490B-4267-84B4-3FF30B33E192}" destId="{54626F6D-C2EA-4C23-A60E-C4657307528F}" srcOrd="0" destOrd="0" presId="urn:microsoft.com/office/officeart/2005/8/layout/list1"/>
    <dgm:cxn modelId="{32D1B1D6-C08F-4BFC-927F-C5298A02C810}" type="presParOf" srcId="{4F880F5C-490B-4267-84B4-3FF30B33E192}" destId="{26B9B3A6-C610-4A89-AC23-3BBCA7F3178F}" srcOrd="1" destOrd="0" presId="urn:microsoft.com/office/officeart/2005/8/layout/list1"/>
    <dgm:cxn modelId="{C8ACC409-4B4D-4C2B-8105-EBDAFF00B26F}" type="presParOf" srcId="{32245DC1-13F5-4B3F-9F15-97997273D449}" destId="{637DB4FF-3ECB-4AC7-A394-07FC20858E95}" srcOrd="1" destOrd="0" presId="urn:microsoft.com/office/officeart/2005/8/layout/list1"/>
    <dgm:cxn modelId="{71EA1DF6-0A89-4131-AF0E-BFCE65488299}" type="presParOf" srcId="{32245DC1-13F5-4B3F-9F15-97997273D449}" destId="{41884D5A-7DFB-44E7-9830-9F98B3C430FD}" srcOrd="2" destOrd="0" presId="urn:microsoft.com/office/officeart/2005/8/layout/list1"/>
    <dgm:cxn modelId="{581931F6-49EC-49F2-B2C3-03A4B33F1DF9}" type="presParOf" srcId="{32245DC1-13F5-4B3F-9F15-97997273D449}" destId="{38F0DEF8-4C63-4C13-905A-8D55A5221A11}" srcOrd="3" destOrd="0" presId="urn:microsoft.com/office/officeart/2005/8/layout/list1"/>
    <dgm:cxn modelId="{09944D25-5803-46AA-8609-8ECC731FE609}" type="presParOf" srcId="{32245DC1-13F5-4B3F-9F15-97997273D449}" destId="{B27AFA84-CEFB-4250-9660-B632B36B02A7}" srcOrd="4" destOrd="0" presId="urn:microsoft.com/office/officeart/2005/8/layout/list1"/>
    <dgm:cxn modelId="{305BF012-DDCB-42D8-9F2C-1B2C0DBC1B3F}" type="presParOf" srcId="{B27AFA84-CEFB-4250-9660-B632B36B02A7}" destId="{78435611-53EB-4461-BFE1-0AD39AF0D5AF}" srcOrd="0" destOrd="0" presId="urn:microsoft.com/office/officeart/2005/8/layout/list1"/>
    <dgm:cxn modelId="{78AC7D64-6D99-405E-9167-F909787F1B15}" type="presParOf" srcId="{B27AFA84-CEFB-4250-9660-B632B36B02A7}" destId="{32DE2A5C-4EB7-4B3E-AB63-5CE8CDE505E8}" srcOrd="1" destOrd="0" presId="urn:microsoft.com/office/officeart/2005/8/layout/list1"/>
    <dgm:cxn modelId="{AD4A7F24-FF0C-4397-AF5B-5E33B837904C}" type="presParOf" srcId="{32245DC1-13F5-4B3F-9F15-97997273D449}" destId="{ACCA8DE4-BFA2-4432-B704-589A5BB07036}" srcOrd="5" destOrd="0" presId="urn:microsoft.com/office/officeart/2005/8/layout/list1"/>
    <dgm:cxn modelId="{C65A0CD2-9C40-4E41-8DFA-589EFE4CEF7C}" type="presParOf" srcId="{32245DC1-13F5-4B3F-9F15-97997273D449}" destId="{B91B8CFD-038E-46E9-A3D6-3C1CE588A334}" srcOrd="6" destOrd="0" presId="urn:microsoft.com/office/officeart/2005/8/layout/list1"/>
    <dgm:cxn modelId="{E1FF0263-8A50-4238-B96B-18A83916EBB0}" type="presParOf" srcId="{32245DC1-13F5-4B3F-9F15-97997273D449}" destId="{D3B81C5E-9131-46D7-854D-2C9619E98955}" srcOrd="7" destOrd="0" presId="urn:microsoft.com/office/officeart/2005/8/layout/list1"/>
    <dgm:cxn modelId="{B9CCCDB3-B3FB-4E35-8DF8-4EA81A1397BC}" type="presParOf" srcId="{32245DC1-13F5-4B3F-9F15-97997273D449}" destId="{BB54F066-62C5-454A-96BB-B19E1A800B49}" srcOrd="8" destOrd="0" presId="urn:microsoft.com/office/officeart/2005/8/layout/list1"/>
    <dgm:cxn modelId="{79373440-9CA3-43E3-A3BE-7747D11B83DA}" type="presParOf" srcId="{BB54F066-62C5-454A-96BB-B19E1A800B49}" destId="{A1405054-0A8B-4325-8EFF-92BBD88B4FD7}" srcOrd="0" destOrd="0" presId="urn:microsoft.com/office/officeart/2005/8/layout/list1"/>
    <dgm:cxn modelId="{37AB9565-BEB5-4285-A4F8-3B35464BFE73}" type="presParOf" srcId="{BB54F066-62C5-454A-96BB-B19E1A800B49}" destId="{BA87CF91-9A36-429C-917F-4F40502E8850}" srcOrd="1" destOrd="0" presId="urn:microsoft.com/office/officeart/2005/8/layout/list1"/>
    <dgm:cxn modelId="{550B468D-37F5-4B8F-9F23-461074E0F538}" type="presParOf" srcId="{32245DC1-13F5-4B3F-9F15-97997273D449}" destId="{E3619CD3-D707-41BA-BE1F-3F462721CECC}" srcOrd="9" destOrd="0" presId="urn:microsoft.com/office/officeart/2005/8/layout/list1"/>
    <dgm:cxn modelId="{6C460213-4692-47EC-9514-9C20E68F0E47}" type="presParOf" srcId="{32245DC1-13F5-4B3F-9F15-97997273D449}" destId="{49087798-F4B0-4AA2-A94D-8A05F1F23548}" srcOrd="10" destOrd="0" presId="urn:microsoft.com/office/officeart/2005/8/layout/list1"/>
    <dgm:cxn modelId="{55B72BFA-78A3-45E3-8AA4-2FF406892B6D}" type="presParOf" srcId="{32245DC1-13F5-4B3F-9F15-97997273D449}" destId="{74235F2D-DC44-4CF7-B01E-CAEA721769C1}" srcOrd="11" destOrd="0" presId="urn:microsoft.com/office/officeart/2005/8/layout/list1"/>
    <dgm:cxn modelId="{C10E7349-A74A-4D7C-AFCD-57573363452F}" type="presParOf" srcId="{32245DC1-13F5-4B3F-9F15-97997273D449}" destId="{399189A1-EFC3-4128-968A-B32873FD92F7}" srcOrd="12" destOrd="0" presId="urn:microsoft.com/office/officeart/2005/8/layout/list1"/>
    <dgm:cxn modelId="{587E1F5A-1D2F-4890-BA17-52AFCFC6AD7B}" type="presParOf" srcId="{399189A1-EFC3-4128-968A-B32873FD92F7}" destId="{FD6B83AA-21F4-4AC3-B5BA-D48086150073}" srcOrd="0" destOrd="0" presId="urn:microsoft.com/office/officeart/2005/8/layout/list1"/>
    <dgm:cxn modelId="{5F6F76BB-64EE-4D21-8609-C2F1DD259C49}" type="presParOf" srcId="{399189A1-EFC3-4128-968A-B32873FD92F7}" destId="{43CBFF8A-33F2-4CC6-A2CA-0FEE4706B306}" srcOrd="1" destOrd="0" presId="urn:microsoft.com/office/officeart/2005/8/layout/list1"/>
    <dgm:cxn modelId="{CF721A1B-552B-4073-925E-A67A49839EF2}" type="presParOf" srcId="{32245DC1-13F5-4B3F-9F15-97997273D449}" destId="{7E40C54F-307C-47F8-BF8D-0BF0458A3682}" srcOrd="13" destOrd="0" presId="urn:microsoft.com/office/officeart/2005/8/layout/list1"/>
    <dgm:cxn modelId="{297A2AA1-A740-47CA-8931-A7DDADF55022}" type="presParOf" srcId="{32245DC1-13F5-4B3F-9F15-97997273D449}" destId="{4768A738-2E4C-4023-A82F-DCDCD80FFBA5}" srcOrd="14"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27E4223-7686-4C75-A73C-140AD0CE090D}" type="doc">
      <dgm:prSet loTypeId="urn:microsoft.com/office/officeart/2005/8/layout/bProcess4" loCatId="process" qsTypeId="urn:microsoft.com/office/officeart/2005/8/quickstyle/3d3" qsCatId="3D" csTypeId="urn:microsoft.com/office/officeart/2005/8/colors/accent0_3" csCatId="mainScheme" phldr="1"/>
      <dgm:spPr/>
      <dgm:t>
        <a:bodyPr/>
        <a:lstStyle/>
        <a:p>
          <a:endParaRPr lang="es-SV"/>
        </a:p>
      </dgm:t>
    </dgm:pt>
    <dgm:pt modelId="{7523541F-522D-4DF3-8EB3-F25C1EDDA5BE}">
      <dgm:prSet phldrT="[Texto]" custT="1"/>
      <dgm:spPr>
        <a:effectLst/>
      </dgm:spPr>
      <dgm:t>
        <a:bodyPr/>
        <a:lstStyle/>
        <a:p>
          <a:r>
            <a:rPr lang="es-SV" sz="2100" dirty="0" smtClean="0"/>
            <a:t>1. </a:t>
          </a:r>
          <a:r>
            <a:rPr lang="es-SV" sz="2100" dirty="0" smtClean="0">
              <a:latin typeface="Calibri" pitchFamily="34" charset="0"/>
            </a:rPr>
            <a:t>Porcentaje de hogares en los estratos 1 al 7 RUP</a:t>
          </a:r>
          <a:endParaRPr lang="es-SV" sz="2100" dirty="0"/>
        </a:p>
      </dgm:t>
    </dgm:pt>
    <dgm:pt modelId="{89EAB0A4-D373-4AAF-BFF0-8929ECED6F06}" type="parTrans" cxnId="{DDAAFCDE-6794-4553-852C-822492B65DF2}">
      <dgm:prSet/>
      <dgm:spPr/>
      <dgm:t>
        <a:bodyPr/>
        <a:lstStyle/>
        <a:p>
          <a:endParaRPr lang="es-SV" sz="2100">
            <a:solidFill>
              <a:schemeClr val="tx2"/>
            </a:solidFill>
          </a:endParaRPr>
        </a:p>
      </dgm:t>
    </dgm:pt>
    <dgm:pt modelId="{1830F2B7-4169-43AD-B5A3-47CC9497748A}" type="sibTrans" cxnId="{DDAAFCDE-6794-4553-852C-822492B65DF2}">
      <dgm:prSet/>
      <dgm:spPr/>
      <dgm:t>
        <a:bodyPr/>
        <a:lstStyle/>
        <a:p>
          <a:endParaRPr lang="es-SV" sz="2100">
            <a:solidFill>
              <a:schemeClr val="tx2"/>
            </a:solidFill>
          </a:endParaRPr>
        </a:p>
      </dgm:t>
    </dgm:pt>
    <dgm:pt modelId="{88663B86-7770-4283-AC51-579F1F6F7AF9}">
      <dgm:prSet phldrT="[Texto]" custT="1"/>
      <dgm:spPr>
        <a:effectLst/>
      </dgm:spPr>
      <dgm:t>
        <a:bodyPr/>
        <a:lstStyle/>
        <a:p>
          <a:r>
            <a:rPr lang="es-SV" sz="2100" dirty="0" smtClean="0"/>
            <a:t>2. </a:t>
          </a:r>
          <a:r>
            <a:rPr lang="es-SV" sz="2100" dirty="0" smtClean="0">
              <a:latin typeface="Calibri" pitchFamily="34" charset="0"/>
            </a:rPr>
            <a:t>En el municipio, se incorporan los hogares en los estratos del 1 al 7 RUP.</a:t>
          </a:r>
          <a:endParaRPr lang="es-SV" sz="2100" dirty="0"/>
        </a:p>
      </dgm:t>
    </dgm:pt>
    <dgm:pt modelId="{F62BD8DD-A792-4529-810E-632CFF5B43B9}" type="parTrans" cxnId="{B3342318-9BB4-429A-97D2-7ACF5D5B92E9}">
      <dgm:prSet/>
      <dgm:spPr/>
      <dgm:t>
        <a:bodyPr/>
        <a:lstStyle/>
        <a:p>
          <a:endParaRPr lang="es-SV" sz="2100">
            <a:solidFill>
              <a:schemeClr val="tx2"/>
            </a:solidFill>
          </a:endParaRPr>
        </a:p>
      </dgm:t>
    </dgm:pt>
    <dgm:pt modelId="{A7C79121-0ACF-4FF0-8DE7-B3A1F1EC1C0C}" type="sibTrans" cxnId="{B3342318-9BB4-429A-97D2-7ACF5D5B92E9}">
      <dgm:prSet/>
      <dgm:spPr/>
      <dgm:t>
        <a:bodyPr/>
        <a:lstStyle/>
        <a:p>
          <a:endParaRPr lang="es-SV" sz="2100">
            <a:solidFill>
              <a:schemeClr val="tx2"/>
            </a:solidFill>
          </a:endParaRPr>
        </a:p>
      </dgm:t>
    </dgm:pt>
    <dgm:pt modelId="{6E68D415-D94A-40E0-8441-91ACD777CF4A}">
      <dgm:prSet phldrT="[Texto]" custT="1"/>
      <dgm:spPr>
        <a:effectLst/>
      </dgm:spPr>
      <dgm:t>
        <a:bodyPr/>
        <a:lstStyle/>
        <a:p>
          <a:r>
            <a:rPr lang="es-SV" sz="2100" dirty="0" smtClean="0">
              <a:latin typeface="Calibri" pitchFamily="34" charset="0"/>
            </a:rPr>
            <a:t>3. En el hogar ingresan las personas de acuerdo a los criterios de elegibilidad de cada componente.</a:t>
          </a:r>
          <a:endParaRPr lang="es-SV" sz="2100" dirty="0"/>
        </a:p>
      </dgm:t>
    </dgm:pt>
    <dgm:pt modelId="{14B79BD5-D6E0-4A45-A894-6FA7A5B6AFCE}" type="parTrans" cxnId="{6408D7D8-5207-4A3F-9463-F64AFC0D8123}">
      <dgm:prSet/>
      <dgm:spPr/>
      <dgm:t>
        <a:bodyPr/>
        <a:lstStyle/>
        <a:p>
          <a:endParaRPr lang="es-SV" sz="2100">
            <a:solidFill>
              <a:schemeClr val="tx2"/>
            </a:solidFill>
          </a:endParaRPr>
        </a:p>
      </dgm:t>
    </dgm:pt>
    <dgm:pt modelId="{5DB30173-E497-411B-8C4A-98DA9573DCC5}" type="sibTrans" cxnId="{6408D7D8-5207-4A3F-9463-F64AFC0D8123}">
      <dgm:prSet/>
      <dgm:spPr/>
      <dgm:t>
        <a:bodyPr/>
        <a:lstStyle/>
        <a:p>
          <a:endParaRPr lang="es-SV" sz="2100">
            <a:solidFill>
              <a:schemeClr val="tx2"/>
            </a:solidFill>
          </a:endParaRPr>
        </a:p>
      </dgm:t>
    </dgm:pt>
    <dgm:pt modelId="{18F1732C-DF41-4055-883F-C44EF416B7BA}">
      <dgm:prSet phldrT="[Texto]" custT="1"/>
      <dgm:spPr>
        <a:effectLst/>
      </dgm:spPr>
      <dgm:t>
        <a:bodyPr/>
        <a:lstStyle/>
        <a:p>
          <a:r>
            <a:rPr lang="es-SV" sz="2100" dirty="0" smtClean="0">
              <a:latin typeface="Calibri" pitchFamily="34" charset="0"/>
            </a:rPr>
            <a:t>4. Para agua potable y energía eléctrica se elaborará un catálogo de coberturas para la priorización.</a:t>
          </a:r>
          <a:endParaRPr lang="es-SV" sz="2100" dirty="0"/>
        </a:p>
      </dgm:t>
    </dgm:pt>
    <dgm:pt modelId="{58BE487E-F583-405B-A1AC-CC3EC96817EE}" type="parTrans" cxnId="{87DABDF0-6D1A-4249-9CB9-C7FB2B364B3D}">
      <dgm:prSet/>
      <dgm:spPr/>
      <dgm:t>
        <a:bodyPr/>
        <a:lstStyle/>
        <a:p>
          <a:endParaRPr lang="es-SV" sz="2100">
            <a:solidFill>
              <a:schemeClr val="tx2"/>
            </a:solidFill>
          </a:endParaRPr>
        </a:p>
      </dgm:t>
    </dgm:pt>
    <dgm:pt modelId="{15CF50A7-68C1-4DCE-B600-9008C4885993}" type="sibTrans" cxnId="{87DABDF0-6D1A-4249-9CB9-C7FB2B364B3D}">
      <dgm:prSet/>
      <dgm:spPr/>
      <dgm:t>
        <a:bodyPr/>
        <a:lstStyle/>
        <a:p>
          <a:endParaRPr lang="es-SV" sz="2100">
            <a:solidFill>
              <a:schemeClr val="tx2"/>
            </a:solidFill>
          </a:endParaRPr>
        </a:p>
      </dgm:t>
    </dgm:pt>
    <dgm:pt modelId="{D7A83B19-7050-4759-9E15-D5BC0227E9E9}" type="pres">
      <dgm:prSet presAssocID="{327E4223-7686-4C75-A73C-140AD0CE090D}" presName="Name0" presStyleCnt="0">
        <dgm:presLayoutVars>
          <dgm:dir/>
          <dgm:resizeHandles/>
        </dgm:presLayoutVars>
      </dgm:prSet>
      <dgm:spPr/>
      <dgm:t>
        <a:bodyPr/>
        <a:lstStyle/>
        <a:p>
          <a:endParaRPr lang="es-SV"/>
        </a:p>
      </dgm:t>
    </dgm:pt>
    <dgm:pt modelId="{0E1541E3-0A08-4F87-83D5-EF2B7C985CEB}" type="pres">
      <dgm:prSet presAssocID="{7523541F-522D-4DF3-8EB3-F25C1EDDA5BE}" presName="compNode" presStyleCnt="0"/>
      <dgm:spPr/>
    </dgm:pt>
    <dgm:pt modelId="{FE52A4A3-235A-46C6-A8B9-901A50CAFC89}" type="pres">
      <dgm:prSet presAssocID="{7523541F-522D-4DF3-8EB3-F25C1EDDA5BE}" presName="dummyConnPt" presStyleCnt="0"/>
      <dgm:spPr/>
    </dgm:pt>
    <dgm:pt modelId="{F0CA257A-29FF-40C4-9DB2-341BBF7DD782}" type="pres">
      <dgm:prSet presAssocID="{7523541F-522D-4DF3-8EB3-F25C1EDDA5BE}" presName="node" presStyleLbl="node1" presStyleIdx="0" presStyleCnt="4">
        <dgm:presLayoutVars>
          <dgm:bulletEnabled val="1"/>
        </dgm:presLayoutVars>
      </dgm:prSet>
      <dgm:spPr/>
      <dgm:t>
        <a:bodyPr/>
        <a:lstStyle/>
        <a:p>
          <a:endParaRPr lang="es-SV"/>
        </a:p>
      </dgm:t>
    </dgm:pt>
    <dgm:pt modelId="{B5B68340-97B8-4205-B6CA-B5769873B1EC}" type="pres">
      <dgm:prSet presAssocID="{1830F2B7-4169-43AD-B5A3-47CC9497748A}" presName="sibTrans" presStyleLbl="bgSibTrans2D1" presStyleIdx="0" presStyleCnt="3"/>
      <dgm:spPr/>
      <dgm:t>
        <a:bodyPr/>
        <a:lstStyle/>
        <a:p>
          <a:endParaRPr lang="es-SV"/>
        </a:p>
      </dgm:t>
    </dgm:pt>
    <dgm:pt modelId="{F6094CE8-F939-4B0D-B731-F572E0433BAF}" type="pres">
      <dgm:prSet presAssocID="{88663B86-7770-4283-AC51-579F1F6F7AF9}" presName="compNode" presStyleCnt="0"/>
      <dgm:spPr/>
    </dgm:pt>
    <dgm:pt modelId="{E38FB112-8827-454E-9E54-70171FF59627}" type="pres">
      <dgm:prSet presAssocID="{88663B86-7770-4283-AC51-579F1F6F7AF9}" presName="dummyConnPt" presStyleCnt="0"/>
      <dgm:spPr/>
    </dgm:pt>
    <dgm:pt modelId="{24694153-03F7-41C7-B2C8-EBCF13A8B53F}" type="pres">
      <dgm:prSet presAssocID="{88663B86-7770-4283-AC51-579F1F6F7AF9}" presName="node" presStyleLbl="node1" presStyleIdx="1" presStyleCnt="4">
        <dgm:presLayoutVars>
          <dgm:bulletEnabled val="1"/>
        </dgm:presLayoutVars>
      </dgm:prSet>
      <dgm:spPr/>
      <dgm:t>
        <a:bodyPr/>
        <a:lstStyle/>
        <a:p>
          <a:endParaRPr lang="es-SV"/>
        </a:p>
      </dgm:t>
    </dgm:pt>
    <dgm:pt modelId="{F172C663-2937-42A4-AAA6-5C0F1DF734DD}" type="pres">
      <dgm:prSet presAssocID="{A7C79121-0ACF-4FF0-8DE7-B3A1F1EC1C0C}" presName="sibTrans" presStyleLbl="bgSibTrans2D1" presStyleIdx="1" presStyleCnt="3"/>
      <dgm:spPr/>
      <dgm:t>
        <a:bodyPr/>
        <a:lstStyle/>
        <a:p>
          <a:endParaRPr lang="es-SV"/>
        </a:p>
      </dgm:t>
    </dgm:pt>
    <dgm:pt modelId="{2DBB13BA-F451-4D9D-96D9-95636BEA1F8A}" type="pres">
      <dgm:prSet presAssocID="{6E68D415-D94A-40E0-8441-91ACD777CF4A}" presName="compNode" presStyleCnt="0"/>
      <dgm:spPr/>
    </dgm:pt>
    <dgm:pt modelId="{BF6D6E09-763A-44EB-9CE6-F122882EFCFB}" type="pres">
      <dgm:prSet presAssocID="{6E68D415-D94A-40E0-8441-91ACD777CF4A}" presName="dummyConnPt" presStyleCnt="0"/>
      <dgm:spPr/>
    </dgm:pt>
    <dgm:pt modelId="{4586D171-83BD-4C4D-8187-2C4ED9110996}" type="pres">
      <dgm:prSet presAssocID="{6E68D415-D94A-40E0-8441-91ACD777CF4A}" presName="node" presStyleLbl="node1" presStyleIdx="2" presStyleCnt="4">
        <dgm:presLayoutVars>
          <dgm:bulletEnabled val="1"/>
        </dgm:presLayoutVars>
      </dgm:prSet>
      <dgm:spPr/>
      <dgm:t>
        <a:bodyPr/>
        <a:lstStyle/>
        <a:p>
          <a:endParaRPr lang="es-SV"/>
        </a:p>
      </dgm:t>
    </dgm:pt>
    <dgm:pt modelId="{44D3A66C-0613-47B0-9524-A137F9B61A21}" type="pres">
      <dgm:prSet presAssocID="{5DB30173-E497-411B-8C4A-98DA9573DCC5}" presName="sibTrans" presStyleLbl="bgSibTrans2D1" presStyleIdx="2" presStyleCnt="3"/>
      <dgm:spPr/>
      <dgm:t>
        <a:bodyPr/>
        <a:lstStyle/>
        <a:p>
          <a:endParaRPr lang="es-SV"/>
        </a:p>
      </dgm:t>
    </dgm:pt>
    <dgm:pt modelId="{45D36A0F-25F0-40FB-9DAE-02C6010E5574}" type="pres">
      <dgm:prSet presAssocID="{18F1732C-DF41-4055-883F-C44EF416B7BA}" presName="compNode" presStyleCnt="0"/>
      <dgm:spPr/>
    </dgm:pt>
    <dgm:pt modelId="{4FAB4794-CFA3-4B51-A5DA-5BA2795F7981}" type="pres">
      <dgm:prSet presAssocID="{18F1732C-DF41-4055-883F-C44EF416B7BA}" presName="dummyConnPt" presStyleCnt="0"/>
      <dgm:spPr/>
    </dgm:pt>
    <dgm:pt modelId="{F770EBBA-4DEF-438E-9784-BDAE8752C6C0}" type="pres">
      <dgm:prSet presAssocID="{18F1732C-DF41-4055-883F-C44EF416B7BA}" presName="node" presStyleLbl="node1" presStyleIdx="3" presStyleCnt="4">
        <dgm:presLayoutVars>
          <dgm:bulletEnabled val="1"/>
        </dgm:presLayoutVars>
      </dgm:prSet>
      <dgm:spPr/>
      <dgm:t>
        <a:bodyPr/>
        <a:lstStyle/>
        <a:p>
          <a:endParaRPr lang="es-SV"/>
        </a:p>
      </dgm:t>
    </dgm:pt>
  </dgm:ptLst>
  <dgm:cxnLst>
    <dgm:cxn modelId="{DDAAFCDE-6794-4553-852C-822492B65DF2}" srcId="{327E4223-7686-4C75-A73C-140AD0CE090D}" destId="{7523541F-522D-4DF3-8EB3-F25C1EDDA5BE}" srcOrd="0" destOrd="0" parTransId="{89EAB0A4-D373-4AAF-BFF0-8929ECED6F06}" sibTransId="{1830F2B7-4169-43AD-B5A3-47CC9497748A}"/>
    <dgm:cxn modelId="{6408D7D8-5207-4A3F-9463-F64AFC0D8123}" srcId="{327E4223-7686-4C75-A73C-140AD0CE090D}" destId="{6E68D415-D94A-40E0-8441-91ACD777CF4A}" srcOrd="2" destOrd="0" parTransId="{14B79BD5-D6E0-4A45-A894-6FA7A5B6AFCE}" sibTransId="{5DB30173-E497-411B-8C4A-98DA9573DCC5}"/>
    <dgm:cxn modelId="{D87FD89D-7A78-4BFF-9D63-787554909BEA}" type="presOf" srcId="{5DB30173-E497-411B-8C4A-98DA9573DCC5}" destId="{44D3A66C-0613-47B0-9524-A137F9B61A21}" srcOrd="0" destOrd="0" presId="urn:microsoft.com/office/officeart/2005/8/layout/bProcess4"/>
    <dgm:cxn modelId="{5F08965F-3A99-40DF-9EF4-4B0CB9C7BBBD}" type="presOf" srcId="{18F1732C-DF41-4055-883F-C44EF416B7BA}" destId="{F770EBBA-4DEF-438E-9784-BDAE8752C6C0}" srcOrd="0" destOrd="0" presId="urn:microsoft.com/office/officeart/2005/8/layout/bProcess4"/>
    <dgm:cxn modelId="{81E861E2-96BE-40E1-87E2-A532F2929BDF}" type="presOf" srcId="{7523541F-522D-4DF3-8EB3-F25C1EDDA5BE}" destId="{F0CA257A-29FF-40C4-9DB2-341BBF7DD782}" srcOrd="0" destOrd="0" presId="urn:microsoft.com/office/officeart/2005/8/layout/bProcess4"/>
    <dgm:cxn modelId="{B3342318-9BB4-429A-97D2-7ACF5D5B92E9}" srcId="{327E4223-7686-4C75-A73C-140AD0CE090D}" destId="{88663B86-7770-4283-AC51-579F1F6F7AF9}" srcOrd="1" destOrd="0" parTransId="{F62BD8DD-A792-4529-810E-632CFF5B43B9}" sibTransId="{A7C79121-0ACF-4FF0-8DE7-B3A1F1EC1C0C}"/>
    <dgm:cxn modelId="{34D0C1A5-EFE6-448B-8B55-73B366C43226}" type="presOf" srcId="{327E4223-7686-4C75-A73C-140AD0CE090D}" destId="{D7A83B19-7050-4759-9E15-D5BC0227E9E9}" srcOrd="0" destOrd="0" presId="urn:microsoft.com/office/officeart/2005/8/layout/bProcess4"/>
    <dgm:cxn modelId="{F6BE0C8B-00E0-40F0-A969-2469DE2DF24F}" type="presOf" srcId="{6E68D415-D94A-40E0-8441-91ACD777CF4A}" destId="{4586D171-83BD-4C4D-8187-2C4ED9110996}" srcOrd="0" destOrd="0" presId="urn:microsoft.com/office/officeart/2005/8/layout/bProcess4"/>
    <dgm:cxn modelId="{18CECE18-03D9-4CAD-908D-59786618B80E}" type="presOf" srcId="{1830F2B7-4169-43AD-B5A3-47CC9497748A}" destId="{B5B68340-97B8-4205-B6CA-B5769873B1EC}" srcOrd="0" destOrd="0" presId="urn:microsoft.com/office/officeart/2005/8/layout/bProcess4"/>
    <dgm:cxn modelId="{6E049479-E651-4311-9228-669239DC8199}" type="presOf" srcId="{88663B86-7770-4283-AC51-579F1F6F7AF9}" destId="{24694153-03F7-41C7-B2C8-EBCF13A8B53F}" srcOrd="0" destOrd="0" presId="urn:microsoft.com/office/officeart/2005/8/layout/bProcess4"/>
    <dgm:cxn modelId="{87DABDF0-6D1A-4249-9CB9-C7FB2B364B3D}" srcId="{327E4223-7686-4C75-A73C-140AD0CE090D}" destId="{18F1732C-DF41-4055-883F-C44EF416B7BA}" srcOrd="3" destOrd="0" parTransId="{58BE487E-F583-405B-A1AC-CC3EC96817EE}" sibTransId="{15CF50A7-68C1-4DCE-B600-9008C4885993}"/>
    <dgm:cxn modelId="{F49C8354-5E86-40F3-8F10-3FD76BA0AFD7}" type="presOf" srcId="{A7C79121-0ACF-4FF0-8DE7-B3A1F1EC1C0C}" destId="{F172C663-2937-42A4-AAA6-5C0F1DF734DD}" srcOrd="0" destOrd="0" presId="urn:microsoft.com/office/officeart/2005/8/layout/bProcess4"/>
    <dgm:cxn modelId="{6A47F8C5-CD57-42F4-AFB5-65868704ECA6}" type="presParOf" srcId="{D7A83B19-7050-4759-9E15-D5BC0227E9E9}" destId="{0E1541E3-0A08-4F87-83D5-EF2B7C985CEB}" srcOrd="0" destOrd="0" presId="urn:microsoft.com/office/officeart/2005/8/layout/bProcess4"/>
    <dgm:cxn modelId="{B1A6396D-180A-4A09-B919-9D62905D72C1}" type="presParOf" srcId="{0E1541E3-0A08-4F87-83D5-EF2B7C985CEB}" destId="{FE52A4A3-235A-46C6-A8B9-901A50CAFC89}" srcOrd="0" destOrd="0" presId="urn:microsoft.com/office/officeart/2005/8/layout/bProcess4"/>
    <dgm:cxn modelId="{D95B389B-4524-4D4C-85EE-4F34102B80D7}" type="presParOf" srcId="{0E1541E3-0A08-4F87-83D5-EF2B7C985CEB}" destId="{F0CA257A-29FF-40C4-9DB2-341BBF7DD782}" srcOrd="1" destOrd="0" presId="urn:microsoft.com/office/officeart/2005/8/layout/bProcess4"/>
    <dgm:cxn modelId="{8173DEC4-4C15-400F-BA2D-72187A3219B8}" type="presParOf" srcId="{D7A83B19-7050-4759-9E15-D5BC0227E9E9}" destId="{B5B68340-97B8-4205-B6CA-B5769873B1EC}" srcOrd="1" destOrd="0" presId="urn:microsoft.com/office/officeart/2005/8/layout/bProcess4"/>
    <dgm:cxn modelId="{594ACE69-9E8A-425B-9FE7-173E3824F6D8}" type="presParOf" srcId="{D7A83B19-7050-4759-9E15-D5BC0227E9E9}" destId="{F6094CE8-F939-4B0D-B731-F572E0433BAF}" srcOrd="2" destOrd="0" presId="urn:microsoft.com/office/officeart/2005/8/layout/bProcess4"/>
    <dgm:cxn modelId="{ED1990AC-4420-41AC-8784-726BD0598D3E}" type="presParOf" srcId="{F6094CE8-F939-4B0D-B731-F572E0433BAF}" destId="{E38FB112-8827-454E-9E54-70171FF59627}" srcOrd="0" destOrd="0" presId="urn:microsoft.com/office/officeart/2005/8/layout/bProcess4"/>
    <dgm:cxn modelId="{731D2923-4BDE-45E4-823C-5122C7AF6E11}" type="presParOf" srcId="{F6094CE8-F939-4B0D-B731-F572E0433BAF}" destId="{24694153-03F7-41C7-B2C8-EBCF13A8B53F}" srcOrd="1" destOrd="0" presId="urn:microsoft.com/office/officeart/2005/8/layout/bProcess4"/>
    <dgm:cxn modelId="{F25B6829-061A-4F64-A18C-0DC6CEAD2B4F}" type="presParOf" srcId="{D7A83B19-7050-4759-9E15-D5BC0227E9E9}" destId="{F172C663-2937-42A4-AAA6-5C0F1DF734DD}" srcOrd="3" destOrd="0" presId="urn:microsoft.com/office/officeart/2005/8/layout/bProcess4"/>
    <dgm:cxn modelId="{9B1467BC-23CB-4173-9DEB-B37DB99E0455}" type="presParOf" srcId="{D7A83B19-7050-4759-9E15-D5BC0227E9E9}" destId="{2DBB13BA-F451-4D9D-96D9-95636BEA1F8A}" srcOrd="4" destOrd="0" presId="urn:microsoft.com/office/officeart/2005/8/layout/bProcess4"/>
    <dgm:cxn modelId="{BB1122DC-E760-4231-9023-471BEB7F4B17}" type="presParOf" srcId="{2DBB13BA-F451-4D9D-96D9-95636BEA1F8A}" destId="{BF6D6E09-763A-44EB-9CE6-F122882EFCFB}" srcOrd="0" destOrd="0" presId="urn:microsoft.com/office/officeart/2005/8/layout/bProcess4"/>
    <dgm:cxn modelId="{E100FFA5-B06D-4AE5-AF0B-1F9AF39395B7}" type="presParOf" srcId="{2DBB13BA-F451-4D9D-96D9-95636BEA1F8A}" destId="{4586D171-83BD-4C4D-8187-2C4ED9110996}" srcOrd="1" destOrd="0" presId="urn:microsoft.com/office/officeart/2005/8/layout/bProcess4"/>
    <dgm:cxn modelId="{180407AA-6092-4F31-BA64-751317E7E747}" type="presParOf" srcId="{D7A83B19-7050-4759-9E15-D5BC0227E9E9}" destId="{44D3A66C-0613-47B0-9524-A137F9B61A21}" srcOrd="5" destOrd="0" presId="urn:microsoft.com/office/officeart/2005/8/layout/bProcess4"/>
    <dgm:cxn modelId="{1C07161B-67B7-464F-96D4-D09B7A2A98FF}" type="presParOf" srcId="{D7A83B19-7050-4759-9E15-D5BC0227E9E9}" destId="{45D36A0F-25F0-40FB-9DAE-02C6010E5574}" srcOrd="6" destOrd="0" presId="urn:microsoft.com/office/officeart/2005/8/layout/bProcess4"/>
    <dgm:cxn modelId="{DD82DB0B-62A3-46C0-A16D-7ACDB0A8249C}" type="presParOf" srcId="{45D36A0F-25F0-40FB-9DAE-02C6010E5574}" destId="{4FAB4794-CFA3-4B51-A5DA-5BA2795F7981}" srcOrd="0" destOrd="0" presId="urn:microsoft.com/office/officeart/2005/8/layout/bProcess4"/>
    <dgm:cxn modelId="{05B653C5-AFA5-4FC7-B8E2-66E70A3C7536}" type="presParOf" srcId="{45D36A0F-25F0-40FB-9DAE-02C6010E5574}" destId="{F770EBBA-4DEF-438E-9784-BDAE8752C6C0}"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84D5A-7DFB-44E7-9830-9F98B3C430FD}">
      <dsp:nvSpPr>
        <dsp:cNvPr id="0" name=""/>
        <dsp:cNvSpPr/>
      </dsp:nvSpPr>
      <dsp:spPr>
        <a:xfrm>
          <a:off x="0" y="8567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6B9B3A6-C610-4A89-AC23-3BBCA7F3178F}">
      <dsp:nvSpPr>
        <dsp:cNvPr id="0" name=""/>
        <dsp:cNvSpPr/>
      </dsp:nvSpPr>
      <dsp:spPr>
        <a:xfrm>
          <a:off x="355477" y="94077"/>
          <a:ext cx="5639972" cy="1057908"/>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Primera Infancia (embarazo) y niñas y niños menores de 2 años </a:t>
          </a:r>
          <a:endParaRPr lang="es-MX" sz="2000" b="1" kern="1200" dirty="0">
            <a:latin typeface="Century Gothic" panose="020B0502020202020204" pitchFamily="34" charset="0"/>
            <a:ea typeface="+mn-ea"/>
            <a:cs typeface="+mn-cs"/>
          </a:endParaRPr>
        </a:p>
      </dsp:txBody>
      <dsp:txXfrm>
        <a:off x="407120" y="145720"/>
        <a:ext cx="5536686" cy="954622"/>
      </dsp:txXfrm>
    </dsp:sp>
    <dsp:sp modelId="{B91B8CFD-038E-46E9-A3D6-3C1CE588A334}">
      <dsp:nvSpPr>
        <dsp:cNvPr id="0" name=""/>
        <dsp:cNvSpPr/>
      </dsp:nvSpPr>
      <dsp:spPr>
        <a:xfrm>
          <a:off x="0" y="179810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2DE2A5C-4EB7-4B3E-AB63-5CE8CDE505E8}">
      <dsp:nvSpPr>
        <dsp:cNvPr id="0" name=""/>
        <dsp:cNvSpPr/>
      </dsp:nvSpPr>
      <dsp:spPr>
        <a:xfrm>
          <a:off x="355477" y="14687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Mujeres, Adolescentes y jóvenes</a:t>
          </a:r>
          <a:endParaRPr lang="es-MX" sz="2000" b="1" kern="1200" dirty="0">
            <a:latin typeface="Century Gothic" panose="020B0502020202020204" pitchFamily="34" charset="0"/>
            <a:ea typeface="+mn-ea"/>
            <a:cs typeface="+mn-cs"/>
          </a:endParaRPr>
        </a:p>
      </dsp:txBody>
      <dsp:txXfrm>
        <a:off x="384298" y="1497607"/>
        <a:ext cx="4919038" cy="532758"/>
      </dsp:txXfrm>
    </dsp:sp>
    <dsp:sp modelId="{49087798-F4B0-4AA2-A94D-8A05F1F23548}">
      <dsp:nvSpPr>
        <dsp:cNvPr id="0" name=""/>
        <dsp:cNvSpPr/>
      </dsp:nvSpPr>
      <dsp:spPr>
        <a:xfrm>
          <a:off x="0" y="26711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A87CF91-9A36-429C-917F-4F40502E8850}">
      <dsp:nvSpPr>
        <dsp:cNvPr id="0" name=""/>
        <dsp:cNvSpPr/>
      </dsp:nvSpPr>
      <dsp:spPr>
        <a:xfrm>
          <a:off x="355477" y="23759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Personas adultas mayores</a:t>
          </a:r>
          <a:endParaRPr lang="es-MX" sz="2000" b="1" kern="1200" dirty="0">
            <a:latin typeface="Century Gothic" panose="020B0502020202020204" pitchFamily="34" charset="0"/>
            <a:ea typeface="+mn-ea"/>
            <a:cs typeface="+mn-cs"/>
          </a:endParaRPr>
        </a:p>
      </dsp:txBody>
      <dsp:txXfrm>
        <a:off x="384298" y="2404807"/>
        <a:ext cx="4919038" cy="532758"/>
      </dsp:txXfrm>
    </dsp:sp>
    <dsp:sp modelId="{4768A738-2E4C-4023-A82F-DCDCD80FFBA5}">
      <dsp:nvSpPr>
        <dsp:cNvPr id="0" name=""/>
        <dsp:cNvSpPr/>
      </dsp:nvSpPr>
      <dsp:spPr>
        <a:xfrm>
          <a:off x="0" y="35783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3CBFF8A-33F2-4CC6-A2CA-0FEE4706B306}">
      <dsp:nvSpPr>
        <dsp:cNvPr id="0" name=""/>
        <dsp:cNvSpPr/>
      </dsp:nvSpPr>
      <dsp:spPr>
        <a:xfrm>
          <a:off x="355477" y="32831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Personas con discapacidad</a:t>
          </a:r>
          <a:endParaRPr lang="es-MX" sz="2000" b="1" kern="1200" dirty="0">
            <a:latin typeface="Century Gothic" panose="020B0502020202020204" pitchFamily="34" charset="0"/>
            <a:ea typeface="+mn-ea"/>
            <a:cs typeface="+mn-cs"/>
          </a:endParaRPr>
        </a:p>
      </dsp:txBody>
      <dsp:txXfrm>
        <a:off x="384298" y="3312007"/>
        <a:ext cx="491903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68340-97B8-4205-B6CA-B5769873B1EC}">
      <dsp:nvSpPr>
        <dsp:cNvPr id="0" name=""/>
        <dsp:cNvSpPr/>
      </dsp:nvSpPr>
      <dsp:spPr>
        <a:xfrm rot="5400000">
          <a:off x="-347372" y="1502554"/>
          <a:ext cx="2344164" cy="283063"/>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0CA257A-29FF-40C4-9DB2-341BBF7DD782}">
      <dsp:nvSpPr>
        <dsp:cNvPr id="0" name=""/>
        <dsp:cNvSpPr/>
      </dsp:nvSpPr>
      <dsp:spPr>
        <a:xfrm>
          <a:off x="188332" y="1262"/>
          <a:ext cx="3145146" cy="188708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SV" sz="2100" kern="1200" dirty="0" smtClean="0"/>
            <a:t>1. </a:t>
          </a:r>
          <a:r>
            <a:rPr lang="es-SV" sz="2100" kern="1200" dirty="0" smtClean="0">
              <a:latin typeface="Calibri" pitchFamily="34" charset="0"/>
            </a:rPr>
            <a:t>Porcentaje de hogares en los estratos 1 al 7 RUP</a:t>
          </a:r>
          <a:endParaRPr lang="es-SV" sz="2100" kern="1200" dirty="0"/>
        </a:p>
      </dsp:txBody>
      <dsp:txXfrm>
        <a:off x="243603" y="56533"/>
        <a:ext cx="3034604" cy="1776545"/>
      </dsp:txXfrm>
    </dsp:sp>
    <dsp:sp modelId="{F172C663-2937-42A4-AAA6-5C0F1DF734DD}">
      <dsp:nvSpPr>
        <dsp:cNvPr id="0" name=""/>
        <dsp:cNvSpPr/>
      </dsp:nvSpPr>
      <dsp:spPr>
        <a:xfrm>
          <a:off x="832057" y="2681984"/>
          <a:ext cx="4168349" cy="283063"/>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4694153-03F7-41C7-B2C8-EBCF13A8B53F}">
      <dsp:nvSpPr>
        <dsp:cNvPr id="0" name=""/>
        <dsp:cNvSpPr/>
      </dsp:nvSpPr>
      <dsp:spPr>
        <a:xfrm>
          <a:off x="188332" y="2360121"/>
          <a:ext cx="3145146" cy="188708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SV" sz="2100" kern="1200" dirty="0" smtClean="0"/>
            <a:t>2. </a:t>
          </a:r>
          <a:r>
            <a:rPr lang="es-SV" sz="2100" kern="1200" dirty="0" smtClean="0">
              <a:latin typeface="Calibri" pitchFamily="34" charset="0"/>
            </a:rPr>
            <a:t>En el municipio, se incorporan los hogares en los estratos del 1 al 7 RUP.</a:t>
          </a:r>
          <a:endParaRPr lang="es-SV" sz="2100" kern="1200" dirty="0"/>
        </a:p>
      </dsp:txBody>
      <dsp:txXfrm>
        <a:off x="243603" y="2415392"/>
        <a:ext cx="3034604" cy="1776545"/>
      </dsp:txXfrm>
    </dsp:sp>
    <dsp:sp modelId="{44D3A66C-0613-47B0-9524-A137F9B61A21}">
      <dsp:nvSpPr>
        <dsp:cNvPr id="0" name=""/>
        <dsp:cNvSpPr/>
      </dsp:nvSpPr>
      <dsp:spPr>
        <a:xfrm rot="16200000">
          <a:off x="3835671" y="1502554"/>
          <a:ext cx="2344164" cy="283063"/>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586D171-83BD-4C4D-8187-2C4ED9110996}">
      <dsp:nvSpPr>
        <dsp:cNvPr id="0" name=""/>
        <dsp:cNvSpPr/>
      </dsp:nvSpPr>
      <dsp:spPr>
        <a:xfrm>
          <a:off x="4371377" y="2360121"/>
          <a:ext cx="3145146" cy="188708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SV" sz="2100" kern="1200" dirty="0" smtClean="0">
              <a:latin typeface="Calibri" pitchFamily="34" charset="0"/>
            </a:rPr>
            <a:t>3. En el hogar ingresan las personas de acuerdo a los criterios de elegibilidad de cada componente.</a:t>
          </a:r>
          <a:endParaRPr lang="es-SV" sz="2100" kern="1200" dirty="0"/>
        </a:p>
      </dsp:txBody>
      <dsp:txXfrm>
        <a:off x="4426648" y="2415392"/>
        <a:ext cx="3034604" cy="1776545"/>
      </dsp:txXfrm>
    </dsp:sp>
    <dsp:sp modelId="{F770EBBA-4DEF-438E-9784-BDAE8752C6C0}">
      <dsp:nvSpPr>
        <dsp:cNvPr id="0" name=""/>
        <dsp:cNvSpPr/>
      </dsp:nvSpPr>
      <dsp:spPr>
        <a:xfrm>
          <a:off x="4371377" y="1262"/>
          <a:ext cx="3145146" cy="188708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SV" sz="2100" kern="1200" dirty="0" smtClean="0">
              <a:latin typeface="Calibri" pitchFamily="34" charset="0"/>
            </a:rPr>
            <a:t>4. Para agua potable y energía eléctrica se elaborará un catálogo de coberturas para la priorización.</a:t>
          </a:r>
          <a:endParaRPr lang="es-SV" sz="2100" kern="1200" dirty="0"/>
        </a:p>
      </dsp:txBody>
      <dsp:txXfrm>
        <a:off x="4426648" y="56533"/>
        <a:ext cx="3034604" cy="17765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SV"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14F808-FA55-4A9F-A779-BB260CB75FA0}" type="datetimeFigureOut">
              <a:rPr lang="es-SV" smtClean="0"/>
              <a:t>21/07/2017</a:t>
            </a:fld>
            <a:endParaRPr lang="es-SV"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SV"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SV"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269B0-3FCC-492C-A6C0-A5B5E531D552}" type="slidenum">
              <a:rPr lang="es-SV" smtClean="0"/>
              <a:t>‹Nº›</a:t>
            </a:fld>
            <a:endParaRPr lang="es-SV" dirty="0"/>
          </a:p>
        </p:txBody>
      </p:sp>
    </p:spTree>
    <p:extLst>
      <p:ext uri="{BB962C8B-B14F-4D97-AF65-F5344CB8AC3E}">
        <p14:creationId xmlns:p14="http://schemas.microsoft.com/office/powerpoint/2010/main" val="337890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1521" y="476672"/>
            <a:ext cx="7272808" cy="936104"/>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2692400"/>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extLst>
      <p:ext uri="{BB962C8B-B14F-4D97-AF65-F5344CB8AC3E}">
        <p14:creationId xmlns:p14="http://schemas.microsoft.com/office/powerpoint/2010/main" val="29267094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163672" y="6250164"/>
            <a:ext cx="3786690" cy="365125"/>
          </a:xfrm>
          <a:prstGeom prst="rect">
            <a:avLst/>
          </a:prstGeom>
        </p:spPr>
        <p:txBody>
          <a:bodyPr/>
          <a:lstStyle/>
          <a:p>
            <a:fld id="{0C0E7F8F-2A70-46CE-84CD-876E054E4F56}" type="datetimeFigureOut">
              <a:rPr lang="es-SV" smtClean="0"/>
              <a:t>21/07/2017</a:t>
            </a:fld>
            <a:endParaRPr lang="es-SV" dirty="0"/>
          </a:p>
        </p:txBody>
      </p:sp>
      <p:sp>
        <p:nvSpPr>
          <p:cNvPr id="5" name="Footer Placeholder 4"/>
          <p:cNvSpPr>
            <a:spLocks noGrp="1"/>
          </p:cNvSpPr>
          <p:nvPr>
            <p:ph type="ftr" sz="quarter" idx="11"/>
          </p:nvPr>
        </p:nvSpPr>
        <p:spPr>
          <a:xfrm>
            <a:off x="193638" y="6250164"/>
            <a:ext cx="3786691" cy="365125"/>
          </a:xfrm>
          <a:prstGeom prst="rect">
            <a:avLst/>
          </a:prstGeom>
        </p:spPr>
        <p:txBody>
          <a:bodyPr/>
          <a:lstStyle/>
          <a:p>
            <a:endParaRPr lang="es-SV" dirty="0"/>
          </a:p>
        </p:txBody>
      </p:sp>
      <p:sp>
        <p:nvSpPr>
          <p:cNvPr id="6" name="Slide Number Placeholder 5"/>
          <p:cNvSpPr>
            <a:spLocks noGrp="1"/>
          </p:cNvSpPr>
          <p:nvPr>
            <p:ph type="sldNum" sz="quarter" idx="12"/>
          </p:nvPr>
        </p:nvSpPr>
        <p:spPr>
          <a:xfrm>
            <a:off x="3991088" y="6250163"/>
            <a:ext cx="1161826" cy="365125"/>
          </a:xfrm>
          <a:prstGeom prst="rect">
            <a:avLst/>
          </a:prstGeom>
        </p:spPr>
        <p:txBody>
          <a:bodyPr/>
          <a:lstStyle/>
          <a:p>
            <a:fld id="{11E119F6-EF67-4569-A725-045E4B89E721}" type="slidenum">
              <a:rPr lang="es-SV" smtClean="0"/>
              <a:t>‹Nº›</a:t>
            </a:fld>
            <a:endParaRPr lang="es-SV" dirty="0"/>
          </a:p>
        </p:txBody>
      </p:sp>
      <p:pic>
        <p:nvPicPr>
          <p:cNvPr id="17" name="1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163672" y="6250164"/>
            <a:ext cx="3786690" cy="365125"/>
          </a:xfrm>
          <a:prstGeom prst="rect">
            <a:avLst/>
          </a:prstGeom>
        </p:spPr>
        <p:txBody>
          <a:bodyPr/>
          <a:lstStyle/>
          <a:p>
            <a:fld id="{0C0E7F8F-2A70-46CE-84CD-876E054E4F56}" type="datetimeFigureOut">
              <a:rPr lang="es-SV" smtClean="0"/>
              <a:t>21/07/2017</a:t>
            </a:fld>
            <a:endParaRPr lang="es-SV" dirty="0"/>
          </a:p>
        </p:txBody>
      </p:sp>
      <p:sp>
        <p:nvSpPr>
          <p:cNvPr id="6" name="Footer Placeholder 5"/>
          <p:cNvSpPr>
            <a:spLocks noGrp="1"/>
          </p:cNvSpPr>
          <p:nvPr>
            <p:ph type="ftr" sz="quarter" idx="11"/>
          </p:nvPr>
        </p:nvSpPr>
        <p:spPr>
          <a:xfrm>
            <a:off x="193638" y="6250164"/>
            <a:ext cx="3786691" cy="365125"/>
          </a:xfrm>
          <a:prstGeom prst="rect">
            <a:avLst/>
          </a:prstGeom>
        </p:spPr>
        <p:txBody>
          <a:bodyPr/>
          <a:lstStyle/>
          <a:p>
            <a:endParaRPr lang="es-SV" dirty="0"/>
          </a:p>
        </p:txBody>
      </p:sp>
      <p:sp>
        <p:nvSpPr>
          <p:cNvPr id="7" name="Slide Number Placeholder 6"/>
          <p:cNvSpPr>
            <a:spLocks noGrp="1"/>
          </p:cNvSpPr>
          <p:nvPr>
            <p:ph type="sldNum" sz="quarter" idx="12"/>
          </p:nvPr>
        </p:nvSpPr>
        <p:spPr>
          <a:xfrm>
            <a:off x="3991088" y="6250163"/>
            <a:ext cx="1161826" cy="365125"/>
          </a:xfrm>
          <a:prstGeom prst="rect">
            <a:avLst/>
          </a:prstGeom>
        </p:spPr>
        <p:txBody>
          <a:bodyPr/>
          <a:lstStyle/>
          <a:p>
            <a:fld id="{11E119F6-EF67-4569-A725-045E4B89E721}" type="slidenum">
              <a:rPr lang="es-SV" smtClean="0"/>
              <a:t>‹Nº›</a:t>
            </a:fld>
            <a:endParaRPr lang="es-SV" dirty="0"/>
          </a:p>
        </p:txBody>
      </p:sp>
      <p:sp>
        <p:nvSpPr>
          <p:cNvPr id="4" name="Text Placeholder 3"/>
          <p:cNvSpPr>
            <a:spLocks noGrp="1"/>
          </p:cNvSpPr>
          <p:nvPr>
            <p:ph type="body" sz="half" idx="2"/>
          </p:nvPr>
        </p:nvSpPr>
        <p:spPr>
          <a:xfrm>
            <a:off x="914400" y="3581400"/>
            <a:ext cx="33528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11" name="10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FFC7336-F476-4A7B-B85A-6FE439AC699F}" type="datetimeFigureOut">
              <a:rPr lang="es-SV" smtClean="0">
                <a:solidFill>
                  <a:srgbClr val="002395">
                    <a:tint val="75000"/>
                  </a:srgbClr>
                </a:solidFill>
              </a:rPr>
              <a:pPr/>
              <a:t>21/07/2017</a:t>
            </a:fld>
            <a:endParaRPr lang="es-SV" dirty="0">
              <a:solidFill>
                <a:srgbClr val="002395">
                  <a:tint val="75000"/>
                </a:srgb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SV" dirty="0">
              <a:solidFill>
                <a:srgbClr val="002395">
                  <a:tint val="75000"/>
                </a:srgb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00BDAC-11F4-4899-8923-54AA109EDA22}" type="slidenum">
              <a:rPr lang="es-SV" smtClean="0">
                <a:solidFill>
                  <a:srgbClr val="002395">
                    <a:tint val="75000"/>
                  </a:srgbClr>
                </a:solidFill>
              </a:rPr>
              <a:pPr/>
              <a:t>‹Nº›</a:t>
            </a:fld>
            <a:endParaRPr lang="es-SV" dirty="0">
              <a:solidFill>
                <a:srgbClr val="002395">
                  <a:tint val="75000"/>
                </a:srgbClr>
              </a:solidFill>
            </a:endParaRPr>
          </a:p>
        </p:txBody>
      </p:sp>
    </p:spTree>
    <p:extLst>
      <p:ext uri="{BB962C8B-B14F-4D97-AF65-F5344CB8AC3E}">
        <p14:creationId xmlns:p14="http://schemas.microsoft.com/office/powerpoint/2010/main" val="13452873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rotWithShape="1">
          <a:blip r:embed="rId8">
            <a:extLst>
              <a:ext uri="{28A0092B-C50C-407E-A947-70E740481C1C}">
                <a14:useLocalDpi xmlns:a14="http://schemas.microsoft.com/office/drawing/2010/main" val="0"/>
              </a:ext>
            </a:extLst>
          </a:blip>
          <a:srcRect l="20009" r="25004" b="3205"/>
          <a:stretch/>
        </p:blipFill>
        <p:spPr>
          <a:xfrm>
            <a:off x="0" y="-2954"/>
            <a:ext cx="5399584" cy="6860954"/>
          </a:xfrm>
          <a:prstGeom prst="rect">
            <a:avLst/>
          </a:prstGeom>
        </p:spPr>
      </p:pic>
      <p:sp>
        <p:nvSpPr>
          <p:cNvPr id="7" name="6 Rectángulo"/>
          <p:cNvSpPr/>
          <p:nvPr userDrawn="1"/>
        </p:nvSpPr>
        <p:spPr>
          <a:xfrm>
            <a:off x="3563888" y="4797152"/>
            <a:ext cx="2808312"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Title Placeholder 1"/>
          <p:cNvSpPr>
            <a:spLocks noGrp="1"/>
          </p:cNvSpPr>
          <p:nvPr>
            <p:ph type="title"/>
          </p:nvPr>
        </p:nvSpPr>
        <p:spPr>
          <a:xfrm>
            <a:off x="5292080" y="2808682"/>
            <a:ext cx="3851920" cy="1252728"/>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94" r:id="rId3"/>
    <p:sldLayoutId id="2147483687" r:id="rId4"/>
    <p:sldLayoutId id="2147483692" r:id="rId5"/>
    <p:sldLayoutId id="2147483693"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productos/Emprendimiento-Solidario-Josu&#233;-Reyes-Sesori.mp4"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productos/Agua-Potable-Oscar-Medina-Sesori.mp4"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productos/proyecto-calle-lolotique.mp4"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productos/escuela-ciudad-barrios.mp4"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productos/Emprendimiento-Solidario-Josu&#233;-Reyes-Sesori.mp4" TargetMode="External"/><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idx="4294967295"/>
          </p:nvPr>
        </p:nvSpPr>
        <p:spPr>
          <a:xfrm>
            <a:off x="4543979" y="6166925"/>
            <a:ext cx="4420509" cy="718459"/>
          </a:xfrm>
          <a:prstGeom prst="rect">
            <a:avLst/>
          </a:prstGeom>
        </p:spPr>
        <p:txBody>
          <a:bodyPr>
            <a:normAutofit/>
          </a:bodyPr>
          <a:lstStyle/>
          <a:p>
            <a:pPr marL="0" indent="0" algn="r">
              <a:buNone/>
            </a:pPr>
            <a:r>
              <a:rPr lang="es-SV" sz="1600" dirty="0" smtClean="0">
                <a:solidFill>
                  <a:schemeClr val="tx2"/>
                </a:solidFill>
              </a:rPr>
              <a:t>Ingeniera Gladis Eugenia Schmidt de Serpas</a:t>
            </a:r>
          </a:p>
          <a:p>
            <a:pPr marL="0" indent="0" algn="r">
              <a:buNone/>
            </a:pPr>
            <a:r>
              <a:rPr lang="es-SV" sz="1600" dirty="0" smtClean="0">
                <a:solidFill>
                  <a:schemeClr val="tx2"/>
                </a:solidFill>
              </a:rPr>
              <a:t>Presidenta</a:t>
            </a:r>
            <a:endParaRPr lang="es-SV" sz="1600" dirty="0">
              <a:solidFill>
                <a:schemeClr val="tx2"/>
              </a:solidFill>
            </a:endParaRPr>
          </a:p>
        </p:txBody>
      </p:sp>
      <p:sp>
        <p:nvSpPr>
          <p:cNvPr id="2" name="1 Título"/>
          <p:cNvSpPr>
            <a:spLocks noGrp="1"/>
          </p:cNvSpPr>
          <p:nvPr>
            <p:ph type="title"/>
          </p:nvPr>
        </p:nvSpPr>
        <p:spPr>
          <a:xfrm>
            <a:off x="1979712" y="3645024"/>
            <a:ext cx="7056784" cy="1252728"/>
          </a:xfrm>
        </p:spPr>
        <p:txBody>
          <a:bodyPr>
            <a:noAutofit/>
          </a:bodyPr>
          <a:lstStyle/>
          <a:p>
            <a:pPr algn="r"/>
            <a:r>
              <a:rPr lang="es-SV" sz="6600" b="1" dirty="0" smtClean="0">
                <a:solidFill>
                  <a:schemeClr val="tx2"/>
                </a:solidFill>
              </a:rPr>
              <a:t>Rendición de Cuentas FISDL</a:t>
            </a:r>
            <a:br>
              <a:rPr lang="es-SV" sz="6600" b="1" dirty="0" smtClean="0">
                <a:solidFill>
                  <a:schemeClr val="tx2"/>
                </a:solidFill>
              </a:rPr>
            </a:br>
            <a:r>
              <a:rPr lang="es-SV" sz="2000" b="1" dirty="0">
                <a:solidFill>
                  <a:schemeClr val="tx2"/>
                </a:solidFill>
              </a:rPr>
              <a:t/>
            </a:r>
            <a:br>
              <a:rPr lang="es-SV" sz="2000" b="1" dirty="0">
                <a:solidFill>
                  <a:schemeClr val="tx2"/>
                </a:solidFill>
              </a:rPr>
            </a:br>
            <a:r>
              <a:rPr lang="es-SV" sz="2400" b="1" dirty="0" smtClean="0">
                <a:solidFill>
                  <a:srgbClr val="002395"/>
                </a:solidFill>
                <a:cs typeface="Arial" pitchFamily="34" charset="0"/>
              </a:rPr>
              <a:t>Inversión en tres años de gestión </a:t>
            </a:r>
            <a:br>
              <a:rPr lang="es-SV" sz="2400" b="1" dirty="0" smtClean="0">
                <a:solidFill>
                  <a:srgbClr val="002395"/>
                </a:solidFill>
                <a:cs typeface="Arial" pitchFamily="34" charset="0"/>
              </a:rPr>
            </a:br>
            <a:r>
              <a:rPr lang="es-SV" sz="1800" b="1" dirty="0" smtClean="0">
                <a:solidFill>
                  <a:srgbClr val="002395"/>
                </a:solidFill>
                <a:cs typeface="Arial" pitchFamily="34" charset="0"/>
              </a:rPr>
              <a:t>(</a:t>
            </a:r>
            <a:r>
              <a:rPr lang="es-SV" sz="1800" b="1" dirty="0">
                <a:solidFill>
                  <a:srgbClr val="002395"/>
                </a:solidFill>
                <a:cs typeface="Arial" pitchFamily="34" charset="0"/>
              </a:rPr>
              <a:t>junio 2014 – mayo 2017) </a:t>
            </a:r>
            <a:endParaRPr lang="es-SV" sz="2400" b="1" dirty="0">
              <a:solidFill>
                <a:srgbClr val="002395"/>
              </a:solidFill>
            </a:endParaRPr>
          </a:p>
        </p:txBody>
      </p:sp>
      <p:cxnSp>
        <p:nvCxnSpPr>
          <p:cNvPr id="5" name="4 Conector recto"/>
          <p:cNvCxnSpPr/>
          <p:nvPr/>
        </p:nvCxnSpPr>
        <p:spPr>
          <a:xfrm>
            <a:off x="3347864" y="5013176"/>
            <a:ext cx="561662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5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6" name="1 Título"/>
          <p:cNvSpPr>
            <a:spLocks noGrp="1"/>
          </p:cNvSpPr>
          <p:nvPr>
            <p:ph type="title"/>
          </p:nvPr>
        </p:nvSpPr>
        <p:spPr>
          <a:xfrm>
            <a:off x="179512" y="-27384"/>
            <a:ext cx="410445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Transferencias</a:t>
            </a:r>
            <a:br>
              <a:rPr lang="es-SV" b="1" dirty="0" smtClean="0">
                <a:solidFill>
                  <a:schemeClr val="tx2"/>
                </a:solidFill>
                <a:ea typeface="+mn-ea"/>
                <a:cs typeface="Arial" pitchFamily="34" charset="0"/>
              </a:rPr>
            </a:br>
            <a:r>
              <a:rPr lang="es-SV" b="1" dirty="0" smtClean="0">
                <a:solidFill>
                  <a:schemeClr val="tx2"/>
                </a:solidFill>
                <a:ea typeface="+mn-ea"/>
                <a:cs typeface="Arial" pitchFamily="34" charset="0"/>
              </a:rPr>
              <a:t>monetarias</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20202" y="4365104"/>
            <a:ext cx="5199870" cy="1877437"/>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USD$11.41 </a:t>
            </a:r>
            <a:r>
              <a:rPr lang="es-SV" sz="4400" b="1" dirty="0" smtClean="0">
                <a:solidFill>
                  <a:srgbClr val="002395"/>
                </a:solidFill>
                <a:latin typeface="+mj-lt"/>
                <a:ea typeface="Calibri"/>
                <a:cs typeface="Times New Roman"/>
              </a:rPr>
              <a:t>millones entregados</a:t>
            </a:r>
            <a:endParaRPr lang="es-SV" sz="72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33030">
            <a:off x="3636668" y="1308671"/>
            <a:ext cx="4645161" cy="4489713"/>
          </a:xfrm>
          <a:prstGeom prst="rect">
            <a:avLst/>
          </a:prstGeom>
        </p:spPr>
      </p:pic>
    </p:spTree>
    <p:extLst>
      <p:ext uri="{BB962C8B-B14F-4D97-AF65-F5344CB8AC3E}">
        <p14:creationId xmlns:p14="http://schemas.microsoft.com/office/powerpoint/2010/main" val="28090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07504" y="162218"/>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Transferencias monetarias</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459523963"/>
              </p:ext>
            </p:extLst>
          </p:nvPr>
        </p:nvGraphicFramePr>
        <p:xfrm>
          <a:off x="755576" y="1232560"/>
          <a:ext cx="8136904" cy="5436800"/>
        </p:xfrm>
        <a:graphic>
          <a:graphicData uri="http://schemas.openxmlformats.org/drawingml/2006/table">
            <a:tbl>
              <a:tblPr firstRow="1" lastRow="1" bandRow="1">
                <a:tableStyleId>{B301B821-A1FF-4177-AEE7-76D212191A09}</a:tableStyleId>
              </a:tblPr>
              <a:tblGrid>
                <a:gridCol w="4785384">
                  <a:extLst>
                    <a:ext uri="{9D8B030D-6E8A-4147-A177-3AD203B41FA5}">
                      <a16:colId xmlns:a16="http://schemas.microsoft.com/office/drawing/2014/main" xmlns="" val="20000"/>
                    </a:ext>
                  </a:extLst>
                </a:gridCol>
                <a:gridCol w="1675760">
                  <a:extLst>
                    <a:ext uri="{9D8B030D-6E8A-4147-A177-3AD203B41FA5}">
                      <a16:colId xmlns:a16="http://schemas.microsoft.com/office/drawing/2014/main" xmlns="" val="20001"/>
                    </a:ext>
                  </a:extLst>
                </a:gridCol>
                <a:gridCol w="1675760">
                  <a:extLst>
                    <a:ext uri="{9D8B030D-6E8A-4147-A177-3AD203B41FA5}">
                      <a16:colId xmlns:a16="http://schemas.microsoft.com/office/drawing/2014/main" xmlns="" val="20002"/>
                    </a:ext>
                  </a:extLst>
                </a:gridCol>
              </a:tblGrid>
              <a:tr h="761845">
                <a:tc>
                  <a:txBody>
                    <a:bodyPr/>
                    <a:lstStyle/>
                    <a:p>
                      <a:pPr algn="ctr" fontAlgn="b"/>
                      <a:r>
                        <a:rPr lang="es-SV" sz="2000" u="none" strike="noStrike" dirty="0">
                          <a:effectLst/>
                          <a:latin typeface="Calibri" pitchFamily="34" charset="0"/>
                        </a:rPr>
                        <a:t>Tipo de Transferencias</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Ejecutado (USD$)</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Participantes</a:t>
                      </a:r>
                      <a:endParaRPr lang="es-SV" sz="2000" b="0" i="0" u="none" strike="noStrike" dirty="0">
                        <a:solidFill>
                          <a:srgbClr val="FFFFFF"/>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430608">
                <a:tc>
                  <a:txBody>
                    <a:bodyPr/>
                    <a:lstStyle/>
                    <a:p>
                      <a:pPr algn="l" fontAlgn="b"/>
                      <a:r>
                        <a:rPr lang="es-SV" sz="2000" u="none" strike="noStrike" dirty="0">
                          <a:effectLst/>
                          <a:latin typeface="Calibri" pitchFamily="34" charset="0"/>
                        </a:rPr>
                        <a:t>Personas con Pensión Básica Universal rural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$5,294,098</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smtClean="0">
                          <a:effectLst/>
                          <a:latin typeface="Calibri" pitchFamily="34" charset="0"/>
                        </a:rPr>
                        <a:t>2,761</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430608">
                <a:tc>
                  <a:txBody>
                    <a:bodyPr/>
                    <a:lstStyle/>
                    <a:p>
                      <a:pPr algn="l" fontAlgn="b"/>
                      <a:r>
                        <a:rPr lang="es-SV" sz="2000" u="none" strike="noStrike" dirty="0">
                          <a:effectLst/>
                          <a:latin typeface="Calibri" pitchFamily="34" charset="0"/>
                        </a:rPr>
                        <a:t>Familias con Bono Salud/Educación </a:t>
                      </a:r>
                      <a:r>
                        <a:rPr lang="es-SV" sz="2000" u="none" strike="noStrike" dirty="0" smtClean="0">
                          <a:effectLst/>
                          <a:latin typeface="Calibri" pitchFamily="34" charset="0"/>
                        </a:rPr>
                        <a:t>rural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$3,120,110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smtClean="0">
                          <a:effectLst/>
                          <a:latin typeface="Calibri" pitchFamily="34" charset="0"/>
                        </a:rPr>
                        <a:t>5,196</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761845">
                <a:tc>
                  <a:txBody>
                    <a:bodyPr/>
                    <a:lstStyle/>
                    <a:p>
                      <a:pPr algn="l" fontAlgn="b"/>
                      <a:r>
                        <a:rPr lang="es-SV" sz="2000" u="none" strike="noStrike" dirty="0">
                          <a:effectLst/>
                          <a:latin typeface="Calibri" pitchFamily="34" charset="0"/>
                        </a:rPr>
                        <a:t>Personas con Pensión Básica Universal urbano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$990,425</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614</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430608">
                <a:tc>
                  <a:txBody>
                    <a:bodyPr/>
                    <a:lstStyle/>
                    <a:p>
                      <a:pPr algn="l" fontAlgn="b"/>
                      <a:r>
                        <a:rPr lang="es-SV" sz="2000" u="none" strike="noStrike" dirty="0">
                          <a:effectLst/>
                          <a:latin typeface="Calibri" pitchFamily="34" charset="0"/>
                        </a:rPr>
                        <a:t>Jóvenes con Bono Educación </a:t>
                      </a:r>
                      <a:r>
                        <a:rPr lang="es-SV" sz="2000" u="none" strike="noStrike" dirty="0" smtClean="0">
                          <a:effectLst/>
                          <a:latin typeface="Calibri" pitchFamily="34" charset="0"/>
                        </a:rPr>
                        <a:t>urbano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$523,221</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578</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430608">
                <a:tc>
                  <a:txBody>
                    <a:bodyPr/>
                    <a:lstStyle/>
                    <a:p>
                      <a:pPr algn="l" fontAlgn="b"/>
                      <a:r>
                        <a:rPr lang="es-SV" sz="2000" u="none" strike="noStrike" dirty="0">
                          <a:effectLst/>
                          <a:latin typeface="Calibri" pitchFamily="34" charset="0"/>
                        </a:rPr>
                        <a:t>Personas con Apoyo Monetario - PATI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$447,200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755</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430608">
                <a:tc>
                  <a:txBody>
                    <a:bodyPr/>
                    <a:lstStyle/>
                    <a:p>
                      <a:pPr algn="l" fontAlgn="b"/>
                      <a:r>
                        <a:rPr lang="es-SV" sz="2000" u="none" strike="noStrike" dirty="0">
                          <a:effectLst/>
                          <a:latin typeface="Calibri" pitchFamily="34" charset="0"/>
                        </a:rPr>
                        <a:t>Personas Veteranas de Guerra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$132,700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61</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r h="430608">
                <a:tc>
                  <a:txBody>
                    <a:bodyPr/>
                    <a:lstStyle/>
                    <a:p>
                      <a:pPr algn="l" fontAlgn="b"/>
                      <a:r>
                        <a:rPr lang="es-SV" sz="2000" u="none" strike="noStrike" dirty="0">
                          <a:effectLst/>
                          <a:latin typeface="Calibri" pitchFamily="34" charset="0"/>
                        </a:rPr>
                        <a:t>Personas con Bono Productivo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$20,000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250</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7"/>
                  </a:ext>
                </a:extLst>
              </a:tr>
              <a:tr h="430608">
                <a:tc>
                  <a:txBody>
                    <a:bodyPr/>
                    <a:lstStyle/>
                    <a:p>
                      <a:pPr algn="l" fontAlgn="b"/>
                      <a:r>
                        <a:rPr lang="es-SV" sz="2000" b="0" i="0" u="none" strike="noStrike" dirty="0" smtClean="0">
                          <a:solidFill>
                            <a:srgbClr val="000000"/>
                          </a:solidFill>
                          <a:effectLst/>
                          <a:latin typeface="Calibri" pitchFamily="34" charset="0"/>
                        </a:rPr>
                        <a:t>Apoyo Familiar Bono Salud/Educación rural</a:t>
                      </a:r>
                    </a:p>
                  </a:txBody>
                  <a:tcPr marL="45720" marR="4572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s-SV" sz="2000" b="0" i="0" u="none" strike="noStrike" kern="1200" cap="none" spc="0" normalizeH="0" baseline="0" noProof="0" dirty="0" smtClean="0">
                          <a:ln>
                            <a:noFill/>
                          </a:ln>
                          <a:solidFill>
                            <a:prstClr val="black"/>
                          </a:solidFill>
                          <a:effectLst/>
                          <a:uLnTx/>
                          <a:uFillTx/>
                          <a:latin typeface="Calibri" pitchFamily="34" charset="0"/>
                          <a:ea typeface="+mn-ea"/>
                          <a:cs typeface="+mn-cs"/>
                        </a:rPr>
                        <a:t>$678,439</a:t>
                      </a:r>
                      <a:endParaRPr kumimoji="0" lang="es-SV" sz="20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8"/>
                  </a:ext>
                </a:extLst>
              </a:tr>
              <a:tr h="502614">
                <a:tc>
                  <a:txBody>
                    <a:bodyPr/>
                    <a:lstStyle/>
                    <a:p>
                      <a:pPr algn="l" fontAlgn="b"/>
                      <a:r>
                        <a:rPr lang="es-SV" sz="2000" b="0" i="0" u="none" strike="noStrike" dirty="0" smtClean="0">
                          <a:solidFill>
                            <a:srgbClr val="000000"/>
                          </a:solidFill>
                          <a:effectLst/>
                          <a:latin typeface="Calibri" pitchFamily="34" charset="0"/>
                        </a:rPr>
                        <a:t>Seguimiento Pensión Básica Universal rural</a:t>
                      </a:r>
                    </a:p>
                  </a:txBody>
                  <a:tcPr marL="45720" marR="4572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s-SV" sz="2000" b="0" i="0" u="none" strike="noStrike" kern="1200" cap="none" spc="0" normalizeH="0" baseline="0" noProof="0" dirty="0" smtClean="0">
                          <a:ln>
                            <a:noFill/>
                          </a:ln>
                          <a:solidFill>
                            <a:prstClr val="black"/>
                          </a:solidFill>
                          <a:effectLst/>
                          <a:uLnTx/>
                          <a:uFillTx/>
                          <a:latin typeface="Calibri" pitchFamily="34" charset="0"/>
                          <a:ea typeface="+mn-ea"/>
                          <a:cs typeface="+mn-cs"/>
                        </a:rPr>
                        <a:t>$202,657</a:t>
                      </a:r>
                      <a:endParaRPr kumimoji="0" lang="es-SV" sz="20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9"/>
                  </a:ext>
                </a:extLst>
              </a:tr>
              <a:tr h="360040">
                <a:tc>
                  <a:txBody>
                    <a:bodyPr/>
                    <a:lstStyle/>
                    <a:p>
                      <a:pPr algn="l" fontAlgn="b"/>
                      <a:r>
                        <a:rPr lang="es-SV" sz="2000" b="1" i="0" u="none" strike="noStrike" dirty="0" smtClean="0">
                          <a:solidFill>
                            <a:srgbClr val="000000"/>
                          </a:solidFill>
                          <a:effectLst/>
                          <a:latin typeface="Calibri" pitchFamily="34" charset="0"/>
                        </a:rPr>
                        <a:t>Total General</a:t>
                      </a:r>
                    </a:p>
                  </a:txBody>
                  <a:tcPr marL="45720" marR="45720" anchor="ctr"/>
                </a:tc>
                <a:tc>
                  <a:txBody>
                    <a:bodyPr/>
                    <a:lstStyle/>
                    <a:p>
                      <a:pPr algn="r" fontAlgn="b"/>
                      <a:r>
                        <a:rPr lang="es-SV" sz="2000" b="1" i="0" u="none" strike="noStrike" kern="1200" dirty="0">
                          <a:solidFill>
                            <a:srgbClr val="000000"/>
                          </a:solidFill>
                          <a:effectLst/>
                          <a:latin typeface="Calibri" pitchFamily="34" charset="0"/>
                          <a:ea typeface="+mn-ea"/>
                          <a:cs typeface="+mn-cs"/>
                        </a:rPr>
                        <a:t>$11,408,850</a:t>
                      </a:r>
                    </a:p>
                  </a:txBody>
                  <a:tcPr marL="45720" marR="45720" anchor="b"/>
                </a:tc>
                <a:tc>
                  <a:txBody>
                    <a:bodyPr/>
                    <a:lstStyle/>
                    <a:p>
                      <a:pPr algn="r" fontAlgn="b"/>
                      <a:endParaRPr lang="es-SV" sz="2000" b="1"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10"/>
                  </a:ext>
                </a:extLst>
              </a:tr>
            </a:tbl>
          </a:graphicData>
        </a:graphic>
      </p:graphicFrame>
      <p:sp>
        <p:nvSpPr>
          <p:cNvPr id="35" name="Flecha derecha 34"/>
          <p:cNvSpPr/>
          <p:nvPr/>
        </p:nvSpPr>
        <p:spPr>
          <a:xfrm>
            <a:off x="107504" y="191683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36" name="Flecha derecha 35"/>
          <p:cNvSpPr/>
          <p:nvPr/>
        </p:nvSpPr>
        <p:spPr>
          <a:xfrm>
            <a:off x="107504" y="242014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37" name="Flecha derecha 36"/>
          <p:cNvSpPr/>
          <p:nvPr/>
        </p:nvSpPr>
        <p:spPr>
          <a:xfrm>
            <a:off x="107504" y="292345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38" name="Flecha derecha 37"/>
          <p:cNvSpPr/>
          <p:nvPr/>
        </p:nvSpPr>
        <p:spPr>
          <a:xfrm>
            <a:off x="107504" y="357301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39" name="Flecha derecha 38"/>
          <p:cNvSpPr/>
          <p:nvPr/>
        </p:nvSpPr>
        <p:spPr>
          <a:xfrm>
            <a:off x="107504" y="397054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40" name="Flecha derecha 39"/>
          <p:cNvSpPr/>
          <p:nvPr/>
        </p:nvSpPr>
        <p:spPr>
          <a:xfrm>
            <a:off x="107504" y="4450731"/>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41" name="Flecha derecha 40"/>
          <p:cNvSpPr/>
          <p:nvPr/>
        </p:nvSpPr>
        <p:spPr>
          <a:xfrm>
            <a:off x="107504" y="485355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42" name="Flecha derecha 41"/>
          <p:cNvSpPr/>
          <p:nvPr/>
        </p:nvSpPr>
        <p:spPr>
          <a:xfrm>
            <a:off x="107504" y="529503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43" name="Flecha derecha 42"/>
          <p:cNvSpPr/>
          <p:nvPr/>
        </p:nvSpPr>
        <p:spPr>
          <a:xfrm>
            <a:off x="107504" y="573656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44" name="Flecha derecha 43"/>
          <p:cNvSpPr/>
          <p:nvPr/>
        </p:nvSpPr>
        <p:spPr>
          <a:xfrm>
            <a:off x="107504" y="624061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10760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5496" y="49267"/>
            <a:ext cx="446449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Asistencia técnica</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0" y="3933056"/>
            <a:ext cx="5256584" cy="193899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USD$980 </a:t>
            </a:r>
            <a:r>
              <a:rPr lang="es-SV" sz="4800" b="1" dirty="0" smtClean="0">
                <a:solidFill>
                  <a:srgbClr val="002395"/>
                </a:solidFill>
                <a:latin typeface="+mj-lt"/>
                <a:ea typeface="Calibri"/>
                <a:cs typeface="Times New Roman"/>
              </a:rPr>
              <a:t>mil invertidos</a:t>
            </a:r>
            <a:endParaRPr lang="es-SV" sz="4800" b="1" dirty="0">
              <a:solidFill>
                <a:srgbClr val="002395"/>
              </a:solidFill>
              <a:latin typeface="+mj-lt"/>
              <a:ea typeface="Calibri"/>
              <a:cs typeface="Times New Roman"/>
            </a:endParaRPr>
          </a:p>
        </p:txBody>
      </p:sp>
      <p:sp>
        <p:nvSpPr>
          <p:cNvPr id="8" name="7 Rectángulo"/>
          <p:cNvSpPr/>
          <p:nvPr/>
        </p:nvSpPr>
        <p:spPr>
          <a:xfrm>
            <a:off x="107504" y="5805264"/>
            <a:ext cx="7560840" cy="830997"/>
          </a:xfrm>
          <a:prstGeom prst="rect">
            <a:avLst/>
          </a:prstGeom>
        </p:spPr>
        <p:txBody>
          <a:bodyPr wrap="square">
            <a:spAutoFit/>
          </a:bodyPr>
          <a:lstStyle/>
          <a:p>
            <a:pPr algn="ctr"/>
            <a:r>
              <a:rPr lang="es-SV" sz="2400" b="1" dirty="0" smtClean="0">
                <a:solidFill>
                  <a:schemeClr val="tx2"/>
                </a:solidFill>
              </a:rPr>
              <a:t>Más de 1 millón personas beneficiadas con la ejecución de 136 proyectos en los 20 municipios del departamento</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71631">
            <a:off x="5167694" y="-853459"/>
            <a:ext cx="4645161" cy="4489713"/>
          </a:xfrm>
          <a:prstGeom prst="rect">
            <a:avLst/>
          </a:prstGeom>
        </p:spPr>
      </p:pic>
    </p:spTree>
    <p:extLst>
      <p:ext uri="{BB962C8B-B14F-4D97-AF65-F5344CB8AC3E}">
        <p14:creationId xmlns:p14="http://schemas.microsoft.com/office/powerpoint/2010/main" val="170175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79512" y="150219"/>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Asistencia </a:t>
            </a:r>
            <a:r>
              <a:rPr lang="es-SV" sz="4000" b="1" dirty="0">
                <a:solidFill>
                  <a:schemeClr val="tx2"/>
                </a:solidFill>
                <a:ea typeface="+mn-ea"/>
                <a:cs typeface="Arial" pitchFamily="34" charset="0"/>
              </a:rPr>
              <a:t>t</a:t>
            </a:r>
            <a:r>
              <a:rPr lang="es-SV" sz="4000" b="1" dirty="0" smtClean="0">
                <a:solidFill>
                  <a:schemeClr val="tx2"/>
                </a:solidFill>
                <a:ea typeface="+mn-ea"/>
                <a:cs typeface="Arial" pitchFamily="34" charset="0"/>
              </a:rPr>
              <a:t>écnica</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655286855"/>
              </p:ext>
            </p:extLst>
          </p:nvPr>
        </p:nvGraphicFramePr>
        <p:xfrm>
          <a:off x="1043608" y="1534870"/>
          <a:ext cx="7560840" cy="4361348"/>
        </p:xfrm>
        <a:graphic>
          <a:graphicData uri="http://schemas.openxmlformats.org/drawingml/2006/table">
            <a:tbl>
              <a:tblPr firstRow="1" lastRow="1" bandRow="1">
                <a:tableStyleId>{B301B821-A1FF-4177-AEE7-76D212191A09}</a:tableStyleId>
              </a:tblPr>
              <a:tblGrid>
                <a:gridCol w="3960440">
                  <a:extLst>
                    <a:ext uri="{9D8B030D-6E8A-4147-A177-3AD203B41FA5}">
                      <a16:colId xmlns:a16="http://schemas.microsoft.com/office/drawing/2014/main" xmlns="" val="20000"/>
                    </a:ext>
                  </a:extLst>
                </a:gridCol>
                <a:gridCol w="1693221">
                  <a:extLst>
                    <a:ext uri="{9D8B030D-6E8A-4147-A177-3AD203B41FA5}">
                      <a16:colId xmlns:a16="http://schemas.microsoft.com/office/drawing/2014/main" xmlns="" val="20001"/>
                    </a:ext>
                  </a:extLst>
                </a:gridCol>
                <a:gridCol w="1907179">
                  <a:extLst>
                    <a:ext uri="{9D8B030D-6E8A-4147-A177-3AD203B41FA5}">
                      <a16:colId xmlns:a16="http://schemas.microsoft.com/office/drawing/2014/main" xmlns="" val="20002"/>
                    </a:ext>
                  </a:extLst>
                </a:gridCol>
              </a:tblGrid>
              <a:tr h="463185">
                <a:tc>
                  <a:txBody>
                    <a:bodyPr/>
                    <a:lstStyle/>
                    <a:p>
                      <a:pPr algn="ctr" fontAlgn="b"/>
                      <a:r>
                        <a:rPr lang="es-SV" sz="2000" u="none" strike="noStrike" dirty="0" smtClean="0">
                          <a:effectLst/>
                          <a:latin typeface="Calibri" pitchFamily="34" charset="0"/>
                        </a:rPr>
                        <a:t>Tipo de asistencia técnica</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u="none" strike="noStrike" dirty="0" smtClean="0">
                          <a:effectLst/>
                          <a:latin typeface="Calibri" pitchFamily="34" charset="0"/>
                        </a:rPr>
                        <a:t>Ejecutado</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Beneficiarios</a:t>
                      </a:r>
                      <a:endParaRPr lang="es-SV" sz="2000" b="1" i="0" u="none" strike="noStrike" dirty="0">
                        <a:solidFill>
                          <a:srgbClr val="FFFFFF"/>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791119">
                <a:tc>
                  <a:txBody>
                    <a:bodyPr/>
                    <a:lstStyle/>
                    <a:p>
                      <a:pPr algn="l" fontAlgn="b"/>
                      <a:r>
                        <a:rPr lang="es-SV" sz="2000" u="none" strike="noStrike" dirty="0" smtClean="0">
                          <a:effectLst/>
                          <a:latin typeface="Calibri" pitchFamily="34" charset="0"/>
                        </a:rPr>
                        <a:t>Componente de Asistencia Técnica</a:t>
                      </a:r>
                      <a:r>
                        <a:rPr lang="es-SV" sz="2000" u="none" strike="noStrike" baseline="0" dirty="0" smtClean="0">
                          <a:effectLst/>
                          <a:latin typeface="Calibri" pitchFamily="34" charset="0"/>
                        </a:rPr>
                        <a:t> del</a:t>
                      </a:r>
                      <a:r>
                        <a:rPr lang="es-SV" sz="2000" u="none" strike="noStrike" dirty="0" smtClean="0">
                          <a:effectLst/>
                          <a:latin typeface="Calibri" pitchFamily="34" charset="0"/>
                        </a:rPr>
                        <a:t> </a:t>
                      </a:r>
                      <a:r>
                        <a:rPr lang="es-SV" sz="2000" u="none" strike="noStrike" dirty="0">
                          <a:effectLst/>
                          <a:latin typeface="Calibri" pitchFamily="34" charset="0"/>
                        </a:rPr>
                        <a:t>PFGL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$649,502</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Población de los 20 municipios</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463185">
                <a:tc>
                  <a:txBody>
                    <a:bodyPr/>
                    <a:lstStyle/>
                    <a:p>
                      <a:pPr algn="l" fontAlgn="b"/>
                      <a:r>
                        <a:rPr lang="es-SV" sz="2000" u="none" strike="noStrike" dirty="0">
                          <a:effectLst/>
                          <a:latin typeface="Calibri" pitchFamily="34" charset="0"/>
                        </a:rPr>
                        <a:t>Capacitación PATI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$204,000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755</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463185">
                <a:tc>
                  <a:txBody>
                    <a:bodyPr/>
                    <a:lstStyle/>
                    <a:p>
                      <a:pPr algn="l" fontAlgn="b"/>
                      <a:r>
                        <a:rPr lang="es-SV" sz="2000" u="none" strike="noStrike" dirty="0">
                          <a:effectLst/>
                          <a:latin typeface="Calibri" pitchFamily="34" charset="0"/>
                        </a:rPr>
                        <a:t>Consultorías</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$11,320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262</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463185">
                <a:tc>
                  <a:txBody>
                    <a:bodyPr/>
                    <a:lstStyle/>
                    <a:p>
                      <a:pPr algn="l" fontAlgn="b"/>
                      <a:r>
                        <a:rPr lang="es-SV" sz="2000" u="none" strike="noStrike" dirty="0">
                          <a:effectLst/>
                          <a:latin typeface="Calibri" pitchFamily="34" charset="0"/>
                        </a:rPr>
                        <a:t>Gastos Administrativos PATI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$47,527</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200</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791119">
                <a:tc>
                  <a:txBody>
                    <a:bodyPr/>
                    <a:lstStyle/>
                    <a:p>
                      <a:pPr algn="l" fontAlgn="b"/>
                      <a:r>
                        <a:rPr lang="es-SV" sz="2000" u="none" strike="noStrike" dirty="0">
                          <a:effectLst/>
                          <a:latin typeface="Calibri" pitchFamily="34" charset="0"/>
                        </a:rPr>
                        <a:t>Puntos Focales Bono Educación urbano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$38,663</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463185">
                <a:tc>
                  <a:txBody>
                    <a:bodyPr/>
                    <a:lstStyle/>
                    <a:p>
                      <a:pPr algn="l" fontAlgn="b"/>
                      <a:r>
                        <a:rPr lang="es-SV" sz="2000" u="none" strike="noStrike" dirty="0">
                          <a:effectLst/>
                          <a:latin typeface="Calibri" pitchFamily="34" charset="0"/>
                        </a:rPr>
                        <a:t>Puntos Focales PAM urbano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$28,983</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r h="463185">
                <a:tc>
                  <a:txBody>
                    <a:bodyPr/>
                    <a:lstStyle/>
                    <a:p>
                      <a:pPr algn="l" fontAlgn="b"/>
                      <a:r>
                        <a:rPr lang="es-SV" sz="2000" b="1" i="0" u="none" strike="noStrike" dirty="0" smtClean="0">
                          <a:solidFill>
                            <a:srgbClr val="000000"/>
                          </a:solidFill>
                          <a:effectLst/>
                          <a:latin typeface="Calibri" pitchFamily="34" charset="0"/>
                        </a:rPr>
                        <a:t>Total general</a:t>
                      </a:r>
                      <a:endParaRPr lang="es-SV" sz="2000" b="1" i="0" u="none" strike="noStrike" dirty="0">
                        <a:solidFill>
                          <a:srgbClr val="000000"/>
                        </a:solidFill>
                        <a:effectLst/>
                        <a:latin typeface="Calibri" pitchFamily="34" charset="0"/>
                      </a:endParaRPr>
                    </a:p>
                  </a:txBody>
                  <a:tcPr marL="45720" marR="45720" anchor="ctr"/>
                </a:tc>
                <a:tc>
                  <a:txBody>
                    <a:bodyPr/>
                    <a:lstStyle/>
                    <a:p>
                      <a:pPr algn="r" fontAlgn="b"/>
                      <a:r>
                        <a:rPr lang="es-SV" sz="2000" b="1" i="0" u="none" strike="noStrike" kern="1200" dirty="0">
                          <a:solidFill>
                            <a:srgbClr val="000000"/>
                          </a:solidFill>
                          <a:effectLst/>
                          <a:latin typeface="Calibri" pitchFamily="34" charset="0"/>
                          <a:ea typeface="+mn-ea"/>
                          <a:cs typeface="+mn-cs"/>
                        </a:rPr>
                        <a:t>$979,995</a:t>
                      </a:r>
                    </a:p>
                  </a:txBody>
                  <a:tcPr marL="45720" marR="45720" anchor="ctr"/>
                </a:tc>
                <a:tc>
                  <a:txBody>
                    <a:bodyPr/>
                    <a:lstStyle/>
                    <a:p>
                      <a:pPr algn="r" fontAlgn="b"/>
                      <a:endParaRPr lang="es-SV" sz="2000" b="1"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7"/>
                  </a:ext>
                </a:extLst>
              </a:tr>
            </a:tbl>
          </a:graphicData>
        </a:graphic>
      </p:graphicFrame>
      <p:sp>
        <p:nvSpPr>
          <p:cNvPr id="5" name="Flecha derecha 4"/>
          <p:cNvSpPr/>
          <p:nvPr/>
        </p:nvSpPr>
        <p:spPr>
          <a:xfrm>
            <a:off x="347727" y="220486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6"/>
          <p:cNvSpPr/>
          <p:nvPr/>
        </p:nvSpPr>
        <p:spPr>
          <a:xfrm>
            <a:off x="347727" y="270817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7"/>
          <p:cNvSpPr/>
          <p:nvPr/>
        </p:nvSpPr>
        <p:spPr>
          <a:xfrm>
            <a:off x="347727" y="321148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8"/>
          <p:cNvSpPr/>
          <p:nvPr/>
        </p:nvSpPr>
        <p:spPr>
          <a:xfrm>
            <a:off x="347727" y="375452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9"/>
          <p:cNvSpPr/>
          <p:nvPr/>
        </p:nvSpPr>
        <p:spPr>
          <a:xfrm>
            <a:off x="347727" y="432289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1" name="Flecha derecha 10"/>
          <p:cNvSpPr/>
          <p:nvPr/>
        </p:nvSpPr>
        <p:spPr>
          <a:xfrm>
            <a:off x="347727" y="4891261"/>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2" name="Flecha derecha 11"/>
          <p:cNvSpPr/>
          <p:nvPr/>
        </p:nvSpPr>
        <p:spPr>
          <a:xfrm>
            <a:off x="347727" y="539216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29759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pic>
        <p:nvPicPr>
          <p:cNvPr id="13" name="1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475195">
            <a:off x="5921828" y="489327"/>
            <a:ext cx="4645161" cy="4489713"/>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5496" y="49267"/>
            <a:ext cx="446449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Emprendimientos Solidarios</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0" y="3933056"/>
            <a:ext cx="5256584" cy="193899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USD$217 </a:t>
            </a:r>
            <a:r>
              <a:rPr lang="es-SV" sz="4800" b="1" dirty="0" smtClean="0">
                <a:solidFill>
                  <a:srgbClr val="002395"/>
                </a:solidFill>
                <a:latin typeface="+mj-lt"/>
                <a:ea typeface="Calibri"/>
                <a:cs typeface="Times New Roman"/>
              </a:rPr>
              <a:t>mil invertidos</a:t>
            </a:r>
            <a:endParaRPr lang="es-SV" sz="4800" b="1" dirty="0">
              <a:solidFill>
                <a:srgbClr val="002395"/>
              </a:solidFill>
              <a:latin typeface="+mj-lt"/>
              <a:ea typeface="Calibri"/>
              <a:cs typeface="Times New Roman"/>
            </a:endParaRPr>
          </a:p>
        </p:txBody>
      </p:sp>
      <p:sp>
        <p:nvSpPr>
          <p:cNvPr id="8" name="7 Rectángulo"/>
          <p:cNvSpPr/>
          <p:nvPr/>
        </p:nvSpPr>
        <p:spPr>
          <a:xfrm>
            <a:off x="107504" y="5805264"/>
            <a:ext cx="7560840" cy="830997"/>
          </a:xfrm>
          <a:prstGeom prst="rect">
            <a:avLst/>
          </a:prstGeom>
        </p:spPr>
        <p:txBody>
          <a:bodyPr wrap="square">
            <a:spAutoFit/>
          </a:bodyPr>
          <a:lstStyle/>
          <a:p>
            <a:pPr algn="ctr"/>
            <a:r>
              <a:rPr lang="es-SV" sz="2400" b="1" dirty="0" smtClean="0">
                <a:solidFill>
                  <a:schemeClr val="tx2"/>
                </a:solidFill>
              </a:rPr>
              <a:t>250 personas beneficiadas con </a:t>
            </a:r>
            <a:r>
              <a:rPr lang="es-SV" sz="2400" b="1" dirty="0">
                <a:solidFill>
                  <a:schemeClr val="tx2"/>
                </a:solidFill>
              </a:rPr>
              <a:t>el fortalecimiento de </a:t>
            </a:r>
            <a:r>
              <a:rPr lang="es-SV" sz="2400" b="1" dirty="0" smtClean="0">
                <a:solidFill>
                  <a:schemeClr val="tx2"/>
                </a:solidFill>
              </a:rPr>
              <a:t>varias iniciativas emprendedoras en 3 municipios</a:t>
            </a:r>
          </a:p>
        </p:txBody>
      </p:sp>
    </p:spTree>
    <p:extLst>
      <p:ext uri="{BB962C8B-B14F-4D97-AF65-F5344CB8AC3E}">
        <p14:creationId xmlns:p14="http://schemas.microsoft.com/office/powerpoint/2010/main" val="10072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a:hlinkClick r:id="rId2" action="ppaction://hlinkfile"/>
          </p:cNvPr>
          <p:cNvSpPr/>
          <p:nvPr/>
        </p:nvSpPr>
        <p:spPr>
          <a:xfrm>
            <a:off x="6156176" y="2708920"/>
            <a:ext cx="2952328" cy="2016224"/>
          </a:xfrm>
          <a:prstGeom prst="rect">
            <a:avLst/>
          </a:prstGeom>
          <a:solidFill>
            <a:srgbClr val="DB32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Rectángulo"/>
          <p:cNvSpPr/>
          <p:nvPr/>
        </p:nvSpPr>
        <p:spPr>
          <a:xfrm>
            <a:off x="72008" y="2708920"/>
            <a:ext cx="2915816"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13610" y="4919970"/>
            <a:ext cx="2808312" cy="1200329"/>
          </a:xfrm>
          <a:noFill/>
          <a:ln w="9525">
            <a:noFill/>
            <a:miter lim="800000"/>
            <a:headEnd/>
            <a:tailEnd/>
          </a:ln>
        </p:spPr>
        <p:txBody>
          <a:bodyPr wrap="square" anchor="ctr">
            <a:spAutoFit/>
          </a:bodyPr>
          <a:lstStyle/>
          <a:p>
            <a:r>
              <a:rPr lang="es-SV" sz="3200" b="1" dirty="0" smtClean="0">
                <a:solidFill>
                  <a:srgbClr val="002395"/>
                </a:solidFill>
              </a:rPr>
              <a:t>Virginia Amaya</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Bisutería Floreciendo</a:t>
            </a:r>
            <a:br>
              <a:rPr lang="es-SV" sz="2000" dirty="0" smtClean="0">
                <a:solidFill>
                  <a:schemeClr val="tx1"/>
                </a:solidFill>
              </a:rPr>
            </a:br>
            <a:r>
              <a:rPr lang="es-SV" sz="2000" dirty="0" smtClean="0">
                <a:solidFill>
                  <a:schemeClr val="tx1"/>
                </a:solidFill>
              </a:rPr>
              <a:t>Ciudad Barrios</a:t>
            </a:r>
            <a:endParaRPr lang="es-SV" sz="2000" dirty="0">
              <a:solidFill>
                <a:schemeClr val="tx1"/>
              </a:solidFill>
            </a:endParaRPr>
          </a:p>
        </p:txBody>
      </p:sp>
      <p:sp>
        <p:nvSpPr>
          <p:cNvPr id="22" name="21 Rectángulo"/>
          <p:cNvSpPr/>
          <p:nvPr/>
        </p:nvSpPr>
        <p:spPr>
          <a:xfrm>
            <a:off x="3035532" y="2708920"/>
            <a:ext cx="3059832"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Emprendimientos Solidarios</a:t>
            </a:r>
            <a:endParaRPr lang="es-SV" sz="2400" b="1" dirty="0">
              <a:latin typeface="+mj-lt"/>
              <a:ea typeface="Calibri"/>
              <a:cs typeface="Times New Roman"/>
            </a:endParaRPr>
          </a:p>
        </p:txBody>
      </p:sp>
      <p:sp>
        <p:nvSpPr>
          <p:cNvPr id="23" name="1 Título"/>
          <p:cNvSpPr txBox="1">
            <a:spLocks/>
          </p:cNvSpPr>
          <p:nvPr/>
        </p:nvSpPr>
        <p:spPr>
          <a:xfrm>
            <a:off x="2990203" y="4939573"/>
            <a:ext cx="3305308" cy="1200329"/>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Sandra Vásquez</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Taquería y </a:t>
            </a:r>
            <a:r>
              <a:rPr lang="es-SV" sz="2000" dirty="0" err="1" smtClean="0">
                <a:solidFill>
                  <a:schemeClr val="tx1"/>
                </a:solidFill>
              </a:rPr>
              <a:t>Pupusería</a:t>
            </a:r>
            <a:r>
              <a:rPr lang="es-SV" sz="2000" dirty="0" smtClean="0">
                <a:solidFill>
                  <a:schemeClr val="tx1"/>
                </a:solidFill>
              </a:rPr>
              <a:t> Sandra</a:t>
            </a:r>
            <a:r>
              <a:rPr lang="es-SV" sz="2000" dirty="0" smtClean="0">
                <a:solidFill>
                  <a:schemeClr val="tx1"/>
                </a:solidFill>
              </a:rPr>
              <a:t/>
            </a:r>
            <a:br>
              <a:rPr lang="es-SV" sz="2000" dirty="0" smtClean="0">
                <a:solidFill>
                  <a:schemeClr val="tx1"/>
                </a:solidFill>
              </a:rPr>
            </a:br>
            <a:r>
              <a:rPr lang="es-SV" sz="2000" dirty="0" smtClean="0">
                <a:solidFill>
                  <a:schemeClr val="tx1"/>
                </a:solidFill>
              </a:rPr>
              <a:t>San Miguel</a:t>
            </a:r>
            <a:endParaRPr lang="es-SV" sz="2000" dirty="0">
              <a:solidFill>
                <a:schemeClr val="tx1"/>
              </a:solidFill>
            </a:endParaRPr>
          </a:p>
        </p:txBody>
      </p:sp>
      <p:sp>
        <p:nvSpPr>
          <p:cNvPr id="24" name="1 Título"/>
          <p:cNvSpPr txBox="1">
            <a:spLocks/>
          </p:cNvSpPr>
          <p:nvPr/>
        </p:nvSpPr>
        <p:spPr>
          <a:xfrm>
            <a:off x="6221124" y="4935476"/>
            <a:ext cx="2808312" cy="1200329"/>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Josué Reyes</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Carpintería Josué</a:t>
            </a:r>
            <a:br>
              <a:rPr lang="es-SV" sz="2000" dirty="0" smtClean="0">
                <a:solidFill>
                  <a:schemeClr val="tx1"/>
                </a:solidFill>
              </a:rPr>
            </a:br>
            <a:r>
              <a:rPr lang="es-SV" sz="2000" dirty="0" smtClean="0">
                <a:solidFill>
                  <a:schemeClr val="tx1"/>
                </a:solidFill>
              </a:rPr>
              <a:t>Sesori</a:t>
            </a:r>
            <a:endParaRPr lang="es-SV" sz="2000" dirty="0">
              <a:solidFill>
                <a:schemeClr val="tx1"/>
              </a:solidFill>
            </a:endParaRPr>
          </a:p>
        </p:txBody>
      </p:sp>
      <p:sp>
        <p:nvSpPr>
          <p:cNvPr id="7" name="6 CuadroTexto"/>
          <p:cNvSpPr txBox="1"/>
          <p:nvPr/>
        </p:nvSpPr>
        <p:spPr>
          <a:xfrm>
            <a:off x="1121911" y="1556792"/>
            <a:ext cx="785793" cy="1323439"/>
          </a:xfrm>
          <a:prstGeom prst="rect">
            <a:avLst/>
          </a:prstGeom>
          <a:noFill/>
        </p:spPr>
        <p:txBody>
          <a:bodyPr wrap="none" rtlCol="0">
            <a:spAutoFit/>
          </a:bodyPr>
          <a:lstStyle/>
          <a:p>
            <a:r>
              <a:rPr lang="es-SV" sz="8000" b="1" dirty="0" smtClean="0"/>
              <a:t>1</a:t>
            </a:r>
            <a:endParaRPr lang="es-SV" sz="8000" b="1" dirty="0"/>
          </a:p>
        </p:txBody>
      </p:sp>
      <p:sp>
        <p:nvSpPr>
          <p:cNvPr id="25" name="24 CuadroTexto"/>
          <p:cNvSpPr txBox="1"/>
          <p:nvPr/>
        </p:nvSpPr>
        <p:spPr>
          <a:xfrm>
            <a:off x="4146247" y="1566772"/>
            <a:ext cx="785793" cy="1323439"/>
          </a:xfrm>
          <a:prstGeom prst="rect">
            <a:avLst/>
          </a:prstGeom>
          <a:noFill/>
        </p:spPr>
        <p:txBody>
          <a:bodyPr wrap="none" rtlCol="0">
            <a:spAutoFit/>
          </a:bodyPr>
          <a:lstStyle/>
          <a:p>
            <a:r>
              <a:rPr lang="es-SV" sz="8000" b="1" dirty="0" smtClean="0"/>
              <a:t>2</a:t>
            </a:r>
            <a:endParaRPr lang="es-SV" sz="8000" b="1" dirty="0"/>
          </a:p>
        </p:txBody>
      </p:sp>
      <p:sp>
        <p:nvSpPr>
          <p:cNvPr id="26" name="25 CuadroTexto"/>
          <p:cNvSpPr txBox="1"/>
          <p:nvPr/>
        </p:nvSpPr>
        <p:spPr>
          <a:xfrm>
            <a:off x="7233211" y="1570341"/>
            <a:ext cx="785793" cy="1323439"/>
          </a:xfrm>
          <a:prstGeom prst="rect">
            <a:avLst/>
          </a:prstGeom>
          <a:noFill/>
        </p:spPr>
        <p:txBody>
          <a:bodyPr wrap="none" rtlCol="0">
            <a:spAutoFit/>
          </a:bodyPr>
          <a:lstStyle/>
          <a:p>
            <a:r>
              <a:rPr lang="es-SV" sz="8000" b="1" dirty="0" smtClean="0"/>
              <a:t>3</a:t>
            </a:r>
            <a:endParaRPr lang="es-SV" sz="8000" b="1" dirty="0"/>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88317"/>
            <a:ext cx="1692811" cy="1692811"/>
          </a:xfrm>
          <a:prstGeom prst="rect">
            <a:avLst/>
          </a:prstGeom>
        </p:spPr>
      </p:pic>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1277" y="2878291"/>
            <a:ext cx="1692811" cy="1692811"/>
          </a:xfrm>
          <a:prstGeom prst="rect">
            <a:avLst/>
          </a:prstGeom>
        </p:spPr>
      </p:pic>
      <p:grpSp>
        <p:nvGrpSpPr>
          <p:cNvPr id="31" name="30 Grupo"/>
          <p:cNvGrpSpPr/>
          <p:nvPr/>
        </p:nvGrpSpPr>
        <p:grpSpPr>
          <a:xfrm>
            <a:off x="7202849" y="3294031"/>
            <a:ext cx="936104" cy="936104"/>
            <a:chOff x="7202849" y="3294031"/>
            <a:chExt cx="936104" cy="936104"/>
          </a:xfrm>
        </p:grpSpPr>
        <p:sp>
          <p:nvSpPr>
            <p:cNvPr id="29" name="28 Rectángulo redondeado"/>
            <p:cNvSpPr/>
            <p:nvPr/>
          </p:nvSpPr>
          <p:spPr>
            <a:xfrm>
              <a:off x="7202849" y="3294031"/>
              <a:ext cx="936104" cy="936104"/>
            </a:xfrm>
            <a:prstGeom prst="roundRect">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0" name="29 Triángulo isósceles"/>
            <p:cNvSpPr/>
            <p:nvPr/>
          </p:nvSpPr>
          <p:spPr>
            <a:xfrm rot="5400000">
              <a:off x="7442262" y="3508279"/>
              <a:ext cx="588830" cy="507612"/>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grpSp>
    </p:spTree>
    <p:extLst>
      <p:ext uri="{BB962C8B-B14F-4D97-AF65-F5344CB8AC3E}">
        <p14:creationId xmlns:p14="http://schemas.microsoft.com/office/powerpoint/2010/main" val="3832359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79512" y="44624"/>
            <a:ext cx="4032448" cy="1746632"/>
          </a:xfrm>
          <a:noFill/>
          <a:ln w="9525">
            <a:noFill/>
            <a:miter lim="800000"/>
            <a:headEnd/>
            <a:tailEnd/>
          </a:ln>
        </p:spPr>
        <p:txBody>
          <a:bodyPr wrap="square" anchor="ctr">
            <a:spAutoFit/>
          </a:bodyPr>
          <a:lstStyle/>
          <a:p>
            <a:pPr>
              <a:spcBef>
                <a:spcPts val="0"/>
              </a:spcBef>
            </a:pPr>
            <a:r>
              <a:rPr lang="es-SV" b="1" dirty="0" smtClean="0">
                <a:solidFill>
                  <a:schemeClr val="tx2"/>
                </a:solidFill>
                <a:ea typeface="+mn-ea"/>
                <a:cs typeface="Arial" pitchFamily="34" charset="0"/>
              </a:rPr>
              <a:t>Agua </a:t>
            </a:r>
            <a:r>
              <a:rPr lang="es-SV" b="1" dirty="0">
                <a:solidFill>
                  <a:schemeClr val="tx2"/>
                </a:solidFill>
                <a:ea typeface="+mn-ea"/>
                <a:cs typeface="Arial" pitchFamily="34" charset="0"/>
              </a:rPr>
              <a:t>p</a:t>
            </a:r>
            <a:r>
              <a:rPr lang="es-SV" b="1" dirty="0" smtClean="0">
                <a:solidFill>
                  <a:schemeClr val="tx2"/>
                </a:solidFill>
                <a:ea typeface="+mn-ea"/>
                <a:cs typeface="Arial" pitchFamily="34" charset="0"/>
              </a:rPr>
              <a:t>otable y</a:t>
            </a:r>
            <a:br>
              <a:rPr lang="es-SV" b="1" dirty="0" smtClean="0">
                <a:solidFill>
                  <a:schemeClr val="tx2"/>
                </a:solidFill>
                <a:ea typeface="+mn-ea"/>
                <a:cs typeface="Arial" pitchFamily="34" charset="0"/>
              </a:rPr>
            </a:br>
            <a:r>
              <a:rPr lang="es-SV" b="1" dirty="0">
                <a:solidFill>
                  <a:schemeClr val="tx2"/>
                </a:solidFill>
                <a:ea typeface="+mn-ea"/>
                <a:cs typeface="Arial" pitchFamily="34" charset="0"/>
              </a:rPr>
              <a:t>s</a:t>
            </a:r>
            <a:r>
              <a:rPr lang="es-SV" b="1" dirty="0" smtClean="0">
                <a:solidFill>
                  <a:schemeClr val="tx2"/>
                </a:solidFill>
                <a:ea typeface="+mn-ea"/>
                <a:cs typeface="Arial" pitchFamily="34" charset="0"/>
              </a:rPr>
              <a:t>aneamiento</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893" y="5806409"/>
            <a:ext cx="8243515" cy="954107"/>
          </a:xfrm>
          <a:prstGeom prst="rect">
            <a:avLst/>
          </a:prstGeom>
        </p:spPr>
        <p:txBody>
          <a:bodyPr wrap="square">
            <a:spAutoFit/>
          </a:bodyPr>
          <a:lstStyle/>
          <a:p>
            <a:pPr algn="ctr"/>
            <a:r>
              <a:rPr lang="es-SV" sz="2800" b="1" dirty="0" smtClean="0">
                <a:solidFill>
                  <a:schemeClr val="tx2"/>
                </a:solidFill>
              </a:rPr>
              <a:t>Más de 300 familias con acceso a agua potable (equivalente a más de 71 </a:t>
            </a:r>
            <a:r>
              <a:rPr lang="es-SV" sz="2800" b="1" dirty="0">
                <a:solidFill>
                  <a:schemeClr val="tx2"/>
                </a:solidFill>
              </a:rPr>
              <a:t>mil personas beneficiadas </a:t>
            </a:r>
            <a:r>
              <a:rPr lang="es-SV" sz="2800" b="1" dirty="0" smtClean="0">
                <a:solidFill>
                  <a:schemeClr val="tx2"/>
                </a:solidFill>
              </a:rPr>
              <a:t>) </a:t>
            </a:r>
          </a:p>
        </p:txBody>
      </p:sp>
      <p:sp>
        <p:nvSpPr>
          <p:cNvPr id="8" name="7 CuadroTexto"/>
          <p:cNvSpPr txBox="1"/>
          <p:nvPr/>
        </p:nvSpPr>
        <p:spPr>
          <a:xfrm>
            <a:off x="892" y="3928160"/>
            <a:ext cx="4715124" cy="1877437"/>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USD$1.97 </a:t>
            </a:r>
            <a:r>
              <a:rPr lang="es-SV" sz="4400" b="1" dirty="0" smtClean="0">
                <a:solidFill>
                  <a:srgbClr val="002395"/>
                </a:solidFill>
                <a:latin typeface="+mj-lt"/>
                <a:ea typeface="Calibri"/>
                <a:cs typeface="Times New Roman"/>
              </a:rPr>
              <a:t>millones invertidos</a:t>
            </a:r>
            <a:endParaRPr lang="es-SV" sz="4400" b="1" dirty="0">
              <a:solidFill>
                <a:srgbClr val="002395"/>
              </a:solidFill>
              <a:latin typeface="+mj-lt"/>
              <a:ea typeface="Calibri"/>
              <a:cs typeface="Times New Roman"/>
            </a:endParaRPr>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87524">
            <a:off x="5381308" y="-629488"/>
            <a:ext cx="4645161" cy="4489713"/>
          </a:xfrm>
          <a:prstGeom prst="rect">
            <a:avLst/>
          </a:prstGeom>
        </p:spPr>
      </p:pic>
    </p:spTree>
    <p:extLst>
      <p:ext uri="{BB962C8B-B14F-4D97-AF65-F5344CB8AC3E}">
        <p14:creationId xmlns:p14="http://schemas.microsoft.com/office/powerpoint/2010/main" val="14423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162218"/>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Agua Potable y Saneamiento</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951313938"/>
              </p:ext>
            </p:extLst>
          </p:nvPr>
        </p:nvGraphicFramePr>
        <p:xfrm>
          <a:off x="1187624" y="1561438"/>
          <a:ext cx="7200800" cy="4464496"/>
        </p:xfrm>
        <a:graphic>
          <a:graphicData uri="http://schemas.openxmlformats.org/drawingml/2006/table">
            <a:tbl>
              <a:tblPr firstRow="1" bandRow="1">
                <a:tableStyleId>{B301B821-A1FF-4177-AEE7-76D212191A09}</a:tableStyleId>
              </a:tblPr>
              <a:tblGrid>
                <a:gridCol w="2407286">
                  <a:extLst>
                    <a:ext uri="{9D8B030D-6E8A-4147-A177-3AD203B41FA5}">
                      <a16:colId xmlns:a16="http://schemas.microsoft.com/office/drawing/2014/main" xmlns="" val="20000"/>
                    </a:ext>
                  </a:extLst>
                </a:gridCol>
                <a:gridCol w="1597838">
                  <a:extLst>
                    <a:ext uri="{9D8B030D-6E8A-4147-A177-3AD203B41FA5}">
                      <a16:colId xmlns:a16="http://schemas.microsoft.com/office/drawing/2014/main" xmlns="" val="20001"/>
                    </a:ext>
                  </a:extLst>
                </a:gridCol>
                <a:gridCol w="1597838">
                  <a:extLst>
                    <a:ext uri="{9D8B030D-6E8A-4147-A177-3AD203B41FA5}">
                      <a16:colId xmlns:a16="http://schemas.microsoft.com/office/drawing/2014/main" xmlns="" val="20002"/>
                    </a:ext>
                  </a:extLst>
                </a:gridCol>
                <a:gridCol w="1597838">
                  <a:extLst>
                    <a:ext uri="{9D8B030D-6E8A-4147-A177-3AD203B41FA5}">
                      <a16:colId xmlns:a16="http://schemas.microsoft.com/office/drawing/2014/main" xmlns="" val="20003"/>
                    </a:ext>
                  </a:extLst>
                </a:gridCol>
              </a:tblGrid>
              <a:tr h="700662">
                <a:tc>
                  <a:txBody>
                    <a:bodyPr/>
                    <a:lstStyle/>
                    <a:p>
                      <a:pPr algn="ctr" fontAlgn="b"/>
                      <a:r>
                        <a:rPr lang="es-SV" sz="2000" u="none" strike="noStrike" dirty="0" smtClean="0">
                          <a:effectLst/>
                        </a:rPr>
                        <a:t>Municipio</a:t>
                      </a:r>
                      <a:endParaRPr lang="es-SV" sz="2000" b="0" i="0" u="none" strike="noStrike" dirty="0">
                        <a:solidFill>
                          <a:srgbClr val="FFFFFF"/>
                        </a:solidFill>
                        <a:effectLst/>
                        <a:latin typeface="Calibri"/>
                      </a:endParaRPr>
                    </a:p>
                  </a:txBody>
                  <a:tcPr marL="45720" marR="45720" anchor="ctr"/>
                </a:tc>
                <a:tc>
                  <a:txBody>
                    <a:bodyPr/>
                    <a:lstStyle/>
                    <a:p>
                      <a:pPr algn="ctr" fontAlgn="b"/>
                      <a:r>
                        <a:rPr lang="es-SV" sz="2000" u="none" strike="noStrike" dirty="0" smtClean="0">
                          <a:effectLst/>
                        </a:rPr>
                        <a:t>Ejecutado</a:t>
                      </a:r>
                      <a:endParaRPr lang="es-SV" sz="2000" b="0" i="0" u="none" strike="noStrike" dirty="0">
                        <a:solidFill>
                          <a:srgbClr val="FFFFFF"/>
                        </a:solidFill>
                        <a:effectLst/>
                        <a:latin typeface="Calibri"/>
                      </a:endParaRPr>
                    </a:p>
                  </a:txBody>
                  <a:tcPr marL="45720" marR="45720" anchor="ctr"/>
                </a:tc>
                <a:tc>
                  <a:txBody>
                    <a:bodyPr/>
                    <a:lstStyle/>
                    <a:p>
                      <a:pPr marL="0" algn="ctr" defTabSz="914400" rtl="0" eaLnBrk="1" fontAlgn="b" latinLnBrk="0" hangingPunct="1"/>
                      <a:r>
                        <a:rPr lang="es-SV" sz="2000" b="1" u="none" strike="noStrike" kern="1200" dirty="0" smtClean="0">
                          <a:solidFill>
                            <a:schemeClr val="lt1"/>
                          </a:solidFill>
                          <a:effectLst/>
                          <a:latin typeface="+mn-lt"/>
                          <a:ea typeface="+mn-ea"/>
                          <a:cs typeface="+mn-cs"/>
                        </a:rPr>
                        <a:t>Beneficiarios</a:t>
                      </a:r>
                      <a:endParaRPr lang="es-SV" sz="2000" b="1" u="none" strike="noStrike" kern="1200" dirty="0">
                        <a:solidFill>
                          <a:schemeClr val="lt1"/>
                        </a:solidFill>
                        <a:effectLst/>
                        <a:latin typeface="+mn-lt"/>
                        <a:ea typeface="+mn-ea"/>
                        <a:cs typeface="+mn-cs"/>
                      </a:endParaRPr>
                    </a:p>
                  </a:txBody>
                  <a:tcPr marL="45720" marR="45720" anchor="ctr"/>
                </a:tc>
                <a:tc>
                  <a:txBody>
                    <a:bodyPr/>
                    <a:lstStyle/>
                    <a:p>
                      <a:pPr marL="0" algn="ctr" defTabSz="914400" rtl="0" eaLnBrk="1" fontAlgn="b" latinLnBrk="0" hangingPunct="1"/>
                      <a:r>
                        <a:rPr lang="es-SV" sz="2000" b="1" u="none" strike="noStrike" kern="1200" dirty="0" smtClean="0">
                          <a:solidFill>
                            <a:schemeClr val="lt1"/>
                          </a:solidFill>
                          <a:effectLst/>
                          <a:latin typeface="+mn-lt"/>
                          <a:ea typeface="+mn-ea"/>
                          <a:cs typeface="+mn-cs"/>
                        </a:rPr>
                        <a:t>Estatus</a:t>
                      </a:r>
                      <a:endParaRPr lang="es-SV" sz="2000" b="1" u="none" strike="noStrike" kern="1200" dirty="0">
                        <a:solidFill>
                          <a:schemeClr val="lt1"/>
                        </a:solidFill>
                        <a:effectLst/>
                        <a:latin typeface="+mn-lt"/>
                        <a:ea typeface="+mn-ea"/>
                        <a:cs typeface="+mn-cs"/>
                      </a:endParaRPr>
                    </a:p>
                  </a:txBody>
                  <a:tcPr marL="45720" marR="45720" anchor="ctr"/>
                </a:tc>
                <a:extLst>
                  <a:ext uri="{0D108BD9-81ED-4DB2-BD59-A6C34878D82A}">
                    <a16:rowId xmlns:a16="http://schemas.microsoft.com/office/drawing/2014/main" xmlns="" val="10000"/>
                  </a:ext>
                </a:extLst>
              </a:tr>
              <a:tr h="700662">
                <a:tc>
                  <a:txBody>
                    <a:bodyPr/>
                    <a:lstStyle/>
                    <a:p>
                      <a:pPr algn="l" fontAlgn="b"/>
                      <a:r>
                        <a:rPr lang="es-SV" sz="2000" u="none" strike="noStrike" dirty="0" smtClean="0">
                          <a:effectLst/>
                        </a:rPr>
                        <a:t>Chapeltique</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u="none" strike="noStrike" dirty="0" smtClean="0">
                          <a:effectLst/>
                        </a:rPr>
                        <a:t>$463,765</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675</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En</a:t>
                      </a:r>
                      <a:r>
                        <a:rPr lang="es-SV" sz="2000" b="0" i="0" u="none" strike="noStrike" baseline="0" dirty="0" smtClean="0">
                          <a:solidFill>
                            <a:srgbClr val="000000"/>
                          </a:solidFill>
                          <a:effectLst/>
                          <a:latin typeface="Calibri"/>
                        </a:rPr>
                        <a:t> ejecución</a:t>
                      </a:r>
                      <a:endParaRPr lang="es-SV" sz="2000" b="0" i="0" u="none" strike="noStrike" dirty="0">
                        <a:solidFill>
                          <a:srgbClr val="000000"/>
                        </a:solidFill>
                        <a:effectLst/>
                        <a:latin typeface="Calibri"/>
                      </a:endParaRPr>
                    </a:p>
                  </a:txBody>
                  <a:tcPr marL="45720" marR="45720" anchor="ctr"/>
                </a:tc>
                <a:extLst>
                  <a:ext uri="{0D108BD9-81ED-4DB2-BD59-A6C34878D82A}">
                    <a16:rowId xmlns:a16="http://schemas.microsoft.com/office/drawing/2014/main" xmlns="" val="10001"/>
                  </a:ext>
                </a:extLst>
              </a:tr>
              <a:tr h="961186">
                <a:tc>
                  <a:txBody>
                    <a:bodyPr/>
                    <a:lstStyle/>
                    <a:p>
                      <a:pPr algn="l" fontAlgn="b"/>
                      <a:r>
                        <a:rPr lang="es-SV" sz="2000" u="none" strike="noStrike" dirty="0" smtClean="0">
                          <a:effectLst/>
                        </a:rPr>
                        <a:t>Nuevo Edén de San Juan *</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u="none" strike="noStrike" dirty="0" smtClean="0">
                          <a:effectLst/>
                        </a:rPr>
                        <a:t>$46,208</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640</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Finalizado</a:t>
                      </a:r>
                      <a:endParaRPr lang="es-SV" sz="2000" b="0" i="0" u="none" strike="noStrike" dirty="0">
                        <a:solidFill>
                          <a:srgbClr val="000000"/>
                        </a:solidFill>
                        <a:effectLst/>
                        <a:latin typeface="Calibri"/>
                      </a:endParaRPr>
                    </a:p>
                  </a:txBody>
                  <a:tcPr marL="45720" marR="45720" anchor="ctr"/>
                </a:tc>
                <a:extLst>
                  <a:ext uri="{0D108BD9-81ED-4DB2-BD59-A6C34878D82A}">
                    <a16:rowId xmlns:a16="http://schemas.microsoft.com/office/drawing/2014/main" xmlns="" val="10002"/>
                  </a:ext>
                </a:extLst>
              </a:tr>
              <a:tr h="700662">
                <a:tc>
                  <a:txBody>
                    <a:bodyPr/>
                    <a:lstStyle/>
                    <a:p>
                      <a:pPr algn="l" fontAlgn="b"/>
                      <a:r>
                        <a:rPr lang="es-SV" sz="2000" u="none" strike="noStrike" dirty="0" smtClean="0">
                          <a:effectLst/>
                        </a:rPr>
                        <a:t>San Gerardo</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u="none" strike="noStrike" dirty="0" smtClean="0">
                          <a:effectLst/>
                        </a:rPr>
                        <a:t>$440,384</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1,341</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Finalizado</a:t>
                      </a:r>
                      <a:endParaRPr lang="es-SV" sz="2000" b="0" i="0" u="none" strike="noStrike" dirty="0">
                        <a:solidFill>
                          <a:srgbClr val="000000"/>
                        </a:solidFill>
                        <a:effectLst/>
                        <a:latin typeface="Calibri"/>
                      </a:endParaRPr>
                    </a:p>
                  </a:txBody>
                  <a:tcPr marL="45720" marR="45720" anchor="ctr"/>
                </a:tc>
                <a:extLst>
                  <a:ext uri="{0D108BD9-81ED-4DB2-BD59-A6C34878D82A}">
                    <a16:rowId xmlns:a16="http://schemas.microsoft.com/office/drawing/2014/main" xmlns="" val="10003"/>
                  </a:ext>
                </a:extLst>
              </a:tr>
              <a:tr h="700662">
                <a:tc>
                  <a:txBody>
                    <a:bodyPr/>
                    <a:lstStyle/>
                    <a:p>
                      <a:pPr algn="l" fontAlgn="b"/>
                      <a:r>
                        <a:rPr lang="es-SV" sz="2000" u="none" strike="noStrike" dirty="0" smtClean="0">
                          <a:effectLst/>
                        </a:rPr>
                        <a:t>San Miguel</a:t>
                      </a:r>
                    </a:p>
                    <a:p>
                      <a:pPr algn="l" fontAlgn="b"/>
                      <a:r>
                        <a:rPr lang="es-SV" sz="1400" u="none" strike="noStrike" dirty="0" smtClean="0">
                          <a:effectLst/>
                        </a:rPr>
                        <a:t>(Relleno Sanitario)</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u="none" strike="noStrike" dirty="0" smtClean="0">
                          <a:effectLst/>
                        </a:rPr>
                        <a:t>$589,777</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68,434</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Finalizado</a:t>
                      </a:r>
                      <a:endParaRPr lang="es-SV" sz="2000" b="0" i="0" u="none" strike="noStrike" dirty="0">
                        <a:solidFill>
                          <a:srgbClr val="000000"/>
                        </a:solidFill>
                        <a:effectLst/>
                        <a:latin typeface="Calibri"/>
                      </a:endParaRPr>
                    </a:p>
                  </a:txBody>
                  <a:tcPr marL="45720" marR="45720" anchor="ctr"/>
                </a:tc>
                <a:extLst>
                  <a:ext uri="{0D108BD9-81ED-4DB2-BD59-A6C34878D82A}">
                    <a16:rowId xmlns:a16="http://schemas.microsoft.com/office/drawing/2014/main" xmlns="" val="10004"/>
                  </a:ext>
                </a:extLst>
              </a:tr>
              <a:tr h="700662">
                <a:tc>
                  <a:txBody>
                    <a:bodyPr/>
                    <a:lstStyle/>
                    <a:p>
                      <a:pPr algn="l" fontAlgn="b"/>
                      <a:r>
                        <a:rPr lang="es-SV" sz="2000" u="none" strike="noStrike" dirty="0" smtClean="0">
                          <a:effectLst/>
                        </a:rPr>
                        <a:t>Sesori</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u="none" strike="noStrike" dirty="0" smtClean="0">
                          <a:effectLst/>
                        </a:rPr>
                        <a:t>$391,158</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1,515</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dirty="0" smtClean="0">
                          <a:solidFill>
                            <a:srgbClr val="000000"/>
                          </a:solidFill>
                          <a:effectLst/>
                          <a:latin typeface="Calibri"/>
                        </a:rPr>
                        <a:t>Finalizado</a:t>
                      </a:r>
                      <a:endParaRPr lang="es-SV" sz="2000" b="0" i="0" u="none" strike="noStrike" dirty="0">
                        <a:solidFill>
                          <a:srgbClr val="000000"/>
                        </a:solidFill>
                        <a:effectLst/>
                        <a:latin typeface="Calibri"/>
                      </a:endParaRPr>
                    </a:p>
                  </a:txBody>
                  <a:tcPr marL="45720" marR="45720" anchor="ctr"/>
                </a:tc>
                <a:extLst>
                  <a:ext uri="{0D108BD9-81ED-4DB2-BD59-A6C34878D82A}">
                    <a16:rowId xmlns:a16="http://schemas.microsoft.com/office/drawing/2014/main" xmlns="" val="10005"/>
                  </a:ext>
                </a:extLst>
              </a:tr>
            </a:tbl>
          </a:graphicData>
        </a:graphic>
      </p:graphicFrame>
      <p:sp>
        <p:nvSpPr>
          <p:cNvPr id="2" name="1 CuadroTexto"/>
          <p:cNvSpPr txBox="1"/>
          <p:nvPr/>
        </p:nvSpPr>
        <p:spPr>
          <a:xfrm>
            <a:off x="1115616" y="6100128"/>
            <a:ext cx="6912768" cy="369332"/>
          </a:xfrm>
          <a:prstGeom prst="rect">
            <a:avLst/>
          </a:prstGeom>
          <a:noFill/>
        </p:spPr>
        <p:txBody>
          <a:bodyPr wrap="square" rtlCol="0">
            <a:spAutoFit/>
          </a:bodyPr>
          <a:lstStyle/>
          <a:p>
            <a:r>
              <a:rPr lang="es-SV" dirty="0" smtClean="0"/>
              <a:t>* Proyecto liquidado en junio de 2014.</a:t>
            </a:r>
            <a:endParaRPr lang="es-SV" dirty="0"/>
          </a:p>
        </p:txBody>
      </p:sp>
      <p:sp>
        <p:nvSpPr>
          <p:cNvPr id="7" name="6 CuadroTexto"/>
          <p:cNvSpPr txBox="1"/>
          <p:nvPr/>
        </p:nvSpPr>
        <p:spPr>
          <a:xfrm>
            <a:off x="-3276872" y="1700808"/>
            <a:ext cx="2664296" cy="954107"/>
          </a:xfrm>
          <a:prstGeom prst="rect">
            <a:avLst/>
          </a:prstGeom>
          <a:solidFill>
            <a:srgbClr val="C00000"/>
          </a:solidFill>
        </p:spPr>
        <p:txBody>
          <a:bodyPr wrap="square" rtlCol="0">
            <a:spAutoFit/>
          </a:bodyPr>
          <a:lstStyle/>
          <a:p>
            <a:r>
              <a:rPr lang="es-SV" sz="2800" b="1" dirty="0" smtClean="0">
                <a:solidFill>
                  <a:schemeClr val="bg1"/>
                </a:solidFill>
              </a:rPr>
              <a:t>Aquí cambiamos redacción 2 pm</a:t>
            </a:r>
            <a:endParaRPr lang="es-SV" sz="2800" b="1" dirty="0">
              <a:solidFill>
                <a:schemeClr val="bg1"/>
              </a:solidFill>
            </a:endParaRPr>
          </a:p>
        </p:txBody>
      </p:sp>
      <p:sp>
        <p:nvSpPr>
          <p:cNvPr id="8" name="Flecha derecha 7"/>
          <p:cNvSpPr/>
          <p:nvPr/>
        </p:nvSpPr>
        <p:spPr>
          <a:xfrm>
            <a:off x="467544" y="2402887"/>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8"/>
          <p:cNvSpPr/>
          <p:nvPr/>
        </p:nvSpPr>
        <p:spPr>
          <a:xfrm>
            <a:off x="467544" y="322434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9"/>
          <p:cNvSpPr/>
          <p:nvPr/>
        </p:nvSpPr>
        <p:spPr>
          <a:xfrm>
            <a:off x="467544" y="405243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1" name="Flecha derecha 10"/>
          <p:cNvSpPr/>
          <p:nvPr/>
        </p:nvSpPr>
        <p:spPr>
          <a:xfrm>
            <a:off x="467544" y="472514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2" name="Flecha derecha 11"/>
          <p:cNvSpPr/>
          <p:nvPr/>
        </p:nvSpPr>
        <p:spPr>
          <a:xfrm>
            <a:off x="467544" y="537321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17406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a:hlinkClick r:id="rId2" action="ppaction://hlinkfile"/>
          </p:cNvPr>
          <p:cNvSpPr/>
          <p:nvPr/>
        </p:nvSpPr>
        <p:spPr>
          <a:xfrm>
            <a:off x="6372200" y="2708920"/>
            <a:ext cx="2736304" cy="2016224"/>
          </a:xfrm>
          <a:prstGeom prst="rect">
            <a:avLst/>
          </a:prstGeom>
          <a:solidFill>
            <a:srgbClr val="DB32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2" name="21 Rectángulo"/>
          <p:cNvSpPr/>
          <p:nvPr/>
        </p:nvSpPr>
        <p:spPr>
          <a:xfrm>
            <a:off x="3203848" y="2708920"/>
            <a:ext cx="3024336"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1 Título"/>
          <p:cNvSpPr txBox="1">
            <a:spLocks/>
          </p:cNvSpPr>
          <p:nvPr/>
        </p:nvSpPr>
        <p:spPr>
          <a:xfrm>
            <a:off x="3203848" y="4709462"/>
            <a:ext cx="3024336" cy="1815882"/>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SV" sz="3200" b="1" dirty="0" smtClean="0">
                <a:solidFill>
                  <a:srgbClr val="002395"/>
                </a:solidFill>
              </a:rPr>
              <a:t>Juana Castro</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Vigilante </a:t>
            </a:r>
            <a:r>
              <a:rPr lang="es-SV" sz="2000" dirty="0">
                <a:solidFill>
                  <a:schemeClr val="tx1"/>
                </a:solidFill>
              </a:rPr>
              <a:t>social y </a:t>
            </a:r>
            <a:r>
              <a:rPr lang="es-SV" sz="2000" dirty="0" smtClean="0">
                <a:solidFill>
                  <a:schemeClr val="tx1"/>
                </a:solidFill>
              </a:rPr>
              <a:t>de medio </a:t>
            </a:r>
            <a:r>
              <a:rPr lang="es-SV" sz="2000" dirty="0">
                <a:solidFill>
                  <a:schemeClr val="tx1"/>
                </a:solidFill>
              </a:rPr>
              <a:t>ambiente de junta de agua del proyecto</a:t>
            </a:r>
            <a:r>
              <a:rPr lang="es-SV" sz="2000" dirty="0" smtClean="0">
                <a:solidFill>
                  <a:schemeClr val="tx1"/>
                </a:solidFill>
              </a:rPr>
              <a:t>.</a:t>
            </a:r>
          </a:p>
          <a:p>
            <a:pPr lvl="0"/>
            <a:r>
              <a:rPr lang="es-SV" sz="2000" dirty="0" smtClean="0">
                <a:solidFill>
                  <a:schemeClr val="tx1"/>
                </a:solidFill>
              </a:rPr>
              <a:t>San Gerardo </a:t>
            </a:r>
            <a:endParaRPr lang="es-SV" sz="2000" dirty="0">
              <a:solidFill>
                <a:schemeClr val="tx1"/>
              </a:solidFill>
            </a:endParaRPr>
          </a:p>
        </p:txBody>
      </p:sp>
      <p:sp>
        <p:nvSpPr>
          <p:cNvPr id="25" name="24 CuadroTexto"/>
          <p:cNvSpPr txBox="1"/>
          <p:nvPr/>
        </p:nvSpPr>
        <p:spPr>
          <a:xfrm>
            <a:off x="4290263" y="1566772"/>
            <a:ext cx="785793" cy="1323439"/>
          </a:xfrm>
          <a:prstGeom prst="rect">
            <a:avLst/>
          </a:prstGeom>
          <a:noFill/>
        </p:spPr>
        <p:txBody>
          <a:bodyPr wrap="none" rtlCol="0">
            <a:spAutoFit/>
          </a:bodyPr>
          <a:lstStyle/>
          <a:p>
            <a:r>
              <a:rPr lang="es-SV" sz="8000" b="1" dirty="0" smtClean="0"/>
              <a:t>2</a:t>
            </a:r>
            <a:endParaRPr lang="es-SV" sz="8000" b="1" dirty="0"/>
          </a:p>
        </p:txBody>
      </p:sp>
      <p:sp>
        <p:nvSpPr>
          <p:cNvPr id="26" name="25 CuadroTexto"/>
          <p:cNvSpPr txBox="1"/>
          <p:nvPr/>
        </p:nvSpPr>
        <p:spPr>
          <a:xfrm>
            <a:off x="7233211" y="1570341"/>
            <a:ext cx="785793" cy="1323439"/>
          </a:xfrm>
          <a:prstGeom prst="rect">
            <a:avLst/>
          </a:prstGeom>
          <a:noFill/>
        </p:spPr>
        <p:txBody>
          <a:bodyPr wrap="none" rtlCol="0">
            <a:spAutoFit/>
          </a:bodyPr>
          <a:lstStyle/>
          <a:p>
            <a:r>
              <a:rPr lang="es-SV" sz="8000" b="1" dirty="0" smtClean="0"/>
              <a:t>3</a:t>
            </a:r>
            <a:endParaRPr lang="es-SV" sz="8000" b="1" dirty="0"/>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293" y="2878291"/>
            <a:ext cx="1692811" cy="1692811"/>
          </a:xfrm>
          <a:prstGeom prst="rect">
            <a:avLst/>
          </a:prstGeom>
        </p:spPr>
      </p:pic>
      <p:grpSp>
        <p:nvGrpSpPr>
          <p:cNvPr id="31" name="30 Grupo"/>
          <p:cNvGrpSpPr/>
          <p:nvPr/>
        </p:nvGrpSpPr>
        <p:grpSpPr>
          <a:xfrm>
            <a:off x="7236296" y="3284984"/>
            <a:ext cx="936104" cy="936104"/>
            <a:chOff x="7202849" y="3294031"/>
            <a:chExt cx="936104" cy="936104"/>
          </a:xfrm>
        </p:grpSpPr>
        <p:sp>
          <p:nvSpPr>
            <p:cNvPr id="29" name="28 Rectángulo redondeado"/>
            <p:cNvSpPr/>
            <p:nvPr/>
          </p:nvSpPr>
          <p:spPr>
            <a:xfrm>
              <a:off x="7202849" y="3294031"/>
              <a:ext cx="936104" cy="936104"/>
            </a:xfrm>
            <a:prstGeom prst="roundRect">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0" name="29 Triángulo isósceles"/>
            <p:cNvSpPr/>
            <p:nvPr/>
          </p:nvSpPr>
          <p:spPr>
            <a:xfrm rot="5400000">
              <a:off x="7442262" y="3508279"/>
              <a:ext cx="588830" cy="507612"/>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grpSp>
      <p:sp>
        <p:nvSpPr>
          <p:cNvPr id="18" name="17 CuadroTexto"/>
          <p:cNvSpPr txBox="1"/>
          <p:nvPr/>
        </p:nvSpPr>
        <p:spPr>
          <a:xfrm>
            <a:off x="251520" y="190381"/>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Agua Potable y Saneamiento</a:t>
            </a:r>
            <a:endParaRPr lang="es-SV" sz="2400" b="1" dirty="0">
              <a:latin typeface="+mj-lt"/>
              <a:ea typeface="Calibri"/>
              <a:cs typeface="Times New Roman"/>
            </a:endParaRPr>
          </a:p>
        </p:txBody>
      </p:sp>
      <p:sp>
        <p:nvSpPr>
          <p:cNvPr id="33" name="1 Título"/>
          <p:cNvSpPr txBox="1">
            <a:spLocks/>
          </p:cNvSpPr>
          <p:nvPr/>
        </p:nvSpPr>
        <p:spPr>
          <a:xfrm>
            <a:off x="6372199" y="4725144"/>
            <a:ext cx="2694847" cy="1815882"/>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Óscar Medina</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Proyecto de</a:t>
            </a:r>
          </a:p>
          <a:p>
            <a:r>
              <a:rPr lang="es-SV" sz="2000" dirty="0" smtClean="0">
                <a:solidFill>
                  <a:schemeClr val="tx1"/>
                </a:solidFill>
              </a:rPr>
              <a:t>Agua Potable</a:t>
            </a:r>
            <a:br>
              <a:rPr lang="es-SV" sz="2000" dirty="0" smtClean="0">
                <a:solidFill>
                  <a:schemeClr val="tx1"/>
                </a:solidFill>
              </a:rPr>
            </a:br>
            <a:r>
              <a:rPr lang="es-SV" sz="2000" dirty="0" err="1" smtClean="0">
                <a:solidFill>
                  <a:schemeClr val="tx1"/>
                </a:solidFill>
              </a:rPr>
              <a:t>Sesori</a:t>
            </a:r>
            <a:endParaRPr lang="es-SV" sz="2000" dirty="0">
              <a:solidFill>
                <a:schemeClr val="tx1"/>
              </a:solidFill>
            </a:endParaRPr>
          </a:p>
          <a:p>
            <a:endParaRPr lang="es-SV" sz="2000" dirty="0" smtClean="0">
              <a:solidFill>
                <a:schemeClr val="tx1"/>
              </a:solidFill>
            </a:endParaRPr>
          </a:p>
        </p:txBody>
      </p:sp>
      <p:sp>
        <p:nvSpPr>
          <p:cNvPr id="34" name="33 Rectángulo"/>
          <p:cNvSpPr/>
          <p:nvPr/>
        </p:nvSpPr>
        <p:spPr>
          <a:xfrm>
            <a:off x="35496" y="2732219"/>
            <a:ext cx="3024336"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35" name="1 Título"/>
          <p:cNvSpPr>
            <a:spLocks noGrp="1"/>
          </p:cNvSpPr>
          <p:nvPr>
            <p:ph type="title"/>
          </p:nvPr>
        </p:nvSpPr>
        <p:spPr>
          <a:xfrm>
            <a:off x="-36512" y="4725144"/>
            <a:ext cx="3240360" cy="1508105"/>
          </a:xfrm>
          <a:noFill/>
          <a:ln w="9525">
            <a:noFill/>
            <a:miter lim="800000"/>
            <a:headEnd/>
            <a:tailEnd/>
          </a:ln>
        </p:spPr>
        <p:txBody>
          <a:bodyPr wrap="square" anchor="ctr">
            <a:spAutoFit/>
          </a:bodyPr>
          <a:lstStyle/>
          <a:p>
            <a:r>
              <a:rPr lang="es-SV" sz="3200" b="1" dirty="0" smtClean="0">
                <a:solidFill>
                  <a:srgbClr val="002395"/>
                </a:solidFill>
              </a:rPr>
              <a:t>Rudis Lemus</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Presidente, Comité Ejecutor de Proyecto de Agua </a:t>
            </a:r>
            <a:br>
              <a:rPr lang="es-SV" sz="2000" dirty="0" smtClean="0">
                <a:solidFill>
                  <a:schemeClr val="tx1"/>
                </a:solidFill>
              </a:rPr>
            </a:br>
            <a:r>
              <a:rPr lang="es-SV" sz="2000" dirty="0" smtClean="0">
                <a:solidFill>
                  <a:schemeClr val="tx1"/>
                </a:solidFill>
              </a:rPr>
              <a:t>Chapeltique</a:t>
            </a:r>
            <a:endParaRPr lang="es-SV" sz="2000" dirty="0">
              <a:solidFill>
                <a:schemeClr val="tx1"/>
              </a:solidFill>
            </a:endParaRPr>
          </a:p>
        </p:txBody>
      </p:sp>
      <p:pic>
        <p:nvPicPr>
          <p:cNvPr id="36" name="3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28" y="2903529"/>
            <a:ext cx="1665516" cy="1665516"/>
          </a:xfrm>
          <a:prstGeom prst="rect">
            <a:avLst/>
          </a:prstGeom>
        </p:spPr>
      </p:pic>
      <p:sp>
        <p:nvSpPr>
          <p:cNvPr id="37" name="36 CuadroTexto"/>
          <p:cNvSpPr txBox="1"/>
          <p:nvPr/>
        </p:nvSpPr>
        <p:spPr>
          <a:xfrm>
            <a:off x="985457" y="1483043"/>
            <a:ext cx="785793" cy="1323439"/>
          </a:xfrm>
          <a:prstGeom prst="rect">
            <a:avLst/>
          </a:prstGeom>
          <a:noFill/>
        </p:spPr>
        <p:txBody>
          <a:bodyPr wrap="none" rtlCol="0">
            <a:spAutoFit/>
          </a:bodyPr>
          <a:lstStyle/>
          <a:p>
            <a:r>
              <a:rPr lang="es-SV" sz="8000" b="1" dirty="0" smtClean="0"/>
              <a:t>1</a:t>
            </a:r>
            <a:endParaRPr lang="es-SV" sz="8000" b="1" dirty="0"/>
          </a:p>
        </p:txBody>
      </p:sp>
    </p:spTree>
    <p:extLst>
      <p:ext uri="{BB962C8B-B14F-4D97-AF65-F5344CB8AC3E}">
        <p14:creationId xmlns:p14="http://schemas.microsoft.com/office/powerpoint/2010/main" val="4045378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0489" y="313492"/>
            <a:ext cx="4464496" cy="1046440"/>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Electrificación</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0" y="6207695"/>
            <a:ext cx="8028384" cy="523220"/>
          </a:xfrm>
          <a:prstGeom prst="rect">
            <a:avLst/>
          </a:prstGeom>
        </p:spPr>
        <p:txBody>
          <a:bodyPr wrap="square">
            <a:spAutoFit/>
          </a:bodyPr>
          <a:lstStyle/>
          <a:p>
            <a:pPr algn="ctr"/>
            <a:r>
              <a:rPr lang="es-SV" sz="2800" b="1" dirty="0" smtClean="0">
                <a:solidFill>
                  <a:schemeClr val="tx2"/>
                </a:solidFill>
              </a:rPr>
              <a:t>Más de 380 familias con acceso a electrificación</a:t>
            </a:r>
          </a:p>
        </p:txBody>
      </p:sp>
      <p:sp>
        <p:nvSpPr>
          <p:cNvPr id="8" name="7 CuadroTexto"/>
          <p:cNvSpPr txBox="1"/>
          <p:nvPr/>
        </p:nvSpPr>
        <p:spPr>
          <a:xfrm>
            <a:off x="-29880" y="3773939"/>
            <a:ext cx="4536504" cy="2031325"/>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USD$486 </a:t>
            </a:r>
            <a:r>
              <a:rPr lang="es-SV" sz="5400" b="1" dirty="0" smtClean="0">
                <a:solidFill>
                  <a:srgbClr val="002395"/>
                </a:solidFill>
                <a:latin typeface="+mj-lt"/>
                <a:ea typeface="Calibri"/>
                <a:cs typeface="Times New Roman"/>
              </a:rPr>
              <a:t>mil invertidos</a:t>
            </a:r>
            <a:endParaRPr lang="es-SV" sz="5400" b="1" dirty="0">
              <a:solidFill>
                <a:srgbClr val="002395"/>
              </a:solidFill>
              <a:latin typeface="+mj-lt"/>
              <a:ea typeface="Calibri"/>
              <a:cs typeface="Times New Roman"/>
            </a:endParaRP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808" y="476672"/>
            <a:ext cx="4645161" cy="4489713"/>
          </a:xfrm>
          <a:prstGeom prst="rect">
            <a:avLst/>
          </a:prstGeom>
        </p:spPr>
      </p:pic>
    </p:spTree>
    <p:extLst>
      <p:ext uri="{BB962C8B-B14F-4D97-AF65-F5344CB8AC3E}">
        <p14:creationId xmlns:p14="http://schemas.microsoft.com/office/powerpoint/2010/main" val="353631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1" y="221449"/>
            <a:ext cx="7272808" cy="1446550"/>
          </a:xfrm>
          <a:noFill/>
          <a:ln w="9525">
            <a:noFill/>
            <a:miter lim="800000"/>
            <a:headEnd/>
            <a:tailEnd/>
          </a:ln>
        </p:spPr>
        <p:txBody>
          <a:bodyPr wrap="square" anchor="ctr">
            <a:spAutoFit/>
          </a:bodyPr>
          <a:lstStyle/>
          <a:p>
            <a:pPr algn="l"/>
            <a:r>
              <a:rPr lang="es-SV" b="1" dirty="0">
                <a:solidFill>
                  <a:schemeClr val="tx2"/>
                </a:solidFill>
                <a:ea typeface="+mn-ea"/>
                <a:cs typeface="Arial" pitchFamily="34" charset="0"/>
              </a:rPr>
              <a:t>Pensamiento Estratégico </a:t>
            </a:r>
            <a:r>
              <a:rPr lang="es-SV" b="1" dirty="0" smtClean="0">
                <a:solidFill>
                  <a:schemeClr val="tx2"/>
                </a:solidFill>
                <a:ea typeface="+mn-ea"/>
                <a:cs typeface="Arial" pitchFamily="34" charset="0"/>
              </a:rPr>
              <a:t/>
            </a:r>
            <a:br>
              <a:rPr lang="es-SV" b="1" dirty="0" smtClean="0">
                <a:solidFill>
                  <a:schemeClr val="tx2"/>
                </a:solidFill>
                <a:ea typeface="+mn-ea"/>
                <a:cs typeface="Arial" pitchFamily="34" charset="0"/>
              </a:rPr>
            </a:br>
            <a:r>
              <a:rPr lang="es-SV" b="1" dirty="0" smtClean="0">
                <a:solidFill>
                  <a:schemeClr val="tx2"/>
                </a:solidFill>
                <a:ea typeface="+mn-ea"/>
                <a:cs typeface="Arial" pitchFamily="34" charset="0"/>
              </a:rPr>
              <a:t>2014 - 2019</a:t>
            </a:r>
            <a:endParaRPr lang="es-SV" b="1" dirty="0">
              <a:solidFill>
                <a:schemeClr val="tx2"/>
              </a:solidFill>
              <a:ea typeface="+mn-ea"/>
              <a:cs typeface="Arial" pitchFamily="34" charset="0"/>
            </a:endParaRPr>
          </a:p>
        </p:txBody>
      </p:sp>
      <p:sp>
        <p:nvSpPr>
          <p:cNvPr id="3" name="2 Subtítulo"/>
          <p:cNvSpPr>
            <a:spLocks noGrp="1"/>
          </p:cNvSpPr>
          <p:nvPr>
            <p:ph type="subTitle" idx="1"/>
          </p:nvPr>
        </p:nvSpPr>
        <p:spPr/>
        <p:txBody>
          <a:bodyPr/>
          <a:lstStyle/>
          <a:p>
            <a:endParaRPr lang="es-SV" dirty="0"/>
          </a:p>
        </p:txBody>
      </p:sp>
      <p:sp>
        <p:nvSpPr>
          <p:cNvPr id="9" name="15 Rectángulo"/>
          <p:cNvSpPr/>
          <p:nvPr/>
        </p:nvSpPr>
        <p:spPr>
          <a:xfrm>
            <a:off x="755576" y="2640176"/>
            <a:ext cx="7488831" cy="1440160"/>
          </a:xfrm>
          <a:prstGeom prst="rect">
            <a:avLst/>
          </a:prstGeom>
          <a:ln>
            <a:noFill/>
          </a:ln>
          <a:effectLst>
            <a:outerShdw blurRad="50800" dist="38100" dir="2700000" algn="tl" rotWithShape="0">
              <a:schemeClr val="accent1">
                <a:alpha val="40000"/>
              </a:schemeClr>
            </a:outerShdw>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SV" sz="2400" dirty="0">
                <a:solidFill>
                  <a:srgbClr val="1F497D"/>
                </a:solidFill>
                <a:effectLst/>
                <a:latin typeface="+mj-lt"/>
                <a:ea typeface="Calibri"/>
                <a:cs typeface="Times New Roman"/>
              </a:rPr>
              <a:t>Mejorar la calidad de vida de las personas en condición de pobreza y vulnerabilidad, impulsando procesos de desarrollo local </a:t>
            </a:r>
            <a:r>
              <a:rPr lang="es-SV" sz="2400" dirty="0" smtClean="0">
                <a:solidFill>
                  <a:srgbClr val="1F497D"/>
                </a:solidFill>
                <a:effectLst/>
                <a:latin typeface="+mj-lt"/>
                <a:ea typeface="Calibri"/>
                <a:cs typeface="Times New Roman"/>
              </a:rPr>
              <a:t>sostenible.</a:t>
            </a:r>
            <a:endParaRPr lang="es-SV" sz="2400" dirty="0">
              <a:effectLst/>
              <a:latin typeface="+mj-lt"/>
              <a:ea typeface="Calibri"/>
              <a:cs typeface="Times New Roman"/>
            </a:endParaRPr>
          </a:p>
        </p:txBody>
      </p:sp>
      <p:sp>
        <p:nvSpPr>
          <p:cNvPr id="4" name="3 CuadroTexto"/>
          <p:cNvSpPr txBox="1"/>
          <p:nvPr/>
        </p:nvSpPr>
        <p:spPr>
          <a:xfrm>
            <a:off x="539552" y="2136120"/>
            <a:ext cx="1340432" cy="523220"/>
          </a:xfrm>
          <a:prstGeom prst="rect">
            <a:avLst/>
          </a:prstGeom>
          <a:noFill/>
        </p:spPr>
        <p:txBody>
          <a:bodyPr wrap="none" rtlCol="0">
            <a:spAutoFit/>
          </a:bodyPr>
          <a:lstStyle/>
          <a:p>
            <a:r>
              <a:rPr lang="es-SV" sz="2800" b="1" dirty="0" smtClean="0">
                <a:solidFill>
                  <a:schemeClr val="tx2"/>
                </a:solidFill>
                <a:latin typeface="+mj-lt"/>
              </a:rPr>
              <a:t>MISIÓN</a:t>
            </a:r>
            <a:endParaRPr lang="es-SV" sz="2800" b="1" dirty="0">
              <a:solidFill>
                <a:schemeClr val="tx2"/>
              </a:solidFill>
              <a:latin typeface="+mj-lt"/>
            </a:endParaRPr>
          </a:p>
        </p:txBody>
      </p:sp>
      <p:sp>
        <p:nvSpPr>
          <p:cNvPr id="11" name="10 CuadroTexto"/>
          <p:cNvSpPr txBox="1"/>
          <p:nvPr/>
        </p:nvSpPr>
        <p:spPr>
          <a:xfrm>
            <a:off x="682258" y="4512384"/>
            <a:ext cx="1237839" cy="523220"/>
          </a:xfrm>
          <a:prstGeom prst="rect">
            <a:avLst/>
          </a:prstGeom>
          <a:noFill/>
        </p:spPr>
        <p:txBody>
          <a:bodyPr wrap="none" rtlCol="0">
            <a:spAutoFit/>
          </a:bodyPr>
          <a:lstStyle/>
          <a:p>
            <a:r>
              <a:rPr lang="es-SV" sz="2800" b="1" dirty="0">
                <a:solidFill>
                  <a:schemeClr val="tx2"/>
                </a:solidFill>
                <a:latin typeface="+mj-lt"/>
              </a:rPr>
              <a:t>V</a:t>
            </a:r>
            <a:r>
              <a:rPr lang="es-SV" sz="2800" b="1" dirty="0" smtClean="0">
                <a:solidFill>
                  <a:schemeClr val="tx2"/>
                </a:solidFill>
                <a:latin typeface="+mj-lt"/>
              </a:rPr>
              <a:t>ISIÓN</a:t>
            </a:r>
            <a:endParaRPr lang="es-SV" sz="2800" b="1" dirty="0">
              <a:solidFill>
                <a:schemeClr val="tx2"/>
              </a:solidFill>
              <a:latin typeface="+mj-lt"/>
            </a:endParaRPr>
          </a:p>
        </p:txBody>
      </p:sp>
      <p:sp>
        <p:nvSpPr>
          <p:cNvPr id="12" name="15 Rectángulo"/>
          <p:cNvSpPr/>
          <p:nvPr/>
        </p:nvSpPr>
        <p:spPr>
          <a:xfrm>
            <a:off x="755576" y="5013176"/>
            <a:ext cx="7488831" cy="1440160"/>
          </a:xfrm>
          <a:prstGeom prst="rect">
            <a:avLst/>
          </a:prstGeom>
          <a:ln>
            <a:noFill/>
          </a:ln>
          <a:effectLst>
            <a:outerShdw blurRad="50800" dist="38100" dir="2700000" algn="tl" rotWithShape="0">
              <a:schemeClr val="accent1">
                <a:alpha val="40000"/>
              </a:schemeClr>
            </a:outerShdw>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SV" sz="2400" dirty="0" smtClean="0">
                <a:solidFill>
                  <a:srgbClr val="1F497D"/>
                </a:solidFill>
                <a:effectLst/>
                <a:latin typeface="+mj-lt"/>
                <a:ea typeface="Calibri"/>
                <a:cs typeface="Times New Roman"/>
              </a:rPr>
              <a:t>Ser la institución referente en la implementación de iniciativas para el desarrollo local.</a:t>
            </a:r>
            <a:endParaRPr lang="es-SV" sz="2400" dirty="0">
              <a:effectLst/>
              <a:latin typeface="+mj-lt"/>
              <a:ea typeface="Calibri"/>
              <a:cs typeface="Times New Roman"/>
            </a:endParaRPr>
          </a:p>
        </p:txBody>
      </p:sp>
    </p:spTree>
    <p:extLst>
      <p:ext uri="{BB962C8B-B14F-4D97-AF65-F5344CB8AC3E}">
        <p14:creationId xmlns:p14="http://schemas.microsoft.com/office/powerpoint/2010/main" val="399361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162218"/>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Electrificación</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172153467"/>
              </p:ext>
            </p:extLst>
          </p:nvPr>
        </p:nvGraphicFramePr>
        <p:xfrm>
          <a:off x="827584" y="1492751"/>
          <a:ext cx="8136902" cy="4608513"/>
        </p:xfrm>
        <a:graphic>
          <a:graphicData uri="http://schemas.openxmlformats.org/drawingml/2006/table">
            <a:tbl>
              <a:tblPr firstRow="1" bandRow="1">
                <a:tableStyleId>{B301B821-A1FF-4177-AEE7-76D212191A09}</a:tableStyleId>
              </a:tblPr>
              <a:tblGrid>
                <a:gridCol w="2376263">
                  <a:extLst>
                    <a:ext uri="{9D8B030D-6E8A-4147-A177-3AD203B41FA5}">
                      <a16:colId xmlns:a16="http://schemas.microsoft.com/office/drawing/2014/main" xmlns="" val="20000"/>
                    </a:ext>
                  </a:extLst>
                </a:gridCol>
                <a:gridCol w="1327641">
                  <a:extLst>
                    <a:ext uri="{9D8B030D-6E8A-4147-A177-3AD203B41FA5}">
                      <a16:colId xmlns:a16="http://schemas.microsoft.com/office/drawing/2014/main" xmlns="" val="20001"/>
                    </a:ext>
                  </a:extLst>
                </a:gridCol>
                <a:gridCol w="1696695">
                  <a:extLst>
                    <a:ext uri="{9D8B030D-6E8A-4147-A177-3AD203B41FA5}">
                      <a16:colId xmlns:a16="http://schemas.microsoft.com/office/drawing/2014/main" xmlns="" val="20002"/>
                    </a:ext>
                  </a:extLst>
                </a:gridCol>
                <a:gridCol w="1258637">
                  <a:extLst>
                    <a:ext uri="{9D8B030D-6E8A-4147-A177-3AD203B41FA5}">
                      <a16:colId xmlns:a16="http://schemas.microsoft.com/office/drawing/2014/main" xmlns="" val="20003"/>
                    </a:ext>
                  </a:extLst>
                </a:gridCol>
                <a:gridCol w="1477666">
                  <a:extLst>
                    <a:ext uri="{9D8B030D-6E8A-4147-A177-3AD203B41FA5}">
                      <a16:colId xmlns:a16="http://schemas.microsoft.com/office/drawing/2014/main" xmlns="" val="20004"/>
                    </a:ext>
                  </a:extLst>
                </a:gridCol>
              </a:tblGrid>
              <a:tr h="1204498">
                <a:tc>
                  <a:txBody>
                    <a:bodyPr/>
                    <a:lstStyle/>
                    <a:p>
                      <a:pPr algn="ctr" fontAlgn="b"/>
                      <a:r>
                        <a:rPr lang="es-SV" sz="2000" b="1" u="none" strike="noStrike" dirty="0" smtClean="0">
                          <a:effectLst/>
                          <a:latin typeface="Calibri" pitchFamily="34" charset="0"/>
                        </a:rPr>
                        <a:t>Municipio</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u="none" strike="noStrike" dirty="0" smtClean="0">
                          <a:effectLst/>
                          <a:latin typeface="Calibri" pitchFamily="34" charset="0"/>
                        </a:rPr>
                        <a:t>Ejecutado</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Beneficiarios</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Estatus</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Cantidad de proyectos</a:t>
                      </a:r>
                      <a:endParaRPr lang="es-SV" sz="2000" b="1" i="0" u="none" strike="noStrike" dirty="0">
                        <a:solidFill>
                          <a:srgbClr val="FFFFFF"/>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680803">
                <a:tc>
                  <a:txBody>
                    <a:bodyPr/>
                    <a:lstStyle/>
                    <a:p>
                      <a:pPr algn="l" fontAlgn="b"/>
                      <a:r>
                        <a:rPr lang="es-SV" sz="2000" b="0" i="0" u="none" strike="noStrike" dirty="0" smtClean="0">
                          <a:solidFill>
                            <a:srgbClr val="000000"/>
                          </a:solidFill>
                          <a:effectLst/>
                          <a:latin typeface="Calibri" pitchFamily="34" charset="0"/>
                        </a:rPr>
                        <a:t>Lolotique</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a:solidFill>
                            <a:srgbClr val="000000"/>
                          </a:solidFill>
                          <a:effectLst/>
                          <a:latin typeface="Calibri" pitchFamily="34" charset="0"/>
                        </a:rPr>
                        <a:t>$129,278</a:t>
                      </a: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67</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1</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680803">
                <a:tc>
                  <a:txBody>
                    <a:bodyPr/>
                    <a:lstStyle/>
                    <a:p>
                      <a:pPr algn="l" fontAlgn="b"/>
                      <a:r>
                        <a:rPr lang="es-SV" sz="2000" b="0" i="0" u="none" strike="noStrike" dirty="0" smtClean="0">
                          <a:solidFill>
                            <a:srgbClr val="000000"/>
                          </a:solidFill>
                          <a:effectLst/>
                          <a:latin typeface="Calibri" pitchFamily="34" charset="0"/>
                        </a:rPr>
                        <a:t>San Jorge *</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a:solidFill>
                            <a:srgbClr val="000000"/>
                          </a:solidFill>
                          <a:effectLst/>
                          <a:latin typeface="Calibri" pitchFamily="34" charset="0"/>
                        </a:rPr>
                        <a:t>$17,272</a:t>
                      </a: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252</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1</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680803">
                <a:tc>
                  <a:txBody>
                    <a:bodyPr/>
                    <a:lstStyle/>
                    <a:p>
                      <a:pPr algn="l" fontAlgn="b"/>
                      <a:r>
                        <a:rPr lang="es-SV" sz="2000" b="0" i="0" u="none" strike="noStrike" dirty="0" smtClean="0">
                          <a:solidFill>
                            <a:srgbClr val="000000"/>
                          </a:solidFill>
                          <a:effectLst/>
                          <a:latin typeface="Calibri" pitchFamily="34" charset="0"/>
                        </a:rPr>
                        <a:t>San Luis de la Reina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a:solidFill>
                            <a:srgbClr val="000000"/>
                          </a:solidFill>
                          <a:effectLst/>
                          <a:latin typeface="Calibri" pitchFamily="34" charset="0"/>
                        </a:rPr>
                        <a:t>$33,299</a:t>
                      </a: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116</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2</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680803">
                <a:tc>
                  <a:txBody>
                    <a:bodyPr/>
                    <a:lstStyle/>
                    <a:p>
                      <a:pPr algn="l" fontAlgn="b"/>
                      <a:r>
                        <a:rPr lang="es-SV" sz="2000" b="0" i="0" u="none" strike="noStrike" dirty="0" smtClean="0">
                          <a:solidFill>
                            <a:srgbClr val="000000"/>
                          </a:solidFill>
                          <a:effectLst/>
                          <a:latin typeface="Calibri" pitchFamily="34" charset="0"/>
                        </a:rPr>
                        <a:t>San Miguel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a:solidFill>
                            <a:srgbClr val="000000"/>
                          </a:solidFill>
                          <a:effectLst/>
                          <a:latin typeface="Calibri" pitchFamily="34" charset="0"/>
                        </a:rPr>
                        <a:t>$229,217</a:t>
                      </a: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233</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7</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680803">
                <a:tc>
                  <a:txBody>
                    <a:bodyPr/>
                    <a:lstStyle/>
                    <a:p>
                      <a:pPr algn="l" fontAlgn="b"/>
                      <a:r>
                        <a:rPr lang="es-SV" sz="2000" b="0" i="0" u="none" strike="noStrike" dirty="0" smtClean="0">
                          <a:solidFill>
                            <a:srgbClr val="000000"/>
                          </a:solidFill>
                          <a:effectLst/>
                          <a:latin typeface="Calibri" pitchFamily="34" charset="0"/>
                        </a:rPr>
                        <a:t>Sesori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a:solidFill>
                            <a:srgbClr val="000000"/>
                          </a:solidFill>
                          <a:effectLst/>
                          <a:latin typeface="Calibri" pitchFamily="34" charset="0"/>
                        </a:rPr>
                        <a:t>$76,484</a:t>
                      </a: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125</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2</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bl>
          </a:graphicData>
        </a:graphic>
      </p:graphicFrame>
      <p:sp>
        <p:nvSpPr>
          <p:cNvPr id="7" name="6 CuadroTexto"/>
          <p:cNvSpPr txBox="1"/>
          <p:nvPr/>
        </p:nvSpPr>
        <p:spPr>
          <a:xfrm>
            <a:off x="800766" y="6203305"/>
            <a:ext cx="7560840" cy="369332"/>
          </a:xfrm>
          <a:prstGeom prst="rect">
            <a:avLst/>
          </a:prstGeom>
          <a:noFill/>
        </p:spPr>
        <p:txBody>
          <a:bodyPr wrap="square" rtlCol="0">
            <a:spAutoFit/>
          </a:bodyPr>
          <a:lstStyle/>
          <a:p>
            <a:r>
              <a:rPr lang="es-SV" dirty="0" smtClean="0"/>
              <a:t>* Proyecto liquidado en junio de 2014.</a:t>
            </a:r>
            <a:endParaRPr lang="es-SV" dirty="0"/>
          </a:p>
        </p:txBody>
      </p:sp>
      <p:sp>
        <p:nvSpPr>
          <p:cNvPr id="8" name="Flecha derecha 7"/>
          <p:cNvSpPr/>
          <p:nvPr/>
        </p:nvSpPr>
        <p:spPr>
          <a:xfrm>
            <a:off x="228684" y="2868870"/>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215516" y="3544979"/>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228684" y="422108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228684" y="4869160"/>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2" name="Flecha derecha 11"/>
          <p:cNvSpPr/>
          <p:nvPr/>
        </p:nvSpPr>
        <p:spPr>
          <a:xfrm>
            <a:off x="215516" y="551723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40509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3" name="2 Rectángulo"/>
          <p:cNvSpPr/>
          <p:nvPr/>
        </p:nvSpPr>
        <p:spPr>
          <a:xfrm>
            <a:off x="35496" y="5821978"/>
            <a:ext cx="7776864" cy="830997"/>
          </a:xfrm>
          <a:prstGeom prst="rect">
            <a:avLst/>
          </a:prstGeom>
        </p:spPr>
        <p:txBody>
          <a:bodyPr wrap="square">
            <a:spAutoFit/>
          </a:bodyPr>
          <a:lstStyle/>
          <a:p>
            <a:r>
              <a:rPr lang="es-SV" sz="2400" b="1" dirty="0" smtClean="0">
                <a:solidFill>
                  <a:schemeClr val="tx2"/>
                </a:solidFill>
              </a:rPr>
              <a:t>Más de 16 mil personas beneficiadas y  1.65 kilómetros de caminos mejorados, reconstruido  y/o ampliado</a:t>
            </a:r>
          </a:p>
        </p:txBody>
      </p:sp>
      <p:sp>
        <p:nvSpPr>
          <p:cNvPr id="8" name="7 CuadroTexto"/>
          <p:cNvSpPr txBox="1"/>
          <p:nvPr/>
        </p:nvSpPr>
        <p:spPr>
          <a:xfrm>
            <a:off x="35496" y="3773939"/>
            <a:ext cx="4536504" cy="2031325"/>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USD$619 </a:t>
            </a:r>
            <a:r>
              <a:rPr lang="es-SV" sz="5400" b="1" dirty="0" smtClean="0">
                <a:solidFill>
                  <a:srgbClr val="002395"/>
                </a:solidFill>
                <a:latin typeface="+mj-lt"/>
                <a:ea typeface="Calibri"/>
                <a:cs typeface="Times New Roman"/>
              </a:rPr>
              <a:t>mil invertidos</a:t>
            </a:r>
            <a:endParaRPr lang="es-SV" sz="54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24563">
            <a:off x="4155185" y="-414875"/>
            <a:ext cx="4645161" cy="4489713"/>
          </a:xfrm>
          <a:prstGeom prst="rect">
            <a:avLst/>
          </a:prstGeom>
        </p:spPr>
      </p:pic>
      <p:sp>
        <p:nvSpPr>
          <p:cNvPr id="6" name="1 Título"/>
          <p:cNvSpPr>
            <a:spLocks noGrp="1"/>
          </p:cNvSpPr>
          <p:nvPr>
            <p:ph type="title"/>
          </p:nvPr>
        </p:nvSpPr>
        <p:spPr>
          <a:xfrm>
            <a:off x="-25720" y="213464"/>
            <a:ext cx="5436096" cy="1246495"/>
          </a:xfrm>
          <a:noFill/>
          <a:ln w="9525">
            <a:noFill/>
            <a:miter lim="800000"/>
            <a:headEnd/>
            <a:tailEnd/>
          </a:ln>
        </p:spPr>
        <p:txBody>
          <a:bodyPr wrap="square" anchor="ctr">
            <a:spAutoFit/>
          </a:bodyPr>
          <a:lstStyle/>
          <a:p>
            <a:pPr>
              <a:lnSpc>
                <a:spcPts val="3000"/>
              </a:lnSpc>
            </a:pPr>
            <a:r>
              <a:rPr lang="es-SV" sz="3600" b="1" dirty="0" smtClean="0">
                <a:solidFill>
                  <a:schemeClr val="tx2"/>
                </a:solidFill>
                <a:ea typeface="+mn-ea"/>
                <a:cs typeface="Arial" pitchFamily="34" charset="0"/>
              </a:rPr>
              <a:t>Infraestructura productiva,</a:t>
            </a:r>
            <a:br>
              <a:rPr lang="es-SV" sz="3600" b="1" dirty="0" smtClean="0">
                <a:solidFill>
                  <a:schemeClr val="tx2"/>
                </a:solidFill>
                <a:ea typeface="+mn-ea"/>
                <a:cs typeface="Arial" pitchFamily="34" charset="0"/>
              </a:rPr>
            </a:br>
            <a:r>
              <a:rPr lang="es-SV" sz="3600" b="1" dirty="0" smtClean="0">
                <a:solidFill>
                  <a:schemeClr val="tx2"/>
                </a:solidFill>
                <a:ea typeface="+mn-ea"/>
                <a:cs typeface="Arial" pitchFamily="34" charset="0"/>
              </a:rPr>
              <a:t>caminos y puentes</a:t>
            </a:r>
            <a:br>
              <a:rPr lang="es-SV" sz="36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Tree>
    <p:extLst>
      <p:ext uri="{BB962C8B-B14F-4D97-AF65-F5344CB8AC3E}">
        <p14:creationId xmlns:p14="http://schemas.microsoft.com/office/powerpoint/2010/main" val="38478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54497"/>
            <a:ext cx="7488832" cy="1200329"/>
          </a:xfrm>
          <a:noFill/>
          <a:ln w="9525">
            <a:noFill/>
            <a:miter lim="800000"/>
            <a:headEnd/>
            <a:tailEnd/>
          </a:ln>
        </p:spPr>
        <p:txBody>
          <a:bodyPr wrap="square" anchor="ctr">
            <a:spAutoFit/>
          </a:bodyPr>
          <a:lstStyle/>
          <a:p>
            <a:pPr algn="l"/>
            <a:r>
              <a:rPr lang="es-SV" sz="3600" b="1" dirty="0" smtClean="0">
                <a:solidFill>
                  <a:schemeClr val="tx2"/>
                </a:solidFill>
                <a:ea typeface="+mn-ea"/>
                <a:cs typeface="Arial" pitchFamily="34" charset="0"/>
              </a:rPr>
              <a:t>Infraestructura productiva, caminos y puentes </a:t>
            </a:r>
            <a:r>
              <a:rPr lang="es-SV" sz="2000" b="1" dirty="0" smtClean="0">
                <a:solidFill>
                  <a:schemeClr val="tx2"/>
                </a:solidFill>
                <a:ea typeface="+mn-ea"/>
                <a:cs typeface="Arial" pitchFamily="34" charset="0"/>
              </a:rPr>
              <a:t>-</a:t>
            </a:r>
            <a:r>
              <a:rPr lang="es-SV" sz="3600" b="1" dirty="0" smtClean="0">
                <a:solidFill>
                  <a:schemeClr val="tx2"/>
                </a:solidFill>
                <a:ea typeface="+mn-ea"/>
                <a:cs typeface="Arial" pitchFamily="34" charset="0"/>
              </a:rPr>
              <a:t> </a:t>
            </a: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259731051"/>
              </p:ext>
            </p:extLst>
          </p:nvPr>
        </p:nvGraphicFramePr>
        <p:xfrm>
          <a:off x="1043608" y="1412776"/>
          <a:ext cx="7920879" cy="5112566"/>
        </p:xfrm>
        <a:graphic>
          <a:graphicData uri="http://schemas.openxmlformats.org/drawingml/2006/table">
            <a:tbl>
              <a:tblPr firstRow="1" bandRow="1">
                <a:tableStyleId>{B301B821-A1FF-4177-AEE7-76D212191A09}</a:tableStyleId>
              </a:tblPr>
              <a:tblGrid>
                <a:gridCol w="1584176">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gridCol w="1499076">
                  <a:extLst>
                    <a:ext uri="{9D8B030D-6E8A-4147-A177-3AD203B41FA5}">
                      <a16:colId xmlns:a16="http://schemas.microsoft.com/office/drawing/2014/main" xmlns="" val="20002"/>
                    </a:ext>
                  </a:extLst>
                </a:gridCol>
                <a:gridCol w="3469475">
                  <a:extLst>
                    <a:ext uri="{9D8B030D-6E8A-4147-A177-3AD203B41FA5}">
                      <a16:colId xmlns:a16="http://schemas.microsoft.com/office/drawing/2014/main" xmlns="" val="20003"/>
                    </a:ext>
                  </a:extLst>
                </a:gridCol>
              </a:tblGrid>
              <a:tr h="507354">
                <a:tc>
                  <a:txBody>
                    <a:bodyPr/>
                    <a:lstStyle/>
                    <a:p>
                      <a:pPr algn="ctr" fontAlgn="b"/>
                      <a:r>
                        <a:rPr lang="es-SV" sz="2000" u="none" strike="noStrike" dirty="0" smtClean="0">
                          <a:effectLst/>
                          <a:latin typeface="Calibri" pitchFamily="34" charset="0"/>
                        </a:rPr>
                        <a:t>Municipio</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u="none" strike="noStrike" dirty="0" smtClean="0">
                          <a:effectLst/>
                          <a:latin typeface="Calibri" pitchFamily="34" charset="0"/>
                        </a:rPr>
                        <a:t>Ejecutado</a:t>
                      </a:r>
                      <a:endParaRPr lang="es-SV" sz="2000" b="0" i="0" u="none" strike="noStrike" dirty="0">
                        <a:solidFill>
                          <a:srgbClr val="FFFFFF"/>
                        </a:solidFill>
                        <a:effectLst/>
                        <a:latin typeface="Calibri" pitchFamily="34" charset="0"/>
                      </a:endParaRPr>
                    </a:p>
                  </a:txBody>
                  <a:tcPr marL="45720" marR="45720" anchor="ctr"/>
                </a:tc>
                <a:tc>
                  <a:txBody>
                    <a:bodyPr/>
                    <a:lstStyle/>
                    <a:p>
                      <a:pPr marL="0" algn="ctr" defTabSz="914400" rtl="0" eaLnBrk="1" fontAlgn="b" latinLnBrk="0" hangingPunct="1"/>
                      <a:r>
                        <a:rPr lang="es-SV" sz="2000" b="1" u="none" strike="noStrike" kern="1200" dirty="0" smtClean="0">
                          <a:solidFill>
                            <a:schemeClr val="lt1"/>
                          </a:solidFill>
                          <a:effectLst/>
                          <a:latin typeface="Calibri" pitchFamily="34" charset="0"/>
                          <a:ea typeface="+mn-ea"/>
                          <a:cs typeface="+mn-cs"/>
                        </a:rPr>
                        <a:t>Beneficiarios</a:t>
                      </a:r>
                      <a:endParaRPr lang="es-SV" sz="2000" b="1" u="none" strike="noStrike" kern="1200" dirty="0">
                        <a:solidFill>
                          <a:schemeClr val="lt1"/>
                        </a:solidFill>
                        <a:effectLst/>
                        <a:latin typeface="Calibri" pitchFamily="34" charset="0"/>
                        <a:ea typeface="+mn-ea"/>
                        <a:cs typeface="+mn-cs"/>
                      </a:endParaRPr>
                    </a:p>
                  </a:txBody>
                  <a:tcPr marL="45720" marR="45720" anchor="ctr"/>
                </a:tc>
                <a:tc>
                  <a:txBody>
                    <a:bodyPr/>
                    <a:lstStyle/>
                    <a:p>
                      <a:pPr marL="0" algn="ctr" defTabSz="914400" rtl="0" eaLnBrk="1" fontAlgn="b" latinLnBrk="0" hangingPunct="1"/>
                      <a:r>
                        <a:rPr lang="es-SV" sz="2000" b="1" u="none" strike="noStrike" kern="1200" dirty="0" smtClean="0">
                          <a:solidFill>
                            <a:schemeClr val="lt1"/>
                          </a:solidFill>
                          <a:effectLst/>
                          <a:latin typeface="Calibri" pitchFamily="34" charset="0"/>
                          <a:ea typeface="+mn-ea"/>
                          <a:cs typeface="+mn-cs"/>
                        </a:rPr>
                        <a:t>Resultado</a:t>
                      </a:r>
                      <a:endParaRPr lang="es-SV" sz="2000" b="1" u="none" strike="noStrike" kern="1200" dirty="0">
                        <a:solidFill>
                          <a:schemeClr val="lt1"/>
                        </a:solidFill>
                        <a:effectLst/>
                        <a:latin typeface="Calibri" pitchFamily="34" charset="0"/>
                        <a:ea typeface="+mn-ea"/>
                        <a:cs typeface="+mn-cs"/>
                      </a:endParaRPr>
                    </a:p>
                  </a:txBody>
                  <a:tcPr marL="45720" marR="45720" anchor="ctr"/>
                </a:tc>
                <a:extLst>
                  <a:ext uri="{0D108BD9-81ED-4DB2-BD59-A6C34878D82A}">
                    <a16:rowId xmlns:a16="http://schemas.microsoft.com/office/drawing/2014/main" xmlns="" val="10000"/>
                  </a:ext>
                </a:extLst>
              </a:tr>
              <a:tr h="897626">
                <a:tc>
                  <a:txBody>
                    <a:bodyPr/>
                    <a:lstStyle/>
                    <a:p>
                      <a:pPr algn="l" fontAlgn="b"/>
                      <a:r>
                        <a:rPr lang="es-SV" sz="2000" b="0" i="0" u="none" strike="noStrike" dirty="0" smtClean="0">
                          <a:solidFill>
                            <a:srgbClr val="000000"/>
                          </a:solidFill>
                          <a:effectLst/>
                          <a:latin typeface="Calibri" pitchFamily="34" charset="0"/>
                        </a:rPr>
                        <a:t>Carolina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$2,998</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7,057</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Incubadoras para reproducción</a:t>
                      </a:r>
                    </a:p>
                    <a:p>
                      <a:pPr algn="ctr" fontAlgn="b"/>
                      <a:r>
                        <a:rPr lang="es-SV" sz="2000" b="0" i="0" u="none" strike="noStrike" baseline="0" dirty="0" smtClean="0">
                          <a:solidFill>
                            <a:srgbClr val="000000"/>
                          </a:solidFill>
                          <a:effectLst/>
                          <a:latin typeface="Calibri" pitchFamily="34" charset="0"/>
                        </a:rPr>
                        <a:t> de aves entregadas</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507354">
                <a:tc>
                  <a:txBody>
                    <a:bodyPr/>
                    <a:lstStyle/>
                    <a:p>
                      <a:pPr algn="l" fontAlgn="b"/>
                      <a:r>
                        <a:rPr lang="es-SV" sz="2000" b="0" i="0" u="none" strike="noStrike" dirty="0" smtClean="0">
                          <a:solidFill>
                            <a:srgbClr val="000000"/>
                          </a:solidFill>
                          <a:effectLst/>
                          <a:latin typeface="Calibri" pitchFamily="34" charset="0"/>
                        </a:rPr>
                        <a:t>El Transito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$100,000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7,829</a:t>
                      </a:r>
                      <a:endParaRPr lang="es-SV" sz="2000" b="0" i="0" u="none" strike="noStrike" dirty="0">
                        <a:solidFill>
                          <a:srgbClr val="000000"/>
                        </a:solidFill>
                        <a:effectLst/>
                        <a:latin typeface="Calibri" pitchFamily="34" charset="0"/>
                      </a:endParaRPr>
                    </a:p>
                  </a:txBody>
                  <a:tcPr marL="45720" marR="45720" anchor="ctr"/>
                </a:tc>
                <a:tc>
                  <a:txBody>
                    <a:bodyPr/>
                    <a:lstStyle/>
                    <a:p>
                      <a:pPr marL="0" indent="0" algn="ctr" fontAlgn="b">
                        <a:buNone/>
                      </a:pPr>
                      <a:r>
                        <a:rPr lang="es-SV" sz="2000" b="0" i="0" u="none" strike="noStrike" dirty="0" smtClean="0">
                          <a:solidFill>
                            <a:srgbClr val="000000"/>
                          </a:solidFill>
                          <a:effectLst/>
                          <a:latin typeface="Calibri" pitchFamily="34" charset="0"/>
                        </a:rPr>
                        <a:t>0.3</a:t>
                      </a:r>
                      <a:r>
                        <a:rPr lang="es-SV" sz="2000" b="0" i="0" u="none" strike="noStrike" baseline="0" dirty="0" smtClean="0">
                          <a:solidFill>
                            <a:srgbClr val="000000"/>
                          </a:solidFill>
                          <a:effectLst/>
                          <a:latin typeface="Calibri" pitchFamily="34" charset="0"/>
                        </a:rPr>
                        <a:t> km de camino concreteado </a:t>
                      </a:r>
                    </a:p>
                  </a:txBody>
                  <a:tcPr marL="45720" marR="45720" anchor="ctr"/>
                </a:tc>
                <a:extLst>
                  <a:ext uri="{0D108BD9-81ED-4DB2-BD59-A6C34878D82A}">
                    <a16:rowId xmlns:a16="http://schemas.microsoft.com/office/drawing/2014/main" xmlns="" val="10002"/>
                  </a:ext>
                </a:extLst>
              </a:tr>
              <a:tr h="507354">
                <a:tc>
                  <a:txBody>
                    <a:bodyPr/>
                    <a:lstStyle/>
                    <a:p>
                      <a:pPr algn="l" fontAlgn="b"/>
                      <a:r>
                        <a:rPr lang="es-SV" sz="2000" b="0" i="0" u="none" strike="noStrike" dirty="0" smtClean="0">
                          <a:solidFill>
                            <a:srgbClr val="000000"/>
                          </a:solidFill>
                          <a:effectLst/>
                          <a:latin typeface="Calibri" pitchFamily="34" charset="0"/>
                        </a:rPr>
                        <a:t>Lolotique</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$310,547</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5,175</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0" i="0" u="none" strike="noStrike" dirty="0" smtClean="0">
                          <a:solidFill>
                            <a:srgbClr val="000000"/>
                          </a:solidFill>
                          <a:effectLst/>
                          <a:latin typeface="Calibri" pitchFamily="34" charset="0"/>
                        </a:rPr>
                        <a:t>1.35 km de camino concreteado</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897626">
                <a:tc>
                  <a:txBody>
                    <a:bodyPr/>
                    <a:lstStyle/>
                    <a:p>
                      <a:pPr algn="l" fontAlgn="b"/>
                      <a:r>
                        <a:rPr lang="es-SV" sz="2000" b="0" i="0" u="none" strike="noStrike" dirty="0" smtClean="0">
                          <a:solidFill>
                            <a:srgbClr val="000000"/>
                          </a:solidFill>
                          <a:effectLst/>
                          <a:latin typeface="Calibri" pitchFamily="34" charset="0"/>
                        </a:rPr>
                        <a:t>Nuevo Edén de San Juan</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$2,998</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5.488</a:t>
                      </a:r>
                      <a:endParaRPr lang="es-SV" sz="2000" b="0" i="0" u="none" strike="noStrike" dirty="0">
                        <a:solidFill>
                          <a:srgbClr val="000000"/>
                        </a:solidFill>
                        <a:effectLst/>
                        <a:latin typeface="Calibri" pitchFamily="34" charset="0"/>
                      </a:endParaRPr>
                    </a:p>
                  </a:txBody>
                  <a:tcPr marL="45720" marR="45720" anchor="ctr"/>
                </a:tc>
                <a:tc>
                  <a:txBody>
                    <a:bodyPr/>
                    <a:lstStyle/>
                    <a:p>
                      <a:pPr marL="0" indent="0" algn="ctr" fontAlgn="b">
                        <a:buNone/>
                      </a:pPr>
                      <a:r>
                        <a:rPr lang="es-SV" sz="2000" b="0" i="0" u="none" strike="noStrike" dirty="0" smtClean="0">
                          <a:solidFill>
                            <a:srgbClr val="000000"/>
                          </a:solidFill>
                          <a:effectLst/>
                          <a:latin typeface="Calibri" pitchFamily="34" charset="0"/>
                        </a:rPr>
                        <a:t>Incubadoras para reproducción</a:t>
                      </a:r>
                    </a:p>
                    <a:p>
                      <a:pPr marL="0" indent="0" algn="ctr" fontAlgn="b">
                        <a:buNone/>
                      </a:pPr>
                      <a:r>
                        <a:rPr lang="es-SV" sz="2000" b="0" i="0" u="none" strike="noStrike" baseline="0" dirty="0" smtClean="0">
                          <a:solidFill>
                            <a:srgbClr val="000000"/>
                          </a:solidFill>
                          <a:effectLst/>
                          <a:latin typeface="Calibri" pitchFamily="34" charset="0"/>
                        </a:rPr>
                        <a:t> de aves entregadas</a:t>
                      </a:r>
                      <a:endParaRPr lang="es-SV" sz="2000" b="0" i="0" u="none" strike="noStrike" dirty="0" smtClean="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897626">
                <a:tc>
                  <a:txBody>
                    <a:bodyPr/>
                    <a:lstStyle/>
                    <a:p>
                      <a:pPr algn="l" fontAlgn="b"/>
                      <a:r>
                        <a:rPr lang="es-SV" sz="2000" b="0" i="0" u="none" strike="noStrike" dirty="0" smtClean="0">
                          <a:solidFill>
                            <a:srgbClr val="000000"/>
                          </a:solidFill>
                          <a:effectLst/>
                          <a:latin typeface="Calibri" pitchFamily="34" charset="0"/>
                        </a:rPr>
                        <a:t>San Miguel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$112,808</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65,523</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1" i="0" u="none" strike="noStrike" dirty="0" smtClean="0">
                          <a:solidFill>
                            <a:srgbClr val="490092"/>
                          </a:solidFill>
                          <a:effectLst/>
                          <a:latin typeface="Calibri" pitchFamily="34" charset="0"/>
                        </a:rPr>
                        <a:t>En ejecución: </a:t>
                      </a:r>
                      <a:r>
                        <a:rPr lang="es-SV" sz="2000" b="0" i="0" u="none" strike="noStrike" dirty="0" smtClean="0">
                          <a:solidFill>
                            <a:srgbClr val="000000"/>
                          </a:solidFill>
                          <a:effectLst/>
                          <a:latin typeface="Calibri" pitchFamily="34" charset="0"/>
                        </a:rPr>
                        <a:t>proyecto de pavimentación de camino</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897626">
                <a:tc>
                  <a:txBody>
                    <a:bodyPr/>
                    <a:lstStyle/>
                    <a:p>
                      <a:pPr algn="l" fontAlgn="b"/>
                      <a:r>
                        <a:rPr lang="es-SV" sz="2000" b="0" i="0" u="none" strike="noStrike" dirty="0" smtClean="0">
                          <a:solidFill>
                            <a:srgbClr val="000000"/>
                          </a:solidFill>
                          <a:effectLst/>
                          <a:latin typeface="Calibri" pitchFamily="34" charset="0"/>
                        </a:rPr>
                        <a:t>Uluazapa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$90,000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3,351</a:t>
                      </a:r>
                      <a:endParaRPr lang="es-SV" sz="2000" b="0" i="0" u="none" strike="noStrike" dirty="0">
                        <a:solidFill>
                          <a:srgbClr val="000000"/>
                        </a:solidFill>
                        <a:effectLst/>
                        <a:latin typeface="Calibri" pitchFamily="34" charset="0"/>
                      </a:endParaRPr>
                    </a:p>
                  </a:txBody>
                  <a:tcPr marL="45720" marR="45720" anchor="ctr"/>
                </a:tc>
                <a:tc>
                  <a:txBody>
                    <a:bodyPr/>
                    <a:lstStyle/>
                    <a:p>
                      <a:pPr algn="ctr" fontAlgn="b"/>
                      <a:r>
                        <a:rPr lang="es-SV" sz="2000" b="1" i="0" u="none" strike="noStrike" dirty="0" smtClean="0">
                          <a:solidFill>
                            <a:srgbClr val="490092"/>
                          </a:solidFill>
                          <a:effectLst/>
                          <a:latin typeface="Calibri" pitchFamily="34" charset="0"/>
                        </a:rPr>
                        <a:t>En ejecución: </a:t>
                      </a:r>
                      <a:r>
                        <a:rPr lang="es-SV" sz="2000" b="0" i="0" u="none" strike="noStrike" dirty="0" smtClean="0">
                          <a:solidFill>
                            <a:srgbClr val="000000"/>
                          </a:solidFill>
                          <a:effectLst/>
                          <a:latin typeface="Calibri" pitchFamily="34" charset="0"/>
                        </a:rPr>
                        <a:t>proyecto de</a:t>
                      </a:r>
                    </a:p>
                    <a:p>
                      <a:pPr algn="ctr" fontAlgn="b"/>
                      <a:r>
                        <a:rPr lang="es-SV" sz="2000" b="0" i="0" u="none" strike="noStrike" dirty="0" smtClean="0">
                          <a:solidFill>
                            <a:srgbClr val="000000"/>
                          </a:solidFill>
                          <a:effectLst/>
                          <a:latin typeface="Calibri" pitchFamily="34" charset="0"/>
                        </a:rPr>
                        <a:t> concreteado de camino</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bl>
          </a:graphicData>
        </a:graphic>
      </p:graphicFrame>
      <p:sp>
        <p:nvSpPr>
          <p:cNvPr id="7" name="Flecha derecha 6"/>
          <p:cNvSpPr/>
          <p:nvPr/>
        </p:nvSpPr>
        <p:spPr>
          <a:xfrm>
            <a:off x="311812" y="215322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8" name="Flecha derecha 7"/>
          <p:cNvSpPr/>
          <p:nvPr/>
        </p:nvSpPr>
        <p:spPr>
          <a:xfrm>
            <a:off x="311812" y="283086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311812" y="335736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311812" y="404255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311812" y="504992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2" name="Flecha derecha 11"/>
          <p:cNvSpPr/>
          <p:nvPr/>
        </p:nvSpPr>
        <p:spPr>
          <a:xfrm>
            <a:off x="311812" y="580526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8065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9" name="8 Rectángulo">
            <a:hlinkClick r:id="rId2" action="ppaction://hlinkfile"/>
          </p:cNvPr>
          <p:cNvSpPr/>
          <p:nvPr/>
        </p:nvSpPr>
        <p:spPr>
          <a:xfrm>
            <a:off x="3059832" y="2852937"/>
            <a:ext cx="2880320" cy="2016224"/>
          </a:xfrm>
          <a:prstGeom prst="rect">
            <a:avLst/>
          </a:prstGeom>
          <a:solidFill>
            <a:srgbClr val="DB32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sp>
        <p:nvSpPr>
          <p:cNvPr id="12" name="1 Título"/>
          <p:cNvSpPr txBox="1">
            <a:spLocks/>
          </p:cNvSpPr>
          <p:nvPr/>
        </p:nvSpPr>
        <p:spPr>
          <a:xfrm>
            <a:off x="2915816" y="4888529"/>
            <a:ext cx="3168352" cy="1692771"/>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Irma Castro y</a:t>
            </a:r>
          </a:p>
          <a:p>
            <a:r>
              <a:rPr lang="es-SV" sz="3200" b="1" dirty="0" smtClean="0">
                <a:solidFill>
                  <a:srgbClr val="002395"/>
                </a:solidFill>
              </a:rPr>
              <a:t>Tomasa Ochoa</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Proyecto de Calle</a:t>
            </a:r>
            <a:br>
              <a:rPr lang="es-SV" sz="2000" dirty="0" smtClean="0">
                <a:solidFill>
                  <a:schemeClr val="tx1"/>
                </a:solidFill>
              </a:rPr>
            </a:br>
            <a:r>
              <a:rPr lang="es-SV" sz="2000" dirty="0" smtClean="0">
                <a:solidFill>
                  <a:schemeClr val="tx1"/>
                </a:solidFill>
              </a:rPr>
              <a:t>Lolotique</a:t>
            </a:r>
            <a:endParaRPr lang="es-SV" sz="2000" dirty="0">
              <a:solidFill>
                <a:schemeClr val="tx1"/>
              </a:solidFill>
            </a:endParaRPr>
          </a:p>
        </p:txBody>
      </p:sp>
      <p:sp>
        <p:nvSpPr>
          <p:cNvPr id="13" name="12 CuadroTexto"/>
          <p:cNvSpPr txBox="1"/>
          <p:nvPr/>
        </p:nvSpPr>
        <p:spPr>
          <a:xfrm>
            <a:off x="4149834" y="1700808"/>
            <a:ext cx="787395" cy="1323439"/>
          </a:xfrm>
          <a:prstGeom prst="rect">
            <a:avLst/>
          </a:prstGeom>
          <a:noFill/>
        </p:spPr>
        <p:txBody>
          <a:bodyPr wrap="none" rtlCol="0">
            <a:spAutoFit/>
          </a:bodyPr>
          <a:lstStyle/>
          <a:p>
            <a:pPr algn="r"/>
            <a:r>
              <a:rPr lang="es-SV" sz="8000" b="1" dirty="0" smtClean="0"/>
              <a:t>1</a:t>
            </a:r>
            <a:endParaRPr lang="es-SV" sz="8000" b="1" dirty="0"/>
          </a:p>
        </p:txBody>
      </p:sp>
      <p:grpSp>
        <p:nvGrpSpPr>
          <p:cNvPr id="14" name="13 Grupo"/>
          <p:cNvGrpSpPr/>
          <p:nvPr/>
        </p:nvGrpSpPr>
        <p:grpSpPr>
          <a:xfrm>
            <a:off x="4074679" y="3449772"/>
            <a:ext cx="936104" cy="936104"/>
            <a:chOff x="7202849" y="3294031"/>
            <a:chExt cx="936104" cy="936104"/>
          </a:xfrm>
        </p:grpSpPr>
        <p:sp>
          <p:nvSpPr>
            <p:cNvPr id="15" name="14 Rectángulo redondeado"/>
            <p:cNvSpPr/>
            <p:nvPr/>
          </p:nvSpPr>
          <p:spPr>
            <a:xfrm>
              <a:off x="7202849" y="3294031"/>
              <a:ext cx="936104" cy="936104"/>
            </a:xfrm>
            <a:prstGeom prst="roundRect">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sp>
          <p:nvSpPr>
            <p:cNvPr id="16" name="15 Triángulo isósceles"/>
            <p:cNvSpPr/>
            <p:nvPr/>
          </p:nvSpPr>
          <p:spPr>
            <a:xfrm rot="5400000">
              <a:off x="7442262" y="3508279"/>
              <a:ext cx="588830" cy="507612"/>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grpSp>
      <p:sp>
        <p:nvSpPr>
          <p:cNvPr id="17" name="16 CuadroTexto"/>
          <p:cNvSpPr txBox="1"/>
          <p:nvPr/>
        </p:nvSpPr>
        <p:spPr>
          <a:xfrm>
            <a:off x="0" y="116632"/>
            <a:ext cx="4427984" cy="1661993"/>
          </a:xfrm>
          <a:prstGeom prst="rect">
            <a:avLst/>
          </a:prstGeom>
          <a:noFill/>
        </p:spPr>
        <p:txBody>
          <a:bodyPr wrap="square" rtlCol="0">
            <a:spAutoFit/>
          </a:bodyPr>
          <a:lstStyle/>
          <a:p>
            <a:pPr algn="ctr"/>
            <a:r>
              <a:rPr lang="es-SV" sz="5400" b="1" dirty="0" smtClean="0">
                <a:latin typeface="+mj-lt"/>
                <a:ea typeface="Calibri"/>
                <a:cs typeface="Times New Roman"/>
              </a:rPr>
              <a:t>Testimonio</a:t>
            </a:r>
          </a:p>
          <a:p>
            <a:pPr algn="ctr"/>
            <a:r>
              <a:rPr lang="es-SV" sz="2400" b="1" dirty="0" smtClean="0">
                <a:latin typeface="+mj-lt"/>
                <a:ea typeface="Calibri"/>
                <a:cs typeface="Times New Roman"/>
              </a:rPr>
              <a:t>Infraestructura productiva, caminos y puentes</a:t>
            </a:r>
            <a:endParaRPr lang="es-SV" sz="2400" b="1" dirty="0">
              <a:latin typeface="+mj-lt"/>
              <a:ea typeface="Calibri"/>
              <a:cs typeface="Times New Roman"/>
            </a:endParaRPr>
          </a:p>
        </p:txBody>
      </p:sp>
    </p:spTree>
    <p:extLst>
      <p:ext uri="{BB962C8B-B14F-4D97-AF65-F5344CB8AC3E}">
        <p14:creationId xmlns:p14="http://schemas.microsoft.com/office/powerpoint/2010/main" val="587363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28276"/>
            <a:ext cx="4176464" cy="1508105"/>
          </a:xfrm>
          <a:noFill/>
          <a:ln w="9525">
            <a:noFill/>
            <a:miter lim="800000"/>
            <a:headEnd/>
            <a:tailEnd/>
          </a:ln>
        </p:spPr>
        <p:txBody>
          <a:bodyPr wrap="square" anchor="ctr">
            <a:spAutoFit/>
          </a:bodyPr>
          <a:lstStyle/>
          <a:p>
            <a:r>
              <a:rPr lang="es-SV" sz="3600" b="1" dirty="0" smtClean="0">
                <a:solidFill>
                  <a:schemeClr val="tx2"/>
                </a:solidFill>
                <a:ea typeface="+mn-ea"/>
                <a:cs typeface="Arial" pitchFamily="34" charset="0"/>
              </a:rPr>
              <a:t>Infraestructura para</a:t>
            </a:r>
            <a:br>
              <a:rPr lang="es-SV" sz="3600" b="1" dirty="0" smtClean="0">
                <a:solidFill>
                  <a:schemeClr val="tx2"/>
                </a:solidFill>
                <a:ea typeface="+mn-ea"/>
                <a:cs typeface="Arial" pitchFamily="34" charset="0"/>
              </a:rPr>
            </a:br>
            <a:r>
              <a:rPr lang="es-SV" sz="3600" b="1" dirty="0" smtClean="0">
                <a:solidFill>
                  <a:schemeClr val="tx2"/>
                </a:solidFill>
                <a:ea typeface="+mn-ea"/>
                <a:cs typeface="Arial" pitchFamily="34" charset="0"/>
              </a:rPr>
              <a:t>el desarrollo social</a:t>
            </a:r>
            <a:br>
              <a:rPr lang="es-SV" sz="36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130830" y="6135687"/>
            <a:ext cx="6408712" cy="523220"/>
          </a:xfrm>
          <a:prstGeom prst="rect">
            <a:avLst/>
          </a:prstGeom>
        </p:spPr>
        <p:txBody>
          <a:bodyPr wrap="square">
            <a:spAutoFit/>
          </a:bodyPr>
          <a:lstStyle/>
          <a:p>
            <a:pPr algn="ctr"/>
            <a:r>
              <a:rPr lang="es-SV" sz="2800" b="1" dirty="0" smtClean="0">
                <a:solidFill>
                  <a:schemeClr val="tx2"/>
                </a:solidFill>
              </a:rPr>
              <a:t>Más de 500 mil personas beneficiadas</a:t>
            </a:r>
          </a:p>
        </p:txBody>
      </p:sp>
      <p:sp>
        <p:nvSpPr>
          <p:cNvPr id="8" name="7 CuadroTexto"/>
          <p:cNvSpPr txBox="1"/>
          <p:nvPr/>
        </p:nvSpPr>
        <p:spPr>
          <a:xfrm>
            <a:off x="107504" y="4005064"/>
            <a:ext cx="4536504" cy="181588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USD$1.25 </a:t>
            </a:r>
            <a:r>
              <a:rPr lang="es-SV" sz="4000" b="1" dirty="0" smtClean="0">
                <a:solidFill>
                  <a:srgbClr val="002395"/>
                </a:solidFill>
                <a:latin typeface="+mj-lt"/>
                <a:ea typeface="Calibri"/>
                <a:cs typeface="Times New Roman"/>
              </a:rPr>
              <a:t>millones invertidos</a:t>
            </a:r>
            <a:endParaRPr lang="es-SV" sz="40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054">
            <a:off x="3702062" y="-317780"/>
            <a:ext cx="4645161" cy="4489713"/>
          </a:xfrm>
          <a:prstGeom prst="rect">
            <a:avLst/>
          </a:prstGeom>
        </p:spPr>
      </p:pic>
    </p:spTree>
    <p:extLst>
      <p:ext uri="{BB962C8B-B14F-4D97-AF65-F5344CB8AC3E}">
        <p14:creationId xmlns:p14="http://schemas.microsoft.com/office/powerpoint/2010/main" val="3667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54496"/>
            <a:ext cx="7776864" cy="1200329"/>
          </a:xfrm>
          <a:noFill/>
          <a:ln w="9525">
            <a:noFill/>
            <a:miter lim="800000"/>
            <a:headEnd/>
            <a:tailEnd/>
          </a:ln>
        </p:spPr>
        <p:txBody>
          <a:bodyPr wrap="square" anchor="ctr">
            <a:spAutoFit/>
          </a:bodyPr>
          <a:lstStyle/>
          <a:p>
            <a:pPr algn="l"/>
            <a:r>
              <a:rPr lang="es-SV" sz="3600" b="1" dirty="0" smtClean="0">
                <a:solidFill>
                  <a:schemeClr val="tx2"/>
                </a:solidFill>
                <a:ea typeface="+mn-ea"/>
                <a:cs typeface="Arial" pitchFamily="34" charset="0"/>
              </a:rPr>
              <a:t>Infraestructura para el desarrollo social </a:t>
            </a:r>
            <a:r>
              <a:rPr lang="es-SV" sz="2000" b="1" dirty="0" smtClean="0">
                <a:solidFill>
                  <a:schemeClr val="tx2"/>
                </a:solidFill>
                <a:ea typeface="+mn-ea"/>
                <a:cs typeface="Arial" pitchFamily="34" charset="0"/>
              </a:rPr>
              <a:t>- </a:t>
            </a: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683377940"/>
              </p:ext>
            </p:extLst>
          </p:nvPr>
        </p:nvGraphicFramePr>
        <p:xfrm>
          <a:off x="1259632" y="1700808"/>
          <a:ext cx="7488831" cy="4652031"/>
        </p:xfrm>
        <a:graphic>
          <a:graphicData uri="http://schemas.openxmlformats.org/drawingml/2006/table">
            <a:tbl>
              <a:tblPr firstRow="1" bandRow="1">
                <a:tableStyleId>{B301B821-A1FF-4177-AEE7-76D212191A09}</a:tableStyleId>
              </a:tblPr>
              <a:tblGrid>
                <a:gridCol w="3829833">
                  <a:extLst>
                    <a:ext uri="{9D8B030D-6E8A-4147-A177-3AD203B41FA5}">
                      <a16:colId xmlns:a16="http://schemas.microsoft.com/office/drawing/2014/main" xmlns="" val="20000"/>
                    </a:ext>
                  </a:extLst>
                </a:gridCol>
                <a:gridCol w="1829499">
                  <a:extLst>
                    <a:ext uri="{9D8B030D-6E8A-4147-A177-3AD203B41FA5}">
                      <a16:colId xmlns:a16="http://schemas.microsoft.com/office/drawing/2014/main" xmlns="" val="20001"/>
                    </a:ext>
                  </a:extLst>
                </a:gridCol>
                <a:gridCol w="1829499">
                  <a:extLst>
                    <a:ext uri="{9D8B030D-6E8A-4147-A177-3AD203B41FA5}">
                      <a16:colId xmlns:a16="http://schemas.microsoft.com/office/drawing/2014/main" xmlns="" val="20002"/>
                    </a:ext>
                  </a:extLst>
                </a:gridCol>
              </a:tblGrid>
              <a:tr h="494075">
                <a:tc>
                  <a:txBody>
                    <a:bodyPr/>
                    <a:lstStyle/>
                    <a:p>
                      <a:pPr algn="ctr" fontAlgn="b"/>
                      <a:r>
                        <a:rPr lang="es-SV" sz="2000" b="1" u="none" strike="noStrike" dirty="0" smtClean="0">
                          <a:effectLst/>
                          <a:latin typeface="Calibri" pitchFamily="34" charset="0"/>
                        </a:rPr>
                        <a:t>Tipo de Infraestructura</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u="none" strike="noStrike" dirty="0" smtClean="0">
                          <a:effectLst/>
                          <a:latin typeface="Calibri" pitchFamily="34" charset="0"/>
                        </a:rPr>
                        <a:t>Ejecutado</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Beneficiarios</a:t>
                      </a:r>
                      <a:endParaRPr lang="es-SV" sz="2000" b="1" i="0" u="none" strike="noStrike" dirty="0">
                        <a:solidFill>
                          <a:srgbClr val="FFFFFF"/>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853402">
                <a:tc>
                  <a:txBody>
                    <a:bodyPr/>
                    <a:lstStyle/>
                    <a:p>
                      <a:pPr algn="l" fontAlgn="b"/>
                      <a:r>
                        <a:rPr lang="es-SV" sz="2000" u="none" strike="noStrike" dirty="0">
                          <a:effectLst/>
                          <a:latin typeface="Calibri" pitchFamily="34" charset="0"/>
                        </a:rPr>
                        <a:t>Adecuación de espacios </a:t>
                      </a:r>
                      <a:r>
                        <a:rPr lang="es-SV" sz="2000" u="none" strike="noStrike" dirty="0" smtClean="0">
                          <a:effectLst/>
                          <a:latin typeface="Calibri" pitchFamily="34" charset="0"/>
                        </a:rPr>
                        <a:t>para personas adultas mayores</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$24,308</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10,612</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853402">
                <a:tc>
                  <a:txBody>
                    <a:bodyPr/>
                    <a:lstStyle/>
                    <a:p>
                      <a:pPr algn="l" fontAlgn="b"/>
                      <a:r>
                        <a:rPr lang="es-SV" sz="2000" u="none" strike="noStrike" dirty="0" smtClean="0">
                          <a:effectLst/>
                          <a:latin typeface="Calibri" pitchFamily="34" charset="0"/>
                        </a:rPr>
                        <a:t>Componente de Infraestructura (componente 1) del </a:t>
                      </a:r>
                      <a:r>
                        <a:rPr lang="es-SV" sz="2000" u="none" strike="noStrike" dirty="0">
                          <a:effectLst/>
                          <a:latin typeface="Calibri" pitchFamily="34" charset="0"/>
                        </a:rPr>
                        <a:t>PFGL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$526,573</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63,182</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853402">
                <a:tc>
                  <a:txBody>
                    <a:bodyPr/>
                    <a:lstStyle/>
                    <a:p>
                      <a:pPr algn="l" fontAlgn="b"/>
                      <a:r>
                        <a:rPr lang="es-SV" sz="2000" u="none" strike="noStrike" dirty="0" smtClean="0">
                          <a:effectLst/>
                          <a:latin typeface="Calibri" pitchFamily="34" charset="0"/>
                        </a:rPr>
                        <a:t>Terminación de Construcción </a:t>
                      </a:r>
                      <a:r>
                        <a:rPr lang="es-SV" sz="2000" u="none" strike="noStrike" dirty="0">
                          <a:effectLst/>
                          <a:latin typeface="Calibri" pitchFamily="34" charset="0"/>
                        </a:rPr>
                        <a:t>de </a:t>
                      </a:r>
                      <a:r>
                        <a:rPr lang="es-SV" sz="2000" u="none" strike="noStrike" dirty="0" smtClean="0">
                          <a:effectLst/>
                          <a:latin typeface="Calibri" pitchFamily="34" charset="0"/>
                        </a:rPr>
                        <a:t>Sede </a:t>
                      </a:r>
                      <a:r>
                        <a:rPr lang="es-SV" sz="2000" u="none" strike="noStrike" dirty="0">
                          <a:effectLst/>
                          <a:latin typeface="Calibri" pitchFamily="34" charset="0"/>
                        </a:rPr>
                        <a:t>Ciudad Mujer</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$358,169</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480,000</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494075">
                <a:tc>
                  <a:txBody>
                    <a:bodyPr/>
                    <a:lstStyle/>
                    <a:p>
                      <a:pPr algn="l" fontAlgn="b"/>
                      <a:r>
                        <a:rPr lang="es-SV" sz="2000" u="none" strike="noStrike" dirty="0">
                          <a:effectLst/>
                          <a:latin typeface="Calibri" pitchFamily="34" charset="0"/>
                        </a:rPr>
                        <a:t>Desarrollo Comunal</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$287,186</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20,000</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494075">
                <a:tc>
                  <a:txBody>
                    <a:bodyPr/>
                    <a:lstStyle/>
                    <a:p>
                      <a:pPr algn="l" fontAlgn="b"/>
                      <a:r>
                        <a:rPr lang="es-SV" sz="2000" b="0" i="0" u="none" strike="noStrike" dirty="0" smtClean="0">
                          <a:solidFill>
                            <a:srgbClr val="000000"/>
                          </a:solidFill>
                          <a:effectLst/>
                          <a:latin typeface="Calibri" pitchFamily="34" charset="0"/>
                        </a:rPr>
                        <a:t>Gestión de riesgos </a:t>
                      </a:r>
                      <a:r>
                        <a:rPr lang="es-SV" sz="1400" b="0" i="0" u="none" strike="noStrike" dirty="0" smtClean="0">
                          <a:solidFill>
                            <a:srgbClr val="000000"/>
                          </a:solidFill>
                          <a:effectLst/>
                          <a:latin typeface="Calibri" pitchFamily="34" charset="0"/>
                        </a:rPr>
                        <a:t>(Estudio de impacto Ambiental)</a:t>
                      </a:r>
                      <a:endParaRPr lang="es-SV" sz="14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$11,300</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494075">
                <a:tc>
                  <a:txBody>
                    <a:bodyPr/>
                    <a:lstStyle/>
                    <a:p>
                      <a:pPr algn="l" fontAlgn="b"/>
                      <a:r>
                        <a:rPr lang="es-SV" sz="2000" u="none" strike="noStrike" dirty="0">
                          <a:effectLst/>
                          <a:latin typeface="Calibri" pitchFamily="34" charset="0"/>
                        </a:rPr>
                        <a:t>Prevención de Violencia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dirty="0">
                          <a:effectLst/>
                          <a:latin typeface="Calibri" pitchFamily="34" charset="0"/>
                        </a:rPr>
                        <a:t>$42,501</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b="0" i="0" u="none" strike="noStrike" dirty="0" smtClean="0">
                          <a:solidFill>
                            <a:srgbClr val="000000"/>
                          </a:solidFill>
                          <a:effectLst/>
                          <a:latin typeface="Calibri" pitchFamily="34" charset="0"/>
                        </a:rPr>
                        <a:t>2,000</a:t>
                      </a:r>
                      <a:endParaRPr lang="es-SV" sz="20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bl>
          </a:graphicData>
        </a:graphic>
      </p:graphicFrame>
      <p:sp>
        <p:nvSpPr>
          <p:cNvPr id="5" name="Flecha derecha 4"/>
          <p:cNvSpPr/>
          <p:nvPr/>
        </p:nvSpPr>
        <p:spPr>
          <a:xfrm>
            <a:off x="430854" y="240118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7" name="Flecha derecha 6"/>
          <p:cNvSpPr/>
          <p:nvPr/>
        </p:nvSpPr>
        <p:spPr>
          <a:xfrm>
            <a:off x="432217" y="3287387"/>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8" name="Flecha derecha 7"/>
          <p:cNvSpPr/>
          <p:nvPr/>
        </p:nvSpPr>
        <p:spPr>
          <a:xfrm>
            <a:off x="432217" y="4043471"/>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430854" y="478219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430854" y="528624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431540" y="5848783"/>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26907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539552" y="54564"/>
            <a:ext cx="3816424" cy="1600438"/>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Infraestructura</a:t>
            </a:r>
            <a:br>
              <a:rPr lang="es-SV" sz="4000" b="1" dirty="0" smtClean="0">
                <a:solidFill>
                  <a:schemeClr val="tx2"/>
                </a:solidFill>
                <a:ea typeface="+mn-ea"/>
                <a:cs typeface="Arial" pitchFamily="34" charset="0"/>
              </a:rPr>
            </a:br>
            <a:r>
              <a:rPr lang="es-SV" sz="4000" b="1" dirty="0" smtClean="0">
                <a:solidFill>
                  <a:schemeClr val="tx2"/>
                </a:solidFill>
                <a:ea typeface="+mn-ea"/>
                <a:cs typeface="Arial" pitchFamily="34" charset="0"/>
              </a:rPr>
              <a:t>en educación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0" y="5517232"/>
            <a:ext cx="7164288" cy="1200329"/>
          </a:xfrm>
          <a:prstGeom prst="rect">
            <a:avLst/>
          </a:prstGeom>
        </p:spPr>
        <p:txBody>
          <a:bodyPr wrap="square">
            <a:spAutoFit/>
          </a:bodyPr>
          <a:lstStyle/>
          <a:p>
            <a:pPr algn="ctr"/>
            <a:r>
              <a:rPr lang="es-SV" sz="2400" b="1" dirty="0" smtClean="0">
                <a:solidFill>
                  <a:schemeClr val="tx2"/>
                </a:solidFill>
              </a:rPr>
              <a:t>Más de 7 mil personas beneficiadas con 7 centros escolares construidos y mejorados, y 6 proyectos de equipamiento de centros escolares </a:t>
            </a:r>
          </a:p>
        </p:txBody>
      </p:sp>
      <p:sp>
        <p:nvSpPr>
          <p:cNvPr id="9" name="8 CuadroTexto"/>
          <p:cNvSpPr txBox="1"/>
          <p:nvPr/>
        </p:nvSpPr>
        <p:spPr>
          <a:xfrm>
            <a:off x="35496" y="3988608"/>
            <a:ext cx="4283968" cy="1528624"/>
          </a:xfrm>
          <a:prstGeom prst="rect">
            <a:avLst/>
          </a:prstGeom>
          <a:noFill/>
        </p:spPr>
        <p:txBody>
          <a:bodyPr wrap="square" rtlCol="0">
            <a:spAutoFit/>
          </a:bodyPr>
          <a:lstStyle/>
          <a:p>
            <a:pPr algn="ctr">
              <a:lnSpc>
                <a:spcPts val="5640"/>
              </a:lnSpc>
            </a:pPr>
            <a:r>
              <a:rPr lang="es-SV" sz="7200" b="1" dirty="0" smtClean="0">
                <a:solidFill>
                  <a:srgbClr val="002395"/>
                </a:solidFill>
                <a:latin typeface="+mj-lt"/>
                <a:ea typeface="Calibri"/>
                <a:cs typeface="Times New Roman"/>
              </a:rPr>
              <a:t>USD$921 </a:t>
            </a:r>
            <a:r>
              <a:rPr lang="es-SV" sz="5400" b="1" dirty="0" smtClean="0">
                <a:solidFill>
                  <a:srgbClr val="002395"/>
                </a:solidFill>
                <a:latin typeface="+mj-lt"/>
                <a:ea typeface="Calibri"/>
                <a:cs typeface="Times New Roman"/>
              </a:rPr>
              <a:t>mil invertidos</a:t>
            </a:r>
            <a:endParaRPr lang="es-SV" sz="5400" b="1" dirty="0">
              <a:solidFill>
                <a:srgbClr val="002395"/>
              </a:solidFill>
              <a:latin typeface="+mj-lt"/>
              <a:ea typeface="Calibri"/>
              <a:cs typeface="Times New Roman"/>
            </a:endParaRP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97618">
            <a:off x="5705803" y="1019710"/>
            <a:ext cx="4645161" cy="4489713"/>
          </a:xfrm>
          <a:prstGeom prst="rect">
            <a:avLst/>
          </a:prstGeom>
        </p:spPr>
      </p:pic>
    </p:spTree>
    <p:extLst>
      <p:ext uri="{BB962C8B-B14F-4D97-AF65-F5344CB8AC3E}">
        <p14:creationId xmlns:p14="http://schemas.microsoft.com/office/powerpoint/2010/main" val="3939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186605"/>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Infraestructura en educación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428027107"/>
              </p:ext>
            </p:extLst>
          </p:nvPr>
        </p:nvGraphicFramePr>
        <p:xfrm>
          <a:off x="1043607" y="1325876"/>
          <a:ext cx="7848872" cy="5300033"/>
        </p:xfrm>
        <a:graphic>
          <a:graphicData uri="http://schemas.openxmlformats.org/drawingml/2006/table">
            <a:tbl>
              <a:tblPr firstRow="1" bandRow="1">
                <a:tableStyleId>{B301B821-A1FF-4177-AEE7-76D212191A09}</a:tableStyleId>
              </a:tblPr>
              <a:tblGrid>
                <a:gridCol w="1829755">
                  <a:extLst>
                    <a:ext uri="{9D8B030D-6E8A-4147-A177-3AD203B41FA5}">
                      <a16:colId xmlns:a16="http://schemas.microsoft.com/office/drawing/2014/main" xmlns="" val="20000"/>
                    </a:ext>
                  </a:extLst>
                </a:gridCol>
                <a:gridCol w="1313827">
                  <a:extLst>
                    <a:ext uri="{9D8B030D-6E8A-4147-A177-3AD203B41FA5}">
                      <a16:colId xmlns:a16="http://schemas.microsoft.com/office/drawing/2014/main" xmlns="" val="20001"/>
                    </a:ext>
                  </a:extLst>
                </a:gridCol>
                <a:gridCol w="1371256">
                  <a:extLst>
                    <a:ext uri="{9D8B030D-6E8A-4147-A177-3AD203B41FA5}">
                      <a16:colId xmlns:a16="http://schemas.microsoft.com/office/drawing/2014/main" xmlns="" val="20002"/>
                    </a:ext>
                  </a:extLst>
                </a:gridCol>
                <a:gridCol w="1667017">
                  <a:extLst>
                    <a:ext uri="{9D8B030D-6E8A-4147-A177-3AD203B41FA5}">
                      <a16:colId xmlns:a16="http://schemas.microsoft.com/office/drawing/2014/main" xmlns="" val="20003"/>
                    </a:ext>
                  </a:extLst>
                </a:gridCol>
                <a:gridCol w="1667017">
                  <a:extLst>
                    <a:ext uri="{9D8B030D-6E8A-4147-A177-3AD203B41FA5}">
                      <a16:colId xmlns:a16="http://schemas.microsoft.com/office/drawing/2014/main" xmlns="" val="20004"/>
                    </a:ext>
                  </a:extLst>
                </a:gridCol>
              </a:tblGrid>
              <a:tr h="1475286">
                <a:tc>
                  <a:txBody>
                    <a:bodyPr/>
                    <a:lstStyle/>
                    <a:p>
                      <a:pPr algn="ctr" fontAlgn="b"/>
                      <a:r>
                        <a:rPr lang="es-SV" sz="1600" b="1" u="none" strike="noStrike" dirty="0" smtClean="0">
                          <a:solidFill>
                            <a:schemeClr val="bg1"/>
                          </a:solidFill>
                          <a:effectLst/>
                          <a:latin typeface="Calibri" pitchFamily="34" charset="0"/>
                        </a:rPr>
                        <a:t>Municipio</a:t>
                      </a:r>
                      <a:endParaRPr lang="es-SV" sz="1600" b="1" i="0" u="none" strike="noStrike" dirty="0">
                        <a:solidFill>
                          <a:schemeClr val="bg1"/>
                        </a:solidFill>
                        <a:effectLst/>
                        <a:latin typeface="Calibri" pitchFamily="34" charset="0"/>
                      </a:endParaRPr>
                    </a:p>
                  </a:txBody>
                  <a:tcPr marL="45720" marR="45720" anchor="ctr"/>
                </a:tc>
                <a:tc>
                  <a:txBody>
                    <a:bodyPr/>
                    <a:lstStyle/>
                    <a:p>
                      <a:pPr algn="ctr" fontAlgn="b"/>
                      <a:r>
                        <a:rPr lang="es-SV" sz="1600" b="1" u="none" strike="noStrike" dirty="0" smtClean="0">
                          <a:solidFill>
                            <a:schemeClr val="bg1"/>
                          </a:solidFill>
                          <a:effectLst/>
                          <a:latin typeface="Calibri" pitchFamily="34" charset="0"/>
                        </a:rPr>
                        <a:t>Ejecutado</a:t>
                      </a:r>
                      <a:endParaRPr lang="es-SV" sz="1600" b="1" i="0" u="none" strike="noStrike" dirty="0">
                        <a:solidFill>
                          <a:schemeClr val="bg1"/>
                        </a:solidFill>
                        <a:effectLst/>
                        <a:latin typeface="Calibri" pitchFamily="34" charset="0"/>
                      </a:endParaRPr>
                    </a:p>
                  </a:txBody>
                  <a:tcPr marL="45720" marR="45720" anchor="ctr"/>
                </a:tc>
                <a:tc>
                  <a:txBody>
                    <a:bodyPr/>
                    <a:lstStyle/>
                    <a:p>
                      <a:pPr algn="ctr" fontAlgn="b"/>
                      <a:r>
                        <a:rPr lang="es-SV" sz="1600" b="1" i="0" u="none" strike="noStrike" dirty="0" smtClean="0">
                          <a:solidFill>
                            <a:schemeClr val="bg1"/>
                          </a:solidFill>
                          <a:effectLst/>
                          <a:latin typeface="Calibri" pitchFamily="34" charset="0"/>
                        </a:rPr>
                        <a:t>Beneficiaros</a:t>
                      </a:r>
                      <a:endParaRPr lang="es-SV" sz="1600" b="1" i="0" u="none" strike="noStrike" dirty="0">
                        <a:solidFill>
                          <a:schemeClr val="bg1"/>
                        </a:solidFill>
                        <a:effectLst/>
                        <a:latin typeface="Calibri" pitchFamily="34" charset="0"/>
                      </a:endParaRPr>
                    </a:p>
                  </a:txBody>
                  <a:tcPr marL="45720" marR="45720" anchor="ctr"/>
                </a:tc>
                <a:tc>
                  <a:txBody>
                    <a:bodyPr/>
                    <a:lstStyle/>
                    <a:p>
                      <a:pPr algn="ctr" fontAlgn="b"/>
                      <a:r>
                        <a:rPr lang="es-SV" sz="1600" b="1" i="0" u="none" strike="noStrike" dirty="0" smtClean="0">
                          <a:solidFill>
                            <a:schemeClr val="bg1"/>
                          </a:solidFill>
                          <a:effectLst/>
                          <a:latin typeface="Calibri" pitchFamily="34" charset="0"/>
                        </a:rPr>
                        <a:t>Cantidad de Centros Escolares construidos</a:t>
                      </a:r>
                      <a:r>
                        <a:rPr lang="es-SV" sz="1600" b="1" i="0" u="none" strike="noStrike" baseline="0" dirty="0" smtClean="0">
                          <a:solidFill>
                            <a:schemeClr val="bg1"/>
                          </a:solidFill>
                          <a:effectLst/>
                          <a:latin typeface="Calibri" pitchFamily="34" charset="0"/>
                        </a:rPr>
                        <a:t> y</a:t>
                      </a:r>
                      <a:r>
                        <a:rPr lang="es-SV" sz="1600" b="1" i="0" u="none" strike="noStrike" dirty="0" smtClean="0">
                          <a:solidFill>
                            <a:schemeClr val="bg1"/>
                          </a:solidFill>
                          <a:effectLst/>
                          <a:latin typeface="Calibri" pitchFamily="34" charset="0"/>
                        </a:rPr>
                        <a:t> mejorados</a:t>
                      </a:r>
                      <a:endParaRPr lang="es-SV" sz="1600" b="1" i="0" u="none" strike="noStrike" dirty="0">
                        <a:solidFill>
                          <a:schemeClr val="bg1"/>
                        </a:solidFill>
                        <a:effectLst/>
                        <a:latin typeface="Calibri" pitchFamily="34" charset="0"/>
                      </a:endParaRPr>
                    </a:p>
                  </a:txBody>
                  <a:tcPr marL="45720" marR="45720" anchor="ctr"/>
                </a:tc>
                <a:tc>
                  <a:txBody>
                    <a:bodyPr/>
                    <a:lstStyle/>
                    <a:p>
                      <a:pPr algn="ctr" fontAlgn="b"/>
                      <a:r>
                        <a:rPr lang="es-SV" sz="1600" b="1" i="0" u="none" strike="noStrike" dirty="0" smtClean="0">
                          <a:solidFill>
                            <a:schemeClr val="bg1"/>
                          </a:solidFill>
                          <a:effectLst/>
                          <a:latin typeface="Calibri" pitchFamily="34" charset="0"/>
                        </a:rPr>
                        <a:t>Cantidad de equipamientos de Centros Escolares </a:t>
                      </a:r>
                      <a:endParaRPr lang="es-SV" sz="1600" b="1" i="0" u="none" strike="noStrike" dirty="0">
                        <a:solidFill>
                          <a:schemeClr val="bg1"/>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463661">
                <a:tc>
                  <a:txBody>
                    <a:bodyPr/>
                    <a:lstStyle/>
                    <a:p>
                      <a:pPr algn="l" fontAlgn="b"/>
                      <a:r>
                        <a:rPr lang="es-SV" sz="1600" b="0" i="0" u="none" strike="noStrike" dirty="0" smtClean="0">
                          <a:solidFill>
                            <a:srgbClr val="000000"/>
                          </a:solidFill>
                          <a:effectLst/>
                          <a:latin typeface="Calibri"/>
                        </a:rPr>
                        <a:t>Carolina</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$103,372</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2,373</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3</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463661">
                <a:tc>
                  <a:txBody>
                    <a:bodyPr/>
                    <a:lstStyle/>
                    <a:p>
                      <a:pPr algn="l" fontAlgn="b"/>
                      <a:r>
                        <a:rPr lang="es-SV" sz="1600" b="0" i="0" u="none" strike="noStrike" dirty="0" smtClean="0">
                          <a:solidFill>
                            <a:srgbClr val="000000"/>
                          </a:solidFill>
                          <a:effectLst/>
                          <a:latin typeface="Calibri"/>
                        </a:rPr>
                        <a:t>Ciudad Barrios</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$169,321</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875</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1 mejora</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463661">
                <a:tc>
                  <a:txBody>
                    <a:bodyPr/>
                    <a:lstStyle/>
                    <a:p>
                      <a:pPr algn="l" fontAlgn="b"/>
                      <a:r>
                        <a:rPr lang="es-SV" sz="1600" b="0" i="0" u="none" strike="noStrike" dirty="0" smtClean="0">
                          <a:solidFill>
                            <a:srgbClr val="000000"/>
                          </a:solidFill>
                          <a:effectLst/>
                          <a:latin typeface="Calibri"/>
                        </a:rPr>
                        <a:t>Moncagua</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$116,427</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300</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1 construcción</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463661">
                <a:tc>
                  <a:txBody>
                    <a:bodyPr/>
                    <a:lstStyle/>
                    <a:p>
                      <a:pPr algn="l" fontAlgn="b"/>
                      <a:r>
                        <a:rPr lang="es-SV" sz="1600" b="0" i="0" u="none" strike="noStrike" dirty="0" smtClean="0">
                          <a:solidFill>
                            <a:srgbClr val="000000"/>
                          </a:solidFill>
                          <a:effectLst/>
                          <a:latin typeface="Calibri"/>
                        </a:rPr>
                        <a:t>Nuevo Edén de San Juan</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$46,605</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2,373</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3</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463661">
                <a:tc>
                  <a:txBody>
                    <a:bodyPr/>
                    <a:lstStyle/>
                    <a:p>
                      <a:pPr algn="l" fontAlgn="b"/>
                      <a:r>
                        <a:rPr lang="es-SV" sz="1600" b="0" i="0" u="none" strike="noStrike" dirty="0" smtClean="0">
                          <a:solidFill>
                            <a:srgbClr val="000000"/>
                          </a:solidFill>
                          <a:effectLst/>
                          <a:latin typeface="Calibri"/>
                        </a:rPr>
                        <a:t>San Antonio</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$65,213</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476</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2 mejoras</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463661">
                <a:tc>
                  <a:txBody>
                    <a:bodyPr/>
                    <a:lstStyle/>
                    <a:p>
                      <a:pPr algn="l" fontAlgn="b"/>
                      <a:r>
                        <a:rPr lang="es-SV" sz="1600" b="0" i="0" u="none" strike="noStrike" dirty="0" smtClean="0">
                          <a:solidFill>
                            <a:srgbClr val="000000"/>
                          </a:solidFill>
                          <a:effectLst/>
                          <a:latin typeface="Calibri"/>
                        </a:rPr>
                        <a:t>San Luis de La Reina</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$209,402</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344</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1 mejora</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r h="463661">
                <a:tc>
                  <a:txBody>
                    <a:bodyPr/>
                    <a:lstStyle/>
                    <a:p>
                      <a:pPr algn="l" fontAlgn="b"/>
                      <a:r>
                        <a:rPr lang="es-SV" sz="1600" b="0" i="0" u="none" strike="noStrike" dirty="0" smtClean="0">
                          <a:solidFill>
                            <a:srgbClr val="000000"/>
                          </a:solidFill>
                          <a:effectLst/>
                          <a:latin typeface="Calibri"/>
                        </a:rPr>
                        <a:t>San Miguel</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$88,058</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200</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1 mejora</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7"/>
                  </a:ext>
                </a:extLst>
              </a:tr>
              <a:tr h="463661">
                <a:tc>
                  <a:txBody>
                    <a:bodyPr/>
                    <a:lstStyle/>
                    <a:p>
                      <a:pPr algn="l" fontAlgn="b"/>
                      <a:r>
                        <a:rPr lang="es-SV" sz="1600" b="0" i="0" u="none" strike="noStrike" dirty="0" smtClean="0">
                          <a:solidFill>
                            <a:srgbClr val="000000"/>
                          </a:solidFill>
                          <a:effectLst/>
                          <a:latin typeface="Calibri"/>
                        </a:rPr>
                        <a:t>Sesori</a:t>
                      </a:r>
                      <a:endParaRPr lang="es-SV" sz="1600" b="0" i="0" u="none" strike="noStrike" dirty="0">
                        <a:solidFill>
                          <a:srgbClr val="000000"/>
                        </a:solidFill>
                        <a:effectLst/>
                        <a:latin typeface="Calibri"/>
                      </a:endParaRPr>
                    </a:p>
                  </a:txBody>
                  <a:tcPr marL="45720" marR="45720" anchor="ctr"/>
                </a:tc>
                <a:tc>
                  <a:txBody>
                    <a:bodyPr/>
                    <a:lstStyle/>
                    <a:p>
                      <a:pPr algn="r" fontAlgn="b"/>
                      <a:r>
                        <a:rPr lang="es-SV" sz="1600" b="0" i="0" u="none" strike="noStrike" dirty="0">
                          <a:solidFill>
                            <a:srgbClr val="000000"/>
                          </a:solidFill>
                          <a:effectLst/>
                          <a:latin typeface="Calibri"/>
                        </a:rPr>
                        <a:t>$123,074</a:t>
                      </a: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205</a:t>
                      </a:r>
                      <a:endParaRPr lang="es-SV" sz="1600" b="0" i="0" u="none" strike="noStrike" dirty="0">
                        <a:solidFill>
                          <a:srgbClr val="000000"/>
                        </a:solidFill>
                        <a:effectLst/>
                        <a:latin typeface="Calibri" pitchFamily="34" charset="0"/>
                      </a:endParaRPr>
                    </a:p>
                  </a:txBody>
                  <a:tcPr marL="45720" marR="45720" anchor="ctr"/>
                </a:tc>
                <a:tc>
                  <a:txBody>
                    <a:bodyPr/>
                    <a:lstStyle/>
                    <a:p>
                      <a:pPr algn="r" fontAlgn="b"/>
                      <a:r>
                        <a:rPr lang="es-SV" sz="1600" b="0" i="0" u="none" strike="noStrike" dirty="0" smtClean="0">
                          <a:solidFill>
                            <a:srgbClr val="000000"/>
                          </a:solidFill>
                          <a:effectLst/>
                          <a:latin typeface="Calibri" pitchFamily="34" charset="0"/>
                        </a:rPr>
                        <a:t>1 mejora</a:t>
                      </a:r>
                      <a:endParaRPr lang="es-SV" sz="1600" b="0" i="0" u="none" strike="noStrike" dirty="0">
                        <a:solidFill>
                          <a:srgbClr val="000000"/>
                        </a:solidFill>
                        <a:effectLst/>
                        <a:latin typeface="Calibri" pitchFamily="34" charset="0"/>
                      </a:endParaRPr>
                    </a:p>
                  </a:txBody>
                  <a:tcPr marL="45720" marR="45720" anchor="ctr"/>
                </a:tc>
                <a:tc>
                  <a:txBody>
                    <a:bodyPr/>
                    <a:lstStyle/>
                    <a:p>
                      <a:pPr algn="ctr" fontAlgn="b"/>
                      <a:r>
                        <a:rPr lang="es-SV" sz="1600" b="0" i="0" u="none" strike="noStrike" dirty="0" smtClean="0">
                          <a:solidFill>
                            <a:srgbClr val="000000"/>
                          </a:solidFill>
                          <a:effectLst/>
                          <a:latin typeface="Calibri" pitchFamily="34" charset="0"/>
                        </a:rPr>
                        <a:t>--</a:t>
                      </a:r>
                      <a:endParaRPr lang="es-SV" sz="16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8"/>
                  </a:ext>
                </a:extLst>
              </a:tr>
            </a:tbl>
          </a:graphicData>
        </a:graphic>
      </p:graphicFrame>
      <p:sp>
        <p:nvSpPr>
          <p:cNvPr id="7" name="Flecha derecha 6"/>
          <p:cNvSpPr/>
          <p:nvPr/>
        </p:nvSpPr>
        <p:spPr>
          <a:xfrm>
            <a:off x="323528" y="280284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8" name="Flecha derecha 7"/>
          <p:cNvSpPr/>
          <p:nvPr/>
        </p:nvSpPr>
        <p:spPr>
          <a:xfrm>
            <a:off x="323528" y="320763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323528" y="369953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323528" y="422633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323528" y="476588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2" name="Flecha derecha 11"/>
          <p:cNvSpPr/>
          <p:nvPr/>
        </p:nvSpPr>
        <p:spPr>
          <a:xfrm>
            <a:off x="323528" y="5254819"/>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3" name="Flecha derecha 12"/>
          <p:cNvSpPr/>
          <p:nvPr/>
        </p:nvSpPr>
        <p:spPr>
          <a:xfrm>
            <a:off x="323528" y="5724321"/>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4" name="Flecha derecha 13"/>
          <p:cNvSpPr/>
          <p:nvPr/>
        </p:nvSpPr>
        <p:spPr>
          <a:xfrm>
            <a:off x="323528" y="6121853"/>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7958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9" name="8 Rectángulo">
            <a:hlinkClick r:id="rId2" action="ppaction://hlinkfile"/>
          </p:cNvPr>
          <p:cNvSpPr/>
          <p:nvPr/>
        </p:nvSpPr>
        <p:spPr>
          <a:xfrm>
            <a:off x="3059832" y="2852937"/>
            <a:ext cx="2880320" cy="2016224"/>
          </a:xfrm>
          <a:prstGeom prst="rect">
            <a:avLst/>
          </a:prstGeom>
          <a:solidFill>
            <a:srgbClr val="DB32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sp>
        <p:nvSpPr>
          <p:cNvPr id="12" name="1 Título"/>
          <p:cNvSpPr txBox="1">
            <a:spLocks/>
          </p:cNvSpPr>
          <p:nvPr/>
        </p:nvSpPr>
        <p:spPr>
          <a:xfrm>
            <a:off x="2915816" y="4888529"/>
            <a:ext cx="3168352" cy="1692771"/>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Dina Ascencio y</a:t>
            </a:r>
          </a:p>
          <a:p>
            <a:r>
              <a:rPr lang="es-SV" sz="3200" b="1" dirty="0" smtClean="0">
                <a:solidFill>
                  <a:srgbClr val="002395"/>
                </a:solidFill>
              </a:rPr>
              <a:t>Edwin López</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Proyecto de Escuela</a:t>
            </a:r>
            <a:br>
              <a:rPr lang="es-SV" sz="2000" dirty="0" smtClean="0">
                <a:solidFill>
                  <a:schemeClr val="tx1"/>
                </a:solidFill>
              </a:rPr>
            </a:br>
            <a:r>
              <a:rPr lang="es-SV" sz="2000" dirty="0" smtClean="0">
                <a:solidFill>
                  <a:schemeClr val="tx1"/>
                </a:solidFill>
              </a:rPr>
              <a:t>Ciudad Barrios</a:t>
            </a:r>
            <a:endParaRPr lang="es-SV" sz="2000" dirty="0">
              <a:solidFill>
                <a:schemeClr val="tx1"/>
              </a:solidFill>
            </a:endParaRPr>
          </a:p>
        </p:txBody>
      </p:sp>
      <p:sp>
        <p:nvSpPr>
          <p:cNvPr id="13" name="12 CuadroTexto"/>
          <p:cNvSpPr txBox="1"/>
          <p:nvPr/>
        </p:nvSpPr>
        <p:spPr>
          <a:xfrm>
            <a:off x="4149834" y="1700808"/>
            <a:ext cx="787395" cy="1323439"/>
          </a:xfrm>
          <a:prstGeom prst="rect">
            <a:avLst/>
          </a:prstGeom>
          <a:noFill/>
        </p:spPr>
        <p:txBody>
          <a:bodyPr wrap="none" rtlCol="0">
            <a:spAutoFit/>
          </a:bodyPr>
          <a:lstStyle/>
          <a:p>
            <a:pPr algn="r"/>
            <a:r>
              <a:rPr lang="es-SV" sz="8000" b="1" dirty="0" smtClean="0"/>
              <a:t>1</a:t>
            </a:r>
            <a:endParaRPr lang="es-SV" sz="8000" b="1" dirty="0"/>
          </a:p>
        </p:txBody>
      </p:sp>
      <p:grpSp>
        <p:nvGrpSpPr>
          <p:cNvPr id="14" name="13 Grupo"/>
          <p:cNvGrpSpPr/>
          <p:nvPr/>
        </p:nvGrpSpPr>
        <p:grpSpPr>
          <a:xfrm>
            <a:off x="4074679" y="3449772"/>
            <a:ext cx="936104" cy="936104"/>
            <a:chOff x="7202849" y="3294031"/>
            <a:chExt cx="936104" cy="936104"/>
          </a:xfrm>
        </p:grpSpPr>
        <p:sp>
          <p:nvSpPr>
            <p:cNvPr id="15" name="14 Rectángulo redondeado"/>
            <p:cNvSpPr/>
            <p:nvPr/>
          </p:nvSpPr>
          <p:spPr>
            <a:xfrm>
              <a:off x="7202849" y="3294031"/>
              <a:ext cx="936104" cy="936104"/>
            </a:xfrm>
            <a:prstGeom prst="roundRect">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sp>
          <p:nvSpPr>
            <p:cNvPr id="16" name="15 Triángulo isósceles"/>
            <p:cNvSpPr/>
            <p:nvPr/>
          </p:nvSpPr>
          <p:spPr>
            <a:xfrm rot="5400000">
              <a:off x="7442262" y="3508279"/>
              <a:ext cx="588830" cy="507612"/>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SV" dirty="0"/>
            </a:p>
          </p:txBody>
        </p:sp>
      </p:grpSp>
      <p:sp>
        <p:nvSpPr>
          <p:cNvPr id="17" name="16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a:t>
            </a:r>
          </a:p>
          <a:p>
            <a:pPr algn="ctr"/>
            <a:r>
              <a:rPr lang="es-SV" sz="2400" b="1" dirty="0" smtClean="0">
                <a:latin typeface="+mj-lt"/>
                <a:ea typeface="Calibri"/>
                <a:cs typeface="Times New Roman"/>
              </a:rPr>
              <a:t>Infraestructura en educación</a:t>
            </a:r>
            <a:endParaRPr lang="es-SV" sz="2400" b="1" dirty="0">
              <a:latin typeface="+mj-lt"/>
              <a:ea typeface="Calibri"/>
              <a:cs typeface="Times New Roman"/>
            </a:endParaRPr>
          </a:p>
        </p:txBody>
      </p:sp>
    </p:spTree>
    <p:extLst>
      <p:ext uri="{BB962C8B-B14F-4D97-AF65-F5344CB8AC3E}">
        <p14:creationId xmlns:p14="http://schemas.microsoft.com/office/powerpoint/2010/main" val="489180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9" name="8 CuadroTexto"/>
          <p:cNvSpPr txBox="1"/>
          <p:nvPr/>
        </p:nvSpPr>
        <p:spPr>
          <a:xfrm>
            <a:off x="-60" y="3789040"/>
            <a:ext cx="4392488" cy="181588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USD$1.08 </a:t>
            </a:r>
            <a:r>
              <a:rPr lang="es-SV" sz="4000" b="1" dirty="0" smtClean="0">
                <a:solidFill>
                  <a:srgbClr val="002395"/>
                </a:solidFill>
                <a:latin typeface="+mj-lt"/>
                <a:ea typeface="Calibri"/>
                <a:cs typeface="Times New Roman"/>
              </a:rPr>
              <a:t>millones invertidos</a:t>
            </a:r>
            <a:endParaRPr lang="es-SV" sz="4000" b="1" dirty="0">
              <a:solidFill>
                <a:srgbClr val="002395"/>
              </a:solidFill>
              <a:latin typeface="+mj-lt"/>
              <a:ea typeface="Calibri"/>
              <a:cs typeface="Times New Roman"/>
            </a:endParaRPr>
          </a:p>
        </p:txBody>
      </p:sp>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431988" y="54564"/>
            <a:ext cx="3528392" cy="1600438"/>
          </a:xfrm>
          <a:noFill/>
          <a:ln w="9525">
            <a:noFill/>
            <a:miter lim="800000"/>
            <a:headEnd/>
            <a:tailEnd/>
          </a:ln>
        </p:spPr>
        <p:txBody>
          <a:bodyPr wrap="square" anchor="ctr">
            <a:spAutoFit/>
          </a:bodyPr>
          <a:lstStyle/>
          <a:p>
            <a:r>
              <a:rPr lang="es-SV" sz="4000" b="1" dirty="0" smtClean="0">
                <a:solidFill>
                  <a:schemeClr val="tx2"/>
                </a:solidFill>
                <a:ea typeface="+mn-ea"/>
                <a:cs typeface="Arial" pitchFamily="34" charset="0"/>
              </a:rPr>
              <a:t>Infraestructura en salud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0" y="5517232"/>
            <a:ext cx="7020272" cy="1384995"/>
          </a:xfrm>
          <a:prstGeom prst="rect">
            <a:avLst/>
          </a:prstGeom>
        </p:spPr>
        <p:txBody>
          <a:bodyPr wrap="square">
            <a:spAutoFit/>
          </a:bodyPr>
          <a:lstStyle/>
          <a:p>
            <a:pPr algn="just"/>
            <a:r>
              <a:rPr lang="es-SV" sz="2100" b="1" dirty="0" smtClean="0">
                <a:solidFill>
                  <a:schemeClr val="tx2"/>
                </a:solidFill>
              </a:rPr>
              <a:t>Más de 72 mil personas beneficiadas con 5 unidades  comunitarias de salud familiar construidas, y 25 proyectos de equipamiento de unidades comunitarias de salud familiar. </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231401">
            <a:off x="4907516" y="222881"/>
            <a:ext cx="4645161" cy="4489713"/>
          </a:xfrm>
          <a:prstGeom prst="rect">
            <a:avLst/>
          </a:prstGeom>
        </p:spPr>
      </p:pic>
    </p:spTree>
    <p:extLst>
      <p:ext uri="{BB962C8B-B14F-4D97-AF65-F5344CB8AC3E}">
        <p14:creationId xmlns:p14="http://schemas.microsoft.com/office/powerpoint/2010/main" val="34828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719370" y="260648"/>
            <a:ext cx="7668344" cy="1323439"/>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Inversión FISDL en tres años de</a:t>
            </a:r>
            <a:br>
              <a:rPr lang="es-SV" sz="4000" b="1" dirty="0" smtClean="0">
                <a:solidFill>
                  <a:schemeClr val="tx2"/>
                </a:solidFill>
                <a:ea typeface="+mn-ea"/>
                <a:cs typeface="Arial" pitchFamily="34" charset="0"/>
              </a:rPr>
            </a:br>
            <a:r>
              <a:rPr lang="es-SV" sz="4000" b="1" dirty="0" smtClean="0">
                <a:solidFill>
                  <a:schemeClr val="tx2"/>
                </a:solidFill>
                <a:ea typeface="+mn-ea"/>
                <a:cs typeface="Arial" pitchFamily="34" charset="0"/>
              </a:rPr>
              <a:t>gestión </a:t>
            </a:r>
            <a:r>
              <a:rPr lang="es-SV" sz="3200" b="1" dirty="0" smtClean="0">
                <a:solidFill>
                  <a:schemeClr val="tx2"/>
                </a:solidFill>
                <a:ea typeface="+mn-ea"/>
                <a:cs typeface="Arial" pitchFamily="34" charset="0"/>
              </a:rPr>
              <a:t>(junio 2014 – mayo 2017) </a:t>
            </a:r>
            <a:endParaRPr lang="es-SV" sz="3200" b="1" dirty="0">
              <a:solidFill>
                <a:schemeClr val="tx2"/>
              </a:solidFill>
              <a:ea typeface="+mn-ea"/>
              <a:cs typeface="Arial" pitchFamily="34" charset="0"/>
            </a:endParaRPr>
          </a:p>
        </p:txBody>
      </p:sp>
      <p:sp>
        <p:nvSpPr>
          <p:cNvPr id="2" name="1 CuadroTexto"/>
          <p:cNvSpPr txBox="1"/>
          <p:nvPr/>
        </p:nvSpPr>
        <p:spPr>
          <a:xfrm>
            <a:off x="-18458" y="1772816"/>
            <a:ext cx="9144000" cy="2759730"/>
          </a:xfrm>
          <a:prstGeom prst="rect">
            <a:avLst/>
          </a:prstGeom>
          <a:noFill/>
        </p:spPr>
        <p:txBody>
          <a:bodyPr wrap="square" rtlCol="0">
            <a:spAutoFit/>
          </a:bodyPr>
          <a:lstStyle/>
          <a:p>
            <a:pPr algn="ctr"/>
            <a:endParaRPr lang="es-SV" sz="2000" b="1" dirty="0" smtClean="0">
              <a:solidFill>
                <a:srgbClr val="002395"/>
              </a:solidFill>
              <a:latin typeface="+mj-lt"/>
              <a:ea typeface="Calibri"/>
              <a:cs typeface="Times New Roman"/>
            </a:endParaRPr>
          </a:p>
          <a:p>
            <a:pPr algn="ctr">
              <a:lnSpc>
                <a:spcPts val="9200"/>
              </a:lnSpc>
            </a:pPr>
            <a:r>
              <a:rPr lang="es-SV" sz="8800" b="1" dirty="0" smtClean="0">
                <a:solidFill>
                  <a:srgbClr val="002395"/>
                </a:solidFill>
                <a:latin typeface="+mj-lt"/>
                <a:ea typeface="Calibri"/>
                <a:cs typeface="Times New Roman"/>
              </a:rPr>
              <a:t>USD$208.17 </a:t>
            </a:r>
          </a:p>
          <a:p>
            <a:pPr algn="ctr">
              <a:lnSpc>
                <a:spcPts val="9200"/>
              </a:lnSpc>
            </a:pPr>
            <a:r>
              <a:rPr lang="es-SV" sz="8800" b="1" dirty="0" smtClean="0">
                <a:solidFill>
                  <a:srgbClr val="002395"/>
                </a:solidFill>
                <a:latin typeface="+mj-lt"/>
                <a:ea typeface="Calibri"/>
                <a:cs typeface="Times New Roman"/>
              </a:rPr>
              <a:t>millones</a:t>
            </a:r>
            <a:endParaRPr lang="es-SV" dirty="0" smtClean="0">
              <a:solidFill>
                <a:srgbClr val="002395"/>
              </a:solidFill>
              <a:latin typeface="+mj-lt"/>
              <a:ea typeface="Calibri"/>
              <a:cs typeface="Times New Roman"/>
            </a:endParaRPr>
          </a:p>
        </p:txBody>
      </p:sp>
      <p:sp>
        <p:nvSpPr>
          <p:cNvPr id="7" name="6 CuadroTexto"/>
          <p:cNvSpPr txBox="1"/>
          <p:nvPr/>
        </p:nvSpPr>
        <p:spPr>
          <a:xfrm>
            <a:off x="0" y="4437112"/>
            <a:ext cx="9144000" cy="1595309"/>
          </a:xfrm>
          <a:prstGeom prst="rect">
            <a:avLst/>
          </a:prstGeom>
          <a:noFill/>
        </p:spPr>
        <p:txBody>
          <a:bodyPr wrap="square" rtlCol="0">
            <a:spAutoFit/>
          </a:bodyPr>
          <a:lstStyle/>
          <a:p>
            <a:pPr algn="ctr"/>
            <a:endParaRPr lang="es-SV" sz="1100" b="1" dirty="0" smtClean="0">
              <a:solidFill>
                <a:srgbClr val="002395"/>
              </a:solidFill>
              <a:effectLst>
                <a:outerShdw blurRad="38100" dist="38100" dir="2700000" algn="tl">
                  <a:srgbClr val="000000">
                    <a:alpha val="43137"/>
                  </a:srgbClr>
                </a:outerShdw>
              </a:effectLst>
              <a:latin typeface="+mj-lt"/>
              <a:ea typeface="Calibri"/>
              <a:cs typeface="Times New Roman"/>
            </a:endParaRPr>
          </a:p>
          <a:p>
            <a:pPr algn="ctr">
              <a:lnSpc>
                <a:spcPts val="5200"/>
              </a:lnSpc>
            </a:pPr>
            <a:r>
              <a:rPr lang="es-SV" sz="5400" b="1" dirty="0">
                <a:solidFill>
                  <a:srgbClr val="002395"/>
                </a:solidFill>
                <a:ea typeface="Calibri"/>
                <a:cs typeface="Times New Roman"/>
              </a:rPr>
              <a:t>Inversión </a:t>
            </a:r>
            <a:r>
              <a:rPr lang="es-SV" sz="5400" b="1" dirty="0" smtClean="0">
                <a:solidFill>
                  <a:srgbClr val="002395"/>
                </a:solidFill>
                <a:ea typeface="Calibri"/>
                <a:cs typeface="Times New Roman"/>
              </a:rPr>
              <a:t>Nacional</a:t>
            </a:r>
          </a:p>
          <a:p>
            <a:pPr algn="ctr">
              <a:lnSpc>
                <a:spcPts val="5200"/>
              </a:lnSpc>
            </a:pPr>
            <a:r>
              <a:rPr lang="es-SV" sz="5400" b="1" dirty="0" smtClean="0">
                <a:solidFill>
                  <a:srgbClr val="002395"/>
                </a:solidFill>
                <a:ea typeface="Calibri"/>
                <a:cs typeface="Times New Roman"/>
              </a:rPr>
              <a:t>para </a:t>
            </a:r>
            <a:r>
              <a:rPr lang="es-SV" sz="5400" b="1" dirty="0">
                <a:solidFill>
                  <a:srgbClr val="002395"/>
                </a:solidFill>
                <a:ea typeface="Calibri"/>
                <a:cs typeface="Times New Roman"/>
              </a:rPr>
              <a:t>el Buen Vivir</a:t>
            </a:r>
            <a:endParaRPr lang="es-SV" sz="1050" b="1" dirty="0" smtClean="0">
              <a:solidFill>
                <a:srgbClr val="002395"/>
              </a:solidFill>
              <a:latin typeface="+mj-lt"/>
              <a:ea typeface="Calibri"/>
              <a:cs typeface="Times New Roman"/>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111889">
            <a:off x="6282427" y="2172129"/>
            <a:ext cx="4645161" cy="4489713"/>
          </a:xfrm>
          <a:prstGeom prst="rect">
            <a:avLst/>
          </a:prstGeom>
        </p:spPr>
      </p:pic>
    </p:spTree>
    <p:extLst>
      <p:ext uri="{BB962C8B-B14F-4D97-AF65-F5344CB8AC3E}">
        <p14:creationId xmlns:p14="http://schemas.microsoft.com/office/powerpoint/2010/main" val="38919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186605"/>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Infraestructura en salud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88402635"/>
              </p:ext>
            </p:extLst>
          </p:nvPr>
        </p:nvGraphicFramePr>
        <p:xfrm>
          <a:off x="971599" y="1340768"/>
          <a:ext cx="7992890" cy="5190961"/>
        </p:xfrm>
        <a:graphic>
          <a:graphicData uri="http://schemas.openxmlformats.org/drawingml/2006/table">
            <a:tbl>
              <a:tblPr firstRow="1" bandRow="1">
                <a:tableStyleId>{B301B821-A1FF-4177-AEE7-76D212191A09}</a:tableStyleId>
              </a:tblPr>
              <a:tblGrid>
                <a:gridCol w="2220887">
                  <a:extLst>
                    <a:ext uri="{9D8B030D-6E8A-4147-A177-3AD203B41FA5}">
                      <a16:colId xmlns:a16="http://schemas.microsoft.com/office/drawing/2014/main" xmlns="" val="20000"/>
                    </a:ext>
                  </a:extLst>
                </a:gridCol>
                <a:gridCol w="1194257">
                  <a:extLst>
                    <a:ext uri="{9D8B030D-6E8A-4147-A177-3AD203B41FA5}">
                      <a16:colId xmlns:a16="http://schemas.microsoft.com/office/drawing/2014/main" xmlns="" val="20001"/>
                    </a:ext>
                  </a:extLst>
                </a:gridCol>
                <a:gridCol w="1380590">
                  <a:extLst>
                    <a:ext uri="{9D8B030D-6E8A-4147-A177-3AD203B41FA5}">
                      <a16:colId xmlns:a16="http://schemas.microsoft.com/office/drawing/2014/main" xmlns="" val="20002"/>
                    </a:ext>
                  </a:extLst>
                </a:gridCol>
                <a:gridCol w="1598578">
                  <a:extLst>
                    <a:ext uri="{9D8B030D-6E8A-4147-A177-3AD203B41FA5}">
                      <a16:colId xmlns:a16="http://schemas.microsoft.com/office/drawing/2014/main" xmlns="" val="20003"/>
                    </a:ext>
                  </a:extLst>
                </a:gridCol>
                <a:gridCol w="1598578">
                  <a:extLst>
                    <a:ext uri="{9D8B030D-6E8A-4147-A177-3AD203B41FA5}">
                      <a16:colId xmlns:a16="http://schemas.microsoft.com/office/drawing/2014/main" xmlns="" val="20004"/>
                    </a:ext>
                  </a:extLst>
                </a:gridCol>
              </a:tblGrid>
              <a:tr h="1750405">
                <a:tc>
                  <a:txBody>
                    <a:bodyPr/>
                    <a:lstStyle/>
                    <a:p>
                      <a:pPr algn="ctr" fontAlgn="b"/>
                      <a:r>
                        <a:rPr lang="es-SV" sz="1900" b="1" u="none" strike="noStrike" dirty="0" smtClean="0">
                          <a:solidFill>
                            <a:schemeClr val="bg1"/>
                          </a:solidFill>
                          <a:effectLst/>
                          <a:latin typeface="Calibri" pitchFamily="34" charset="0"/>
                        </a:rPr>
                        <a:t>Municipio</a:t>
                      </a:r>
                      <a:endParaRPr lang="es-SV" sz="1900" b="1" i="0" u="none" strike="noStrike" dirty="0">
                        <a:solidFill>
                          <a:schemeClr val="bg1"/>
                        </a:solidFill>
                        <a:effectLst/>
                        <a:latin typeface="Calibri" pitchFamily="34" charset="0"/>
                      </a:endParaRPr>
                    </a:p>
                  </a:txBody>
                  <a:tcPr marL="45720" marR="45720" anchor="ctr"/>
                </a:tc>
                <a:tc>
                  <a:txBody>
                    <a:bodyPr/>
                    <a:lstStyle/>
                    <a:p>
                      <a:pPr algn="ctr" fontAlgn="b"/>
                      <a:r>
                        <a:rPr lang="es-SV" sz="1900" b="1" u="none" strike="noStrike" dirty="0" smtClean="0">
                          <a:solidFill>
                            <a:schemeClr val="bg1"/>
                          </a:solidFill>
                          <a:effectLst/>
                          <a:latin typeface="Calibri" pitchFamily="34" charset="0"/>
                        </a:rPr>
                        <a:t>Ejecutado</a:t>
                      </a:r>
                      <a:endParaRPr lang="es-SV" sz="1900" b="1" i="0" u="none" strike="noStrike" dirty="0">
                        <a:solidFill>
                          <a:schemeClr val="bg1"/>
                        </a:solidFill>
                        <a:effectLst/>
                        <a:latin typeface="Calibri" pitchFamily="34" charset="0"/>
                      </a:endParaRPr>
                    </a:p>
                  </a:txBody>
                  <a:tcPr marL="45720" marR="45720" anchor="ctr"/>
                </a:tc>
                <a:tc>
                  <a:txBody>
                    <a:bodyPr/>
                    <a:lstStyle/>
                    <a:p>
                      <a:pPr algn="ctr" fontAlgn="b"/>
                      <a:r>
                        <a:rPr lang="es-SV" sz="1900" b="1" i="0" u="none" strike="noStrike" dirty="0" smtClean="0">
                          <a:solidFill>
                            <a:schemeClr val="bg1"/>
                          </a:solidFill>
                          <a:effectLst/>
                          <a:latin typeface="Calibri" pitchFamily="34" charset="0"/>
                        </a:rPr>
                        <a:t>Beneficiaros</a:t>
                      </a:r>
                      <a:endParaRPr lang="es-SV" sz="1900" b="1" i="0" u="none" strike="noStrike" dirty="0">
                        <a:solidFill>
                          <a:schemeClr val="bg1"/>
                        </a:solidFill>
                        <a:effectLst/>
                        <a:latin typeface="Calibri" pitchFamily="34" charset="0"/>
                      </a:endParaRPr>
                    </a:p>
                  </a:txBody>
                  <a:tcPr marL="45720" marR="4572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SV" sz="1900" b="1" i="0" u="none" strike="noStrike" dirty="0" smtClean="0">
                          <a:solidFill>
                            <a:schemeClr val="bg1"/>
                          </a:solidFill>
                          <a:effectLst/>
                          <a:latin typeface="Calibri" pitchFamily="34" charset="0"/>
                        </a:rPr>
                        <a:t>Cantidad de </a:t>
                      </a:r>
                      <a:r>
                        <a:rPr lang="es-SV" sz="1900" b="1" dirty="0" smtClean="0">
                          <a:solidFill>
                            <a:schemeClr val="bg1"/>
                          </a:solidFill>
                          <a:latin typeface="Calibri" pitchFamily="34" charset="0"/>
                        </a:rPr>
                        <a:t>unidades  comunitarias de salud familiar </a:t>
                      </a:r>
                      <a:r>
                        <a:rPr lang="es-SV" sz="1900" b="1" i="0" u="none" strike="noStrike" dirty="0" smtClean="0">
                          <a:solidFill>
                            <a:schemeClr val="bg1"/>
                          </a:solidFill>
                          <a:effectLst/>
                          <a:latin typeface="Calibri" pitchFamily="34" charset="0"/>
                        </a:rPr>
                        <a:t>construidas</a:t>
                      </a:r>
                    </a:p>
                  </a:txBody>
                  <a:tcPr marL="45720" marR="45720" anchor="ctr"/>
                </a:tc>
                <a:tc>
                  <a:txBody>
                    <a:bodyPr/>
                    <a:lstStyle/>
                    <a:p>
                      <a:pPr algn="ctr" fontAlgn="b"/>
                      <a:r>
                        <a:rPr lang="es-SV" sz="1900" b="1" i="0" u="none" strike="noStrike" dirty="0" smtClean="0">
                          <a:solidFill>
                            <a:schemeClr val="bg1"/>
                          </a:solidFill>
                          <a:effectLst/>
                          <a:latin typeface="Calibri" pitchFamily="34" charset="0"/>
                        </a:rPr>
                        <a:t>Cantidad</a:t>
                      </a:r>
                      <a:r>
                        <a:rPr lang="es-SV" sz="1900" b="1" i="0" u="none" strike="noStrike" baseline="0" dirty="0" smtClean="0">
                          <a:solidFill>
                            <a:schemeClr val="bg1"/>
                          </a:solidFill>
                          <a:effectLst/>
                          <a:latin typeface="Calibri" pitchFamily="34" charset="0"/>
                        </a:rPr>
                        <a:t> de equipamientos de </a:t>
                      </a:r>
                      <a:r>
                        <a:rPr lang="es-SV" sz="1900" b="1" dirty="0" smtClean="0">
                          <a:solidFill>
                            <a:schemeClr val="bg1"/>
                          </a:solidFill>
                          <a:latin typeface="Calibri" pitchFamily="34" charset="0"/>
                        </a:rPr>
                        <a:t>unidades  comunitarias de salud familiar </a:t>
                      </a:r>
                      <a:endParaRPr lang="es-SV" sz="1900" b="1" i="0" u="none" strike="noStrike" dirty="0">
                        <a:solidFill>
                          <a:schemeClr val="bg1"/>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433268">
                <a:tc>
                  <a:txBody>
                    <a:bodyPr/>
                    <a:lstStyle/>
                    <a:p>
                      <a:pPr algn="l" fontAlgn="b"/>
                      <a:r>
                        <a:rPr lang="es-SV" sz="1900" b="0" i="0" u="none" strike="noStrike" dirty="0" smtClean="0">
                          <a:solidFill>
                            <a:srgbClr val="000000"/>
                          </a:solidFill>
                          <a:effectLst/>
                          <a:latin typeface="Calibri"/>
                        </a:rPr>
                        <a:t>Carolina</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$43,059</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8,232</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11</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433268">
                <a:tc>
                  <a:txBody>
                    <a:bodyPr/>
                    <a:lstStyle/>
                    <a:p>
                      <a:pPr algn="l" fontAlgn="b"/>
                      <a:r>
                        <a:rPr lang="es-SV" sz="1900" b="0" i="0" u="none" strike="noStrike" dirty="0" smtClean="0">
                          <a:solidFill>
                            <a:srgbClr val="000000"/>
                          </a:solidFill>
                          <a:effectLst/>
                          <a:latin typeface="Calibri"/>
                        </a:rPr>
                        <a:t>Ciudad Barrios</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$744,697</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31,207</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3</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762553">
                <a:tc>
                  <a:txBody>
                    <a:bodyPr/>
                    <a:lstStyle/>
                    <a:p>
                      <a:pPr algn="l" fontAlgn="b"/>
                      <a:r>
                        <a:rPr lang="es-SV" sz="1900" b="0" i="0" u="none" strike="noStrike" dirty="0" smtClean="0">
                          <a:solidFill>
                            <a:srgbClr val="000000"/>
                          </a:solidFill>
                          <a:effectLst/>
                          <a:latin typeface="Calibri"/>
                        </a:rPr>
                        <a:t>Nuevo Edén de San Juan</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$102,336</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31,440</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10</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433268">
                <a:tc>
                  <a:txBody>
                    <a:bodyPr/>
                    <a:lstStyle/>
                    <a:p>
                      <a:pPr algn="l" fontAlgn="b"/>
                      <a:r>
                        <a:rPr lang="es-SV" sz="1900" b="0" i="0" u="none" strike="noStrike" dirty="0" smtClean="0">
                          <a:solidFill>
                            <a:srgbClr val="000000"/>
                          </a:solidFill>
                          <a:effectLst/>
                          <a:latin typeface="Calibri"/>
                        </a:rPr>
                        <a:t>San Antonio</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$13,500</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344</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433268">
                <a:tc>
                  <a:txBody>
                    <a:bodyPr/>
                    <a:lstStyle/>
                    <a:p>
                      <a:pPr algn="l" fontAlgn="b"/>
                      <a:r>
                        <a:rPr lang="es-SV" sz="1900" b="0" i="0" u="none" strike="noStrike" dirty="0" smtClean="0">
                          <a:solidFill>
                            <a:srgbClr val="000000"/>
                          </a:solidFill>
                          <a:effectLst/>
                          <a:latin typeface="Calibri"/>
                        </a:rPr>
                        <a:t>San Gerardo</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$13,500</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344</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433268">
                <a:tc>
                  <a:txBody>
                    <a:bodyPr/>
                    <a:lstStyle/>
                    <a:p>
                      <a:pPr algn="l" fontAlgn="b"/>
                      <a:r>
                        <a:rPr lang="es-SV" sz="1900" b="0" i="0" u="none" strike="noStrike" dirty="0" smtClean="0">
                          <a:solidFill>
                            <a:srgbClr val="000000"/>
                          </a:solidFill>
                          <a:effectLst/>
                          <a:latin typeface="Calibri"/>
                        </a:rPr>
                        <a:t>San Jorge</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$13,500</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344</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1</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r h="433268">
                <a:tc>
                  <a:txBody>
                    <a:bodyPr/>
                    <a:lstStyle/>
                    <a:p>
                      <a:pPr algn="l" fontAlgn="b"/>
                      <a:r>
                        <a:rPr lang="es-SV" sz="1900" b="0" i="0" u="none" strike="noStrike" dirty="0" smtClean="0">
                          <a:solidFill>
                            <a:srgbClr val="000000"/>
                          </a:solidFill>
                          <a:effectLst/>
                          <a:latin typeface="Calibri"/>
                        </a:rPr>
                        <a:t>Sesori</a:t>
                      </a:r>
                      <a:endParaRPr lang="es-SV" sz="1900" b="0" i="0" u="none" strike="noStrike" dirty="0">
                        <a:solidFill>
                          <a:srgbClr val="000000"/>
                        </a:solidFill>
                        <a:effectLst/>
                        <a:latin typeface="Calibri"/>
                      </a:endParaRPr>
                    </a:p>
                  </a:txBody>
                  <a:tcPr marL="45720" marR="45720" anchor="ctr"/>
                </a:tc>
                <a:tc>
                  <a:txBody>
                    <a:bodyPr/>
                    <a:lstStyle/>
                    <a:p>
                      <a:pPr algn="r" fontAlgn="b"/>
                      <a:r>
                        <a:rPr lang="es-SV" sz="1900" b="0" i="0" u="none" strike="noStrike" dirty="0">
                          <a:solidFill>
                            <a:srgbClr val="000000"/>
                          </a:solidFill>
                          <a:effectLst/>
                          <a:latin typeface="Calibri"/>
                        </a:rPr>
                        <a:t>$153,095</a:t>
                      </a:r>
                    </a:p>
                  </a:txBody>
                  <a:tcPr marL="45720" marR="45720" anchor="ctr"/>
                </a:tc>
                <a:tc>
                  <a:txBody>
                    <a:bodyPr/>
                    <a:lstStyle/>
                    <a:p>
                      <a:pPr algn="r" fontAlgn="b"/>
                      <a:r>
                        <a:rPr lang="es-SV" sz="1900" b="0" i="0" u="none" strike="noStrike" dirty="0" smtClean="0">
                          <a:solidFill>
                            <a:srgbClr val="000000"/>
                          </a:solidFill>
                          <a:effectLst/>
                          <a:latin typeface="Calibri" pitchFamily="34" charset="0"/>
                        </a:rPr>
                        <a:t>800</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2 </a:t>
                      </a:r>
                      <a:endParaRPr lang="es-SV" sz="1900" b="0" i="0" u="none" strike="noStrike" dirty="0">
                        <a:solidFill>
                          <a:srgbClr val="000000"/>
                        </a:solidFill>
                        <a:effectLst/>
                        <a:latin typeface="Calibri" pitchFamily="34" charset="0"/>
                      </a:endParaRPr>
                    </a:p>
                  </a:txBody>
                  <a:tcPr marL="45720" marR="45720" anchor="ctr"/>
                </a:tc>
                <a:tc>
                  <a:txBody>
                    <a:bodyPr/>
                    <a:lstStyle/>
                    <a:p>
                      <a:pPr algn="ctr" fontAlgn="b"/>
                      <a:r>
                        <a:rPr lang="es-SV" sz="1900" b="0" i="0" u="none" strike="noStrike" dirty="0" smtClean="0">
                          <a:solidFill>
                            <a:srgbClr val="000000"/>
                          </a:solidFill>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7"/>
                  </a:ext>
                </a:extLst>
              </a:tr>
            </a:tbl>
          </a:graphicData>
        </a:graphic>
      </p:graphicFrame>
      <p:sp>
        <p:nvSpPr>
          <p:cNvPr id="7" name="Flecha derecha 6"/>
          <p:cNvSpPr/>
          <p:nvPr/>
        </p:nvSpPr>
        <p:spPr>
          <a:xfrm>
            <a:off x="286838" y="313346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8" name="Flecha derecha 7"/>
          <p:cNvSpPr/>
          <p:nvPr/>
        </p:nvSpPr>
        <p:spPr>
          <a:xfrm>
            <a:off x="292397" y="3614789"/>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286838" y="412826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287524" y="4761767"/>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287524" y="524976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2" name="Flecha derecha 11"/>
          <p:cNvSpPr/>
          <p:nvPr/>
        </p:nvSpPr>
        <p:spPr>
          <a:xfrm>
            <a:off x="287524" y="5647297"/>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3" name="Flecha derecha 12"/>
          <p:cNvSpPr/>
          <p:nvPr/>
        </p:nvSpPr>
        <p:spPr>
          <a:xfrm>
            <a:off x="287524" y="6044829"/>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6138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62147">
            <a:off x="3971266" y="1836547"/>
            <a:ext cx="4645161" cy="4489713"/>
          </a:xfrm>
          <a:prstGeom prst="rect">
            <a:avLst/>
          </a:prstGeom>
        </p:spPr>
      </p:pic>
      <p:sp>
        <p:nvSpPr>
          <p:cNvPr id="9" name="8 CuadroTexto"/>
          <p:cNvSpPr txBox="1"/>
          <p:nvPr/>
        </p:nvSpPr>
        <p:spPr>
          <a:xfrm>
            <a:off x="-60" y="3789040"/>
            <a:ext cx="4392488" cy="181588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USD$91 </a:t>
            </a:r>
          </a:p>
          <a:p>
            <a:pPr algn="ctr"/>
            <a:r>
              <a:rPr lang="es-SV" sz="4000" b="1" dirty="0" smtClean="0">
                <a:solidFill>
                  <a:srgbClr val="002395"/>
                </a:solidFill>
                <a:latin typeface="+mj-lt"/>
                <a:ea typeface="Calibri"/>
                <a:cs typeface="Times New Roman"/>
              </a:rPr>
              <a:t>mil invertidos</a:t>
            </a:r>
            <a:endParaRPr lang="es-SV" sz="4000" b="1" dirty="0">
              <a:solidFill>
                <a:srgbClr val="002395"/>
              </a:solidFill>
              <a:latin typeface="+mj-lt"/>
              <a:ea typeface="Calibri"/>
              <a:cs typeface="Times New Roman"/>
            </a:endParaRPr>
          </a:p>
        </p:txBody>
      </p:sp>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431988" y="54564"/>
            <a:ext cx="3528392" cy="1600438"/>
          </a:xfrm>
          <a:noFill/>
          <a:ln w="9525">
            <a:noFill/>
            <a:miter lim="800000"/>
            <a:headEnd/>
            <a:tailEnd/>
          </a:ln>
        </p:spPr>
        <p:txBody>
          <a:bodyPr wrap="square" anchor="ctr">
            <a:spAutoFit/>
          </a:bodyPr>
          <a:lstStyle/>
          <a:p>
            <a:r>
              <a:rPr lang="es-SV" sz="4000" b="1" dirty="0" smtClean="0">
                <a:solidFill>
                  <a:schemeClr val="tx2"/>
                </a:solidFill>
                <a:ea typeface="+mn-ea"/>
                <a:cs typeface="Arial" pitchFamily="34" charset="0"/>
              </a:rPr>
              <a:t>Mejoramiento de Vida</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8" name="7 Rectángulo"/>
          <p:cNvSpPr/>
          <p:nvPr/>
        </p:nvSpPr>
        <p:spPr>
          <a:xfrm>
            <a:off x="179512" y="5805264"/>
            <a:ext cx="7560840" cy="954107"/>
          </a:xfrm>
          <a:prstGeom prst="rect">
            <a:avLst/>
          </a:prstGeom>
        </p:spPr>
        <p:txBody>
          <a:bodyPr wrap="square">
            <a:spAutoFit/>
          </a:bodyPr>
          <a:lstStyle/>
          <a:p>
            <a:r>
              <a:rPr lang="es-SV" sz="2800" b="1" dirty="0" smtClean="0">
                <a:solidFill>
                  <a:schemeClr val="tx2"/>
                </a:solidFill>
              </a:rPr>
              <a:t>652 personas beneficiadas en el municipio de Sesori</a:t>
            </a:r>
          </a:p>
        </p:txBody>
      </p:sp>
      <p:sp>
        <p:nvSpPr>
          <p:cNvPr id="12" name="11 CuadroTexto"/>
          <p:cNvSpPr txBox="1"/>
          <p:nvPr/>
        </p:nvSpPr>
        <p:spPr>
          <a:xfrm>
            <a:off x="-3276872" y="1700808"/>
            <a:ext cx="2664296" cy="954107"/>
          </a:xfrm>
          <a:prstGeom prst="rect">
            <a:avLst/>
          </a:prstGeom>
          <a:solidFill>
            <a:srgbClr val="C00000"/>
          </a:solidFill>
        </p:spPr>
        <p:txBody>
          <a:bodyPr wrap="square" rtlCol="0">
            <a:spAutoFit/>
          </a:bodyPr>
          <a:lstStyle/>
          <a:p>
            <a:r>
              <a:rPr lang="es-SV" sz="2800" b="1" dirty="0" smtClean="0">
                <a:solidFill>
                  <a:schemeClr val="bg1"/>
                </a:solidFill>
              </a:rPr>
              <a:t>Aquí cambiamos redacción 2 pm</a:t>
            </a:r>
            <a:endParaRPr lang="es-SV" sz="2800" b="1" dirty="0">
              <a:solidFill>
                <a:schemeClr val="bg1"/>
              </a:solidFill>
            </a:endParaRPr>
          </a:p>
        </p:txBody>
      </p:sp>
    </p:spTree>
    <p:extLst>
      <p:ext uri="{BB962C8B-B14F-4D97-AF65-F5344CB8AC3E}">
        <p14:creationId xmlns:p14="http://schemas.microsoft.com/office/powerpoint/2010/main" val="23840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2493096" y="2120003"/>
            <a:ext cx="1574850" cy="1877437"/>
          </a:xfrm>
          <a:noFill/>
          <a:ln w="9525">
            <a:noFill/>
            <a:miter lim="800000"/>
            <a:headEnd/>
            <a:tailEnd/>
          </a:ln>
        </p:spPr>
        <p:txBody>
          <a:bodyPr wrap="square" anchor="ctr">
            <a:spAutoFit/>
          </a:bodyPr>
          <a:lstStyle/>
          <a:p>
            <a:r>
              <a:rPr lang="es-SV" sz="2800" b="1" dirty="0" smtClean="0">
                <a:solidFill>
                  <a:srgbClr val="002395"/>
                </a:solidFill>
              </a:rPr>
              <a:t>Armida López</a:t>
            </a:r>
            <a:r>
              <a:rPr lang="es-SV" sz="2800" b="1" dirty="0" smtClean="0">
                <a:solidFill>
                  <a:schemeClr val="tx1"/>
                </a:solidFill>
              </a:rPr>
              <a:t/>
            </a:r>
            <a:br>
              <a:rPr lang="es-SV" sz="2800" b="1" dirty="0" smtClean="0">
                <a:solidFill>
                  <a:schemeClr val="tx1"/>
                </a:solidFill>
              </a:rPr>
            </a:br>
            <a:r>
              <a:rPr lang="es-SV" sz="2000" dirty="0" smtClean="0">
                <a:solidFill>
                  <a:schemeClr val="tx1"/>
                </a:solidFill>
              </a:rPr>
              <a:t>Comunidad </a:t>
            </a:r>
            <a:r>
              <a:rPr lang="es-SV" sz="2000" dirty="0" err="1" smtClean="0">
                <a:solidFill>
                  <a:schemeClr val="tx1"/>
                </a:solidFill>
              </a:rPr>
              <a:t>Guajiniquil</a:t>
            </a:r>
            <a:r>
              <a:rPr lang="es-SV" sz="2000" dirty="0" smtClean="0">
                <a:solidFill>
                  <a:schemeClr val="tx1"/>
                </a:solidFill>
              </a:rPr>
              <a:t/>
            </a:r>
            <a:br>
              <a:rPr lang="es-SV" sz="2000" dirty="0" smtClean="0">
                <a:solidFill>
                  <a:schemeClr val="tx1"/>
                </a:solidFill>
              </a:rPr>
            </a:br>
            <a:r>
              <a:rPr lang="es-SV" sz="2000" dirty="0" err="1" smtClean="0">
                <a:solidFill>
                  <a:schemeClr val="tx1"/>
                </a:solidFill>
              </a:rPr>
              <a:t>Sesori</a:t>
            </a:r>
            <a:endParaRPr lang="es-SV" sz="2000" dirty="0">
              <a:solidFill>
                <a:schemeClr val="tx1"/>
              </a:solidFill>
            </a:endParaRPr>
          </a:p>
        </p:txBody>
      </p:sp>
      <p:sp>
        <p:nvSpPr>
          <p:cNvPr id="8" name="7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Mejoramiento de Vida</a:t>
            </a:r>
            <a:endParaRPr lang="es-SV" sz="2400" b="1" dirty="0">
              <a:latin typeface="+mj-lt"/>
              <a:ea typeface="Calibri"/>
              <a:cs typeface="Times New Roman"/>
            </a:endParaRPr>
          </a:p>
        </p:txBody>
      </p:sp>
      <p:sp>
        <p:nvSpPr>
          <p:cNvPr id="23" name="1 Título"/>
          <p:cNvSpPr txBox="1">
            <a:spLocks/>
          </p:cNvSpPr>
          <p:nvPr/>
        </p:nvSpPr>
        <p:spPr>
          <a:xfrm>
            <a:off x="2465513" y="4342725"/>
            <a:ext cx="1746447" cy="200054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José Reyes</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San </a:t>
            </a:r>
            <a:r>
              <a:rPr lang="es-SV" sz="2000" dirty="0" smtClean="0">
                <a:solidFill>
                  <a:schemeClr val="tx1"/>
                </a:solidFill>
              </a:rPr>
              <a:t>José</a:t>
            </a:r>
          </a:p>
          <a:p>
            <a:r>
              <a:rPr lang="es-SV" sz="2000" dirty="0" smtClean="0">
                <a:solidFill>
                  <a:schemeClr val="tx1"/>
                </a:solidFill>
              </a:rPr>
              <a:t>Las </a:t>
            </a:r>
            <a:r>
              <a:rPr lang="es-SV" sz="2000" dirty="0" smtClean="0">
                <a:solidFill>
                  <a:schemeClr val="tx1"/>
                </a:solidFill>
              </a:rPr>
              <a:t>Flores</a:t>
            </a:r>
            <a:br>
              <a:rPr lang="es-SV" sz="2000" dirty="0" smtClean="0">
                <a:solidFill>
                  <a:schemeClr val="tx1"/>
                </a:solidFill>
              </a:rPr>
            </a:br>
            <a:r>
              <a:rPr lang="es-SV" sz="2000" dirty="0" err="1" smtClean="0">
                <a:solidFill>
                  <a:schemeClr val="tx1"/>
                </a:solidFill>
              </a:rPr>
              <a:t>Sesori</a:t>
            </a:r>
            <a:endParaRPr lang="es-SV" sz="2000" dirty="0">
              <a:solidFill>
                <a:schemeClr val="tx1"/>
              </a:solidFill>
            </a:endParaRPr>
          </a:p>
        </p:txBody>
      </p:sp>
      <p:sp>
        <p:nvSpPr>
          <p:cNvPr id="24" name="1 Título"/>
          <p:cNvSpPr txBox="1">
            <a:spLocks/>
          </p:cNvSpPr>
          <p:nvPr/>
        </p:nvSpPr>
        <p:spPr>
          <a:xfrm>
            <a:off x="7034603" y="2081595"/>
            <a:ext cx="2109397" cy="200054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Andrea Velásquez</a:t>
            </a:r>
            <a:r>
              <a:rPr lang="es-SV" sz="2400" b="1" dirty="0" smtClean="0">
                <a:solidFill>
                  <a:schemeClr val="tx1"/>
                </a:solidFill>
              </a:rPr>
              <a:t/>
            </a:r>
            <a:br>
              <a:rPr lang="es-SV" sz="2400" b="1" dirty="0" smtClean="0">
                <a:solidFill>
                  <a:schemeClr val="tx1"/>
                </a:solidFill>
              </a:rPr>
            </a:br>
            <a:r>
              <a:rPr lang="es-SV" sz="2000" dirty="0" smtClean="0">
                <a:solidFill>
                  <a:schemeClr val="tx1"/>
                </a:solidFill>
              </a:rPr>
              <a:t>Comunidad Valle Nuevo</a:t>
            </a:r>
            <a:br>
              <a:rPr lang="es-SV" sz="2000" dirty="0" smtClean="0">
                <a:solidFill>
                  <a:schemeClr val="tx1"/>
                </a:solidFill>
              </a:rPr>
            </a:br>
            <a:r>
              <a:rPr lang="es-SV" sz="2000" dirty="0" err="1" smtClean="0">
                <a:solidFill>
                  <a:schemeClr val="tx1"/>
                </a:solidFill>
              </a:rPr>
              <a:t>Sesori</a:t>
            </a:r>
            <a:endParaRPr lang="es-SV" sz="2000" dirty="0">
              <a:solidFill>
                <a:schemeClr val="tx1"/>
              </a:solidFill>
            </a:endParaRPr>
          </a:p>
        </p:txBody>
      </p:sp>
      <p:sp>
        <p:nvSpPr>
          <p:cNvPr id="2" name="1 Rectángulo"/>
          <p:cNvSpPr/>
          <p:nvPr/>
        </p:nvSpPr>
        <p:spPr>
          <a:xfrm>
            <a:off x="323529" y="2050609"/>
            <a:ext cx="2141984"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966" y="2230006"/>
            <a:ext cx="1692811" cy="1692811"/>
          </a:xfrm>
          <a:prstGeom prst="rect">
            <a:avLst/>
          </a:prstGeom>
        </p:spPr>
      </p:pic>
      <p:sp>
        <p:nvSpPr>
          <p:cNvPr id="20" name="19 Rectángulo">
            <a:hlinkClick r:id="rId3" action="ppaction://hlinkfile"/>
          </p:cNvPr>
          <p:cNvSpPr/>
          <p:nvPr/>
        </p:nvSpPr>
        <p:spPr>
          <a:xfrm>
            <a:off x="4802355" y="2081595"/>
            <a:ext cx="2232248" cy="2016224"/>
          </a:xfrm>
          <a:prstGeom prst="rect">
            <a:avLst/>
          </a:prstGeom>
          <a:solidFill>
            <a:srgbClr val="DB32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1477" y="2276118"/>
            <a:ext cx="1692811" cy="1692811"/>
          </a:xfrm>
          <a:prstGeom prst="rect">
            <a:avLst/>
          </a:prstGeom>
        </p:spPr>
      </p:pic>
      <p:sp>
        <p:nvSpPr>
          <p:cNvPr id="22" name="21 Rectángulo"/>
          <p:cNvSpPr/>
          <p:nvPr/>
        </p:nvSpPr>
        <p:spPr>
          <a:xfrm>
            <a:off x="323529" y="4289144"/>
            <a:ext cx="2141984"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6" name="1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61" y="4464498"/>
            <a:ext cx="1665516" cy="1665516"/>
          </a:xfrm>
          <a:prstGeom prst="rect">
            <a:avLst/>
          </a:prstGeom>
        </p:spPr>
      </p:pic>
      <p:sp>
        <p:nvSpPr>
          <p:cNvPr id="17" name="16 Rectángulo">
            <a:hlinkClick r:id="rId3" action="ppaction://hlinkfile"/>
          </p:cNvPr>
          <p:cNvSpPr/>
          <p:nvPr/>
        </p:nvSpPr>
        <p:spPr>
          <a:xfrm>
            <a:off x="4834287" y="4289144"/>
            <a:ext cx="2232248" cy="2016224"/>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8" name="1 Título"/>
          <p:cNvSpPr txBox="1">
            <a:spLocks/>
          </p:cNvSpPr>
          <p:nvPr/>
        </p:nvSpPr>
        <p:spPr>
          <a:xfrm>
            <a:off x="7034602" y="4310610"/>
            <a:ext cx="2139307" cy="2000548"/>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Blanca Orellana</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Comunidad </a:t>
            </a:r>
            <a:r>
              <a:rPr lang="es-SV" sz="2000" dirty="0" err="1" smtClean="0">
                <a:solidFill>
                  <a:schemeClr val="tx1"/>
                </a:solidFill>
              </a:rPr>
              <a:t>Guajiniquil</a:t>
            </a:r>
            <a:r>
              <a:rPr lang="es-SV" sz="2000" dirty="0" smtClean="0">
                <a:solidFill>
                  <a:schemeClr val="tx1"/>
                </a:solidFill>
              </a:rPr>
              <a:t/>
            </a:r>
            <a:br>
              <a:rPr lang="es-SV" sz="2000" dirty="0" smtClean="0">
                <a:solidFill>
                  <a:schemeClr val="tx1"/>
                </a:solidFill>
              </a:rPr>
            </a:br>
            <a:r>
              <a:rPr lang="es-SV" sz="2000" dirty="0" err="1" smtClean="0">
                <a:solidFill>
                  <a:schemeClr val="tx1"/>
                </a:solidFill>
              </a:rPr>
              <a:t>Sesori</a:t>
            </a:r>
            <a:endParaRPr lang="es-SV" sz="2000" dirty="0">
              <a:solidFill>
                <a:schemeClr val="tx1"/>
              </a:solidFill>
            </a:endParaRPr>
          </a:p>
        </p:txBody>
      </p:sp>
      <p:pic>
        <p:nvPicPr>
          <p:cNvPr id="21" name="2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1477" y="4464498"/>
            <a:ext cx="1692811" cy="1692811"/>
          </a:xfrm>
          <a:prstGeom prst="rect">
            <a:avLst/>
          </a:prstGeom>
        </p:spPr>
      </p:pic>
      <p:sp>
        <p:nvSpPr>
          <p:cNvPr id="7" name="6 CuadroTexto"/>
          <p:cNvSpPr txBox="1"/>
          <p:nvPr/>
        </p:nvSpPr>
        <p:spPr>
          <a:xfrm>
            <a:off x="352063" y="2285589"/>
            <a:ext cx="785793" cy="1323439"/>
          </a:xfrm>
          <a:prstGeom prst="rect">
            <a:avLst/>
          </a:prstGeom>
          <a:noFill/>
        </p:spPr>
        <p:txBody>
          <a:bodyPr wrap="none" rtlCol="0">
            <a:spAutoFit/>
          </a:bodyPr>
          <a:lstStyle/>
          <a:p>
            <a:r>
              <a:rPr lang="es-SV" sz="8000" b="1" dirty="0" smtClean="0"/>
              <a:t>1</a:t>
            </a:r>
            <a:endParaRPr lang="es-SV" sz="8000" b="1" dirty="0"/>
          </a:p>
        </p:txBody>
      </p:sp>
      <p:sp>
        <p:nvSpPr>
          <p:cNvPr id="25" name="24 CuadroTexto"/>
          <p:cNvSpPr txBox="1"/>
          <p:nvPr/>
        </p:nvSpPr>
        <p:spPr>
          <a:xfrm>
            <a:off x="395537" y="4581128"/>
            <a:ext cx="785793" cy="1323439"/>
          </a:xfrm>
          <a:prstGeom prst="rect">
            <a:avLst/>
          </a:prstGeom>
          <a:noFill/>
        </p:spPr>
        <p:txBody>
          <a:bodyPr wrap="none" rtlCol="0">
            <a:spAutoFit/>
          </a:bodyPr>
          <a:lstStyle/>
          <a:p>
            <a:r>
              <a:rPr lang="es-SV" sz="8000" b="1" dirty="0" smtClean="0"/>
              <a:t>2</a:t>
            </a:r>
            <a:endParaRPr lang="es-SV" sz="8000" b="1" dirty="0"/>
          </a:p>
        </p:txBody>
      </p:sp>
      <p:sp>
        <p:nvSpPr>
          <p:cNvPr id="26" name="25 CuadroTexto"/>
          <p:cNvSpPr txBox="1"/>
          <p:nvPr/>
        </p:nvSpPr>
        <p:spPr>
          <a:xfrm>
            <a:off x="4932040" y="2397001"/>
            <a:ext cx="785793" cy="1323439"/>
          </a:xfrm>
          <a:prstGeom prst="rect">
            <a:avLst/>
          </a:prstGeom>
          <a:noFill/>
        </p:spPr>
        <p:txBody>
          <a:bodyPr wrap="none" rtlCol="0">
            <a:spAutoFit/>
          </a:bodyPr>
          <a:lstStyle/>
          <a:p>
            <a:r>
              <a:rPr lang="es-SV" sz="8000" b="1" dirty="0" smtClean="0"/>
              <a:t>3</a:t>
            </a:r>
            <a:endParaRPr lang="es-SV" sz="8000" b="1" dirty="0"/>
          </a:p>
        </p:txBody>
      </p:sp>
      <p:sp>
        <p:nvSpPr>
          <p:cNvPr id="27" name="26 CuadroTexto"/>
          <p:cNvSpPr txBox="1"/>
          <p:nvPr/>
        </p:nvSpPr>
        <p:spPr>
          <a:xfrm>
            <a:off x="4932039" y="4581128"/>
            <a:ext cx="785793" cy="1323439"/>
          </a:xfrm>
          <a:prstGeom prst="rect">
            <a:avLst/>
          </a:prstGeom>
          <a:noFill/>
        </p:spPr>
        <p:txBody>
          <a:bodyPr wrap="none" rtlCol="0">
            <a:spAutoFit/>
          </a:bodyPr>
          <a:lstStyle/>
          <a:p>
            <a:r>
              <a:rPr lang="es-SV" sz="8000" b="1" dirty="0" smtClean="0"/>
              <a:t>4</a:t>
            </a:r>
            <a:endParaRPr lang="es-SV" sz="8000" b="1" dirty="0"/>
          </a:p>
        </p:txBody>
      </p:sp>
    </p:spTree>
    <p:extLst>
      <p:ext uri="{BB962C8B-B14F-4D97-AF65-F5344CB8AC3E}">
        <p14:creationId xmlns:p14="http://schemas.microsoft.com/office/powerpoint/2010/main" val="2062813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923928" y="3789040"/>
            <a:ext cx="5038766" cy="1252728"/>
          </a:xfrm>
        </p:spPr>
        <p:txBody>
          <a:bodyPr>
            <a:noAutofit/>
          </a:bodyPr>
          <a:lstStyle/>
          <a:p>
            <a:pPr algn="r"/>
            <a:r>
              <a:rPr lang="es-SV" sz="7200" b="1" dirty="0" err="1" smtClean="0">
                <a:solidFill>
                  <a:schemeClr val="tx2"/>
                </a:solidFill>
              </a:rPr>
              <a:t>DificultadesEnfrentadas</a:t>
            </a:r>
            <a:endParaRPr lang="es-SV" sz="3200" b="1" dirty="0">
              <a:solidFill>
                <a:schemeClr val="tx2"/>
              </a:solidFill>
            </a:endParaRPr>
          </a:p>
        </p:txBody>
      </p:sp>
    </p:spTree>
    <p:extLst>
      <p:ext uri="{BB962C8B-B14F-4D97-AF65-F5344CB8AC3E}">
        <p14:creationId xmlns:p14="http://schemas.microsoft.com/office/powerpoint/2010/main" val="3071775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337592"/>
            <a:ext cx="8928992" cy="1046440"/>
          </a:xfrm>
          <a:noFill/>
          <a:ln w="9525">
            <a:noFill/>
            <a:miter lim="800000"/>
            <a:headEnd/>
            <a:tailEnd/>
          </a:ln>
        </p:spPr>
        <p:txBody>
          <a:bodyPr wrap="square" anchor="ctr">
            <a:spAutoFit/>
          </a:bodyPr>
          <a:lstStyle/>
          <a:p>
            <a:pPr algn="l"/>
            <a:r>
              <a:rPr lang="es-SV" b="1" dirty="0" smtClean="0">
                <a:solidFill>
                  <a:schemeClr val="tx2"/>
                </a:solidFill>
                <a:ea typeface="+mn-ea"/>
                <a:cs typeface="Arial" pitchFamily="34" charset="0"/>
              </a:rPr>
              <a:t>Dificultades Enfrentadas</a:t>
            </a:r>
            <a:br>
              <a:rPr lang="es-SV" b="1" dirty="0" smtClean="0">
                <a:solidFill>
                  <a:schemeClr val="tx2"/>
                </a:solidFill>
                <a:ea typeface="+mn-ea"/>
                <a:cs typeface="Arial" pitchFamily="34" charset="0"/>
              </a:rPr>
            </a:br>
            <a:r>
              <a:rPr lang="es-SV" sz="1800" b="1" dirty="0">
                <a:solidFill>
                  <a:schemeClr val="accent6">
                    <a:lumMod val="75000"/>
                  </a:schemeClr>
                </a:solidFill>
                <a:ea typeface="+mn-ea"/>
                <a:cs typeface="Arial" pitchFamily="34" charset="0"/>
              </a:rPr>
              <a:t>junio 2014 –mayo 2017 </a:t>
            </a:r>
          </a:p>
        </p:txBody>
      </p:sp>
      <p:sp>
        <p:nvSpPr>
          <p:cNvPr id="5" name="4 Rectángulo"/>
          <p:cNvSpPr/>
          <p:nvPr/>
        </p:nvSpPr>
        <p:spPr>
          <a:xfrm>
            <a:off x="323528" y="1484784"/>
            <a:ext cx="8424936" cy="5262979"/>
          </a:xfrm>
          <a:prstGeom prst="rect">
            <a:avLst/>
          </a:prstGeom>
        </p:spPr>
        <p:txBody>
          <a:bodyPr wrap="square">
            <a:spAutoFit/>
          </a:bodyPr>
          <a:lstStyle/>
          <a:p>
            <a:pPr marL="285750" lvl="0" indent="-285750">
              <a:buFont typeface="Arial" pitchFamily="34" charset="0"/>
              <a:buChar char="•"/>
            </a:pPr>
            <a:r>
              <a:rPr lang="es-SV" sz="2800" dirty="0" smtClean="0"/>
              <a:t>Restricciones fiscales de carácter coyuntural.</a:t>
            </a:r>
          </a:p>
          <a:p>
            <a:pPr marL="285750" lvl="0" indent="-285750">
              <a:buFont typeface="Arial" pitchFamily="34" charset="0"/>
              <a:buChar char="•"/>
            </a:pPr>
            <a:endParaRPr lang="es-SV" sz="2800" dirty="0" smtClean="0"/>
          </a:p>
          <a:p>
            <a:pPr marL="285750" lvl="0" indent="-285750">
              <a:buFont typeface="Arial" pitchFamily="34" charset="0"/>
              <a:buChar char="•"/>
            </a:pPr>
            <a:r>
              <a:rPr lang="es-SV" sz="2800" dirty="0" smtClean="0"/>
              <a:t>Inseguridad en las áreas de ejecución de proyectos.</a:t>
            </a:r>
          </a:p>
          <a:p>
            <a:pPr marL="285750" lvl="0" indent="-285750">
              <a:buFont typeface="Arial" pitchFamily="34" charset="0"/>
              <a:buChar char="•"/>
            </a:pPr>
            <a:endParaRPr lang="es-SV" sz="2800" dirty="0" smtClean="0"/>
          </a:p>
          <a:p>
            <a:pPr marL="285750" lvl="0" indent="-285750">
              <a:buFont typeface="Arial" pitchFamily="34" charset="0"/>
              <a:buChar char="•"/>
            </a:pPr>
            <a:r>
              <a:rPr lang="es-SV" sz="2800" dirty="0" smtClean="0"/>
              <a:t>Demora en la liquidación de fondos transferidos por parte de las municipalidades.</a:t>
            </a:r>
          </a:p>
          <a:p>
            <a:pPr marL="285750" lvl="0" indent="-285750">
              <a:buFont typeface="Arial" pitchFamily="34" charset="0"/>
              <a:buChar char="•"/>
            </a:pPr>
            <a:endParaRPr lang="es-SV" sz="2800" dirty="0" smtClean="0"/>
          </a:p>
          <a:p>
            <a:pPr marL="285750" lvl="0" indent="-285750">
              <a:buFont typeface="Arial" pitchFamily="34" charset="0"/>
              <a:buChar char="•"/>
            </a:pPr>
            <a:r>
              <a:rPr lang="es-SV" sz="2800" dirty="0" smtClean="0"/>
              <a:t>Dificultades en coordinación con las instituciones en el territorio.</a:t>
            </a:r>
          </a:p>
          <a:p>
            <a:pPr marL="285750" lvl="0" indent="-285750">
              <a:buFont typeface="Arial" pitchFamily="34" charset="0"/>
              <a:buChar char="•"/>
            </a:pPr>
            <a:endParaRPr lang="es-SV" sz="2800" dirty="0" smtClean="0"/>
          </a:p>
          <a:p>
            <a:pPr marL="285750" lvl="0" indent="-285750">
              <a:buFont typeface="Arial" pitchFamily="34" charset="0"/>
              <a:buChar char="•"/>
            </a:pPr>
            <a:r>
              <a:rPr lang="es-SV" sz="2800" dirty="0" smtClean="0"/>
              <a:t>Demora en la presentación de carpetas técnicas por parte de los formuladores.</a:t>
            </a:r>
            <a:endParaRPr lang="es-SV" sz="2800" dirty="0"/>
          </a:p>
        </p:txBody>
      </p:sp>
      <p:sp>
        <p:nvSpPr>
          <p:cNvPr id="2" name="1 CuadroTexto"/>
          <p:cNvSpPr txBox="1"/>
          <p:nvPr/>
        </p:nvSpPr>
        <p:spPr>
          <a:xfrm>
            <a:off x="-3276872" y="1700808"/>
            <a:ext cx="2664296" cy="954107"/>
          </a:xfrm>
          <a:prstGeom prst="rect">
            <a:avLst/>
          </a:prstGeom>
          <a:solidFill>
            <a:srgbClr val="C00000"/>
          </a:solidFill>
        </p:spPr>
        <p:txBody>
          <a:bodyPr wrap="square" rtlCol="0">
            <a:spAutoFit/>
          </a:bodyPr>
          <a:lstStyle/>
          <a:p>
            <a:r>
              <a:rPr lang="es-SV" sz="2800" b="1" dirty="0" smtClean="0">
                <a:solidFill>
                  <a:schemeClr val="bg1"/>
                </a:solidFill>
              </a:rPr>
              <a:t>Aquí cambiamos redacción 2 pm</a:t>
            </a:r>
            <a:endParaRPr lang="es-SV" sz="2800" b="1" dirty="0">
              <a:solidFill>
                <a:schemeClr val="bg1"/>
              </a:solidFill>
            </a:endParaRPr>
          </a:p>
        </p:txBody>
      </p:sp>
    </p:spTree>
    <p:extLst>
      <p:ext uri="{BB962C8B-B14F-4D97-AF65-F5344CB8AC3E}">
        <p14:creationId xmlns:p14="http://schemas.microsoft.com/office/powerpoint/2010/main" val="3549589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491880" y="4264504"/>
            <a:ext cx="5364088" cy="1252728"/>
          </a:xfrm>
        </p:spPr>
        <p:txBody>
          <a:bodyPr>
            <a:noAutofit/>
          </a:bodyPr>
          <a:lstStyle/>
          <a:p>
            <a:pPr algn="r"/>
            <a:r>
              <a:rPr lang="es-SV" sz="7200" b="1" dirty="0" smtClean="0">
                <a:solidFill>
                  <a:schemeClr val="tx2"/>
                </a:solidFill>
              </a:rPr>
              <a:t>Proyecciones</a:t>
            </a:r>
            <a:endParaRPr lang="es-SV" sz="2400" b="1" dirty="0">
              <a:solidFill>
                <a:schemeClr val="tx2"/>
              </a:solidFill>
            </a:endParaRPr>
          </a:p>
        </p:txBody>
      </p:sp>
    </p:spTree>
    <p:extLst>
      <p:ext uri="{BB962C8B-B14F-4D97-AF65-F5344CB8AC3E}">
        <p14:creationId xmlns:p14="http://schemas.microsoft.com/office/powerpoint/2010/main" val="175443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7" name="CuadroTexto 2"/>
          <p:cNvSpPr txBox="1">
            <a:spLocks noChangeArrowheads="1"/>
          </p:cNvSpPr>
          <p:nvPr/>
        </p:nvSpPr>
        <p:spPr bwMode="auto">
          <a:xfrm>
            <a:off x="251520" y="3717032"/>
            <a:ext cx="5472608" cy="3132570"/>
          </a:xfrm>
          <a:prstGeom prst="rect">
            <a:avLst/>
          </a:prstGeom>
          <a:extLst/>
        </p:spPr>
        <p:txBody>
          <a:bodyPr vert="horz" lIns="91440" tIns="45720" rIns="91440" bIns="45720" rtlCol="0" anchor="ctr">
            <a:noAutofit/>
          </a:bodyPr>
          <a:lstStyle>
            <a:lvl1pPr algn="r">
              <a:spcBef>
                <a:spcPct val="0"/>
              </a:spcBef>
              <a:buNone/>
              <a:defRPr sz="7200" b="1">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a:r>
              <a:rPr lang="es-SV" altLang="es-SV" sz="4000" dirty="0"/>
              <a:t>De Comunidades Solidarias </a:t>
            </a:r>
            <a:r>
              <a:rPr lang="es-SV" altLang="es-SV" sz="4000" dirty="0" smtClean="0"/>
              <a:t>hacia </a:t>
            </a:r>
            <a:r>
              <a:rPr lang="es-SV" altLang="es-SV" sz="4000" dirty="0"/>
              <a:t>la Estrategia de Erradicación de la Pobreza</a:t>
            </a: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09637">
            <a:off x="5911462" y="666833"/>
            <a:ext cx="4645161" cy="4489713"/>
          </a:xfrm>
          <a:prstGeom prst="rect">
            <a:avLst/>
          </a:prstGeom>
        </p:spPr>
      </p:pic>
    </p:spTree>
    <p:extLst>
      <p:ext uri="{BB962C8B-B14F-4D97-AF65-F5344CB8AC3E}">
        <p14:creationId xmlns:p14="http://schemas.microsoft.com/office/powerpoint/2010/main" val="2838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078" t="15038" r="35376" b="29920"/>
          <a:stretch/>
        </p:blipFill>
        <p:spPr bwMode="auto">
          <a:xfrm>
            <a:off x="4608512" y="1371043"/>
            <a:ext cx="4572000" cy="513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pic>
        <p:nvPicPr>
          <p:cNvPr id="2050"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4498" r="5774"/>
          <a:stretch/>
        </p:blipFill>
        <p:spPr bwMode="auto">
          <a:xfrm>
            <a:off x="35497" y="1340768"/>
            <a:ext cx="4608511" cy="516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2"/>
          <p:cNvSpPr txBox="1">
            <a:spLocks noGrp="1" noChangeArrowheads="1"/>
          </p:cNvSpPr>
          <p:nvPr>
            <p:ph type="body" idx="1"/>
          </p:nvPr>
        </p:nvSpPr>
        <p:spPr bwMode="auto">
          <a:xfrm>
            <a:off x="0" y="0"/>
            <a:ext cx="3563888" cy="1268760"/>
          </a:xfrm>
          <a:prstGeom prst="rect">
            <a:avLst/>
          </a:prstGeom>
          <a:extLst/>
        </p:spPr>
        <p:txBody>
          <a:bodyPr vert="horz" lIns="91440" tIns="45720" rIns="91440" bIns="45720" rtlCol="0" anchor="ctr">
            <a:noAutofit/>
          </a:bodyPr>
          <a:lstStyle/>
          <a:p>
            <a:pPr>
              <a:spcBef>
                <a:spcPct val="0"/>
              </a:spcBef>
            </a:pPr>
            <a:r>
              <a:rPr lang="es-SV" altLang="es-SV" sz="3600" b="1" dirty="0" smtClean="0">
                <a:solidFill>
                  <a:schemeClr val="tx2"/>
                </a:solidFill>
                <a:latin typeface="+mj-lt"/>
                <a:ea typeface="+mj-ea"/>
                <a:cs typeface="+mj-cs"/>
              </a:rPr>
              <a:t>Decreto Ejecutivo No. 28</a:t>
            </a:r>
          </a:p>
        </p:txBody>
      </p:sp>
      <p:sp>
        <p:nvSpPr>
          <p:cNvPr id="3" name="2 CuadroTexto"/>
          <p:cNvSpPr txBox="1"/>
          <p:nvPr/>
        </p:nvSpPr>
        <p:spPr>
          <a:xfrm>
            <a:off x="251520" y="1416655"/>
            <a:ext cx="8640960" cy="4524315"/>
          </a:xfrm>
          <a:prstGeom prst="rect">
            <a:avLst/>
          </a:prstGeom>
          <a:solidFill>
            <a:schemeClr val="bg1"/>
          </a:solidFill>
          <a:ln w="25400">
            <a:solidFill>
              <a:schemeClr val="tx2"/>
            </a:solidFill>
          </a:ln>
        </p:spPr>
        <p:txBody>
          <a:bodyPr wrap="square" rtlCol="0">
            <a:spAutoFit/>
          </a:bodyPr>
          <a:lstStyle/>
          <a:p>
            <a:pPr algn="just"/>
            <a:endParaRPr lang="es-SV" sz="2400" dirty="0" smtClean="0"/>
          </a:p>
          <a:p>
            <a:pPr algn="just"/>
            <a:r>
              <a:rPr lang="es-SV" sz="2400" dirty="0" smtClean="0"/>
              <a:t>Art</a:t>
            </a:r>
            <a:r>
              <a:rPr lang="es-SV" sz="2400" dirty="0"/>
              <a:t>. </a:t>
            </a:r>
            <a:r>
              <a:rPr lang="es-SV" sz="2400" dirty="0" smtClean="0"/>
              <a:t>2.- </a:t>
            </a:r>
            <a:r>
              <a:rPr lang="es-SV" sz="2400" dirty="0"/>
              <a:t>La Estrategia sustituirá gradualmente al Programa Comunidades Solidarias, de acuerdo a la priorización de municipios definida por el Registro Único de Beneficiarios o participantes de los programas sociales. Los municipios de comunidades Solidarias, donde no se esté implementando la Estrategia, continuarán con la entrega de transferencias monetarias y el seguimiento de corresponsabilidades a los beneficiarios que ya están participando. No se realizarán nuevas incorporaciones de beneficiarios, con excepción de las personas adultas mayores, que cumplan con los criterios establecidos, hasta que la Estrategia se implemente en dichos municipios</a:t>
            </a:r>
            <a:r>
              <a:rPr lang="es-SV" sz="2400" dirty="0" smtClean="0"/>
              <a:t>.</a:t>
            </a:r>
          </a:p>
        </p:txBody>
      </p:sp>
      <p:sp>
        <p:nvSpPr>
          <p:cNvPr id="10" name="9 CuadroTexto"/>
          <p:cNvSpPr txBox="1"/>
          <p:nvPr/>
        </p:nvSpPr>
        <p:spPr>
          <a:xfrm>
            <a:off x="251520" y="1407656"/>
            <a:ext cx="8640960" cy="5386090"/>
          </a:xfrm>
          <a:prstGeom prst="rect">
            <a:avLst/>
          </a:prstGeom>
          <a:solidFill>
            <a:schemeClr val="bg1"/>
          </a:solidFill>
          <a:ln w="25400">
            <a:solidFill>
              <a:schemeClr val="tx2"/>
            </a:solidFill>
          </a:ln>
        </p:spPr>
        <p:txBody>
          <a:bodyPr wrap="square" rtlCol="0">
            <a:spAutoFit/>
          </a:bodyPr>
          <a:lstStyle/>
          <a:p>
            <a:endParaRPr lang="es-SV" sz="2400" dirty="0" smtClean="0"/>
          </a:p>
          <a:p>
            <a:r>
              <a:rPr lang="es-SV" sz="2400" dirty="0" smtClean="0"/>
              <a:t>Art</a:t>
            </a:r>
            <a:r>
              <a:rPr lang="es-SV" sz="2400" dirty="0"/>
              <a:t>. 4.- En cuanto al componente de infraestructura social, </a:t>
            </a:r>
            <a:r>
              <a:rPr lang="es-SV" sz="3200" b="1" i="1" dirty="0">
                <a:solidFill>
                  <a:srgbClr val="002395"/>
                </a:solidFill>
              </a:rPr>
              <a:t>la priorización de acciones será determinada por la Secretaría Técnica y de Planificación de la Presidencia</a:t>
            </a:r>
            <a:r>
              <a:rPr lang="es-SV" sz="2400" dirty="0"/>
              <a:t>, tanto en los municipios que se incorporan a la Estrategia, como en los municipios donde continúa implementándose el Programa Comunidades Solidarias, las cuales contemplarán mejoras al sistema de agua potable, protección de fuentes de agua, saneamiento, acceso a energía, mejoramiento de infraestructura educativa y de salud y mejoramiento de vivienda y </a:t>
            </a:r>
            <a:r>
              <a:rPr lang="es-SV" sz="2400" dirty="0" smtClean="0"/>
              <a:t>hábitat…</a:t>
            </a:r>
          </a:p>
          <a:p>
            <a:endParaRPr lang="es-SV" sz="2400" dirty="0"/>
          </a:p>
          <a:p>
            <a:endParaRPr lang="es-SV" sz="2400" dirty="0"/>
          </a:p>
        </p:txBody>
      </p:sp>
    </p:spTree>
    <p:extLst>
      <p:ext uri="{BB962C8B-B14F-4D97-AF65-F5344CB8AC3E}">
        <p14:creationId xmlns:p14="http://schemas.microsoft.com/office/powerpoint/2010/main" val="28434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4" name="CuadroTexto 2"/>
          <p:cNvSpPr txBox="1">
            <a:spLocks noGrp="1" noChangeArrowheads="1"/>
          </p:cNvSpPr>
          <p:nvPr>
            <p:ph type="body" idx="1"/>
          </p:nvPr>
        </p:nvSpPr>
        <p:spPr bwMode="auto">
          <a:xfrm>
            <a:off x="1403648" y="2060848"/>
            <a:ext cx="6476316" cy="2088232"/>
          </a:xfrm>
          <a:prstGeom prst="rect">
            <a:avLst/>
          </a:prstGeom>
          <a:extLst/>
        </p:spPr>
        <p:txBody>
          <a:bodyPr vert="horz" lIns="91440" tIns="45720" rIns="91440" bIns="45720" rtlCol="0" anchor="ctr">
            <a:noAutofit/>
          </a:bodyPr>
          <a:lstStyle/>
          <a:p>
            <a:pPr>
              <a:spcBef>
                <a:spcPct val="0"/>
              </a:spcBef>
            </a:pPr>
            <a:r>
              <a:rPr lang="es-SV" altLang="es-SV" sz="5400" b="1" dirty="0">
                <a:solidFill>
                  <a:schemeClr val="tx2"/>
                </a:solidFill>
                <a:latin typeface="+mj-lt"/>
                <a:ea typeface="+mj-ea"/>
                <a:cs typeface="+mj-cs"/>
              </a:rPr>
              <a:t>¿Qué es la Estrategia de Erradicación de la Pobreza?</a:t>
            </a:r>
          </a:p>
        </p:txBody>
      </p:sp>
    </p:spTree>
    <p:extLst>
      <p:ext uri="{BB962C8B-B14F-4D97-AF65-F5344CB8AC3E}">
        <p14:creationId xmlns:p14="http://schemas.microsoft.com/office/powerpoint/2010/main" val="4505921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5" name="CuadroTexto 2"/>
          <p:cNvSpPr txBox="1">
            <a:spLocks noChangeArrowheads="1"/>
          </p:cNvSpPr>
          <p:nvPr/>
        </p:nvSpPr>
        <p:spPr bwMode="auto">
          <a:xfrm>
            <a:off x="107504" y="2503676"/>
            <a:ext cx="2788925" cy="3970318"/>
          </a:xfrm>
          <a:prstGeom prst="rect">
            <a:avLst/>
          </a:prstGeom>
          <a:ln>
            <a:noFill/>
          </a:ln>
          <a:extLst/>
        </p:spPr>
        <p:style>
          <a:lnRef idx="2">
            <a:schemeClr val="accent3"/>
          </a:lnRef>
          <a:fillRef idx="1">
            <a:schemeClr val="lt1"/>
          </a:fillRef>
          <a:effectRef idx="0">
            <a:schemeClr val="accent3"/>
          </a:effectRef>
          <a:fontRef idx="minor">
            <a:schemeClr val="dk1"/>
          </a:fontRef>
        </p:style>
        <p:txBody>
          <a:bodyPr wrap="square">
            <a:spAutoFit/>
          </a:bodyPr>
          <a:lstStyle>
            <a:lvl1pPr marL="285750" indent="-285750">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algn="ctr"/>
            <a:r>
              <a:rPr lang="es-MX" altLang="es-SV" sz="2800" b="1" dirty="0" smtClean="0">
                <a:solidFill>
                  <a:schemeClr val="tx2"/>
                </a:solidFill>
              </a:rPr>
              <a:t>De un programa hacia una </a:t>
            </a:r>
            <a:r>
              <a:rPr lang="es-MX" altLang="es-SV" sz="2800" b="1" i="1" dirty="0" smtClean="0">
                <a:solidFill>
                  <a:srgbClr val="002395"/>
                </a:solidFill>
              </a:rPr>
              <a:t>Estrategia para los 262 municipios </a:t>
            </a:r>
          </a:p>
          <a:p>
            <a:pPr marL="0" indent="0" algn="ctr"/>
            <a:r>
              <a:rPr lang="es-MX" altLang="es-SV" sz="2800" b="1" dirty="0" smtClean="0">
                <a:solidFill>
                  <a:schemeClr val="tx2"/>
                </a:solidFill>
              </a:rPr>
              <a:t>con énfasis en la inclusión productiva</a:t>
            </a:r>
            <a:endParaRPr lang="es-MX" altLang="es-SV" sz="2800" b="1" dirty="0">
              <a:solidFill>
                <a:schemeClr val="tx2"/>
              </a:solidFill>
            </a:endParaRPr>
          </a:p>
          <a:p>
            <a:pPr algn="just">
              <a:buFont typeface="Arial" charset="0"/>
              <a:buChar char="•"/>
            </a:pPr>
            <a:endParaRPr lang="es-ES" altLang="es-SV" sz="2800" dirty="0">
              <a:solidFill>
                <a:schemeClr val="tx2"/>
              </a:solidFill>
            </a:endParaRPr>
          </a:p>
        </p:txBody>
      </p:sp>
      <p:sp>
        <p:nvSpPr>
          <p:cNvPr id="6" name="Rectángulo 5"/>
          <p:cNvSpPr/>
          <p:nvPr/>
        </p:nvSpPr>
        <p:spPr>
          <a:xfrm>
            <a:off x="3668092" y="2031806"/>
            <a:ext cx="5368404"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buClr>
                <a:srgbClr val="002395">
                  <a:lumMod val="75000"/>
                </a:srgbClr>
              </a:buClr>
              <a:defRPr/>
            </a:pPr>
            <a:r>
              <a:rPr lang="es-GT" altLang="es-SV" sz="2800" b="1" dirty="0" smtClean="0">
                <a:solidFill>
                  <a:srgbClr val="002395"/>
                </a:solidFill>
                <a:latin typeface="Calibri" pitchFamily="34" charset="0"/>
              </a:rPr>
              <a:t>Es </a:t>
            </a:r>
            <a:r>
              <a:rPr lang="es-GT" altLang="es-SV" sz="2800" b="1" dirty="0">
                <a:solidFill>
                  <a:srgbClr val="002395"/>
                </a:solidFill>
                <a:latin typeface="Calibri" pitchFamily="34" charset="0"/>
              </a:rPr>
              <a:t>un conjunto de acciones interinstitucionales e intersectoriales de política pública para la atención prioritaria de las </a:t>
            </a:r>
            <a:r>
              <a:rPr lang="es-GT" altLang="es-SV" sz="2800" b="1" i="1" u="sng" dirty="0">
                <a:solidFill>
                  <a:srgbClr val="002395"/>
                </a:solidFill>
                <a:latin typeface="Calibri" pitchFamily="34" charset="0"/>
              </a:rPr>
              <a:t>familias</a:t>
            </a:r>
            <a:r>
              <a:rPr lang="es-GT" altLang="es-SV" sz="2800" b="1" dirty="0">
                <a:solidFill>
                  <a:srgbClr val="002395"/>
                </a:solidFill>
                <a:latin typeface="Calibri" pitchFamily="34" charset="0"/>
              </a:rPr>
              <a:t> en </a:t>
            </a:r>
            <a:r>
              <a:rPr lang="es-GT" altLang="es-SV" sz="2800" b="1" dirty="0" smtClean="0">
                <a:solidFill>
                  <a:srgbClr val="002395"/>
                </a:solidFill>
                <a:latin typeface="Calibri" pitchFamily="34" charset="0"/>
              </a:rPr>
              <a:t>pobreza: </a:t>
            </a:r>
            <a:endParaRPr lang="es-GT" altLang="es-SV" sz="2800" b="1" dirty="0">
              <a:solidFill>
                <a:srgbClr val="002395"/>
              </a:solidFill>
              <a:latin typeface="Calibri" pitchFamily="34" charset="0"/>
            </a:endParaRPr>
          </a:p>
          <a:p>
            <a:pPr lvl="1" algn="just"/>
            <a:endParaRPr lang="es-ES" altLang="es-SV" sz="2400" dirty="0">
              <a:solidFill>
                <a:schemeClr val="tx2"/>
              </a:solidFill>
              <a:latin typeface="Calibri" pitchFamily="34" charset="0"/>
            </a:endParaRPr>
          </a:p>
          <a:p>
            <a:pPr marL="342900" indent="-342900" algn="r">
              <a:buClr>
                <a:srgbClr val="490092"/>
              </a:buClr>
              <a:buSzPct val="120000"/>
              <a:buFont typeface="+mj-lt"/>
              <a:buAutoNum type="arabicPeriod"/>
              <a:defRPr/>
            </a:pPr>
            <a:r>
              <a:rPr lang="es-MX" altLang="es-SV" sz="2000" dirty="0">
                <a:solidFill>
                  <a:schemeClr val="tx2"/>
                </a:solidFill>
                <a:latin typeface="Calibri" pitchFamily="34" charset="0"/>
              </a:rPr>
              <a:t>Atender derechos humanos fundamentales: salud, alimentación,  educación </a:t>
            </a:r>
            <a:r>
              <a:rPr lang="es-MX" altLang="es-SV" sz="2000" dirty="0" smtClean="0">
                <a:solidFill>
                  <a:schemeClr val="tx2"/>
                </a:solidFill>
                <a:latin typeface="Calibri" pitchFamily="34" charset="0"/>
              </a:rPr>
              <a:t>principalmente.</a:t>
            </a:r>
          </a:p>
          <a:p>
            <a:pPr marL="342900" indent="-342900" algn="r">
              <a:buClr>
                <a:srgbClr val="490092"/>
              </a:buClr>
              <a:buSzPct val="120000"/>
              <a:buFont typeface="+mj-lt"/>
              <a:buAutoNum type="arabicPeriod"/>
              <a:defRPr/>
            </a:pPr>
            <a:r>
              <a:rPr lang="es-MX" altLang="es-SV" sz="2000" dirty="0" smtClean="0">
                <a:solidFill>
                  <a:schemeClr val="tx2"/>
                </a:solidFill>
                <a:latin typeface="Calibri" pitchFamily="34" charset="0"/>
              </a:rPr>
              <a:t>Crear medios </a:t>
            </a:r>
            <a:r>
              <a:rPr lang="es-MX" altLang="es-SV" sz="2000" dirty="0">
                <a:solidFill>
                  <a:schemeClr val="tx2"/>
                </a:solidFill>
                <a:latin typeface="Calibri" pitchFamily="34" charset="0"/>
              </a:rPr>
              <a:t>de vida sostenibles y </a:t>
            </a:r>
            <a:r>
              <a:rPr lang="es-MX" altLang="es-SV" sz="2000" dirty="0" smtClean="0">
                <a:solidFill>
                  <a:schemeClr val="tx2"/>
                </a:solidFill>
                <a:latin typeface="Calibri" pitchFamily="34" charset="0"/>
              </a:rPr>
              <a:t>fortalecer </a:t>
            </a:r>
            <a:r>
              <a:rPr lang="es-MX" altLang="es-SV" sz="2000" dirty="0">
                <a:solidFill>
                  <a:schemeClr val="tx2"/>
                </a:solidFill>
                <a:latin typeface="Calibri" pitchFamily="34" charset="0"/>
              </a:rPr>
              <a:t>los activos productivos y </a:t>
            </a:r>
            <a:r>
              <a:rPr lang="es-MX" altLang="es-SV" sz="2000" dirty="0" smtClean="0">
                <a:solidFill>
                  <a:schemeClr val="tx2"/>
                </a:solidFill>
                <a:latin typeface="Calibri" pitchFamily="34" charset="0"/>
              </a:rPr>
              <a:t>humanos.</a:t>
            </a:r>
            <a:endParaRPr lang="es-MX" altLang="es-SV" sz="2000" dirty="0">
              <a:solidFill>
                <a:schemeClr val="tx2"/>
              </a:solidFill>
              <a:latin typeface="Calibri" pitchFamily="34" charset="0"/>
            </a:endParaRPr>
          </a:p>
          <a:p>
            <a:pPr marL="342900" indent="-342900" algn="r">
              <a:buClr>
                <a:srgbClr val="490092"/>
              </a:buClr>
              <a:buSzPct val="120000"/>
              <a:buFont typeface="+mj-lt"/>
              <a:buAutoNum type="arabicPeriod"/>
              <a:defRPr/>
            </a:pPr>
            <a:r>
              <a:rPr lang="es-MX" altLang="es-SV" sz="2000" dirty="0" smtClean="0">
                <a:solidFill>
                  <a:schemeClr val="tx2"/>
                </a:solidFill>
                <a:latin typeface="Calibri" pitchFamily="34" charset="0"/>
              </a:rPr>
              <a:t>Aumentar capacidades </a:t>
            </a:r>
            <a:r>
              <a:rPr lang="es-MX" altLang="es-SV" sz="2000" dirty="0">
                <a:solidFill>
                  <a:schemeClr val="tx2"/>
                </a:solidFill>
                <a:latin typeface="Calibri" pitchFamily="34" charset="0"/>
              </a:rPr>
              <a:t>para enfrentar la vulnerabilidad</a:t>
            </a:r>
            <a:r>
              <a:rPr lang="es-MX" altLang="es-SV" sz="2400" dirty="0" smtClean="0">
                <a:solidFill>
                  <a:schemeClr val="tx2"/>
                </a:solidFill>
                <a:latin typeface="Calibri" pitchFamily="34" charset="0"/>
              </a:rPr>
              <a:t>.</a:t>
            </a:r>
            <a:endParaRPr lang="es-SV" altLang="es-SV" sz="2400" dirty="0">
              <a:solidFill>
                <a:schemeClr val="tx2"/>
              </a:solidFill>
              <a:latin typeface="Calibri" pitchFamily="34" charset="0"/>
            </a:endParaRPr>
          </a:p>
        </p:txBody>
      </p:sp>
      <p:sp>
        <p:nvSpPr>
          <p:cNvPr id="7" name="Flecha derecha 6"/>
          <p:cNvSpPr/>
          <p:nvPr/>
        </p:nvSpPr>
        <p:spPr>
          <a:xfrm>
            <a:off x="2896429" y="3533162"/>
            <a:ext cx="887441" cy="759934"/>
          </a:xfrm>
          <a:prstGeom prst="rightArrow">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dirty="0">
              <a:solidFill>
                <a:srgbClr val="FFFFFF"/>
              </a:solidFill>
            </a:endParaRPr>
          </a:p>
        </p:txBody>
      </p:sp>
      <p:sp>
        <p:nvSpPr>
          <p:cNvPr id="8" name="2 Rectángulo"/>
          <p:cNvSpPr/>
          <p:nvPr/>
        </p:nvSpPr>
        <p:spPr>
          <a:xfrm>
            <a:off x="35496" y="-27384"/>
            <a:ext cx="7848872" cy="1938992"/>
          </a:xfrm>
          <a:prstGeom prst="rect">
            <a:avLst/>
          </a:prstGeom>
          <a:noFill/>
          <a:ln w="9525">
            <a:noFill/>
            <a:miter lim="800000"/>
            <a:headEnd/>
            <a:tailEnd/>
          </a:ln>
        </p:spPr>
        <p:txBody>
          <a:bodyPr vert="horz" wrap="square" lIns="91440" tIns="45720" rIns="91440" bIns="45720" rtlCol="0" anchor="ctr">
            <a:spAutoFit/>
          </a:bodyPr>
          <a:lstStyle/>
          <a:p>
            <a:pPr>
              <a:spcBef>
                <a:spcPct val="0"/>
              </a:spcBef>
            </a:pPr>
            <a:r>
              <a:rPr lang="es-SV" sz="4000" b="1" dirty="0" smtClean="0">
                <a:solidFill>
                  <a:schemeClr val="tx2"/>
                </a:solidFill>
                <a:latin typeface="+mj-lt"/>
                <a:cs typeface="Arial" pitchFamily="34" charset="0"/>
              </a:rPr>
              <a:t>De Comunidades Solidarias hacia la Estrategia de Erradicación de la Pobreza</a:t>
            </a:r>
            <a:endParaRPr lang="es-SV" sz="4000" b="1" dirty="0">
              <a:solidFill>
                <a:schemeClr val="tx2"/>
              </a:solidFill>
              <a:latin typeface="+mj-lt"/>
              <a:cs typeface="Arial" pitchFamily="34" charset="0"/>
            </a:endParaRPr>
          </a:p>
        </p:txBody>
      </p:sp>
    </p:spTree>
    <p:extLst>
      <p:ext uri="{BB962C8B-B14F-4D97-AF65-F5344CB8AC3E}">
        <p14:creationId xmlns:p14="http://schemas.microsoft.com/office/powerpoint/2010/main" val="4117605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5113" y="548680"/>
            <a:ext cx="9305625" cy="602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4 Grupo"/>
          <p:cNvGrpSpPr/>
          <p:nvPr/>
        </p:nvGrpSpPr>
        <p:grpSpPr>
          <a:xfrm>
            <a:off x="4860032" y="1768195"/>
            <a:ext cx="3528392" cy="5089805"/>
            <a:chOff x="4860032" y="1768195"/>
            <a:chExt cx="3528392" cy="5089805"/>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68195"/>
              <a:ext cx="3528392" cy="5089805"/>
            </a:xfrm>
            <a:prstGeom prst="rect">
              <a:avLst/>
            </a:prstGeom>
          </p:spPr>
        </p:pic>
        <p:sp>
          <p:nvSpPr>
            <p:cNvPr id="3" name="2 CuadroTexto"/>
            <p:cNvSpPr txBox="1"/>
            <p:nvPr/>
          </p:nvSpPr>
          <p:spPr>
            <a:xfrm>
              <a:off x="6023000" y="4384394"/>
              <a:ext cx="1834155" cy="1015663"/>
            </a:xfrm>
            <a:prstGeom prst="rect">
              <a:avLst/>
            </a:prstGeom>
            <a:noFill/>
          </p:spPr>
          <p:txBody>
            <a:bodyPr wrap="none" rtlCol="0">
              <a:spAutoFit/>
            </a:bodyPr>
            <a:lstStyle/>
            <a:p>
              <a:pPr algn="ctr"/>
              <a:r>
                <a:rPr lang="es-SV" sz="2400" b="1" dirty="0" smtClean="0">
                  <a:solidFill>
                    <a:schemeClr val="bg1"/>
                  </a:solidFill>
                </a:rPr>
                <a:t>SAN MIGUEL</a:t>
              </a:r>
            </a:p>
            <a:p>
              <a:pPr algn="ctr"/>
              <a:r>
                <a:rPr lang="es-SV" sz="3600" b="1" dirty="0" smtClean="0">
                  <a:solidFill>
                    <a:schemeClr val="bg1"/>
                  </a:solidFill>
                </a:rPr>
                <a:t>$19.0</a:t>
              </a:r>
              <a:endParaRPr lang="es-SV" sz="3600" b="1" dirty="0">
                <a:solidFill>
                  <a:schemeClr val="bg1"/>
                </a:solidFill>
              </a:endParaRPr>
            </a:p>
          </p:txBody>
        </p:sp>
      </p:grpSp>
    </p:spTree>
    <p:extLst>
      <p:ext uri="{BB962C8B-B14F-4D97-AF65-F5344CB8AC3E}">
        <p14:creationId xmlns:p14="http://schemas.microsoft.com/office/powerpoint/2010/main" val="11621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8398"/>
            <a:ext cx="4572000" cy="830997"/>
          </a:xfrm>
          <a:noFill/>
          <a:ln w="9525">
            <a:noFill/>
            <a:miter lim="800000"/>
            <a:headEnd/>
            <a:tailEnd/>
          </a:ln>
        </p:spPr>
        <p:txBody>
          <a:bodyPr vert="horz" wrap="square" lIns="91440" tIns="45720" rIns="91440" bIns="45720" rtlCol="0" anchor="ctr">
            <a:spAutoFit/>
          </a:bodyPr>
          <a:lstStyle/>
          <a:p>
            <a:pPr algn="ctr"/>
            <a:r>
              <a:rPr lang="es-SV" sz="4800" b="1" dirty="0" smtClean="0">
                <a:ea typeface="+mn-ea"/>
                <a:cs typeface="Arial" pitchFamily="34" charset="0"/>
              </a:rPr>
              <a:t>Objetivo</a:t>
            </a:r>
            <a:endParaRPr lang="es-SV" sz="4800" b="1" dirty="0">
              <a:ea typeface="+mn-ea"/>
              <a:cs typeface="Arial" pitchFamily="34" charset="0"/>
            </a:endParaRPr>
          </a:p>
        </p:txBody>
      </p:sp>
      <p:sp>
        <p:nvSpPr>
          <p:cNvPr id="4" name="7 Marcador de contenido"/>
          <p:cNvSpPr txBox="1">
            <a:spLocks noGrp="1"/>
          </p:cNvSpPr>
          <p:nvPr>
            <p:ph idx="1"/>
          </p:nvPr>
        </p:nvSpPr>
        <p:spPr bwMode="auto">
          <a:xfrm>
            <a:off x="-180528" y="1156752"/>
            <a:ext cx="5760640" cy="507831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square">
            <a:spAutoFit/>
          </a:bodyPr>
          <a:lstStyle>
            <a:lvl1pPr marL="217488" indent="-217488" algn="l" rtl="0" eaLnBrk="0" fontAlgn="base" hangingPunct="0">
              <a:spcBef>
                <a:spcPct val="20000"/>
              </a:spcBef>
              <a:spcAft>
                <a:spcPct val="0"/>
              </a:spcAft>
              <a:buFont typeface="Arial" pitchFamily="34" charset="0"/>
              <a:buChar char="•"/>
              <a:defRPr sz="2000" kern="1200">
                <a:solidFill>
                  <a:schemeClr val="tx1"/>
                </a:solidFill>
                <a:latin typeface="Tw Cen MT" panose="020B0602020104020603" pitchFamily="34" charset="0"/>
                <a:ea typeface="+mn-ea"/>
                <a:cs typeface="+mn-cs"/>
              </a:defRPr>
            </a:lvl1pPr>
            <a:lvl2pPr marL="471488" indent="-180975" algn="l" rtl="0" eaLnBrk="0" fontAlgn="base" hangingPunct="0">
              <a:spcBef>
                <a:spcPct val="20000"/>
              </a:spcBef>
              <a:spcAft>
                <a:spcPct val="0"/>
              </a:spcAft>
              <a:buFont typeface="Arial" pitchFamily="34" charset="0"/>
              <a:buChar char="–"/>
              <a:defRPr sz="1700" kern="1200">
                <a:solidFill>
                  <a:schemeClr val="tx1"/>
                </a:solidFill>
                <a:latin typeface="Tw Cen MT" panose="020B0602020104020603" pitchFamily="34" charset="0"/>
                <a:ea typeface="+mn-ea"/>
                <a:cs typeface="+mn-cs"/>
              </a:defRPr>
            </a:lvl2pPr>
            <a:lvl3pPr marL="725488" indent="-144463" algn="l" rtl="0" eaLnBrk="0" fontAlgn="base" hangingPunct="0">
              <a:spcBef>
                <a:spcPct val="20000"/>
              </a:spcBef>
              <a:spcAft>
                <a:spcPct val="0"/>
              </a:spcAft>
              <a:buFont typeface="Arial" pitchFamily="34" charset="0"/>
              <a:buChar char="•"/>
              <a:defRPr sz="1500" kern="1200">
                <a:solidFill>
                  <a:schemeClr val="tx1"/>
                </a:solidFill>
                <a:latin typeface="Tw Cen MT" panose="020B0602020104020603" pitchFamily="34" charset="0"/>
                <a:ea typeface="+mn-ea"/>
                <a:cs typeface="+mn-cs"/>
              </a:defRPr>
            </a:lvl3pPr>
            <a:lvl4pPr marL="1014413" indent="-144463" algn="l" rtl="0" eaLnBrk="0" fontAlgn="base" hangingPunct="0">
              <a:spcBef>
                <a:spcPct val="20000"/>
              </a:spcBef>
              <a:spcAft>
                <a:spcPct val="0"/>
              </a:spcAft>
              <a:buFont typeface="Arial" pitchFamily="34" charset="0"/>
              <a:buChar char="–"/>
              <a:defRPr sz="1200" kern="1200">
                <a:solidFill>
                  <a:schemeClr val="tx1"/>
                </a:solidFill>
                <a:latin typeface="Tw Cen MT" panose="020B0602020104020603" pitchFamily="34" charset="0"/>
                <a:ea typeface="+mn-ea"/>
                <a:cs typeface="+mn-cs"/>
              </a:defRPr>
            </a:lvl4pPr>
            <a:lvl5pPr marL="1304925" indent="-144463" algn="l" rtl="0" eaLnBrk="0" fontAlgn="base" hangingPunct="0">
              <a:spcBef>
                <a:spcPct val="20000"/>
              </a:spcBef>
              <a:spcAft>
                <a:spcPct val="0"/>
              </a:spcAft>
              <a:buFont typeface="Arial" pitchFamily="34" charset="0"/>
              <a:buChar char="»"/>
              <a:defRPr sz="1200" kern="1200">
                <a:solidFill>
                  <a:schemeClr val="tx1"/>
                </a:solidFill>
                <a:latin typeface="Tw Cen MT" panose="020B0602020104020603" pitchFamily="34" charset="0"/>
                <a:ea typeface="+mn-ea"/>
                <a:cs typeface="+mn-cs"/>
              </a:defRPr>
            </a:lvl5pPr>
            <a:lvl6pPr marL="1596520"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6pPr>
            <a:lvl7pPr marL="1886796"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7pPr>
            <a:lvl8pPr marL="2177072"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8pPr>
            <a:lvl9pPr marL="2467348"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9pPr>
          </a:lstStyle>
          <a:p>
            <a:pPr marL="254000" lvl="1" indent="0" algn="just">
              <a:buNone/>
              <a:defRPr/>
            </a:pPr>
            <a:r>
              <a:rPr lang="es-SV" sz="3600" dirty="0" smtClean="0">
                <a:solidFill>
                  <a:schemeClr val="tx2"/>
                </a:solidFill>
                <a:latin typeface="Calibri" pitchFamily="34" charset="0"/>
              </a:rPr>
              <a:t>Contribuir </a:t>
            </a:r>
            <a:r>
              <a:rPr lang="es-MX" sz="3600" dirty="0" smtClean="0">
                <a:solidFill>
                  <a:schemeClr val="tx2"/>
                </a:solidFill>
                <a:latin typeface="Calibri" pitchFamily="34" charset="0"/>
              </a:rPr>
              <a:t>progresivamente </a:t>
            </a:r>
            <a:r>
              <a:rPr lang="es-MX" sz="3600" dirty="0">
                <a:solidFill>
                  <a:schemeClr val="tx2"/>
                </a:solidFill>
                <a:latin typeface="Calibri" pitchFamily="34" charset="0"/>
              </a:rPr>
              <a:t>a la erradicación de la pobreza, especialmente </a:t>
            </a:r>
            <a:r>
              <a:rPr lang="es-MX" sz="3600" dirty="0" smtClean="0">
                <a:solidFill>
                  <a:schemeClr val="tx2"/>
                </a:solidFill>
                <a:latin typeface="Calibri" pitchFamily="34" charset="0"/>
              </a:rPr>
              <a:t>la </a:t>
            </a:r>
            <a:r>
              <a:rPr lang="es-MX" sz="3600" dirty="0">
                <a:solidFill>
                  <a:schemeClr val="tx2"/>
                </a:solidFill>
                <a:latin typeface="Calibri" pitchFamily="34" charset="0"/>
              </a:rPr>
              <a:t>pobreza extrema, a través del desarrollo de capacidades y mejora del ingreso a las personas en condición de pobreza en 262 municipios.</a:t>
            </a:r>
            <a:endParaRPr lang="es-SV" sz="3600" dirty="0" smtClean="0">
              <a:solidFill>
                <a:schemeClr val="tx2"/>
              </a:solidFill>
              <a:latin typeface="Calibri" pitchFamily="34" charset="0"/>
            </a:endParaRPr>
          </a:p>
        </p:txBody>
      </p:sp>
      <p:sp>
        <p:nvSpPr>
          <p:cNvPr id="6" name="Rectángulo 5"/>
          <p:cNvSpPr/>
          <p:nvPr/>
        </p:nvSpPr>
        <p:spPr>
          <a:xfrm>
            <a:off x="5508104" y="1124744"/>
            <a:ext cx="3312368" cy="5509200"/>
          </a:xfrm>
          <a:prstGeom prst="rect">
            <a:avLst/>
          </a:prstGeom>
          <a:solidFill>
            <a:schemeClr val="tx2"/>
          </a:solidFill>
          <a:ln>
            <a:noFill/>
          </a:ln>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buClr>
                <a:srgbClr val="002395"/>
              </a:buClr>
              <a:buFont typeface="Arial" charset="0"/>
              <a:buChar char="•"/>
            </a:pPr>
            <a:r>
              <a:rPr lang="es-ES" altLang="es-SV" sz="3200" b="1" dirty="0">
                <a:solidFill>
                  <a:srgbClr val="FFFFFF"/>
                </a:solidFill>
                <a:latin typeface="Calibri" pitchFamily="34" charset="0"/>
              </a:rPr>
              <a:t>Aún </a:t>
            </a:r>
            <a:r>
              <a:rPr lang="es-ES" altLang="es-SV" sz="3200" b="1" dirty="0" smtClean="0">
                <a:solidFill>
                  <a:srgbClr val="FFFFFF"/>
                </a:solidFill>
                <a:latin typeface="Calibri" pitchFamily="34" charset="0"/>
              </a:rPr>
              <a:t>hay 7.9% </a:t>
            </a:r>
            <a:r>
              <a:rPr lang="es-ES" altLang="es-SV" sz="3200" b="1" dirty="0">
                <a:solidFill>
                  <a:srgbClr val="FFFFFF"/>
                </a:solidFill>
                <a:latin typeface="Calibri" pitchFamily="34" charset="0"/>
              </a:rPr>
              <a:t>de hogares en extrema </a:t>
            </a:r>
            <a:r>
              <a:rPr lang="es-ES" altLang="es-SV" sz="3200" b="1" dirty="0" smtClean="0">
                <a:solidFill>
                  <a:srgbClr val="FFFFFF"/>
                </a:solidFill>
                <a:latin typeface="Calibri" pitchFamily="34" charset="0"/>
              </a:rPr>
              <a:t>pobreza. Unas 600,000 </a:t>
            </a:r>
            <a:r>
              <a:rPr lang="es-ES" altLang="es-SV" sz="3200" b="1" dirty="0">
                <a:solidFill>
                  <a:srgbClr val="FFFFFF"/>
                </a:solidFill>
                <a:latin typeface="Calibri" pitchFamily="34" charset="0"/>
              </a:rPr>
              <a:t>personas</a:t>
            </a:r>
            <a:r>
              <a:rPr lang="es-ES" altLang="es-SV" sz="3200" b="1" dirty="0" smtClean="0">
                <a:solidFill>
                  <a:srgbClr val="FFFFFF"/>
                </a:solidFill>
                <a:latin typeface="Calibri" pitchFamily="34" charset="0"/>
              </a:rPr>
              <a:t>.</a:t>
            </a:r>
          </a:p>
          <a:p>
            <a:pPr algn="ctr">
              <a:buClr>
                <a:srgbClr val="002395"/>
              </a:buClr>
            </a:pPr>
            <a:r>
              <a:rPr lang="es-ES" altLang="es-SV" sz="3200" b="1" dirty="0" smtClean="0">
                <a:solidFill>
                  <a:srgbClr val="FFFFFF"/>
                </a:solidFill>
                <a:latin typeface="Calibri" pitchFamily="34" charset="0"/>
              </a:rPr>
              <a:t> </a:t>
            </a:r>
          </a:p>
          <a:p>
            <a:pPr algn="ctr">
              <a:buClr>
                <a:srgbClr val="002395"/>
              </a:buClr>
              <a:buFont typeface="Arial" charset="0"/>
              <a:buChar char="•"/>
            </a:pPr>
            <a:r>
              <a:rPr lang="es-ES" altLang="es-SV" sz="3200" b="1" dirty="0" smtClean="0">
                <a:solidFill>
                  <a:srgbClr val="FFFFFF"/>
                </a:solidFill>
                <a:latin typeface="Calibri" pitchFamily="34" charset="0"/>
              </a:rPr>
              <a:t>Y alrededor de 1,900,000 </a:t>
            </a:r>
            <a:r>
              <a:rPr lang="es-ES" altLang="es-SV" sz="3200" b="1" dirty="0">
                <a:solidFill>
                  <a:srgbClr val="FFFFFF"/>
                </a:solidFill>
                <a:latin typeface="Calibri" pitchFamily="34" charset="0"/>
              </a:rPr>
              <a:t>de personas (32.7%</a:t>
            </a:r>
            <a:r>
              <a:rPr lang="es-ES" altLang="es-SV" sz="3200" b="1" dirty="0" smtClean="0">
                <a:solidFill>
                  <a:srgbClr val="FFFFFF"/>
                </a:solidFill>
                <a:latin typeface="Calibri" pitchFamily="34" charset="0"/>
              </a:rPr>
              <a:t>) en pobreza relativa.</a:t>
            </a:r>
            <a:endParaRPr lang="es-ES" altLang="es-SV" sz="3200" b="1" dirty="0">
              <a:solidFill>
                <a:srgbClr val="FFFFFF"/>
              </a:solidFill>
              <a:latin typeface="Calibri" pitchFamily="34" charset="0"/>
            </a:endParaRPr>
          </a:p>
        </p:txBody>
      </p:sp>
    </p:spTree>
    <p:extLst>
      <p:ext uri="{BB962C8B-B14F-4D97-AF65-F5344CB8AC3E}">
        <p14:creationId xmlns:p14="http://schemas.microsoft.com/office/powerpoint/2010/main" val="3631583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Diagrama"/>
          <p:cNvGraphicFramePr/>
          <p:nvPr>
            <p:extLst>
              <p:ext uri="{D42A27DB-BD31-4B8C-83A1-F6EECF244321}">
                <p14:modId xmlns:p14="http://schemas.microsoft.com/office/powerpoint/2010/main" val="621350641"/>
              </p:ext>
            </p:extLst>
          </p:nvPr>
        </p:nvGraphicFramePr>
        <p:xfrm>
          <a:off x="1043608" y="2420888"/>
          <a:ext cx="710954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ctrTitle"/>
          </p:nvPr>
        </p:nvSpPr>
        <p:spPr>
          <a:xfrm>
            <a:off x="35496" y="77723"/>
            <a:ext cx="7272808" cy="830997"/>
          </a:xfrm>
          <a:noFill/>
          <a:ln w="9525">
            <a:noFill/>
            <a:miter lim="800000"/>
            <a:headEnd/>
            <a:tailEnd/>
          </a:ln>
        </p:spPr>
        <p:txBody>
          <a:bodyPr vert="horz" wrap="square" lIns="91440" tIns="45720" rIns="91440" bIns="45720" rtlCol="0" anchor="ctr">
            <a:spAutoFit/>
          </a:bodyPr>
          <a:lstStyle/>
          <a:p>
            <a:pPr algn="l"/>
            <a:r>
              <a:rPr lang="es-SV" sz="4800" b="1" dirty="0" smtClean="0">
                <a:solidFill>
                  <a:schemeClr val="tx2"/>
                </a:solidFill>
                <a:ea typeface="+mn-ea"/>
                <a:cs typeface="Arial" pitchFamily="34" charset="0"/>
              </a:rPr>
              <a:t>Población objetivo</a:t>
            </a:r>
            <a:endParaRPr lang="es-SV" sz="4800" b="1" dirty="0">
              <a:solidFill>
                <a:schemeClr val="tx2"/>
              </a:solidFill>
              <a:ea typeface="+mn-ea"/>
              <a:cs typeface="Arial" pitchFamily="34" charset="0"/>
            </a:endParaRPr>
          </a:p>
        </p:txBody>
      </p:sp>
      <p:sp>
        <p:nvSpPr>
          <p:cNvPr id="4" name="3 CuadroTexto"/>
          <p:cNvSpPr txBox="1"/>
          <p:nvPr/>
        </p:nvSpPr>
        <p:spPr>
          <a:xfrm>
            <a:off x="107504" y="1052736"/>
            <a:ext cx="8856984" cy="1384995"/>
          </a:xfrm>
          <a:prstGeom prst="rect">
            <a:avLst/>
          </a:prstGeom>
          <a:noFill/>
        </p:spPr>
        <p:txBody>
          <a:bodyPr wrap="square" rtlCol="0">
            <a:spAutoFit/>
          </a:bodyPr>
          <a:lstStyle/>
          <a:p>
            <a:pPr algn="just"/>
            <a:r>
              <a:rPr lang="es-SV" sz="2800" dirty="0">
                <a:solidFill>
                  <a:schemeClr val="tx2"/>
                </a:solidFill>
                <a:latin typeface="+mj-lt"/>
              </a:rPr>
              <a:t>Familias en condición de pobreza (estratos 1-7 </a:t>
            </a:r>
            <a:r>
              <a:rPr lang="es-SV" sz="2800" dirty="0" smtClean="0">
                <a:solidFill>
                  <a:schemeClr val="tx2"/>
                </a:solidFill>
                <a:latin typeface="+mj-lt"/>
              </a:rPr>
              <a:t>Registro Único de Participantes) </a:t>
            </a:r>
            <a:r>
              <a:rPr lang="es-SV" sz="2800" dirty="0">
                <a:solidFill>
                  <a:schemeClr val="tx2"/>
                </a:solidFill>
                <a:latin typeface="+mj-lt"/>
              </a:rPr>
              <a:t>y mayor vulnerabilidad de los 262 municipios: </a:t>
            </a:r>
          </a:p>
        </p:txBody>
      </p:sp>
    </p:spTree>
    <p:extLst>
      <p:ext uri="{BB962C8B-B14F-4D97-AF65-F5344CB8AC3E}">
        <p14:creationId xmlns:p14="http://schemas.microsoft.com/office/powerpoint/2010/main" val="42310992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3568" y="1628800"/>
            <a:ext cx="7920880" cy="3816424"/>
          </a:xfrm>
        </p:spPr>
        <p:txBody>
          <a:bodyPr vert="horz" lIns="91440" tIns="45720" rIns="91440" bIns="45720" rtlCol="0" anchor="ctr">
            <a:noAutofit/>
          </a:bodyPr>
          <a:lstStyle/>
          <a:p>
            <a:pPr>
              <a:buClr>
                <a:schemeClr val="accent1"/>
              </a:buClr>
              <a:buSzPct val="100000"/>
              <a:buFont typeface="Symbol" pitchFamily="18" charset="2"/>
            </a:pPr>
            <a:r>
              <a:rPr lang="es-MX" altLang="es-ES" sz="5400" b="1" dirty="0">
                <a:solidFill>
                  <a:schemeClr val="tx2"/>
                </a:solidFill>
              </a:rPr>
              <a:t>Proceso de implementación de la Estrategia a partir  de 2017 </a:t>
            </a:r>
            <a:endParaRPr lang="es-SV" sz="5400" b="1" dirty="0">
              <a:solidFill>
                <a:schemeClr val="tx2"/>
              </a:solidFill>
            </a:endParaRPr>
          </a:p>
        </p:txBody>
      </p:sp>
    </p:spTree>
    <p:extLst>
      <p:ext uri="{BB962C8B-B14F-4D97-AF65-F5344CB8AC3E}">
        <p14:creationId xmlns:p14="http://schemas.microsoft.com/office/powerpoint/2010/main" val="3813520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7504" y="44624"/>
            <a:ext cx="7272808" cy="830997"/>
          </a:xfrm>
          <a:noFill/>
          <a:ln w="9525">
            <a:noFill/>
            <a:miter lim="800000"/>
            <a:headEnd/>
            <a:tailEnd/>
          </a:ln>
        </p:spPr>
        <p:txBody>
          <a:bodyPr vert="horz" wrap="square" lIns="91440" tIns="45720" rIns="91440" bIns="45720" rtlCol="0" anchor="ctr">
            <a:spAutoFit/>
          </a:bodyPr>
          <a:lstStyle/>
          <a:p>
            <a:pPr algn="l"/>
            <a:r>
              <a:rPr lang="es-MX" altLang="es-SV" sz="4800" b="1" dirty="0" smtClean="0">
                <a:solidFill>
                  <a:schemeClr val="tx2"/>
                </a:solidFill>
                <a:ea typeface="+mn-ea"/>
                <a:cs typeface="Arial" pitchFamily="34" charset="0"/>
              </a:rPr>
              <a:t>Fases de implementación </a:t>
            </a:r>
            <a:endParaRPr lang="es-SV" sz="4800" b="1" dirty="0">
              <a:solidFill>
                <a:schemeClr val="tx2"/>
              </a:solidFill>
              <a:ea typeface="+mn-ea"/>
              <a:cs typeface="Arial" pitchFamily="34" charset="0"/>
            </a:endParaRPr>
          </a:p>
        </p:txBody>
      </p:sp>
      <p:graphicFrame>
        <p:nvGraphicFramePr>
          <p:cNvPr id="8" name="7 Marcador de contenido"/>
          <p:cNvGraphicFramePr>
            <a:graphicFrameLocks noGrp="1"/>
          </p:cNvGraphicFramePr>
          <p:nvPr>
            <p:ph idx="4294967295"/>
            <p:extLst>
              <p:ext uri="{D42A27DB-BD31-4B8C-83A1-F6EECF244321}">
                <p14:modId xmlns:p14="http://schemas.microsoft.com/office/powerpoint/2010/main" val="3263272496"/>
              </p:ext>
            </p:extLst>
          </p:nvPr>
        </p:nvGraphicFramePr>
        <p:xfrm>
          <a:off x="1259632" y="1947625"/>
          <a:ext cx="7287198" cy="3064375"/>
        </p:xfrm>
        <a:graphic>
          <a:graphicData uri="http://schemas.openxmlformats.org/drawingml/2006/table">
            <a:tbl>
              <a:tblPr firstRow="1" bandRow="1">
                <a:tableStyleId>{B301B821-A1FF-4177-AEE7-76D212191A09}</a:tableStyleId>
              </a:tblPr>
              <a:tblGrid>
                <a:gridCol w="1589636">
                  <a:extLst>
                    <a:ext uri="{9D8B030D-6E8A-4147-A177-3AD203B41FA5}">
                      <a16:colId xmlns:a16="http://schemas.microsoft.com/office/drawing/2014/main" xmlns="" val="20000"/>
                    </a:ext>
                  </a:extLst>
                </a:gridCol>
                <a:gridCol w="3268496">
                  <a:extLst>
                    <a:ext uri="{9D8B030D-6E8A-4147-A177-3AD203B41FA5}">
                      <a16:colId xmlns:a16="http://schemas.microsoft.com/office/drawing/2014/main" xmlns="" val="20001"/>
                    </a:ext>
                  </a:extLst>
                </a:gridCol>
                <a:gridCol w="2429066">
                  <a:extLst>
                    <a:ext uri="{9D8B030D-6E8A-4147-A177-3AD203B41FA5}">
                      <a16:colId xmlns:a16="http://schemas.microsoft.com/office/drawing/2014/main" xmlns="" val="20002"/>
                    </a:ext>
                  </a:extLst>
                </a:gridCol>
              </a:tblGrid>
              <a:tr h="612875">
                <a:tc>
                  <a:txBody>
                    <a:bodyPr/>
                    <a:lstStyle/>
                    <a:p>
                      <a:pPr algn="ctr">
                        <a:lnSpc>
                          <a:spcPct val="115000"/>
                        </a:lnSpc>
                        <a:spcAft>
                          <a:spcPts val="0"/>
                        </a:spcAft>
                      </a:pPr>
                      <a:r>
                        <a:rPr lang="es-SV" sz="2200" dirty="0">
                          <a:effectLst/>
                        </a:rPr>
                        <a:t>Fase</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a:effectLst/>
                        </a:rPr>
                        <a:t>Municipios</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a:effectLst/>
                        </a:rPr>
                        <a:t>Año</a:t>
                      </a:r>
                      <a:endParaRPr lang="es-MX" sz="2200" i="0" dirty="0">
                        <a:effectLst/>
                        <a:latin typeface="Tw Cen MT" panose="020B0602020104020603" pitchFamily="34" charset="0"/>
                        <a:ea typeface="Calibri"/>
                        <a:cs typeface="Times New Roman"/>
                      </a:endParaRPr>
                    </a:p>
                  </a:txBody>
                  <a:tcPr marL="45720" marR="45720"/>
                </a:tc>
                <a:extLst>
                  <a:ext uri="{0D108BD9-81ED-4DB2-BD59-A6C34878D82A}">
                    <a16:rowId xmlns:a16="http://schemas.microsoft.com/office/drawing/2014/main" xmlns="" val="10000"/>
                  </a:ext>
                </a:extLst>
              </a:tr>
              <a:tr h="612875">
                <a:tc>
                  <a:txBody>
                    <a:bodyPr/>
                    <a:lstStyle/>
                    <a:p>
                      <a:pPr algn="ctr">
                        <a:lnSpc>
                          <a:spcPct val="115000"/>
                        </a:lnSpc>
                        <a:spcAft>
                          <a:spcPts val="0"/>
                        </a:spcAft>
                      </a:pPr>
                      <a:r>
                        <a:rPr lang="es-SV" sz="2200" dirty="0">
                          <a:effectLst/>
                        </a:rPr>
                        <a:t>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MX" sz="2200" dirty="0" smtClean="0">
                          <a:effectLst/>
                        </a:rPr>
                        <a:t>30 municipios </a:t>
                      </a:r>
                      <a:endParaRPr lang="es-MX" sz="2200" dirty="0" smtClean="0">
                        <a:effectLst/>
                        <a:latin typeface="Tw Cen MT" panose="020B0602020104020603" pitchFamily="34" charset="0"/>
                      </a:endParaRPr>
                    </a:p>
                  </a:txBody>
                  <a:tcPr marL="45720" marR="45720"/>
                </a:tc>
                <a:tc>
                  <a:txBody>
                    <a:bodyPr/>
                    <a:lstStyle/>
                    <a:p>
                      <a:pPr algn="ctr">
                        <a:lnSpc>
                          <a:spcPct val="115000"/>
                        </a:lnSpc>
                        <a:spcAft>
                          <a:spcPts val="0"/>
                        </a:spcAft>
                      </a:pPr>
                      <a:r>
                        <a:rPr lang="es-SV" sz="2200" dirty="0" smtClean="0">
                          <a:effectLst/>
                        </a:rPr>
                        <a:t>2017</a:t>
                      </a:r>
                      <a:endParaRPr lang="es-SV" sz="2200" dirty="0" smtClean="0">
                        <a:effectLst/>
                        <a:latin typeface="Tw Cen MT" panose="020B0602020104020603" pitchFamily="34" charset="0"/>
                      </a:endParaRPr>
                    </a:p>
                  </a:txBody>
                  <a:tcPr marL="45720" marR="45720" anchor="ctr"/>
                </a:tc>
                <a:extLst>
                  <a:ext uri="{0D108BD9-81ED-4DB2-BD59-A6C34878D82A}">
                    <a16:rowId xmlns:a16="http://schemas.microsoft.com/office/drawing/2014/main" xmlns="" val="10001"/>
                  </a:ext>
                </a:extLst>
              </a:tr>
              <a:tr h="612875">
                <a:tc>
                  <a:txBody>
                    <a:bodyPr/>
                    <a:lstStyle/>
                    <a:p>
                      <a:pPr algn="ctr">
                        <a:lnSpc>
                          <a:spcPct val="115000"/>
                        </a:lnSpc>
                        <a:spcAft>
                          <a:spcPts val="0"/>
                        </a:spcAft>
                      </a:pPr>
                      <a:r>
                        <a:rPr lang="es-SV" sz="2200" dirty="0" smtClean="0">
                          <a:effectLst/>
                        </a:rPr>
                        <a:t>II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SV" sz="2200" dirty="0" smtClean="0">
                          <a:effectLst/>
                        </a:rPr>
                        <a:t>30 municipios</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smtClean="0">
                          <a:effectLst/>
                        </a:rPr>
                        <a:t>2018</a:t>
                      </a:r>
                      <a:endParaRPr lang="es-MX" sz="2200" b="1" i="0" dirty="0">
                        <a:effectLst/>
                        <a:latin typeface="Tw Cen MT" panose="020B0602020104020603" pitchFamily="34" charset="0"/>
                        <a:ea typeface="Calibri"/>
                        <a:cs typeface="Times New Roman"/>
                      </a:endParaRPr>
                    </a:p>
                  </a:txBody>
                  <a:tcPr marL="45720" marR="45720" anchor="ctr"/>
                </a:tc>
                <a:extLst>
                  <a:ext uri="{0D108BD9-81ED-4DB2-BD59-A6C34878D82A}">
                    <a16:rowId xmlns:a16="http://schemas.microsoft.com/office/drawing/2014/main" xmlns="" val="10002"/>
                  </a:ext>
                </a:extLst>
              </a:tr>
              <a:tr h="612875">
                <a:tc>
                  <a:txBody>
                    <a:bodyPr/>
                    <a:lstStyle/>
                    <a:p>
                      <a:pPr algn="ctr">
                        <a:lnSpc>
                          <a:spcPct val="115000"/>
                        </a:lnSpc>
                        <a:spcAft>
                          <a:spcPts val="0"/>
                        </a:spcAft>
                      </a:pPr>
                      <a:r>
                        <a:rPr lang="es-SV" sz="2200" i="0" dirty="0" smtClean="0">
                          <a:effectLst/>
                          <a:latin typeface="+mn-lt"/>
                          <a:ea typeface="+mn-ea"/>
                          <a:cs typeface="+mn-cs"/>
                        </a:rPr>
                        <a:t>III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SV" sz="2200" dirty="0" smtClean="0">
                          <a:effectLst/>
                        </a:rPr>
                        <a:t>30 municipios </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smtClean="0">
                          <a:effectLst/>
                        </a:rPr>
                        <a:t>2019</a:t>
                      </a:r>
                      <a:r>
                        <a:rPr lang="es-SV" sz="2200" baseline="0" dirty="0" smtClean="0">
                          <a:effectLst/>
                        </a:rPr>
                        <a:t> </a:t>
                      </a:r>
                      <a:endParaRPr lang="es-MX" sz="2200" b="1" i="0" dirty="0">
                        <a:effectLst/>
                        <a:latin typeface="Tw Cen MT" panose="020B0602020104020603" pitchFamily="34" charset="0"/>
                        <a:ea typeface="Calibri"/>
                        <a:cs typeface="Times New Roman"/>
                      </a:endParaRPr>
                    </a:p>
                  </a:txBody>
                  <a:tcPr marL="45720" marR="45720"/>
                </a:tc>
                <a:extLst>
                  <a:ext uri="{0D108BD9-81ED-4DB2-BD59-A6C34878D82A}">
                    <a16:rowId xmlns:a16="http://schemas.microsoft.com/office/drawing/2014/main" xmlns="" val="10003"/>
                  </a:ext>
                </a:extLst>
              </a:tr>
              <a:tr h="612875">
                <a:tc>
                  <a:txBody>
                    <a:bodyPr/>
                    <a:lstStyle/>
                    <a:p>
                      <a:pPr algn="ctr">
                        <a:lnSpc>
                          <a:spcPct val="115000"/>
                        </a:lnSpc>
                        <a:spcAft>
                          <a:spcPts val="0"/>
                        </a:spcAft>
                      </a:pPr>
                      <a:r>
                        <a:rPr lang="es-MX" sz="2200" dirty="0" smtClean="0">
                          <a:effectLst/>
                        </a:rPr>
                        <a:t>IV</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MX" sz="2200" baseline="0" dirty="0" smtClean="0">
                          <a:effectLst/>
                        </a:rPr>
                        <a:t>hasta completar los 262 </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MX" sz="2200" dirty="0" smtClean="0">
                          <a:effectLst/>
                        </a:rPr>
                        <a:t>2020-25</a:t>
                      </a:r>
                      <a:endParaRPr lang="es-MX" sz="2200" b="1" i="0" dirty="0">
                        <a:effectLst/>
                        <a:latin typeface="Tw Cen MT" panose="020B0602020104020603" pitchFamily="34" charset="0"/>
                        <a:ea typeface="Calibri"/>
                        <a:cs typeface="Times New Roman"/>
                      </a:endParaRPr>
                    </a:p>
                  </a:txBody>
                  <a:tcPr marL="45720" marR="45720"/>
                </a:tc>
                <a:extLst>
                  <a:ext uri="{0D108BD9-81ED-4DB2-BD59-A6C34878D82A}">
                    <a16:rowId xmlns:a16="http://schemas.microsoft.com/office/drawing/2014/main" xmlns="" val="10004"/>
                  </a:ext>
                </a:extLst>
              </a:tr>
            </a:tbl>
          </a:graphicData>
        </a:graphic>
      </p:graphicFrame>
      <p:sp>
        <p:nvSpPr>
          <p:cNvPr id="5" name="Rectangle 1"/>
          <p:cNvSpPr>
            <a:spLocks noChangeArrowheads="1"/>
          </p:cNvSpPr>
          <p:nvPr/>
        </p:nvSpPr>
        <p:spPr bwMode="auto">
          <a:xfrm>
            <a:off x="251520" y="1196752"/>
            <a:ext cx="8712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SV" altLang="es-SV" sz="2400" dirty="0" smtClean="0"/>
              <a:t>Fases de implementación según la disponibilidad presupuestaria:</a:t>
            </a:r>
            <a:endParaRPr lang="es-MX" altLang="es-SV" sz="1050" dirty="0" smtClean="0"/>
          </a:p>
        </p:txBody>
      </p:sp>
      <p:sp>
        <p:nvSpPr>
          <p:cNvPr id="6" name="Rectangle 1"/>
          <p:cNvSpPr>
            <a:spLocks noChangeArrowheads="1"/>
          </p:cNvSpPr>
          <p:nvPr/>
        </p:nvSpPr>
        <p:spPr bwMode="auto">
          <a:xfrm>
            <a:off x="251520" y="5301208"/>
            <a:ext cx="849694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SV" altLang="es-SV" sz="2200" dirty="0" smtClean="0"/>
              <a:t>Actualmente FISDL está haciendo la actualización del levantamiento de la información censal en los primeros </a:t>
            </a:r>
            <a:r>
              <a:rPr lang="es-SV" altLang="es-SV" sz="2200" u="sng" dirty="0" smtClean="0"/>
              <a:t>26 municipios </a:t>
            </a:r>
            <a:r>
              <a:rPr lang="es-SV" altLang="es-SV" sz="2200" dirty="0" smtClean="0"/>
              <a:t>a intervenir.</a:t>
            </a:r>
          </a:p>
          <a:p>
            <a:pPr>
              <a:defRPr/>
            </a:pPr>
            <a:r>
              <a:rPr lang="es-SV" altLang="es-SV" sz="2200" dirty="0" smtClean="0"/>
              <a:t>En 4 municipios se está haciendo el levantamiento completo de la ficha del RUP.</a:t>
            </a:r>
            <a:endParaRPr lang="es-MX" altLang="es-SV" sz="2200" dirty="0" smtClean="0"/>
          </a:p>
        </p:txBody>
      </p:sp>
      <p:sp>
        <p:nvSpPr>
          <p:cNvPr id="7" name="Flecha derecha 6"/>
          <p:cNvSpPr/>
          <p:nvPr/>
        </p:nvSpPr>
        <p:spPr>
          <a:xfrm>
            <a:off x="431540" y="2583301"/>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431540" y="3198273"/>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0" name="Flecha derecha 9"/>
          <p:cNvSpPr/>
          <p:nvPr/>
        </p:nvSpPr>
        <p:spPr>
          <a:xfrm>
            <a:off x="431540" y="381825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11" name="Flecha derecha 10"/>
          <p:cNvSpPr/>
          <p:nvPr/>
        </p:nvSpPr>
        <p:spPr>
          <a:xfrm>
            <a:off x="431540" y="446691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9466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496" y="-27384"/>
            <a:ext cx="7776863" cy="1323439"/>
          </a:xfrm>
          <a:noFill/>
          <a:ln w="9525">
            <a:noFill/>
            <a:miter lim="800000"/>
            <a:headEnd/>
            <a:tailEnd/>
          </a:ln>
        </p:spPr>
        <p:txBody>
          <a:bodyPr vert="horz" wrap="square" lIns="91440" tIns="45720" rIns="91440" bIns="45720" rtlCol="0" anchor="ctr">
            <a:spAutoFit/>
          </a:bodyPr>
          <a:lstStyle/>
          <a:p>
            <a:pPr algn="l"/>
            <a:r>
              <a:rPr lang="es-SV" sz="4000" b="1" dirty="0" smtClean="0">
                <a:solidFill>
                  <a:schemeClr val="tx2"/>
                </a:solidFill>
                <a:ea typeface="+mn-ea"/>
                <a:cs typeface="Arial" pitchFamily="34" charset="0"/>
              </a:rPr>
              <a:t>Proceso de incorporación de municipios y participantes </a:t>
            </a:r>
            <a:endParaRPr lang="es-SV" sz="4000" b="1" dirty="0">
              <a:solidFill>
                <a:schemeClr val="tx2"/>
              </a:solidFill>
              <a:ea typeface="+mn-ea"/>
              <a:cs typeface="Arial" pitchFamily="34" charset="0"/>
            </a:endParaRPr>
          </a:p>
        </p:txBody>
      </p:sp>
      <p:sp>
        <p:nvSpPr>
          <p:cNvPr id="7" name="Rectángulo 6"/>
          <p:cNvSpPr/>
          <p:nvPr/>
        </p:nvSpPr>
        <p:spPr>
          <a:xfrm>
            <a:off x="0" y="1619631"/>
            <a:ext cx="9132397" cy="523220"/>
          </a:xfrm>
          <a:prstGeom prst="rect">
            <a:avLst/>
          </a:prstGeom>
        </p:spPr>
        <p:txBody>
          <a:bodyPr wrap="square">
            <a:spAutoFit/>
          </a:bodyPr>
          <a:lstStyle/>
          <a:p>
            <a:pPr algn="just">
              <a:defRPr/>
            </a:pPr>
            <a:r>
              <a:rPr lang="es-SV" sz="2800" b="1" dirty="0">
                <a:solidFill>
                  <a:schemeClr val="tx2"/>
                </a:solidFill>
                <a:latin typeface="Calibri" pitchFamily="34" charset="0"/>
              </a:rPr>
              <a:t>A partir de información del </a:t>
            </a:r>
            <a:r>
              <a:rPr lang="es-SV" sz="2800" b="1" dirty="0" smtClean="0">
                <a:solidFill>
                  <a:schemeClr val="tx2"/>
                </a:solidFill>
                <a:latin typeface="Calibri" pitchFamily="34" charset="0"/>
              </a:rPr>
              <a:t>Registro Único de Participantes:</a:t>
            </a:r>
            <a:endParaRPr lang="es-SV" sz="2800" b="1" dirty="0">
              <a:solidFill>
                <a:schemeClr val="tx2"/>
              </a:solidFill>
              <a:latin typeface="Calibri" pitchFamily="34" charset="0"/>
            </a:endParaRPr>
          </a:p>
        </p:txBody>
      </p:sp>
      <p:graphicFrame>
        <p:nvGraphicFramePr>
          <p:cNvPr id="10" name="9 Diagrama"/>
          <p:cNvGraphicFramePr/>
          <p:nvPr>
            <p:extLst>
              <p:ext uri="{D42A27DB-BD31-4B8C-83A1-F6EECF244321}">
                <p14:modId xmlns:p14="http://schemas.microsoft.com/office/powerpoint/2010/main" val="804638756"/>
              </p:ext>
            </p:extLst>
          </p:nvPr>
        </p:nvGraphicFramePr>
        <p:xfrm>
          <a:off x="683568" y="2348880"/>
          <a:ext cx="770485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097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44624"/>
            <a:ext cx="7524329" cy="523220"/>
          </a:xfrm>
          <a:noFill/>
          <a:ln w="9525">
            <a:noFill/>
            <a:miter lim="800000"/>
            <a:headEnd/>
            <a:tailEnd/>
          </a:ln>
        </p:spPr>
        <p:txBody>
          <a:bodyPr vert="horz" wrap="square" lIns="91440" tIns="45720" rIns="91440" bIns="45720" rtlCol="0" anchor="ctr">
            <a:spAutoFit/>
          </a:bodyPr>
          <a:lstStyle/>
          <a:p>
            <a:pPr algn="l"/>
            <a:r>
              <a:rPr lang="es-SV" sz="2800" b="1" dirty="0" smtClean="0">
                <a:solidFill>
                  <a:schemeClr val="tx2"/>
                </a:solidFill>
                <a:ea typeface="+mn-ea"/>
                <a:cs typeface="Arial" pitchFamily="34" charset="0"/>
              </a:rPr>
              <a:t>Primeros 30 municipios priorizados para 2017</a:t>
            </a:r>
            <a:endParaRPr lang="es-SV" sz="2800" b="1" dirty="0">
              <a:solidFill>
                <a:schemeClr val="tx2"/>
              </a:solidFill>
              <a:ea typeface="+mn-ea"/>
              <a:cs typeface="Arial" pitchFamily="34" charset="0"/>
            </a:endParaRPr>
          </a:p>
        </p:txBody>
      </p:sp>
      <p:sp>
        <p:nvSpPr>
          <p:cNvPr id="3" name="2 Subtítulo"/>
          <p:cNvSpPr>
            <a:spLocks noGrp="1"/>
          </p:cNvSpPr>
          <p:nvPr>
            <p:ph type="subTitle" idx="1"/>
          </p:nvPr>
        </p:nvSpPr>
        <p:spPr/>
        <p:txBody>
          <a:bodyPr/>
          <a:lstStyle/>
          <a:p>
            <a:endParaRPr lang="es-SV" dirty="0"/>
          </a:p>
        </p:txBody>
      </p:sp>
      <p:graphicFrame>
        <p:nvGraphicFramePr>
          <p:cNvPr id="5" name="Tabla 4"/>
          <p:cNvGraphicFramePr>
            <a:graphicFrameLocks noGrp="1"/>
          </p:cNvGraphicFramePr>
          <p:nvPr>
            <p:extLst>
              <p:ext uri="{D42A27DB-BD31-4B8C-83A1-F6EECF244321}">
                <p14:modId xmlns:p14="http://schemas.microsoft.com/office/powerpoint/2010/main" val="362061577"/>
              </p:ext>
            </p:extLst>
          </p:nvPr>
        </p:nvGraphicFramePr>
        <p:xfrm>
          <a:off x="395536" y="638869"/>
          <a:ext cx="8712968" cy="6104817"/>
        </p:xfrm>
        <a:graphic>
          <a:graphicData uri="http://schemas.openxmlformats.org/drawingml/2006/table">
            <a:tbl>
              <a:tblPr firstRow="1" bandRow="1">
                <a:tableStyleId>{B301B821-A1FF-4177-AEE7-76D212191A09}</a:tableStyleId>
              </a:tblPr>
              <a:tblGrid>
                <a:gridCol w="1810158">
                  <a:extLst>
                    <a:ext uri="{9D8B030D-6E8A-4147-A177-3AD203B41FA5}">
                      <a16:colId xmlns:a16="http://schemas.microsoft.com/office/drawing/2014/main" xmlns="" val="20000"/>
                    </a:ext>
                  </a:extLst>
                </a:gridCol>
                <a:gridCol w="3068515">
                  <a:extLst>
                    <a:ext uri="{9D8B030D-6E8A-4147-A177-3AD203B41FA5}">
                      <a16:colId xmlns:a16="http://schemas.microsoft.com/office/drawing/2014/main" xmlns="" val="20001"/>
                    </a:ext>
                  </a:extLst>
                </a:gridCol>
                <a:gridCol w="2613576">
                  <a:extLst>
                    <a:ext uri="{9D8B030D-6E8A-4147-A177-3AD203B41FA5}">
                      <a16:colId xmlns:a16="http://schemas.microsoft.com/office/drawing/2014/main" xmlns="" val="20002"/>
                    </a:ext>
                  </a:extLst>
                </a:gridCol>
                <a:gridCol w="1220719">
                  <a:extLst>
                    <a:ext uri="{9D8B030D-6E8A-4147-A177-3AD203B41FA5}">
                      <a16:colId xmlns:a16="http://schemas.microsoft.com/office/drawing/2014/main" xmlns="" val="20003"/>
                    </a:ext>
                  </a:extLst>
                </a:gridCol>
              </a:tblGrid>
              <a:tr h="432054">
                <a:tc>
                  <a:txBody>
                    <a:bodyPr/>
                    <a:lstStyle/>
                    <a:p>
                      <a:pPr algn="ctr">
                        <a:spcAft>
                          <a:spcPts val="0"/>
                        </a:spcAft>
                      </a:pPr>
                      <a:r>
                        <a:rPr lang="es-SV" sz="1200" dirty="0">
                          <a:effectLst/>
                          <a:latin typeface="Calibri" pitchFamily="34" charset="0"/>
                        </a:rPr>
                        <a:t>DEPARTAMENTO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200" dirty="0">
                          <a:effectLst/>
                          <a:latin typeface="Calibri" pitchFamily="34" charset="0"/>
                        </a:rPr>
                        <a:t>MUNICIPIO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400" dirty="0">
                          <a:effectLst/>
                          <a:latin typeface="Calibri" pitchFamily="34" charset="0"/>
                        </a:rPr>
                        <a:t>Porcentaje de hogares en los estratos del 1 al 7</a:t>
                      </a:r>
                      <a:endParaRPr lang="es-SV" sz="14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200" dirty="0">
                          <a:effectLst/>
                          <a:latin typeface="Calibri" pitchFamily="34" charset="0"/>
                        </a:rPr>
                        <a:t>Ranking</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extLst>
                  <a:ext uri="{0D108BD9-81ED-4DB2-BD59-A6C34878D82A}">
                    <a16:rowId xmlns:a16="http://schemas.microsoft.com/office/drawing/2014/main" xmlns="" val="10000"/>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ISIDRO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91.44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1"/>
                  </a:ext>
                </a:extLst>
              </a:tr>
              <a:tr h="187524">
                <a:tc>
                  <a:txBody>
                    <a:bodyPr/>
                    <a:lstStyle/>
                    <a:p>
                      <a:pPr algn="just">
                        <a:spcAft>
                          <a:spcPts val="0"/>
                        </a:spcAft>
                      </a:pPr>
                      <a:r>
                        <a:rPr lang="es-SV" sz="1400" b="1" dirty="0">
                          <a:solidFill>
                            <a:schemeClr val="bg1"/>
                          </a:solidFill>
                          <a:effectLst/>
                          <a:latin typeface="Calibri" pitchFamily="34" charset="0"/>
                        </a:rPr>
                        <a:t>SAN MIGUEL</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just">
                        <a:spcAft>
                          <a:spcPts val="0"/>
                        </a:spcAft>
                      </a:pPr>
                      <a:r>
                        <a:rPr lang="es-SV" sz="1400" b="1" dirty="0">
                          <a:solidFill>
                            <a:schemeClr val="bg1"/>
                          </a:solidFill>
                          <a:effectLst/>
                          <a:latin typeface="Calibri" pitchFamily="34" charset="0"/>
                        </a:rPr>
                        <a:t>SAN ANTONIO</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ctr">
                        <a:spcAft>
                          <a:spcPts val="0"/>
                        </a:spcAft>
                      </a:pPr>
                      <a:r>
                        <a:rPr lang="es-SV" sz="1400" b="1" dirty="0">
                          <a:solidFill>
                            <a:schemeClr val="bg1"/>
                          </a:solidFill>
                          <a:effectLst/>
                          <a:latin typeface="Calibri" pitchFamily="34" charset="0"/>
                        </a:rPr>
                        <a:t>91.41</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ctr">
                        <a:spcAft>
                          <a:spcPts val="0"/>
                        </a:spcAft>
                      </a:pPr>
                      <a:r>
                        <a:rPr lang="es-SV" sz="1400" b="1" dirty="0">
                          <a:solidFill>
                            <a:schemeClr val="bg1"/>
                          </a:solidFill>
                          <a:effectLst/>
                          <a:latin typeface="Calibri" pitchFamily="34" charset="0"/>
                        </a:rPr>
                        <a:t>2</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extLst>
                  <a:ext uri="{0D108BD9-81ED-4DB2-BD59-A6C34878D82A}">
                    <a16:rowId xmlns:a16="http://schemas.microsoft.com/office/drawing/2014/main" xmlns="" val="10002"/>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GUALOCOCTI</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91.26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3"/>
                  </a:ext>
                </a:extLst>
              </a:tr>
              <a:tr h="187524">
                <a:tc>
                  <a:txBody>
                    <a:bodyPr/>
                    <a:lstStyle/>
                    <a:p>
                      <a:pPr algn="just">
                        <a:spcAft>
                          <a:spcPts val="0"/>
                        </a:spcAft>
                      </a:pPr>
                      <a:r>
                        <a:rPr lang="es-SV" sz="1200" dirty="0">
                          <a:effectLst/>
                          <a:latin typeface="Calibri" pitchFamily="34" charset="0"/>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latin typeface="Calibri" pitchFamily="34" charset="0"/>
                        </a:rPr>
                        <a:t>CUISNAHUAT – pob. indígena</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90.24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4"/>
                  </a:ext>
                </a:extLst>
              </a:tr>
              <a:tr h="187524">
                <a:tc>
                  <a:txBody>
                    <a:bodyPr/>
                    <a:lstStyle/>
                    <a:p>
                      <a:pPr algn="just">
                        <a:spcAft>
                          <a:spcPts val="0"/>
                        </a:spcAft>
                      </a:pPr>
                      <a:r>
                        <a:rPr lang="es-SV" sz="1200" dirty="0">
                          <a:effectLst/>
                          <a:latin typeface="Calibri" pitchFamily="34" charset="0"/>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GUAYMANGO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88.85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5"/>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SIMON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88.44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6"/>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TOROLA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88.20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7"/>
                  </a:ext>
                </a:extLst>
              </a:tr>
              <a:tr h="187524">
                <a:tc>
                  <a:txBody>
                    <a:bodyPr/>
                    <a:lstStyle/>
                    <a:p>
                      <a:pPr algn="just">
                        <a:spcAft>
                          <a:spcPts val="0"/>
                        </a:spcAft>
                      </a:pPr>
                      <a:r>
                        <a:rPr lang="es-SV" sz="1200" dirty="0">
                          <a:effectLst/>
                          <a:latin typeface="Calibri" pitchFamily="34" charset="0"/>
                        </a:rPr>
                        <a:t>LA UNION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LISLIQUE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85.37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8"/>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latin typeface="Calibri" pitchFamily="34" charset="0"/>
                        </a:rPr>
                        <a:t>CACAOPERA – pob. Indígena </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84.66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09"/>
                  </a:ext>
                </a:extLst>
              </a:tr>
              <a:tr h="187524">
                <a:tc>
                  <a:txBody>
                    <a:bodyPr/>
                    <a:lstStyle/>
                    <a:p>
                      <a:pPr algn="just">
                        <a:spcAft>
                          <a:spcPts val="0"/>
                        </a:spcAft>
                      </a:pPr>
                      <a:r>
                        <a:rPr lang="es-SV" sz="1200" dirty="0">
                          <a:effectLst/>
                          <a:latin typeface="Calibri" pitchFamily="34" charset="0"/>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CANCASQUE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83.51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0"/>
                  </a:ext>
                </a:extLst>
              </a:tr>
              <a:tr h="187524">
                <a:tc>
                  <a:txBody>
                    <a:bodyPr/>
                    <a:lstStyle/>
                    <a:p>
                      <a:pPr algn="just">
                        <a:spcAft>
                          <a:spcPts val="0"/>
                        </a:spcAft>
                      </a:pPr>
                      <a:r>
                        <a:rPr lang="es-SV" sz="1200" dirty="0">
                          <a:effectLst/>
                          <a:latin typeface="Calibri" pitchFamily="34" charset="0"/>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MONTE SAN JUAN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83.32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1"/>
                  </a:ext>
                </a:extLst>
              </a:tr>
              <a:tr h="187524">
                <a:tc>
                  <a:txBody>
                    <a:bodyPr/>
                    <a:lstStyle/>
                    <a:p>
                      <a:pPr algn="just">
                        <a:spcAft>
                          <a:spcPts val="0"/>
                        </a:spcAft>
                      </a:pPr>
                      <a:r>
                        <a:rPr lang="es-SV" sz="1200" dirty="0">
                          <a:effectLst/>
                          <a:latin typeface="Calibri" pitchFamily="34" charset="0"/>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FERNANDO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81.68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2"/>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latin typeface="Calibri" pitchFamily="34" charset="0"/>
                        </a:rPr>
                        <a:t>GUATAJIAGUA – pob. indígena</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81.39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3"/>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YAMABAL</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80.82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4"/>
                  </a:ext>
                </a:extLst>
              </a:tr>
              <a:tr h="182895">
                <a:tc>
                  <a:txBody>
                    <a:bodyPr/>
                    <a:lstStyle/>
                    <a:p>
                      <a:pPr algn="just">
                        <a:spcAft>
                          <a:spcPts val="0"/>
                        </a:spcAft>
                      </a:pPr>
                      <a:r>
                        <a:rPr lang="es-SV" sz="1200" dirty="0" smtClean="0">
                          <a:effectLst/>
                          <a:latin typeface="Calibri" pitchFamily="34" charset="0"/>
                        </a:rPr>
                        <a:t>USULUTAN</a:t>
                      </a:r>
                      <a:r>
                        <a:rPr lang="es-SV" sz="1200" baseline="0" dirty="0" smtClean="0">
                          <a:effectLst/>
                          <a:latin typeface="Calibri" pitchFamily="34" charset="0"/>
                        </a:rPr>
                        <a:t> </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latin typeface="Calibri" pitchFamily="34" charset="0"/>
                        </a:rPr>
                        <a:t>JUCUARAN  - para 2018 Lev</a:t>
                      </a:r>
                      <a:r>
                        <a:rPr lang="es-SV" sz="1200" baseline="0" dirty="0" smtClean="0">
                          <a:effectLst/>
                          <a:latin typeface="Calibri" pitchFamily="34" charset="0"/>
                        </a:rPr>
                        <a:t>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smtClean="0">
                          <a:effectLst/>
                          <a:latin typeface="Calibri" pitchFamily="34" charset="0"/>
                        </a:rPr>
                        <a:t>80.53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smtClean="0">
                          <a:effectLst/>
                          <a:latin typeface="Calibri" pitchFamily="34" charset="0"/>
                        </a:rPr>
                        <a:t>15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5"/>
                  </a:ext>
                </a:extLst>
              </a:tr>
              <a:tr h="187524">
                <a:tc>
                  <a:txBody>
                    <a:bodyPr/>
                    <a:lstStyle/>
                    <a:p>
                      <a:pPr algn="just">
                        <a:spcAft>
                          <a:spcPts val="0"/>
                        </a:spcAft>
                      </a:pPr>
                      <a:r>
                        <a:rPr lang="es-SV" sz="1200" dirty="0" smtClean="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FERNANDO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80.06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6"/>
                  </a:ext>
                </a:extLst>
              </a:tr>
              <a:tr h="187524">
                <a:tc>
                  <a:txBody>
                    <a:bodyPr/>
                    <a:lstStyle/>
                    <a:p>
                      <a:pPr algn="just">
                        <a:spcAft>
                          <a:spcPts val="0"/>
                        </a:spcAft>
                      </a:pPr>
                      <a:r>
                        <a:rPr lang="es-SV" sz="1200" dirty="0">
                          <a:effectLst/>
                          <a:latin typeface="Calibri" pitchFamily="34" charset="0"/>
                        </a:rPr>
                        <a:t>CABAÑAS</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JUTIAPA</a:t>
                      </a:r>
                      <a:endParaRPr lang="es-SV" sz="1200" b="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78.86</a:t>
                      </a:r>
                      <a:endParaRPr lang="es-SV" sz="1200" b="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17</a:t>
                      </a:r>
                      <a:endParaRPr lang="es-SV" sz="1200" b="1" dirty="0">
                        <a:solidFill>
                          <a:schemeClr val="accent6">
                            <a:lumMod val="75000"/>
                          </a:schemeClr>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7"/>
                  </a:ext>
                </a:extLst>
              </a:tr>
              <a:tr h="187524">
                <a:tc>
                  <a:txBody>
                    <a:bodyPr/>
                    <a:lstStyle/>
                    <a:p>
                      <a:pPr algn="just">
                        <a:spcAft>
                          <a:spcPts val="0"/>
                        </a:spcAft>
                      </a:pPr>
                      <a:r>
                        <a:rPr lang="es-SV" sz="1200" dirty="0">
                          <a:effectLst/>
                          <a:latin typeface="Calibri" pitchFamily="34" charset="0"/>
                        </a:rPr>
                        <a:t>LA LIBERTAD</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JICALAPA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78.84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8"/>
                  </a:ext>
                </a:extLst>
              </a:tr>
              <a:tr h="187524">
                <a:tc>
                  <a:txBody>
                    <a:bodyPr/>
                    <a:lstStyle/>
                    <a:p>
                      <a:pPr algn="just">
                        <a:spcAft>
                          <a:spcPts val="0"/>
                        </a:spcAft>
                      </a:pPr>
                      <a:r>
                        <a:rPr lang="es-SV" sz="1200" dirty="0">
                          <a:effectLst/>
                          <a:latin typeface="Calibri" pitchFamily="34" charset="0"/>
                        </a:rPr>
                        <a:t>USULUTAN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FRANCISCO JAVIER</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78.78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19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19"/>
                  </a:ext>
                </a:extLst>
              </a:tr>
              <a:tr h="187524">
                <a:tc>
                  <a:txBody>
                    <a:bodyPr/>
                    <a:lstStyle/>
                    <a:p>
                      <a:pPr algn="just">
                        <a:spcAft>
                          <a:spcPts val="0"/>
                        </a:spcAft>
                      </a:pPr>
                      <a:r>
                        <a:rPr lang="es-SV" sz="1200" dirty="0">
                          <a:effectLst/>
                          <a:latin typeface="Calibri" pitchFamily="34" charset="0"/>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EL </a:t>
                      </a:r>
                      <a:r>
                        <a:rPr lang="es-SV" sz="1200" dirty="0" smtClean="0">
                          <a:effectLst/>
                          <a:latin typeface="Calibri" pitchFamily="34" charset="0"/>
                        </a:rPr>
                        <a:t>ROSARIO – para 2018 Lev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78.63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0"/>
                  </a:ext>
                </a:extLst>
              </a:tr>
              <a:tr h="187524">
                <a:tc>
                  <a:txBody>
                    <a:bodyPr/>
                    <a:lstStyle/>
                    <a:p>
                      <a:pPr algn="just">
                        <a:spcAft>
                          <a:spcPts val="0"/>
                        </a:spcAft>
                      </a:pPr>
                      <a:r>
                        <a:rPr lang="es-SV" sz="1200" dirty="0">
                          <a:effectLst/>
                          <a:latin typeface="Calibri" pitchFamily="34" charset="0"/>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JOATECA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78.40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1"/>
                  </a:ext>
                </a:extLst>
              </a:tr>
              <a:tr h="187524">
                <a:tc>
                  <a:txBody>
                    <a:bodyPr/>
                    <a:lstStyle/>
                    <a:p>
                      <a:pPr algn="just">
                        <a:spcAft>
                          <a:spcPts val="0"/>
                        </a:spcAft>
                      </a:pPr>
                      <a:r>
                        <a:rPr lang="es-SV" sz="1400" b="1" dirty="0">
                          <a:solidFill>
                            <a:schemeClr val="bg1"/>
                          </a:solidFill>
                          <a:effectLst/>
                          <a:latin typeface="Calibri" pitchFamily="34" charset="0"/>
                        </a:rPr>
                        <a:t>SAN MIGUEL</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just">
                        <a:spcAft>
                          <a:spcPts val="0"/>
                        </a:spcAft>
                      </a:pPr>
                      <a:r>
                        <a:rPr lang="es-SV" sz="1400" b="1" dirty="0">
                          <a:solidFill>
                            <a:schemeClr val="bg1"/>
                          </a:solidFill>
                          <a:effectLst/>
                          <a:latin typeface="Calibri" pitchFamily="34" charset="0"/>
                        </a:rPr>
                        <a:t>NUEVO EDEN DE SAN JUAN</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ctr">
                        <a:spcAft>
                          <a:spcPts val="0"/>
                        </a:spcAft>
                      </a:pPr>
                      <a:r>
                        <a:rPr lang="es-SV" sz="1400" b="1" dirty="0">
                          <a:solidFill>
                            <a:schemeClr val="bg1"/>
                          </a:solidFill>
                          <a:effectLst/>
                          <a:latin typeface="Calibri" pitchFamily="34" charset="0"/>
                        </a:rPr>
                        <a:t>77.85</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tc>
                  <a:txBody>
                    <a:bodyPr/>
                    <a:lstStyle/>
                    <a:p>
                      <a:pPr algn="ctr">
                        <a:spcAft>
                          <a:spcPts val="0"/>
                        </a:spcAft>
                      </a:pPr>
                      <a:r>
                        <a:rPr lang="es-SV" sz="1400" b="1" dirty="0">
                          <a:solidFill>
                            <a:schemeClr val="bg1"/>
                          </a:solidFill>
                          <a:effectLst/>
                          <a:latin typeface="Calibri" pitchFamily="34" charset="0"/>
                        </a:rPr>
                        <a:t>22</a:t>
                      </a:r>
                      <a:endParaRPr lang="es-SV" sz="14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solidFill>
                      <a:schemeClr val="tx2"/>
                    </a:solidFill>
                  </a:tcPr>
                </a:tc>
                <a:extLst>
                  <a:ext uri="{0D108BD9-81ED-4DB2-BD59-A6C34878D82A}">
                    <a16:rowId xmlns:a16="http://schemas.microsoft.com/office/drawing/2014/main" xmlns="" val="10022"/>
                  </a:ext>
                </a:extLst>
              </a:tr>
              <a:tr h="187524">
                <a:tc>
                  <a:txBody>
                    <a:bodyPr/>
                    <a:lstStyle/>
                    <a:p>
                      <a:pPr algn="just">
                        <a:spcAft>
                          <a:spcPts val="0"/>
                        </a:spcAft>
                      </a:pPr>
                      <a:r>
                        <a:rPr lang="es-SV" sz="1200" dirty="0">
                          <a:effectLst/>
                          <a:latin typeface="Calibri" pitchFamily="34" charset="0"/>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CRISTOBAL</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77.75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3"/>
                  </a:ext>
                </a:extLst>
              </a:tr>
              <a:tr h="187524">
                <a:tc>
                  <a:txBody>
                    <a:bodyPr/>
                    <a:lstStyle/>
                    <a:p>
                      <a:pPr algn="just">
                        <a:spcAft>
                          <a:spcPts val="0"/>
                        </a:spcAft>
                      </a:pPr>
                      <a:r>
                        <a:rPr lang="es-SV" sz="1200" dirty="0">
                          <a:effectLst/>
                          <a:latin typeface="Calibri" pitchFamily="34" charset="0"/>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PEDRO </a:t>
                      </a:r>
                      <a:r>
                        <a:rPr lang="es-SV" sz="1200" dirty="0" smtClean="0">
                          <a:effectLst/>
                          <a:latin typeface="Calibri" pitchFamily="34" charset="0"/>
                        </a:rPr>
                        <a:t>PUXTLA – para 2018 Lev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77.61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4"/>
                  </a:ext>
                </a:extLst>
              </a:tr>
              <a:tr h="187524">
                <a:tc>
                  <a:txBody>
                    <a:bodyPr/>
                    <a:lstStyle/>
                    <a:p>
                      <a:pPr algn="just">
                        <a:spcAft>
                          <a:spcPts val="0"/>
                        </a:spcAft>
                      </a:pPr>
                      <a:r>
                        <a:rPr lang="es-SV" sz="1200" dirty="0">
                          <a:effectLst/>
                          <a:latin typeface="Calibri" pitchFamily="34" charset="0"/>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 ANTONIO DE LA </a:t>
                      </a:r>
                      <a:r>
                        <a:rPr lang="es-SV" sz="1200" dirty="0" smtClean="0">
                          <a:effectLst/>
                          <a:latin typeface="Calibri" pitchFamily="34" charset="0"/>
                        </a:rPr>
                        <a:t>CRUZ – para 2018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77.51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5"/>
                  </a:ext>
                </a:extLst>
              </a:tr>
              <a:tr h="187524">
                <a:tc>
                  <a:txBody>
                    <a:bodyPr/>
                    <a:lstStyle/>
                    <a:p>
                      <a:pPr algn="just">
                        <a:spcAft>
                          <a:spcPts val="0"/>
                        </a:spcAft>
                      </a:pPr>
                      <a:r>
                        <a:rPr lang="es-SV" sz="1200" dirty="0">
                          <a:effectLst/>
                          <a:latin typeface="Calibri" pitchFamily="34" charset="0"/>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CALUCO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77.49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6"/>
                  </a:ext>
                </a:extLst>
              </a:tr>
              <a:tr h="187524">
                <a:tc>
                  <a:txBody>
                    <a:bodyPr/>
                    <a:lstStyle/>
                    <a:p>
                      <a:pPr algn="just">
                        <a:spcAft>
                          <a:spcPts val="0"/>
                        </a:spcAft>
                      </a:pPr>
                      <a:r>
                        <a:rPr lang="es-SV" sz="1200" dirty="0">
                          <a:effectLst/>
                          <a:latin typeface="Calibri" pitchFamily="34" charset="0"/>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latin typeface="Calibri" pitchFamily="34" charset="0"/>
                        </a:rPr>
                        <a:t>TACUBA – pob. Indígena </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7"/>
                  </a:ext>
                </a:extLst>
              </a:tr>
              <a:tr h="187524">
                <a:tc>
                  <a:txBody>
                    <a:bodyPr/>
                    <a:lstStyle/>
                    <a:p>
                      <a:pPr algn="just">
                        <a:spcAft>
                          <a:spcPts val="0"/>
                        </a:spcAft>
                      </a:pPr>
                      <a:r>
                        <a:rPr lang="es-SV" sz="1200" dirty="0">
                          <a:effectLst/>
                          <a:latin typeface="Calibri" pitchFamily="34" charset="0"/>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SANTA ISABEL ISHUATAN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77.13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8"/>
                  </a:ext>
                </a:extLst>
              </a:tr>
              <a:tr h="187524">
                <a:tc>
                  <a:txBody>
                    <a:bodyPr/>
                    <a:lstStyle/>
                    <a:p>
                      <a:pPr algn="just">
                        <a:spcAft>
                          <a:spcPts val="0"/>
                        </a:spcAft>
                      </a:pPr>
                      <a:r>
                        <a:rPr lang="es-SV" sz="1200" dirty="0">
                          <a:effectLst/>
                          <a:latin typeface="Calibri" pitchFamily="34" charset="0"/>
                        </a:rPr>
                        <a:t>LA LIBERTAD</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latin typeface="Calibri" pitchFamily="34" charset="0"/>
                        </a:rPr>
                        <a:t>TEOTEPEQUE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76.93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29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29"/>
                  </a:ext>
                </a:extLst>
              </a:tr>
              <a:tr h="187524">
                <a:tc>
                  <a:txBody>
                    <a:bodyPr/>
                    <a:lstStyle/>
                    <a:p>
                      <a:pPr algn="just">
                        <a:spcAft>
                          <a:spcPts val="0"/>
                        </a:spcAft>
                      </a:pPr>
                      <a:r>
                        <a:rPr lang="es-SV" sz="1200" dirty="0" smtClean="0">
                          <a:effectLst/>
                          <a:latin typeface="Calibri" pitchFamily="34" charset="0"/>
                        </a:rPr>
                        <a:t>SAN VICENTE</a:t>
                      </a:r>
                    </a:p>
                  </a:txBody>
                  <a:tcPr marL="51306" marR="51306" marT="0" marB="0"/>
                </a:tc>
                <a:tc>
                  <a:txBody>
                    <a:bodyPr/>
                    <a:lstStyle/>
                    <a:p>
                      <a:pPr algn="just">
                        <a:spcAft>
                          <a:spcPts val="0"/>
                        </a:spcAft>
                      </a:pPr>
                      <a:r>
                        <a:rPr lang="es-SV" sz="1200" dirty="0">
                          <a:effectLst/>
                          <a:latin typeface="Calibri" pitchFamily="34" charset="0"/>
                        </a:rPr>
                        <a:t>SANTA CLARA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76.82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latin typeface="Calibri" pitchFamily="34" charset="0"/>
                        </a:rPr>
                        <a:t>30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a16="http://schemas.microsoft.com/office/drawing/2014/main" xmlns="" val="10030"/>
                  </a:ext>
                </a:extLst>
              </a:tr>
            </a:tbl>
          </a:graphicData>
        </a:graphic>
      </p:graphicFrame>
      <p:sp>
        <p:nvSpPr>
          <p:cNvPr id="4" name="3 Flecha derecha"/>
          <p:cNvSpPr/>
          <p:nvPr/>
        </p:nvSpPr>
        <p:spPr>
          <a:xfrm>
            <a:off x="72008" y="1268760"/>
            <a:ext cx="251520" cy="28803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Flecha derecha"/>
          <p:cNvSpPr/>
          <p:nvPr/>
        </p:nvSpPr>
        <p:spPr>
          <a:xfrm>
            <a:off x="72008" y="5013176"/>
            <a:ext cx="251520" cy="28803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42910283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5" name="CuadroTexto 2"/>
          <p:cNvSpPr txBox="1">
            <a:spLocks noGrp="1" noChangeArrowheads="1"/>
          </p:cNvSpPr>
          <p:nvPr>
            <p:ph type="body" idx="1"/>
          </p:nvPr>
        </p:nvSpPr>
        <p:spPr bwMode="auto">
          <a:xfrm>
            <a:off x="22880" y="8398"/>
            <a:ext cx="4680520" cy="1671871"/>
          </a:xfrm>
          <a:prstGeom prst="rect">
            <a:avLst/>
          </a:prstGeom>
          <a:extLst/>
        </p:spPr>
        <p:txBody>
          <a:bodyPr vert="horz" lIns="91440" tIns="45720" rIns="91440" bIns="45720" rtlCol="0" anchor="ctr">
            <a:noAutofit/>
          </a:bodyPr>
          <a:lstStyle/>
          <a:p>
            <a:pPr>
              <a:lnSpc>
                <a:spcPts val="4600"/>
              </a:lnSpc>
              <a:spcBef>
                <a:spcPct val="0"/>
              </a:spcBef>
            </a:pPr>
            <a:r>
              <a:rPr lang="es-SV" altLang="es-SV" sz="4000" b="1" dirty="0" smtClean="0">
                <a:solidFill>
                  <a:schemeClr val="tx2"/>
                </a:solidFill>
                <a:latin typeface="+mj-lt"/>
                <a:ea typeface="+mj-ea"/>
                <a:cs typeface="+mj-cs"/>
              </a:rPr>
              <a:t>Mejoramiento</a:t>
            </a:r>
          </a:p>
          <a:p>
            <a:pPr>
              <a:lnSpc>
                <a:spcPts val="4600"/>
              </a:lnSpc>
              <a:spcBef>
                <a:spcPct val="0"/>
              </a:spcBef>
            </a:pPr>
            <a:r>
              <a:rPr lang="es-SV" altLang="es-SV" sz="4000" b="1" dirty="0" smtClean="0">
                <a:solidFill>
                  <a:schemeClr val="tx2"/>
                </a:solidFill>
                <a:latin typeface="+mj-lt"/>
                <a:ea typeface="+mj-ea"/>
                <a:cs typeface="+mj-cs"/>
              </a:rPr>
              <a:t>de Vida</a:t>
            </a:r>
            <a:endParaRPr lang="es-SV" altLang="es-SV" sz="4000" b="1" dirty="0">
              <a:solidFill>
                <a:schemeClr val="tx2"/>
              </a:solidFill>
              <a:latin typeface="+mj-lt"/>
              <a:ea typeface="+mj-ea"/>
              <a:cs typeface="+mj-cs"/>
            </a:endParaRPr>
          </a:p>
        </p:txBody>
      </p:sp>
      <p:sp>
        <p:nvSpPr>
          <p:cNvPr id="7" name="Título 3"/>
          <p:cNvSpPr txBox="1">
            <a:spLocks/>
          </p:cNvSpPr>
          <p:nvPr/>
        </p:nvSpPr>
        <p:spPr>
          <a:xfrm>
            <a:off x="0" y="3366485"/>
            <a:ext cx="6876256" cy="3384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chemeClr val="accent1"/>
              </a:buClr>
              <a:buSzPct val="100000"/>
            </a:pPr>
            <a:r>
              <a:rPr lang="es-SV" altLang="es-ES" sz="3600" b="1" dirty="0" smtClean="0">
                <a:solidFill>
                  <a:srgbClr val="002395"/>
                </a:solidFill>
              </a:rPr>
              <a:t>Proyecto de</a:t>
            </a:r>
          </a:p>
          <a:p>
            <a:pPr algn="l">
              <a:buClr>
                <a:schemeClr val="accent1"/>
              </a:buClr>
              <a:buSzPct val="100000"/>
            </a:pPr>
            <a:r>
              <a:rPr lang="es-SV" altLang="es-ES" sz="3600" b="1" dirty="0" smtClean="0">
                <a:solidFill>
                  <a:srgbClr val="002395"/>
                </a:solidFill>
              </a:rPr>
              <a:t>Fortalecimiento de</a:t>
            </a:r>
          </a:p>
          <a:p>
            <a:pPr algn="l">
              <a:buClr>
                <a:schemeClr val="accent1"/>
              </a:buClr>
              <a:buSzPct val="100000"/>
            </a:pPr>
            <a:r>
              <a:rPr lang="es-SV" altLang="es-ES" sz="3600" b="1" dirty="0">
                <a:solidFill>
                  <a:srgbClr val="002395"/>
                </a:solidFill>
              </a:rPr>
              <a:t>c</a:t>
            </a:r>
            <a:r>
              <a:rPr lang="es-SV" altLang="es-ES" sz="3600" b="1" dirty="0" smtClean="0">
                <a:solidFill>
                  <a:srgbClr val="002395"/>
                </a:solidFill>
              </a:rPr>
              <a:t>apacidades </a:t>
            </a:r>
            <a:r>
              <a:rPr lang="es-SV" altLang="es-ES" sz="3600" b="1" dirty="0">
                <a:solidFill>
                  <a:srgbClr val="002395"/>
                </a:solidFill>
              </a:rPr>
              <a:t>para </a:t>
            </a:r>
            <a:r>
              <a:rPr lang="es-SV" altLang="es-ES" sz="3600" b="1" dirty="0" smtClean="0">
                <a:solidFill>
                  <a:srgbClr val="002395"/>
                </a:solidFill>
              </a:rPr>
              <a:t>la gestión </a:t>
            </a:r>
            <a:r>
              <a:rPr lang="es-SV" altLang="es-ES" sz="3600" b="1" dirty="0">
                <a:solidFill>
                  <a:srgbClr val="002395"/>
                </a:solidFill>
              </a:rPr>
              <a:t>y ejecución de programas sociales con enfoque de Mejoramiento de </a:t>
            </a:r>
            <a:r>
              <a:rPr lang="es-SV" altLang="es-ES" sz="3600" b="1" dirty="0" smtClean="0">
                <a:solidFill>
                  <a:srgbClr val="002395"/>
                </a:solidFill>
              </a:rPr>
              <a:t>Vida en la región oriental</a:t>
            </a:r>
            <a:endParaRPr lang="es-SV" sz="3600" b="1" dirty="0">
              <a:solidFill>
                <a:srgbClr val="002395"/>
              </a:solidFill>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75762">
            <a:off x="4553675" y="1104224"/>
            <a:ext cx="4645161" cy="4489713"/>
          </a:xfrm>
          <a:prstGeom prst="rect">
            <a:avLst/>
          </a:prstGeom>
        </p:spPr>
      </p:pic>
    </p:spTree>
    <p:extLst>
      <p:ext uri="{BB962C8B-B14F-4D97-AF65-F5344CB8AC3E}">
        <p14:creationId xmlns:p14="http://schemas.microsoft.com/office/powerpoint/2010/main" val="37899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6512" y="-243408"/>
            <a:ext cx="7848872" cy="1512167"/>
          </a:xfrm>
          <a:prstGeom prst="rect">
            <a:avLst/>
          </a:prstGeom>
        </p:spPr>
        <p:txBody>
          <a:bodyPr vert="horz" lIns="91440" tIns="45720" rIns="91440" bIns="45720" rtlCol="0" anchor="ctr">
            <a:noAutofit/>
          </a:bodyPr>
          <a:lstStyle>
            <a:lvl1pPr indent="0">
              <a:spcBef>
                <a:spcPct val="0"/>
              </a:spcBef>
              <a:buClr>
                <a:schemeClr val="accent1"/>
              </a:buClr>
              <a:buSzPct val="100000"/>
              <a:buFont typeface="Symbol" pitchFamily="18" charset="2"/>
              <a:buNone/>
              <a:defRPr sz="6000" b="1">
                <a:solidFill>
                  <a:schemeClr val="tx2"/>
                </a:solidFill>
                <a:effectLst>
                  <a:outerShdw blurRad="38100" dist="38100" dir="2700000" algn="tl">
                    <a:srgbClr val="000000">
                      <a:alpha val="43137"/>
                    </a:srgbClr>
                  </a:outerShdw>
                </a:effectLst>
                <a:latin typeface="+mj-lt"/>
                <a:ea typeface="+mj-ea"/>
                <a:cs typeface="+mj-cs"/>
              </a:defRPr>
            </a:lvl1pPr>
            <a:lvl2pPr indent="0">
              <a:spcBef>
                <a:spcPct val="20000"/>
              </a:spcBef>
              <a:buClr>
                <a:schemeClr val="accent1"/>
              </a:buClr>
              <a:buSzPct val="100000"/>
              <a:buFont typeface="Symbol" pitchFamily="18" charset="2"/>
              <a:buNone/>
              <a:defRPr>
                <a:solidFill>
                  <a:schemeClr val="tx1">
                    <a:tint val="75000"/>
                  </a:schemeClr>
                </a:solidFill>
              </a:defRPr>
            </a:lvl2pPr>
            <a:lvl3pPr indent="0">
              <a:spcBef>
                <a:spcPct val="20000"/>
              </a:spcBef>
              <a:buClr>
                <a:schemeClr val="accent1"/>
              </a:buClr>
              <a:buSzPct val="100000"/>
              <a:buFont typeface="Symbol" pitchFamily="18" charset="2"/>
              <a:buNone/>
              <a:defRPr sz="1600">
                <a:solidFill>
                  <a:schemeClr val="tx1">
                    <a:tint val="75000"/>
                  </a:schemeClr>
                </a:solidFill>
              </a:defRPr>
            </a:lvl3pPr>
            <a:lvl4pPr indent="0">
              <a:spcBef>
                <a:spcPct val="20000"/>
              </a:spcBef>
              <a:buClr>
                <a:schemeClr val="accent1"/>
              </a:buClr>
              <a:buSzPct val="100000"/>
              <a:buFont typeface="Symbol" pitchFamily="18" charset="2"/>
              <a:buNone/>
              <a:defRPr sz="1400">
                <a:solidFill>
                  <a:schemeClr val="tx1">
                    <a:tint val="75000"/>
                  </a:schemeClr>
                </a:solidFill>
              </a:defRPr>
            </a:lvl4pPr>
            <a:lvl5pPr indent="0">
              <a:spcBef>
                <a:spcPct val="20000"/>
              </a:spcBef>
              <a:buClr>
                <a:schemeClr val="accent1"/>
              </a:buClr>
              <a:buSzPct val="100000"/>
              <a:buFont typeface="Symbol" pitchFamily="18" charset="2"/>
              <a:buNone/>
              <a:defRPr sz="1400">
                <a:solidFill>
                  <a:schemeClr val="tx1">
                    <a:tint val="75000"/>
                  </a:schemeClr>
                </a:solidFill>
              </a:defRPr>
            </a:lvl5pPr>
            <a:lvl6pPr indent="0">
              <a:spcBef>
                <a:spcPts val="384"/>
              </a:spcBef>
              <a:buClr>
                <a:schemeClr val="accent1"/>
              </a:buClr>
              <a:buFont typeface="Symbol" pitchFamily="18" charset="2"/>
              <a:buNone/>
              <a:defRPr sz="1400">
                <a:solidFill>
                  <a:schemeClr val="tx1">
                    <a:tint val="75000"/>
                  </a:schemeClr>
                </a:solidFill>
              </a:defRPr>
            </a:lvl6pPr>
            <a:lvl7pPr indent="0">
              <a:spcBef>
                <a:spcPts val="384"/>
              </a:spcBef>
              <a:buClr>
                <a:schemeClr val="accent1"/>
              </a:buClr>
              <a:buFont typeface="Symbol" pitchFamily="18" charset="2"/>
              <a:buNone/>
              <a:defRPr sz="1400">
                <a:solidFill>
                  <a:schemeClr val="tx1">
                    <a:tint val="75000"/>
                  </a:schemeClr>
                </a:solidFill>
              </a:defRPr>
            </a:lvl7pPr>
            <a:lvl8pPr indent="0">
              <a:spcBef>
                <a:spcPts val="384"/>
              </a:spcBef>
              <a:buClr>
                <a:schemeClr val="accent1"/>
              </a:buClr>
              <a:buFont typeface="Symbol" pitchFamily="18" charset="2"/>
              <a:buNone/>
              <a:defRPr sz="1400">
                <a:solidFill>
                  <a:schemeClr val="tx1">
                    <a:tint val="75000"/>
                  </a:schemeClr>
                </a:solidFill>
              </a:defRPr>
            </a:lvl8pPr>
            <a:lvl9pPr indent="0">
              <a:spcBef>
                <a:spcPts val="384"/>
              </a:spcBef>
              <a:buClr>
                <a:schemeClr val="accent1"/>
              </a:buClr>
              <a:buFont typeface="Symbol" pitchFamily="18" charset="2"/>
              <a:buNone/>
              <a:defRPr sz="1400">
                <a:solidFill>
                  <a:schemeClr val="tx1">
                    <a:tint val="75000"/>
                  </a:schemeClr>
                </a:solidFill>
              </a:defRPr>
            </a:lvl9pPr>
          </a:lstStyle>
          <a:p>
            <a:r>
              <a:rPr lang="es-SV" sz="3200" dirty="0" smtClean="0">
                <a:effectLst/>
              </a:rPr>
              <a:t>Mejoramiento de vida en la región oriental . </a:t>
            </a:r>
            <a:r>
              <a:rPr lang="es-SV" sz="2000" dirty="0" smtClean="0">
                <a:effectLst/>
              </a:rPr>
              <a:t>Con fondos de Japón a través de JICA (asistencia técnica)</a:t>
            </a:r>
            <a:endParaRPr lang="es-SV" sz="2000" dirty="0">
              <a:effectLst/>
            </a:endParaRPr>
          </a:p>
        </p:txBody>
      </p:sp>
      <p:sp>
        <p:nvSpPr>
          <p:cNvPr id="8" name="2 Subtítulo"/>
          <p:cNvSpPr txBox="1">
            <a:spLocks/>
          </p:cNvSpPr>
          <p:nvPr/>
        </p:nvSpPr>
        <p:spPr>
          <a:xfrm>
            <a:off x="323528" y="1340767"/>
            <a:ext cx="8352928" cy="5400601"/>
          </a:xfrm>
          <a:prstGeom prst="rect">
            <a:avLst/>
          </a:prstGeom>
        </p:spPr>
        <p:txBody>
          <a:bodyPr anchor="b">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r>
              <a:rPr lang="es-SV" sz="2400" dirty="0" smtClean="0">
                <a:solidFill>
                  <a:schemeClr val="tx1"/>
                </a:solidFill>
                <a:latin typeface="Calibri" pitchFamily="34" charset="0"/>
              </a:rPr>
              <a:t>Municipios que participarán:</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Sesori</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San Antonio </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Nuevo Edén de  San Juan </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San Jorge</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San Gerardo</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Ciudad Barrios </a:t>
            </a:r>
          </a:p>
          <a:p>
            <a:pPr marL="800100" lvl="1" indent="-342900">
              <a:buClr>
                <a:schemeClr val="tx2"/>
              </a:buClr>
              <a:buSzPct val="115000"/>
              <a:buFont typeface="+mj-lt"/>
              <a:buAutoNum type="arabicPeriod"/>
            </a:pPr>
            <a:r>
              <a:rPr lang="es-SV" sz="2400" dirty="0" smtClean="0">
                <a:solidFill>
                  <a:schemeClr val="tx1"/>
                </a:solidFill>
                <a:latin typeface="Calibri" pitchFamily="34" charset="0"/>
              </a:rPr>
              <a:t>Carolina</a:t>
            </a:r>
          </a:p>
          <a:p>
            <a:pPr algn="just"/>
            <a:endParaRPr lang="es-SV" sz="1400" b="1" dirty="0" smtClean="0">
              <a:solidFill>
                <a:schemeClr val="tx1"/>
              </a:solidFill>
              <a:latin typeface="Calibri" pitchFamily="34" charset="0"/>
            </a:endParaRPr>
          </a:p>
          <a:p>
            <a:pPr algn="just"/>
            <a:r>
              <a:rPr lang="es-SV" sz="2400" dirty="0" smtClean="0">
                <a:solidFill>
                  <a:schemeClr val="tx1"/>
                </a:solidFill>
                <a:latin typeface="Calibri" pitchFamily="34" charset="0"/>
              </a:rPr>
              <a:t>La incorporación de los municipios al proyecto será  </a:t>
            </a:r>
            <a:r>
              <a:rPr lang="es-SV" sz="2400" b="1" dirty="0" smtClean="0">
                <a:solidFill>
                  <a:srgbClr val="490092"/>
                </a:solidFill>
                <a:latin typeface="Calibri" pitchFamily="34" charset="0"/>
              </a:rPr>
              <a:t>gradualmente</a:t>
            </a:r>
            <a:r>
              <a:rPr lang="es-SV" sz="2400" dirty="0" smtClean="0">
                <a:solidFill>
                  <a:schemeClr val="tx1"/>
                </a:solidFill>
                <a:latin typeface="Calibri" pitchFamily="34" charset="0"/>
              </a:rPr>
              <a:t>, durante los cinco años que durará el mismo, en función de las capacidades de liderazgo y gestión de los Gobiernos Municipales.</a:t>
            </a:r>
            <a:endParaRPr lang="es-SV" sz="2400" dirty="0">
              <a:solidFill>
                <a:schemeClr val="tx1"/>
              </a:solidFill>
              <a:latin typeface="Calibri" pitchFamily="34" charset="0"/>
            </a:endParaRPr>
          </a:p>
        </p:txBody>
      </p:sp>
      <p:sp>
        <p:nvSpPr>
          <p:cNvPr id="3" name="2 Rectángulo"/>
          <p:cNvSpPr/>
          <p:nvPr/>
        </p:nvSpPr>
        <p:spPr>
          <a:xfrm>
            <a:off x="5292080" y="2190343"/>
            <a:ext cx="3168352" cy="2246769"/>
          </a:xfrm>
          <a:prstGeom prst="rect">
            <a:avLst/>
          </a:prstGeom>
          <a:solidFill>
            <a:schemeClr val="tx2"/>
          </a:solidFill>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s-SV" sz="2800" b="1" dirty="0" smtClean="0">
                <a:solidFill>
                  <a:schemeClr val="bg1"/>
                </a:solidFill>
                <a:latin typeface="Calibri" pitchFamily="34" charset="0"/>
              </a:rPr>
              <a:t>Objetivo:</a:t>
            </a:r>
            <a:endParaRPr lang="es-SV" sz="2800" dirty="0" smtClean="0">
              <a:solidFill>
                <a:schemeClr val="bg1"/>
              </a:solidFill>
              <a:latin typeface="Calibri" pitchFamily="34" charset="0"/>
            </a:endParaRPr>
          </a:p>
          <a:p>
            <a:pPr algn="just"/>
            <a:r>
              <a:rPr lang="es-SV" sz="2800" dirty="0" smtClean="0">
                <a:solidFill>
                  <a:schemeClr val="bg1"/>
                </a:solidFill>
                <a:latin typeface="Calibri" pitchFamily="34" charset="0"/>
              </a:rPr>
              <a:t>Se </a:t>
            </a:r>
            <a:r>
              <a:rPr lang="es-SV" sz="2800" dirty="0">
                <a:solidFill>
                  <a:schemeClr val="bg1"/>
                </a:solidFill>
                <a:latin typeface="Calibri" pitchFamily="34" charset="0"/>
              </a:rPr>
              <a:t>mejora la calidad de vida de los ciudadanos  en la Región </a:t>
            </a:r>
            <a:r>
              <a:rPr lang="es-SV" sz="2800" dirty="0" smtClean="0">
                <a:solidFill>
                  <a:schemeClr val="bg1"/>
                </a:solidFill>
                <a:latin typeface="Calibri" pitchFamily="34" charset="0"/>
              </a:rPr>
              <a:t>Oriental. </a:t>
            </a:r>
            <a:endParaRPr lang="es-SV" sz="2800" dirty="0">
              <a:solidFill>
                <a:schemeClr val="bg1"/>
              </a:solidFill>
              <a:latin typeface="Calibri" pitchFamily="34" charset="0"/>
            </a:endParaRPr>
          </a:p>
        </p:txBody>
      </p:sp>
    </p:spTree>
    <p:extLst>
      <p:ext uri="{BB962C8B-B14F-4D97-AF65-F5344CB8AC3E}">
        <p14:creationId xmlns:p14="http://schemas.microsoft.com/office/powerpoint/2010/main" val="2364074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4" name="CuadroTexto 2"/>
          <p:cNvSpPr txBox="1">
            <a:spLocks noGrp="1" noChangeArrowheads="1"/>
          </p:cNvSpPr>
          <p:nvPr>
            <p:ph type="body" idx="1"/>
          </p:nvPr>
        </p:nvSpPr>
        <p:spPr bwMode="auto">
          <a:xfrm>
            <a:off x="9127" y="0"/>
            <a:ext cx="4346849" cy="1196752"/>
          </a:xfrm>
          <a:prstGeom prst="rect">
            <a:avLst/>
          </a:prstGeom>
          <a:extLst/>
        </p:spPr>
        <p:txBody>
          <a:bodyPr vert="horz" lIns="91440" tIns="45720" rIns="91440" bIns="45720" rtlCol="0" anchor="ctr">
            <a:noAutofit/>
          </a:bodyPr>
          <a:lstStyle/>
          <a:p>
            <a:pPr>
              <a:spcBef>
                <a:spcPct val="0"/>
              </a:spcBef>
            </a:pPr>
            <a:r>
              <a:rPr lang="es-SV" altLang="es-SV" sz="4000" b="1" dirty="0" smtClean="0">
                <a:solidFill>
                  <a:schemeClr val="tx2"/>
                </a:solidFill>
                <a:latin typeface="+mj-lt"/>
                <a:ea typeface="+mj-ea"/>
                <a:cs typeface="+mj-cs"/>
              </a:rPr>
              <a:t>CONVIVIR</a:t>
            </a:r>
            <a:endParaRPr lang="es-SV" altLang="es-SV" sz="4000" b="1" dirty="0">
              <a:solidFill>
                <a:schemeClr val="tx2"/>
              </a:solidFill>
              <a:latin typeface="+mj-lt"/>
              <a:ea typeface="+mj-ea"/>
              <a:cs typeface="+mj-cs"/>
            </a:endParaRPr>
          </a:p>
        </p:txBody>
      </p:sp>
      <p:sp>
        <p:nvSpPr>
          <p:cNvPr id="7" name="Título 3"/>
          <p:cNvSpPr txBox="1">
            <a:spLocks/>
          </p:cNvSpPr>
          <p:nvPr/>
        </p:nvSpPr>
        <p:spPr>
          <a:xfrm>
            <a:off x="0" y="3366485"/>
            <a:ext cx="6624736" cy="3384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chemeClr val="accent1"/>
              </a:buClr>
              <a:buSzPct val="100000"/>
            </a:pPr>
            <a:r>
              <a:rPr lang="es-SV" altLang="es-ES" b="1" dirty="0" smtClean="0">
                <a:solidFill>
                  <a:srgbClr val="002395"/>
                </a:solidFill>
              </a:rPr>
              <a:t>Programa </a:t>
            </a:r>
            <a:r>
              <a:rPr lang="es-SV" altLang="es-ES" b="1" dirty="0">
                <a:solidFill>
                  <a:srgbClr val="002395"/>
                </a:solidFill>
              </a:rPr>
              <a:t>Espacios Seguros de Convivencia para Jóvenes en </a:t>
            </a:r>
            <a:endParaRPr lang="es-SV" altLang="es-ES" b="1" dirty="0" smtClean="0">
              <a:solidFill>
                <a:srgbClr val="002395"/>
              </a:solidFill>
            </a:endParaRPr>
          </a:p>
          <a:p>
            <a:pPr algn="l">
              <a:buClr>
                <a:schemeClr val="accent1"/>
              </a:buClr>
              <a:buSzPct val="100000"/>
            </a:pPr>
            <a:r>
              <a:rPr lang="es-SV" altLang="es-ES" b="1" dirty="0" smtClean="0">
                <a:solidFill>
                  <a:srgbClr val="002395"/>
                </a:solidFill>
              </a:rPr>
              <a:t>El Salvador</a:t>
            </a:r>
            <a:endParaRPr lang="es-SV" b="1" dirty="0">
              <a:solidFill>
                <a:srgbClr val="002395"/>
              </a:solidFill>
            </a:endParaRP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27894">
            <a:off x="5308656" y="82782"/>
            <a:ext cx="4645161" cy="4489713"/>
          </a:xfrm>
          <a:prstGeom prst="rect">
            <a:avLst/>
          </a:prstGeom>
        </p:spPr>
      </p:pic>
    </p:spTree>
    <p:extLst>
      <p:ext uri="{BB962C8B-B14F-4D97-AF65-F5344CB8AC3E}">
        <p14:creationId xmlns:p14="http://schemas.microsoft.com/office/powerpoint/2010/main" val="18579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3340" y="557800"/>
            <a:ext cx="9333852" cy="60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589240"/>
            <a:ext cx="1239838" cy="77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0441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987824" y="3616432"/>
            <a:ext cx="6012160" cy="1252728"/>
          </a:xfrm>
        </p:spPr>
        <p:txBody>
          <a:bodyPr>
            <a:noAutofit/>
          </a:bodyPr>
          <a:lstStyle/>
          <a:p>
            <a:pPr algn="r"/>
            <a:r>
              <a:rPr lang="es-SV" sz="7200" b="1" dirty="0" smtClean="0">
                <a:solidFill>
                  <a:schemeClr val="tx2"/>
                </a:solidFill>
              </a:rPr>
              <a:t>Inversión</a:t>
            </a:r>
            <a:br>
              <a:rPr lang="es-SV" sz="7200" b="1" dirty="0" smtClean="0">
                <a:solidFill>
                  <a:schemeClr val="tx2"/>
                </a:solidFill>
              </a:rPr>
            </a:br>
            <a:r>
              <a:rPr lang="es-SV" sz="7200" b="1" dirty="0" smtClean="0">
                <a:solidFill>
                  <a:schemeClr val="tx2"/>
                </a:solidFill>
              </a:rPr>
              <a:t>en el departamento</a:t>
            </a:r>
            <a:endParaRPr lang="es-SV" sz="3200" b="1" dirty="0">
              <a:solidFill>
                <a:schemeClr val="tx2"/>
              </a:solidFill>
            </a:endParaRPr>
          </a:p>
        </p:txBody>
      </p:sp>
    </p:spTree>
    <p:extLst>
      <p:ext uri="{BB962C8B-B14F-4D97-AF65-F5344CB8AC3E}">
        <p14:creationId xmlns:p14="http://schemas.microsoft.com/office/powerpoint/2010/main" val="1523466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a:spLocks noChangeArrowheads="1"/>
          </p:cNvSpPr>
          <p:nvPr/>
        </p:nvSpPr>
        <p:spPr bwMode="auto">
          <a:xfrm>
            <a:off x="0" y="-127267"/>
            <a:ext cx="4572001" cy="1446550"/>
          </a:xfrm>
          <a:prstGeom prst="rect">
            <a:avLst/>
          </a:prstGeom>
          <a:noFill/>
          <a:ln w="9525">
            <a:noFill/>
            <a:miter lim="800000"/>
            <a:headEnd/>
            <a:tailEnd/>
          </a:ln>
        </p:spPr>
        <p:txBody>
          <a:bodyPr vert="horz" wrap="square" lIns="91440" tIns="45720" rIns="91440" bIns="45720" rtlCol="0" anchor="ctr">
            <a:spAutoFit/>
          </a:bodyPr>
          <a:lstStyle>
            <a:lvl1pPr>
              <a:spcBef>
                <a:spcPct val="0"/>
              </a:spcBef>
              <a:buNone/>
              <a:defRPr sz="4000" b="1">
                <a:solidFill>
                  <a:schemeClr val="tx2"/>
                </a:solidFill>
                <a:latin typeface="+mj-lt"/>
                <a:cs typeface="Arial"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SV" sz="4400" dirty="0" smtClean="0"/>
              <a:t>Objetivos del programa</a:t>
            </a:r>
            <a:endParaRPr lang="es-SV" sz="4400" dirty="0"/>
          </a:p>
        </p:txBody>
      </p:sp>
      <p:sp>
        <p:nvSpPr>
          <p:cNvPr id="4" name="1 Título"/>
          <p:cNvSpPr txBox="1">
            <a:spLocks/>
          </p:cNvSpPr>
          <p:nvPr/>
        </p:nvSpPr>
        <p:spPr bwMode="auto">
          <a:xfrm>
            <a:off x="42863" y="2996952"/>
            <a:ext cx="4529138" cy="3528392"/>
          </a:xfrm>
          <a:prstGeom prst="rect">
            <a:avLst/>
          </a:prstGeom>
          <a:noFill/>
          <a:ln>
            <a:noFill/>
          </a:ln>
          <a:extLst/>
        </p:spPr>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defRPr/>
            </a:pPr>
            <a:r>
              <a:rPr lang="es-SV" altLang="es-SV" sz="2800" dirty="0"/>
              <a:t>Promover la participación protagónica de los y las jóvenes en la revitalización y utilización de forma sostenible de los espacios seguros de comunidades seleccionadas en municipios priorizados.</a:t>
            </a:r>
          </a:p>
        </p:txBody>
      </p:sp>
      <p:sp>
        <p:nvSpPr>
          <p:cNvPr id="5" name="1 Título"/>
          <p:cNvSpPr txBox="1">
            <a:spLocks/>
          </p:cNvSpPr>
          <p:nvPr/>
        </p:nvSpPr>
        <p:spPr bwMode="auto">
          <a:xfrm>
            <a:off x="89506" y="1340768"/>
            <a:ext cx="4502149" cy="1296144"/>
          </a:xfrm>
          <a:prstGeom prst="rect">
            <a:avLst/>
          </a:prstGeom>
          <a:noFill/>
          <a:ln>
            <a:noFill/>
          </a:ln>
          <a:extLst/>
        </p:spPr>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defRPr/>
            </a:pPr>
            <a:r>
              <a:rPr lang="es-SV" altLang="es-SV" sz="2800" dirty="0"/>
              <a:t>Fortalecimiento de la participación ciudadana y la cohesión social.</a:t>
            </a: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858" y="-744"/>
            <a:ext cx="4465142" cy="6858000"/>
          </a:xfrm>
          <a:prstGeom prst="rect">
            <a:avLst/>
          </a:prstGeom>
        </p:spPr>
      </p:pic>
    </p:spTree>
    <p:extLst>
      <p:ext uri="{BB962C8B-B14F-4D97-AF65-F5344CB8AC3E}">
        <p14:creationId xmlns:p14="http://schemas.microsoft.com/office/powerpoint/2010/main" val="1872334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153988" y="44624"/>
            <a:ext cx="7442348" cy="769441"/>
          </a:xfrm>
          <a:prstGeom prst="rect">
            <a:avLst/>
          </a:prstGeom>
          <a:noFill/>
          <a:ln w="9525">
            <a:noFill/>
            <a:miter lim="800000"/>
            <a:headEnd/>
            <a:tailEnd/>
          </a:ln>
        </p:spPr>
        <p:txBody>
          <a:bodyPr vert="horz" wrap="square" lIns="91440" tIns="45720" rIns="91440" bIns="45720" rtlCol="0" anchor="ctr">
            <a:spAutoFit/>
          </a:bodyPr>
          <a:lstStyle>
            <a:defPPr>
              <a:defRPr lang="es-SV"/>
            </a:defPPr>
            <a:lvl1pPr>
              <a:spcBef>
                <a:spcPct val="0"/>
              </a:spcBef>
              <a:buNone/>
              <a:defRPr sz="4400" b="1">
                <a:solidFill>
                  <a:schemeClr val="tx2"/>
                </a:solidFill>
                <a:latin typeface="+mj-lt"/>
                <a:cs typeface="Arial"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SV" dirty="0" smtClean="0"/>
              <a:t>Resultados del programa</a:t>
            </a:r>
            <a:endParaRPr lang="es-SV" dirty="0"/>
          </a:p>
        </p:txBody>
      </p:sp>
      <p:sp>
        <p:nvSpPr>
          <p:cNvPr id="3" name="2 Marcador de contenido"/>
          <p:cNvSpPr txBox="1">
            <a:spLocks/>
          </p:cNvSpPr>
          <p:nvPr/>
        </p:nvSpPr>
        <p:spPr bwMode="auto">
          <a:xfrm>
            <a:off x="1772859" y="3140670"/>
            <a:ext cx="6466036" cy="1511300"/>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spcBef>
                <a:spcPct val="20000"/>
              </a:spcBef>
              <a:buFont typeface="Arial" pitchFamily="34" charset="0"/>
              <a:buNone/>
              <a:defRPr/>
            </a:pPr>
            <a:r>
              <a:rPr lang="es-SV" altLang="es-SV" sz="2200" dirty="0">
                <a:solidFill>
                  <a:schemeClr val="bg1"/>
                </a:solidFill>
                <a:cs typeface="Arial" pitchFamily="34" charset="0"/>
              </a:rPr>
              <a:t>Fortalecimiento de habilidades para el trabajo habilidades sociales en jóvenes</a:t>
            </a:r>
          </a:p>
        </p:txBody>
      </p:sp>
      <p:sp>
        <p:nvSpPr>
          <p:cNvPr id="4" name="2 Marcador de contenido"/>
          <p:cNvSpPr txBox="1">
            <a:spLocks/>
          </p:cNvSpPr>
          <p:nvPr/>
        </p:nvSpPr>
        <p:spPr bwMode="auto">
          <a:xfrm>
            <a:off x="1804609" y="4796433"/>
            <a:ext cx="6422034" cy="1512887"/>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s-SV" altLang="es-SV" sz="2200" dirty="0">
                <a:solidFill>
                  <a:schemeClr val="bg1"/>
                </a:solidFill>
                <a:latin typeface="Calibri" pitchFamily="34" charset="0"/>
              </a:rPr>
              <a:t>Fortalecimiento de las capacidades de las instituciones nacionales e instituciones ejecutoras: MJSP, FISDL y Municipalidades</a:t>
            </a:r>
            <a:endParaRPr lang="es-ES_tradnl" altLang="es-SV" sz="2200" dirty="0">
              <a:solidFill>
                <a:schemeClr val="bg1"/>
              </a:solidFill>
              <a:latin typeface="Calibri" pitchFamily="34" charset="0"/>
              <a:ea typeface="+mj-ea"/>
              <a:cs typeface="+mj-cs"/>
            </a:endParaRPr>
          </a:p>
        </p:txBody>
      </p:sp>
      <p:sp>
        <p:nvSpPr>
          <p:cNvPr id="5" name="2 Marcador de contenido"/>
          <p:cNvSpPr txBox="1">
            <a:spLocks/>
          </p:cNvSpPr>
          <p:nvPr/>
        </p:nvSpPr>
        <p:spPr bwMode="auto">
          <a:xfrm>
            <a:off x="1758572" y="1484908"/>
            <a:ext cx="6485836" cy="1511300"/>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spcBef>
                <a:spcPct val="20000"/>
              </a:spcBef>
              <a:buFont typeface="Arial" pitchFamily="34" charset="0"/>
              <a:buNone/>
              <a:defRPr/>
            </a:pPr>
            <a:r>
              <a:rPr lang="es-SV" altLang="es-SV" sz="2200" dirty="0">
                <a:solidFill>
                  <a:schemeClr val="bg1"/>
                </a:solidFill>
                <a:cs typeface="Arial" pitchFamily="34" charset="0"/>
              </a:rPr>
              <a:t>Construcción/mejoramiento de infraestructura social y espacios públicos para jóvenes con un enfoque de prevención situacional y de espacios seguros en comunidades seleccionadas</a:t>
            </a: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p:txBody>
      </p:sp>
      <p:sp>
        <p:nvSpPr>
          <p:cNvPr id="6" name="2 Marcador de contenido"/>
          <p:cNvSpPr txBox="1">
            <a:spLocks/>
          </p:cNvSpPr>
          <p:nvPr/>
        </p:nvSpPr>
        <p:spPr bwMode="auto">
          <a:xfrm>
            <a:off x="821947" y="1484908"/>
            <a:ext cx="855662" cy="1511300"/>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1</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
        <p:nvSpPr>
          <p:cNvPr id="7" name="2 Marcador de contenido"/>
          <p:cNvSpPr txBox="1">
            <a:spLocks/>
          </p:cNvSpPr>
          <p:nvPr/>
        </p:nvSpPr>
        <p:spPr bwMode="auto">
          <a:xfrm>
            <a:off x="837822" y="3140670"/>
            <a:ext cx="855662" cy="1511300"/>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2</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
        <p:nvSpPr>
          <p:cNvPr id="8" name="2 Marcador de contenido"/>
          <p:cNvSpPr txBox="1">
            <a:spLocks/>
          </p:cNvSpPr>
          <p:nvPr/>
        </p:nvSpPr>
        <p:spPr bwMode="auto">
          <a:xfrm>
            <a:off x="837822" y="4780558"/>
            <a:ext cx="855662" cy="1511300"/>
          </a:xfrm>
          <a:prstGeom prst="rect">
            <a:avLst/>
          </a:prstGeom>
          <a:solidFill>
            <a:schemeClr val="tx2"/>
          </a:solidFill>
          <a:ln/>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3</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Tree>
    <p:extLst>
      <p:ext uri="{BB962C8B-B14F-4D97-AF65-F5344CB8AC3E}">
        <p14:creationId xmlns:p14="http://schemas.microsoft.com/office/powerpoint/2010/main" val="2188768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434229">
            <a:off x="5691727" y="-755755"/>
            <a:ext cx="4645161" cy="4489713"/>
          </a:xfrm>
          <a:prstGeom prst="rect">
            <a:avLst/>
          </a:prstGeom>
        </p:spPr>
      </p:pic>
      <p:sp>
        <p:nvSpPr>
          <p:cNvPr id="5" name="CuadroTexto 2"/>
          <p:cNvSpPr txBox="1">
            <a:spLocks noGrp="1" noChangeArrowheads="1"/>
          </p:cNvSpPr>
          <p:nvPr>
            <p:ph type="body" idx="1"/>
          </p:nvPr>
        </p:nvSpPr>
        <p:spPr bwMode="auto">
          <a:xfrm>
            <a:off x="35496" y="5229200"/>
            <a:ext cx="8208912" cy="1656184"/>
          </a:xfrm>
          <a:prstGeom prst="rect">
            <a:avLst/>
          </a:prstGeom>
          <a:extLst/>
        </p:spPr>
        <p:txBody>
          <a:bodyPr vert="horz" lIns="91440" tIns="45720" rIns="91440" bIns="45720" rtlCol="0" anchor="ctr">
            <a:noAutofit/>
          </a:bodyPr>
          <a:lstStyle/>
          <a:p>
            <a:pPr algn="l">
              <a:spcBef>
                <a:spcPct val="0"/>
              </a:spcBef>
            </a:pPr>
            <a:r>
              <a:rPr lang="es-SV" altLang="es-SV" sz="5000" b="1" dirty="0" smtClean="0">
                <a:solidFill>
                  <a:schemeClr val="tx2"/>
                </a:solidFill>
                <a:latin typeface="+mj-lt"/>
                <a:ea typeface="+mj-ea"/>
                <a:cs typeface="+mj-cs"/>
              </a:rPr>
              <a:t>para infraestructura</a:t>
            </a:r>
          </a:p>
          <a:p>
            <a:pPr algn="l">
              <a:spcBef>
                <a:spcPct val="0"/>
              </a:spcBef>
            </a:pPr>
            <a:r>
              <a:rPr lang="es-SV" altLang="es-SV" sz="5000" b="1" dirty="0" smtClean="0">
                <a:solidFill>
                  <a:schemeClr val="tx2"/>
                </a:solidFill>
                <a:latin typeface="+mj-lt"/>
                <a:ea typeface="+mj-ea"/>
                <a:cs typeface="+mj-cs"/>
              </a:rPr>
              <a:t>social </a:t>
            </a:r>
            <a:r>
              <a:rPr lang="es-SV" altLang="es-SV" sz="5000" b="1" dirty="0">
                <a:solidFill>
                  <a:schemeClr val="tx2"/>
                </a:solidFill>
                <a:latin typeface="+mj-lt"/>
                <a:ea typeface="+mj-ea"/>
                <a:cs typeface="+mj-cs"/>
              </a:rPr>
              <a:t>básica</a:t>
            </a:r>
          </a:p>
        </p:txBody>
      </p:sp>
      <p:sp>
        <p:nvSpPr>
          <p:cNvPr id="2" name="1 Rectángulo"/>
          <p:cNvSpPr/>
          <p:nvPr/>
        </p:nvSpPr>
        <p:spPr>
          <a:xfrm>
            <a:off x="0" y="3626767"/>
            <a:ext cx="4427984" cy="1661993"/>
          </a:xfrm>
          <a:prstGeom prst="rect">
            <a:avLst/>
          </a:prstGeom>
        </p:spPr>
        <p:txBody>
          <a:bodyPr vert="horz" lIns="91440" tIns="45720" rIns="91440" bIns="45720" rtlCol="0" anchor="ctr">
            <a:noAutofit/>
          </a:bodyPr>
          <a:lstStyle/>
          <a:p>
            <a:pPr algn="ctr">
              <a:spcBef>
                <a:spcPct val="0"/>
              </a:spcBef>
              <a:buClr>
                <a:schemeClr val="accent1"/>
              </a:buClr>
              <a:buSzPct val="100000"/>
              <a:buFont typeface="Symbol" pitchFamily="18" charset="2"/>
              <a:buNone/>
            </a:pPr>
            <a:r>
              <a:rPr lang="es-SV" altLang="es-SV" sz="6000" b="1" dirty="0" smtClean="0">
                <a:solidFill>
                  <a:srgbClr val="002395"/>
                </a:solidFill>
                <a:latin typeface="+mj-lt"/>
                <a:ea typeface="+mj-ea"/>
                <a:cs typeface="+mj-cs"/>
              </a:rPr>
              <a:t>USD$2.3 </a:t>
            </a:r>
            <a:endParaRPr lang="es-SV" altLang="es-SV" sz="6000" b="1" dirty="0">
              <a:solidFill>
                <a:srgbClr val="002395"/>
              </a:solidFill>
              <a:latin typeface="+mj-lt"/>
              <a:ea typeface="+mj-ea"/>
              <a:cs typeface="+mj-cs"/>
            </a:endParaRPr>
          </a:p>
          <a:p>
            <a:pPr algn="ctr">
              <a:spcBef>
                <a:spcPct val="0"/>
              </a:spcBef>
              <a:buClr>
                <a:schemeClr val="accent1"/>
              </a:buClr>
              <a:buSzPct val="100000"/>
              <a:buFont typeface="Symbol" pitchFamily="18" charset="2"/>
              <a:buNone/>
            </a:pPr>
            <a:r>
              <a:rPr lang="es-SV" altLang="es-SV" sz="6000" b="1" dirty="0">
                <a:solidFill>
                  <a:srgbClr val="002395"/>
                </a:solidFill>
                <a:latin typeface="+mj-lt"/>
                <a:ea typeface="+mj-ea"/>
                <a:cs typeface="+mj-cs"/>
              </a:rPr>
              <a:t>millones </a:t>
            </a:r>
          </a:p>
        </p:txBody>
      </p:sp>
      <p:sp>
        <p:nvSpPr>
          <p:cNvPr id="10" name="9 CuadroTexto"/>
          <p:cNvSpPr txBox="1"/>
          <p:nvPr/>
        </p:nvSpPr>
        <p:spPr>
          <a:xfrm>
            <a:off x="-3276872" y="1700808"/>
            <a:ext cx="2664296" cy="954107"/>
          </a:xfrm>
          <a:prstGeom prst="rect">
            <a:avLst/>
          </a:prstGeom>
          <a:solidFill>
            <a:srgbClr val="C00000"/>
          </a:solidFill>
        </p:spPr>
        <p:txBody>
          <a:bodyPr wrap="square" rtlCol="0">
            <a:spAutoFit/>
          </a:bodyPr>
          <a:lstStyle/>
          <a:p>
            <a:r>
              <a:rPr lang="es-SV" sz="2800" b="1" dirty="0" smtClean="0">
                <a:solidFill>
                  <a:schemeClr val="bg1"/>
                </a:solidFill>
              </a:rPr>
              <a:t>Aquí cambiamos redacción 2 pm</a:t>
            </a:r>
            <a:endParaRPr lang="es-SV" sz="2800" b="1" dirty="0">
              <a:solidFill>
                <a:schemeClr val="bg1"/>
              </a:solidFill>
            </a:endParaRPr>
          </a:p>
        </p:txBody>
      </p:sp>
      <p:sp>
        <p:nvSpPr>
          <p:cNvPr id="7" name="CuadroTexto 2"/>
          <p:cNvSpPr txBox="1">
            <a:spLocks noChangeArrowheads="1"/>
          </p:cNvSpPr>
          <p:nvPr/>
        </p:nvSpPr>
        <p:spPr bwMode="auto">
          <a:xfrm>
            <a:off x="26609" y="44624"/>
            <a:ext cx="4977439" cy="1444477"/>
          </a:xfrm>
          <a:prstGeom prst="rect">
            <a:avLst/>
          </a:prstGeom>
          <a:extLst/>
        </p:spPr>
        <p:txBody>
          <a:bodyPr vert="horz" lIns="91440" tIns="45720" rIns="91440" bIns="45720" rtlCol="0" anchor="ctr">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spcBef>
                <a:spcPct val="0"/>
              </a:spcBef>
            </a:pPr>
            <a:r>
              <a:rPr lang="es-SV" altLang="es-SV" sz="5000" b="1" dirty="0" smtClean="0">
                <a:solidFill>
                  <a:schemeClr val="tx2"/>
                </a:solidFill>
                <a:latin typeface="+mj-lt"/>
                <a:ea typeface="+mj-ea"/>
                <a:cs typeface="+mj-cs"/>
              </a:rPr>
              <a:t>Proyección 2017</a:t>
            </a:r>
            <a:endParaRPr lang="es-SV" altLang="es-SV" sz="5000" b="1" dirty="0">
              <a:solidFill>
                <a:schemeClr val="tx2"/>
              </a:solidFill>
              <a:latin typeface="+mj-lt"/>
              <a:ea typeface="+mj-ea"/>
              <a:cs typeface="+mj-cs"/>
            </a:endParaRPr>
          </a:p>
        </p:txBody>
      </p:sp>
    </p:spTree>
    <p:extLst>
      <p:ext uri="{BB962C8B-B14F-4D97-AF65-F5344CB8AC3E}">
        <p14:creationId xmlns:p14="http://schemas.microsoft.com/office/powerpoint/2010/main" val="20844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783731403"/>
              </p:ext>
            </p:extLst>
          </p:nvPr>
        </p:nvGraphicFramePr>
        <p:xfrm>
          <a:off x="827584" y="55580"/>
          <a:ext cx="8243913" cy="6743864"/>
        </p:xfrm>
        <a:graphic>
          <a:graphicData uri="http://schemas.openxmlformats.org/drawingml/2006/table">
            <a:tbl>
              <a:tblPr firstRow="1" bandRow="1">
                <a:tableStyleId>{B301B821-A1FF-4177-AEE7-76D212191A09}</a:tableStyleId>
              </a:tblPr>
              <a:tblGrid>
                <a:gridCol w="1584176">
                  <a:extLst>
                    <a:ext uri="{9D8B030D-6E8A-4147-A177-3AD203B41FA5}">
                      <a16:colId xmlns:a16="http://schemas.microsoft.com/office/drawing/2014/main" xmlns="" val="20000"/>
                    </a:ext>
                  </a:extLst>
                </a:gridCol>
                <a:gridCol w="5406523">
                  <a:extLst>
                    <a:ext uri="{9D8B030D-6E8A-4147-A177-3AD203B41FA5}">
                      <a16:colId xmlns:a16="http://schemas.microsoft.com/office/drawing/2014/main" xmlns="" val="20001"/>
                    </a:ext>
                  </a:extLst>
                </a:gridCol>
                <a:gridCol w="1253214">
                  <a:extLst>
                    <a:ext uri="{9D8B030D-6E8A-4147-A177-3AD203B41FA5}">
                      <a16:colId xmlns:a16="http://schemas.microsoft.com/office/drawing/2014/main" xmlns="" val="20002"/>
                    </a:ext>
                  </a:extLst>
                </a:gridCol>
              </a:tblGrid>
              <a:tr h="903052">
                <a:tc>
                  <a:txBody>
                    <a:bodyPr/>
                    <a:lstStyle/>
                    <a:p>
                      <a:pPr algn="ctr" rtl="0" fontAlgn="ctr"/>
                      <a:r>
                        <a:rPr lang="es-SV" sz="1800" u="none" strike="noStrike" dirty="0">
                          <a:effectLst/>
                          <a:latin typeface="Calibri" pitchFamily="34" charset="0"/>
                        </a:rPr>
                        <a:t>Municipio</a:t>
                      </a:r>
                      <a:endParaRPr lang="es-SV" sz="1800" b="1" i="0" u="none" strike="noStrike" dirty="0">
                        <a:solidFill>
                          <a:srgbClr val="FFFFFF"/>
                        </a:solidFill>
                        <a:effectLst/>
                        <a:latin typeface="Calibri" pitchFamily="34" charset="0"/>
                      </a:endParaRPr>
                    </a:p>
                  </a:txBody>
                  <a:tcPr marL="45720" marR="45720" anchor="ctr"/>
                </a:tc>
                <a:tc>
                  <a:txBody>
                    <a:bodyPr/>
                    <a:lstStyle/>
                    <a:p>
                      <a:pPr algn="ctr" rtl="0" fontAlgn="ctr"/>
                      <a:r>
                        <a:rPr lang="es-SV" sz="1800" u="none" strike="noStrike" dirty="0">
                          <a:effectLst/>
                          <a:latin typeface="Calibri" pitchFamily="34" charset="0"/>
                        </a:rPr>
                        <a:t>Nombre del proyecto</a:t>
                      </a:r>
                      <a:endParaRPr lang="es-SV" sz="1800" b="1" i="0" u="none" strike="noStrike" dirty="0">
                        <a:solidFill>
                          <a:srgbClr val="FFFFFF"/>
                        </a:solidFill>
                        <a:effectLst/>
                        <a:latin typeface="Calibri" pitchFamily="34" charset="0"/>
                      </a:endParaRPr>
                    </a:p>
                  </a:txBody>
                  <a:tcPr marL="45720" marR="45720" anchor="ctr"/>
                </a:tc>
                <a:tc>
                  <a:txBody>
                    <a:bodyPr/>
                    <a:lstStyle/>
                    <a:p>
                      <a:pPr algn="ctr" rtl="0" fontAlgn="ctr"/>
                      <a:r>
                        <a:rPr lang="es-SV" sz="1800" u="none" strike="noStrike">
                          <a:effectLst/>
                          <a:latin typeface="Calibri" pitchFamily="34" charset="0"/>
                        </a:rPr>
                        <a:t>Proyección jun-dic 17</a:t>
                      </a:r>
                      <a:endParaRPr lang="es-SV" sz="1800" b="1" i="0" u="none" strike="noStrike">
                        <a:solidFill>
                          <a:srgbClr val="FFFFFF"/>
                        </a:solidFill>
                        <a:effectLst/>
                        <a:latin typeface="Calibri" pitchFamily="34" charset="0"/>
                      </a:endParaRPr>
                    </a:p>
                  </a:txBody>
                  <a:tcPr marL="45720" marR="45720" anchor="ctr"/>
                </a:tc>
                <a:extLst>
                  <a:ext uri="{0D108BD9-81ED-4DB2-BD59-A6C34878D82A}">
                    <a16:rowId xmlns:a16="http://schemas.microsoft.com/office/drawing/2014/main" xmlns="" val="10000"/>
                  </a:ext>
                </a:extLst>
              </a:tr>
              <a:tr h="531207">
                <a:tc>
                  <a:txBody>
                    <a:bodyPr/>
                    <a:lstStyle/>
                    <a:p>
                      <a:pPr algn="l" rtl="0" fontAlgn="ctr"/>
                      <a:r>
                        <a:rPr lang="es-SV" sz="1800" u="none" strike="noStrike">
                          <a:effectLst/>
                          <a:latin typeface="Calibri" pitchFamily="34" charset="0"/>
                        </a:rPr>
                        <a:t>Carolina</a:t>
                      </a:r>
                      <a:endParaRPr lang="es-SV" sz="1800" b="0" i="0" u="none" strike="noStrike">
                        <a:solidFill>
                          <a:srgbClr val="000000"/>
                        </a:solidFill>
                        <a:effectLst/>
                        <a:latin typeface="Calibri" pitchFamily="34" charset="0"/>
                      </a:endParaRPr>
                    </a:p>
                  </a:txBody>
                  <a:tcPr marL="45720" marR="45720" anchor="ctr"/>
                </a:tc>
                <a:tc>
                  <a:txBody>
                    <a:bodyPr/>
                    <a:lstStyle/>
                    <a:p>
                      <a:pPr algn="l" rtl="0" fontAlgn="ctr"/>
                      <a:r>
                        <a:rPr lang="es-SV" sz="1800" u="none" strike="noStrike">
                          <a:effectLst/>
                          <a:latin typeface="Calibri" pitchFamily="34" charset="0"/>
                        </a:rPr>
                        <a:t>Introducción de agua potable y saneamiento básico en cantón Soledad Terrero</a:t>
                      </a:r>
                      <a:endParaRPr lang="es-SV" sz="1800" b="0" i="0" u="none" strike="noStrike">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$718,220</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1"/>
                  </a:ext>
                </a:extLst>
              </a:tr>
              <a:tr h="903052">
                <a:tc>
                  <a:txBody>
                    <a:bodyPr/>
                    <a:lstStyle/>
                    <a:p>
                      <a:pPr algn="l" rtl="0" fontAlgn="ctr"/>
                      <a:r>
                        <a:rPr lang="es-SV" sz="1800" u="none" strike="noStrike">
                          <a:effectLst/>
                          <a:latin typeface="Calibri" pitchFamily="34" charset="0"/>
                        </a:rPr>
                        <a:t>Chapeltique</a:t>
                      </a:r>
                      <a:endParaRPr lang="es-SV" sz="1800" b="0" i="0" u="none" strike="noStrike">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Introducción de agua potable y saneamiento básico  a caseríos los Zelaya, los </a:t>
                      </a:r>
                      <a:r>
                        <a:rPr lang="es-SV" sz="1800" u="none" strike="noStrike" dirty="0" smtClean="0">
                          <a:effectLst/>
                          <a:latin typeface="Calibri" pitchFamily="34" charset="0"/>
                        </a:rPr>
                        <a:t>Amates</a:t>
                      </a:r>
                      <a:r>
                        <a:rPr lang="es-SV" sz="1800" u="none" strike="noStrike" dirty="0">
                          <a:effectLst/>
                          <a:latin typeface="Calibri" pitchFamily="34" charset="0"/>
                        </a:rPr>
                        <a:t>, </a:t>
                      </a:r>
                      <a:r>
                        <a:rPr lang="es-SV" sz="1800" u="none" strike="noStrike" dirty="0" smtClean="0">
                          <a:effectLst/>
                          <a:latin typeface="Calibri" pitchFamily="34" charset="0"/>
                        </a:rPr>
                        <a:t>Alto </a:t>
                      </a:r>
                      <a:r>
                        <a:rPr lang="es-SV" sz="1800" u="none" strike="noStrike" dirty="0">
                          <a:effectLst/>
                          <a:latin typeface="Calibri" pitchFamily="34" charset="0"/>
                        </a:rPr>
                        <a:t>del </a:t>
                      </a:r>
                      <a:r>
                        <a:rPr lang="es-SV" sz="1800" u="none" strike="noStrike" dirty="0" smtClean="0">
                          <a:effectLst/>
                          <a:latin typeface="Calibri" pitchFamily="34" charset="0"/>
                        </a:rPr>
                        <a:t>Llano</a:t>
                      </a:r>
                      <a:r>
                        <a:rPr lang="es-SV" sz="1800" u="none" strike="noStrike" dirty="0">
                          <a:effectLst/>
                          <a:latin typeface="Calibri" pitchFamily="34" charset="0"/>
                        </a:rPr>
                        <a:t>, </a:t>
                      </a:r>
                      <a:r>
                        <a:rPr lang="es-SV" sz="1800" u="none" strike="noStrike" dirty="0" smtClean="0">
                          <a:effectLst/>
                          <a:latin typeface="Calibri" pitchFamily="34" charset="0"/>
                        </a:rPr>
                        <a:t>Papalones </a:t>
                      </a:r>
                      <a:r>
                        <a:rPr lang="es-SV" sz="1800" u="none" strike="noStrike" dirty="0">
                          <a:effectLst/>
                          <a:latin typeface="Calibri" pitchFamily="34" charset="0"/>
                        </a:rPr>
                        <a:t>y el </a:t>
                      </a:r>
                      <a:r>
                        <a:rPr lang="es-SV" sz="1800" u="none" strike="noStrike" dirty="0" smtClean="0">
                          <a:effectLst/>
                          <a:latin typeface="Calibri" pitchFamily="34" charset="0"/>
                        </a:rPr>
                        <a:t>Rodeo </a:t>
                      </a:r>
                      <a:r>
                        <a:rPr lang="es-SV" sz="1800" u="none" strike="noStrike" dirty="0">
                          <a:effectLst/>
                          <a:latin typeface="Calibri" pitchFamily="34" charset="0"/>
                        </a:rPr>
                        <a:t>(etapa </a:t>
                      </a:r>
                      <a:r>
                        <a:rPr lang="es-SV" sz="1800" u="none" strike="noStrike" dirty="0" smtClean="0">
                          <a:effectLst/>
                          <a:latin typeface="Calibri" pitchFamily="34" charset="0"/>
                        </a:rPr>
                        <a:t>I).</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$300,000</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2"/>
                  </a:ext>
                </a:extLst>
              </a:tr>
              <a:tr h="903052">
                <a:tc>
                  <a:txBody>
                    <a:bodyPr/>
                    <a:lstStyle/>
                    <a:p>
                      <a:pPr algn="l" rtl="0" fontAlgn="ctr"/>
                      <a:r>
                        <a:rPr lang="es-SV" sz="1800" u="none" strike="noStrike" dirty="0" smtClean="0">
                          <a:effectLst/>
                          <a:latin typeface="Calibri" pitchFamily="34" charset="0"/>
                        </a:rPr>
                        <a:t>Ciudad Barrios</a:t>
                      </a:r>
                      <a:endParaRPr lang="es-SV" sz="1800" b="0" i="0" u="none" strike="noStrike" dirty="0">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Introducción de sistema de agua potable y saneamiento básico en varios caseríos de los cantones Belén, Teponahuaste y san Cristóbal, </a:t>
                      </a:r>
                      <a:r>
                        <a:rPr lang="es-SV" sz="1800" u="none" strike="noStrike" dirty="0" smtClean="0">
                          <a:effectLst/>
                          <a:latin typeface="Calibri" pitchFamily="34" charset="0"/>
                        </a:rPr>
                        <a:t>I </a:t>
                      </a:r>
                      <a:r>
                        <a:rPr lang="es-SV" sz="1800" u="none" strike="noStrike" dirty="0">
                          <a:effectLst/>
                          <a:latin typeface="Calibri" pitchFamily="34" charset="0"/>
                        </a:rPr>
                        <a:t>etapa</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$390,344</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3"/>
                  </a:ext>
                </a:extLst>
              </a:tr>
              <a:tr h="903052">
                <a:tc>
                  <a:txBody>
                    <a:bodyPr/>
                    <a:lstStyle/>
                    <a:p>
                      <a:pPr algn="l" rtl="0" fontAlgn="ctr"/>
                      <a:r>
                        <a:rPr lang="es-SV" sz="1800" u="none" strike="noStrike" dirty="0" smtClean="0">
                          <a:effectLst/>
                          <a:latin typeface="Calibri" pitchFamily="34" charset="0"/>
                        </a:rPr>
                        <a:t>Lolotique</a:t>
                      </a:r>
                      <a:endParaRPr lang="es-SV" sz="1800" b="0" i="0" u="none" strike="noStrike" dirty="0">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Pavimentación asfáltica y construcción de obra de paso en calle que conduce desde el </a:t>
                      </a:r>
                      <a:r>
                        <a:rPr lang="es-SV" sz="1800" u="none" strike="noStrike" dirty="0" err="1">
                          <a:effectLst/>
                          <a:latin typeface="Calibri" pitchFamily="34" charset="0"/>
                        </a:rPr>
                        <a:t>kiosko</a:t>
                      </a:r>
                      <a:r>
                        <a:rPr lang="es-SV" sz="1800" u="none" strike="noStrike" dirty="0">
                          <a:effectLst/>
                          <a:latin typeface="Calibri" pitchFamily="34" charset="0"/>
                        </a:rPr>
                        <a:t> de cantón </a:t>
                      </a:r>
                      <a:r>
                        <a:rPr lang="es-SV" sz="1800" u="none" strike="noStrike" dirty="0" smtClean="0">
                          <a:effectLst/>
                          <a:latin typeface="Calibri" pitchFamily="34" charset="0"/>
                        </a:rPr>
                        <a:t>Valencia </a:t>
                      </a:r>
                      <a:r>
                        <a:rPr lang="es-SV" sz="1800" u="none" strike="noStrike" dirty="0">
                          <a:effectLst/>
                          <a:latin typeface="Calibri" pitchFamily="34" charset="0"/>
                        </a:rPr>
                        <a:t>hasta el </a:t>
                      </a:r>
                      <a:r>
                        <a:rPr lang="es-SV" sz="1800" u="none" strike="noStrike" dirty="0" smtClean="0">
                          <a:effectLst/>
                          <a:latin typeface="Calibri" pitchFamily="34" charset="0"/>
                        </a:rPr>
                        <a:t>Centro Escolar </a:t>
                      </a:r>
                      <a:r>
                        <a:rPr lang="es-SV" sz="1800" u="none" strike="noStrike" dirty="0">
                          <a:effectLst/>
                          <a:latin typeface="Calibri" pitchFamily="34" charset="0"/>
                        </a:rPr>
                        <a:t>de caserío </a:t>
                      </a:r>
                      <a:r>
                        <a:rPr lang="es-SV" sz="1800" u="none" strike="noStrike" dirty="0" smtClean="0">
                          <a:effectLst/>
                          <a:latin typeface="Calibri" pitchFamily="34" charset="0"/>
                        </a:rPr>
                        <a:t>Santa Catarina</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$323,471</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4"/>
                  </a:ext>
                </a:extLst>
              </a:tr>
              <a:tr h="903052">
                <a:tc>
                  <a:txBody>
                    <a:bodyPr/>
                    <a:lstStyle/>
                    <a:p>
                      <a:pPr algn="l" rtl="0" fontAlgn="ctr"/>
                      <a:r>
                        <a:rPr lang="es-SV" sz="1800" u="none" strike="noStrike" dirty="0" smtClean="0">
                          <a:effectLst/>
                          <a:latin typeface="Calibri" pitchFamily="34" charset="0"/>
                        </a:rPr>
                        <a:t>San Gerardo</a:t>
                      </a:r>
                      <a:endParaRPr lang="es-SV" sz="1800" b="0" i="0" u="none" strike="noStrike" dirty="0">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Introducción del sistema de agua potable y saneamiento básico en el cantón </a:t>
                      </a:r>
                      <a:r>
                        <a:rPr lang="es-SV" sz="1800" u="none" strike="noStrike" dirty="0" smtClean="0">
                          <a:effectLst/>
                          <a:latin typeface="Calibri" pitchFamily="34" charset="0"/>
                        </a:rPr>
                        <a:t>San Gerónimo</a:t>
                      </a:r>
                      <a:r>
                        <a:rPr lang="es-SV" sz="1800" u="none" strike="noStrike" dirty="0">
                          <a:effectLst/>
                          <a:latin typeface="Calibri" pitchFamily="34" charset="0"/>
                        </a:rPr>
                        <a:t>: segunda etapa</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$424,632</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5"/>
                  </a:ext>
                </a:extLst>
              </a:tr>
              <a:tr h="903052">
                <a:tc>
                  <a:txBody>
                    <a:bodyPr/>
                    <a:lstStyle/>
                    <a:p>
                      <a:pPr algn="l" rtl="0" fontAlgn="ctr"/>
                      <a:r>
                        <a:rPr lang="es-SV" sz="1800" u="none" strike="noStrike" dirty="0" smtClean="0">
                          <a:effectLst/>
                          <a:latin typeface="Calibri" pitchFamily="34" charset="0"/>
                        </a:rPr>
                        <a:t>San Miguel</a:t>
                      </a:r>
                      <a:endParaRPr lang="es-SV" sz="1800" b="0" i="0" u="none" strike="noStrike" dirty="0">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Mejoramiento de tres canchas de futbol con césped sintético en las instalaciones del </a:t>
                      </a:r>
                      <a:r>
                        <a:rPr lang="es-SV" sz="1800" u="none" strike="noStrike" dirty="0" smtClean="0">
                          <a:effectLst/>
                          <a:latin typeface="Calibri" pitchFamily="34" charset="0"/>
                        </a:rPr>
                        <a:t>Estadio Miguel Félix Charlaix</a:t>
                      </a:r>
                      <a:r>
                        <a:rPr lang="es-SV" sz="1800" u="none" strike="noStrike" dirty="0">
                          <a:effectLst/>
                          <a:latin typeface="Calibri" pitchFamily="34" charset="0"/>
                        </a:rPr>
                        <a:t>, </a:t>
                      </a:r>
                      <a:r>
                        <a:rPr lang="es-SV" sz="1800" u="none" strike="noStrike" dirty="0" smtClean="0">
                          <a:effectLst/>
                          <a:latin typeface="Calibri" pitchFamily="34" charset="0"/>
                        </a:rPr>
                        <a:t>San Miguel</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a:effectLst/>
                          <a:latin typeface="Calibri" pitchFamily="34" charset="0"/>
                        </a:rPr>
                        <a:t>$138,180</a:t>
                      </a:r>
                      <a:endParaRPr lang="es-SV" sz="1800" b="0" i="0" u="none" strike="noStrike">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6"/>
                  </a:ext>
                </a:extLst>
              </a:tr>
              <a:tr h="531207">
                <a:tc>
                  <a:txBody>
                    <a:bodyPr/>
                    <a:lstStyle/>
                    <a:p>
                      <a:pPr algn="l" fontAlgn="ctr"/>
                      <a:r>
                        <a:rPr lang="es-SV" sz="1800" u="none" strike="noStrike" dirty="0" smtClean="0">
                          <a:effectLst/>
                          <a:latin typeface="Calibri" pitchFamily="34" charset="0"/>
                        </a:rPr>
                        <a:t> </a:t>
                      </a:r>
                      <a:endParaRPr lang="es-SV" sz="1800" b="0" i="0" u="none" strike="noStrike" dirty="0">
                        <a:solidFill>
                          <a:srgbClr val="000000"/>
                        </a:solidFill>
                        <a:effectLst/>
                        <a:latin typeface="Calibri" pitchFamily="34" charset="0"/>
                      </a:endParaRPr>
                    </a:p>
                  </a:txBody>
                  <a:tcPr marL="45720" marR="45720" anchor="ctr"/>
                </a:tc>
                <a:tc>
                  <a:txBody>
                    <a:bodyPr/>
                    <a:lstStyle/>
                    <a:p>
                      <a:pPr algn="l" rtl="0" fontAlgn="ctr"/>
                      <a:r>
                        <a:rPr lang="es-SV" sz="1800" u="none" strike="noStrike" dirty="0">
                          <a:effectLst/>
                          <a:latin typeface="Calibri" pitchFamily="34" charset="0"/>
                        </a:rPr>
                        <a:t>Mejoramiento del </a:t>
                      </a:r>
                      <a:r>
                        <a:rPr lang="es-SV" sz="1800" u="none" strike="noStrike" dirty="0" smtClean="0">
                          <a:effectLst/>
                          <a:latin typeface="Calibri" pitchFamily="34" charset="0"/>
                        </a:rPr>
                        <a:t>Centro Escolar Manuel José Arce, </a:t>
                      </a:r>
                      <a:r>
                        <a:rPr lang="es-SV" sz="1800" u="none" strike="noStrike" dirty="0">
                          <a:effectLst/>
                          <a:latin typeface="Calibri" pitchFamily="34" charset="0"/>
                        </a:rPr>
                        <a:t>cantón </a:t>
                      </a:r>
                      <a:r>
                        <a:rPr lang="es-SV" sz="1800" u="none" strike="noStrike" dirty="0" smtClean="0">
                          <a:effectLst/>
                          <a:latin typeface="Calibri" pitchFamily="34" charset="0"/>
                        </a:rPr>
                        <a:t>Havillal, </a:t>
                      </a:r>
                      <a:r>
                        <a:rPr lang="es-SV" sz="1800" u="none" strike="noStrike" dirty="0">
                          <a:effectLst/>
                          <a:latin typeface="Calibri" pitchFamily="34" charset="0"/>
                        </a:rPr>
                        <a:t>municipio de </a:t>
                      </a:r>
                      <a:r>
                        <a:rPr lang="es-SV" sz="1800" u="none" strike="noStrike" dirty="0" smtClean="0">
                          <a:effectLst/>
                          <a:latin typeface="Calibri" pitchFamily="34" charset="0"/>
                        </a:rPr>
                        <a:t>San Miguel</a:t>
                      </a:r>
                      <a:endParaRPr lang="es-SV" sz="1800" b="0" i="0" u="none" strike="noStrike" dirty="0">
                        <a:solidFill>
                          <a:srgbClr val="000000"/>
                        </a:solidFill>
                        <a:effectLst/>
                        <a:latin typeface="Calibri" pitchFamily="34" charset="0"/>
                      </a:endParaRPr>
                    </a:p>
                  </a:txBody>
                  <a:tcPr marL="45720" marR="45720" anchor="ctr"/>
                </a:tc>
                <a:tc>
                  <a:txBody>
                    <a:bodyPr/>
                    <a:lstStyle/>
                    <a:p>
                      <a:pPr algn="r" rtl="0" fontAlgn="ctr"/>
                      <a:r>
                        <a:rPr lang="es-SV" sz="1800" u="none" strike="noStrike" dirty="0">
                          <a:effectLst/>
                          <a:latin typeface="Calibri" pitchFamily="34" charset="0"/>
                        </a:rPr>
                        <a:t>$15,794</a:t>
                      </a:r>
                      <a:endParaRPr lang="es-SV" sz="1800" b="0" i="0" u="none" strike="noStrike" dirty="0">
                        <a:solidFill>
                          <a:srgbClr val="000000"/>
                        </a:solidFill>
                        <a:effectLst/>
                        <a:latin typeface="Calibri" pitchFamily="34" charset="0"/>
                      </a:endParaRPr>
                    </a:p>
                  </a:txBody>
                  <a:tcPr marL="45720" marR="45720" anchor="ctr"/>
                </a:tc>
                <a:extLst>
                  <a:ext uri="{0D108BD9-81ED-4DB2-BD59-A6C34878D82A}">
                    <a16:rowId xmlns:a16="http://schemas.microsoft.com/office/drawing/2014/main" xmlns="" val="10007"/>
                  </a:ext>
                </a:extLst>
              </a:tr>
            </a:tbl>
          </a:graphicData>
        </a:graphic>
      </p:graphicFrame>
      <p:sp>
        <p:nvSpPr>
          <p:cNvPr id="4" name="Flecha derecha 3"/>
          <p:cNvSpPr/>
          <p:nvPr/>
        </p:nvSpPr>
        <p:spPr>
          <a:xfrm>
            <a:off x="107504" y="105273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5" name="Flecha derecha 4"/>
          <p:cNvSpPr/>
          <p:nvPr/>
        </p:nvSpPr>
        <p:spPr>
          <a:xfrm>
            <a:off x="107504" y="192447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6" name="Flecha derecha 5"/>
          <p:cNvSpPr/>
          <p:nvPr/>
        </p:nvSpPr>
        <p:spPr>
          <a:xfrm>
            <a:off x="106818" y="276539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7" name="Flecha derecha 6"/>
          <p:cNvSpPr/>
          <p:nvPr/>
        </p:nvSpPr>
        <p:spPr>
          <a:xfrm>
            <a:off x="107504" y="357301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8" name="Flecha derecha 7"/>
          <p:cNvSpPr/>
          <p:nvPr/>
        </p:nvSpPr>
        <p:spPr>
          <a:xfrm>
            <a:off x="106818" y="452221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
        <p:nvSpPr>
          <p:cNvPr id="9" name="Flecha derecha 8"/>
          <p:cNvSpPr/>
          <p:nvPr/>
        </p:nvSpPr>
        <p:spPr>
          <a:xfrm>
            <a:off x="106818" y="551723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1880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idx="4294967295"/>
          </p:nvPr>
        </p:nvSpPr>
        <p:spPr>
          <a:xfrm>
            <a:off x="4543979" y="6166925"/>
            <a:ext cx="4420509" cy="718459"/>
          </a:xfrm>
          <a:prstGeom prst="rect">
            <a:avLst/>
          </a:prstGeom>
        </p:spPr>
        <p:txBody>
          <a:bodyPr>
            <a:normAutofit/>
          </a:bodyPr>
          <a:lstStyle/>
          <a:p>
            <a:pPr marL="0" indent="0" algn="r">
              <a:buNone/>
            </a:pPr>
            <a:r>
              <a:rPr lang="es-SV" sz="1600" dirty="0" smtClean="0">
                <a:solidFill>
                  <a:schemeClr val="tx2"/>
                </a:solidFill>
              </a:rPr>
              <a:t>Ingeniera Gladis Eugenia Schmidt de Serpas</a:t>
            </a:r>
          </a:p>
          <a:p>
            <a:pPr marL="0" indent="0" algn="r">
              <a:buNone/>
            </a:pPr>
            <a:r>
              <a:rPr lang="es-SV" sz="1600" dirty="0" smtClean="0">
                <a:solidFill>
                  <a:schemeClr val="tx2"/>
                </a:solidFill>
              </a:rPr>
              <a:t>Presidenta</a:t>
            </a:r>
            <a:endParaRPr lang="es-SV" sz="1600" dirty="0">
              <a:solidFill>
                <a:schemeClr val="tx2"/>
              </a:solidFill>
            </a:endParaRPr>
          </a:p>
        </p:txBody>
      </p:sp>
      <p:sp>
        <p:nvSpPr>
          <p:cNvPr id="2" name="1 Título"/>
          <p:cNvSpPr>
            <a:spLocks noGrp="1"/>
          </p:cNvSpPr>
          <p:nvPr>
            <p:ph type="title"/>
          </p:nvPr>
        </p:nvSpPr>
        <p:spPr>
          <a:xfrm>
            <a:off x="3275855" y="2132856"/>
            <a:ext cx="5760640" cy="1252728"/>
          </a:xfrm>
        </p:spPr>
        <p:txBody>
          <a:bodyPr>
            <a:noAutofit/>
          </a:bodyPr>
          <a:lstStyle/>
          <a:p>
            <a:pPr algn="r"/>
            <a:r>
              <a:rPr lang="es-SV" b="1" dirty="0" smtClean="0">
                <a:solidFill>
                  <a:schemeClr val="tx2"/>
                </a:solidFill>
              </a:rPr>
              <a:t>Rendición de</a:t>
            </a:r>
            <a:br>
              <a:rPr lang="es-SV" b="1" dirty="0" smtClean="0">
                <a:solidFill>
                  <a:schemeClr val="tx2"/>
                </a:solidFill>
              </a:rPr>
            </a:br>
            <a:r>
              <a:rPr lang="es-SV" b="1" dirty="0" smtClean="0">
                <a:solidFill>
                  <a:schemeClr val="tx2"/>
                </a:solidFill>
              </a:rPr>
              <a:t>Cuentas FISDL</a:t>
            </a:r>
            <a:br>
              <a:rPr lang="es-SV" b="1" dirty="0" smtClean="0">
                <a:solidFill>
                  <a:schemeClr val="tx2"/>
                </a:solidFill>
              </a:rPr>
            </a:br>
            <a:r>
              <a:rPr lang="es-SV" sz="1200" b="1" dirty="0" smtClean="0">
                <a:solidFill>
                  <a:schemeClr val="tx2"/>
                </a:solidFill>
              </a:rPr>
              <a:t/>
            </a:r>
            <a:br>
              <a:rPr lang="es-SV" sz="1200" b="1" dirty="0" smtClean="0">
                <a:solidFill>
                  <a:schemeClr val="tx2"/>
                </a:solidFill>
              </a:rPr>
            </a:br>
            <a:r>
              <a:rPr lang="es-SV" sz="1400" b="1" dirty="0" smtClean="0">
                <a:solidFill>
                  <a:schemeClr val="tx2"/>
                </a:solidFill>
              </a:rPr>
              <a:t>junio 2014 - mayo 2017</a:t>
            </a:r>
            <a:endParaRPr lang="es-SV" sz="1400" b="1" dirty="0">
              <a:solidFill>
                <a:schemeClr val="tx2"/>
              </a:solidFill>
            </a:endParaRPr>
          </a:p>
        </p:txBody>
      </p:sp>
      <p:cxnSp>
        <p:nvCxnSpPr>
          <p:cNvPr id="5" name="4 Conector recto"/>
          <p:cNvCxnSpPr/>
          <p:nvPr/>
        </p:nvCxnSpPr>
        <p:spPr>
          <a:xfrm>
            <a:off x="3779912" y="3284984"/>
            <a:ext cx="532859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2627784" y="4517802"/>
            <a:ext cx="6347635" cy="769441"/>
          </a:xfrm>
          <a:prstGeom prst="rect">
            <a:avLst/>
          </a:prstGeom>
          <a:noFill/>
        </p:spPr>
        <p:txBody>
          <a:bodyPr wrap="none" rtlCol="0">
            <a:spAutoFit/>
          </a:bodyPr>
          <a:lstStyle/>
          <a:p>
            <a:r>
              <a:rPr lang="es-SV" sz="4400" b="1" dirty="0" smtClean="0">
                <a:solidFill>
                  <a:srgbClr val="002395"/>
                </a:solidFill>
                <a:latin typeface="Arial Black" panose="020B0A04020102020204" pitchFamily="34" charset="0"/>
              </a:rPr>
              <a:t>¡MUCHAS GRACIAS!</a:t>
            </a:r>
            <a:endParaRPr lang="es-SV" sz="4400" b="1" dirty="0">
              <a:solidFill>
                <a:srgbClr val="002395"/>
              </a:solidFill>
              <a:latin typeface="Arial Black" panose="020B0A04020102020204" pitchFamily="34" charset="0"/>
            </a:endParaRPr>
          </a:p>
        </p:txBody>
      </p:sp>
    </p:spTree>
    <p:extLst>
      <p:ext uri="{BB962C8B-B14F-4D97-AF65-F5344CB8AC3E}">
        <p14:creationId xmlns:p14="http://schemas.microsoft.com/office/powerpoint/2010/main" val="3817310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265584"/>
            <a:ext cx="8928992" cy="1046440"/>
          </a:xfrm>
          <a:noFill/>
          <a:ln w="9525">
            <a:noFill/>
            <a:miter lim="800000"/>
            <a:headEnd/>
            <a:tailEnd/>
          </a:ln>
        </p:spPr>
        <p:txBody>
          <a:bodyPr wrap="square" anchor="ctr">
            <a:spAutoFit/>
          </a:bodyPr>
          <a:lstStyle/>
          <a:p>
            <a:pPr algn="l"/>
            <a:r>
              <a:rPr lang="es-SV" b="1" dirty="0" smtClean="0">
                <a:solidFill>
                  <a:schemeClr val="tx2"/>
                </a:solidFill>
                <a:ea typeface="+mn-ea"/>
                <a:cs typeface="Arial" pitchFamily="34" charset="0"/>
              </a:rPr>
              <a:t>Inversión por departamento</a:t>
            </a:r>
            <a:br>
              <a:rPr lang="es-SV"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557571269"/>
              </p:ext>
            </p:extLst>
          </p:nvPr>
        </p:nvGraphicFramePr>
        <p:xfrm>
          <a:off x="971601" y="1556792"/>
          <a:ext cx="7200799" cy="5125558"/>
        </p:xfrm>
        <a:graphic>
          <a:graphicData uri="http://schemas.openxmlformats.org/drawingml/2006/table">
            <a:tbl>
              <a:tblPr firstRow="1" lastRow="1" bandRow="1">
                <a:tableStyleId>{B301B821-A1FF-4177-AEE7-76D212191A09}</a:tableStyleId>
              </a:tblPr>
              <a:tblGrid>
                <a:gridCol w="3217407">
                  <a:extLst>
                    <a:ext uri="{9D8B030D-6E8A-4147-A177-3AD203B41FA5}">
                      <a16:colId xmlns:a16="http://schemas.microsoft.com/office/drawing/2014/main" xmlns="" val="20000"/>
                    </a:ext>
                  </a:extLst>
                </a:gridCol>
                <a:gridCol w="1748472">
                  <a:extLst>
                    <a:ext uri="{9D8B030D-6E8A-4147-A177-3AD203B41FA5}">
                      <a16:colId xmlns:a16="http://schemas.microsoft.com/office/drawing/2014/main" xmlns="" val="20001"/>
                    </a:ext>
                  </a:extLst>
                </a:gridCol>
                <a:gridCol w="2234920">
                  <a:extLst>
                    <a:ext uri="{9D8B030D-6E8A-4147-A177-3AD203B41FA5}">
                      <a16:colId xmlns:a16="http://schemas.microsoft.com/office/drawing/2014/main" xmlns="" val="20002"/>
                    </a:ext>
                  </a:extLst>
                </a:gridCol>
              </a:tblGrid>
              <a:tr h="568798">
                <a:tc>
                  <a:txBody>
                    <a:bodyPr/>
                    <a:lstStyle/>
                    <a:p>
                      <a:pPr algn="ctr">
                        <a:lnSpc>
                          <a:spcPct val="115000"/>
                        </a:lnSpc>
                        <a:spcAft>
                          <a:spcPts val="0"/>
                        </a:spcAft>
                      </a:pPr>
                      <a:r>
                        <a:rPr lang="es-SV" sz="1600" dirty="0">
                          <a:effectLst/>
                        </a:rPr>
                        <a:t>Departamento</a:t>
                      </a:r>
                      <a:endParaRPr lang="es-SV"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SV" sz="1600" dirty="0">
                          <a:effectLst/>
                        </a:rPr>
                        <a:t>Ejecutado</a:t>
                      </a:r>
                    </a:p>
                    <a:p>
                      <a:pPr algn="ctr">
                        <a:lnSpc>
                          <a:spcPct val="115000"/>
                        </a:lnSpc>
                        <a:spcAft>
                          <a:spcPts val="0"/>
                        </a:spcAft>
                      </a:pPr>
                      <a:r>
                        <a:rPr lang="es-SV" sz="1600" dirty="0">
                          <a:effectLst/>
                        </a:rPr>
                        <a:t>(USD$)</a:t>
                      </a:r>
                      <a:endParaRPr lang="es-SV"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SV" sz="1600" dirty="0">
                          <a:effectLst/>
                        </a:rPr>
                        <a:t>Porcentaje de Inversión (%)</a:t>
                      </a:r>
                      <a:endParaRPr lang="es-SV"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0"/>
                  </a:ext>
                </a:extLst>
              </a:tr>
              <a:tr h="274985">
                <a:tc>
                  <a:txBody>
                    <a:bodyPr/>
                    <a:lstStyle/>
                    <a:p>
                      <a:pPr algn="just">
                        <a:lnSpc>
                          <a:spcPct val="115000"/>
                        </a:lnSpc>
                        <a:spcAft>
                          <a:spcPts val="0"/>
                        </a:spcAft>
                      </a:pPr>
                      <a:r>
                        <a:rPr lang="es-SV" sz="1600" dirty="0">
                          <a:effectLst/>
                        </a:rPr>
                        <a:t>Usulután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$35,814,974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17.20%</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274985">
                <a:tc>
                  <a:txBody>
                    <a:bodyPr/>
                    <a:lstStyle/>
                    <a:p>
                      <a:pPr algn="just">
                        <a:lnSpc>
                          <a:spcPct val="115000"/>
                        </a:lnSpc>
                        <a:spcAft>
                          <a:spcPts val="0"/>
                        </a:spcAft>
                      </a:pPr>
                      <a:r>
                        <a:rPr lang="es-SV" sz="1600" dirty="0">
                          <a:effectLst/>
                        </a:rPr>
                        <a:t>Morazán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$27,405,773</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13.17%</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274985">
                <a:tc>
                  <a:txBody>
                    <a:bodyPr/>
                    <a:lstStyle/>
                    <a:p>
                      <a:pPr algn="just">
                        <a:lnSpc>
                          <a:spcPct val="115000"/>
                        </a:lnSpc>
                        <a:spcAft>
                          <a:spcPts val="0"/>
                        </a:spcAft>
                      </a:pPr>
                      <a:r>
                        <a:rPr lang="es-SV" sz="1600" dirty="0">
                          <a:effectLst/>
                        </a:rPr>
                        <a:t>Ahuachapán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$19,344,809</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9.29%</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274985">
                <a:tc>
                  <a:txBody>
                    <a:bodyPr/>
                    <a:lstStyle/>
                    <a:p>
                      <a:pPr algn="just">
                        <a:lnSpc>
                          <a:spcPct val="115000"/>
                        </a:lnSpc>
                        <a:spcAft>
                          <a:spcPts val="0"/>
                        </a:spcAft>
                      </a:pPr>
                      <a:r>
                        <a:rPr lang="es-SV" sz="2000" b="1" dirty="0">
                          <a:solidFill>
                            <a:schemeClr val="bg1"/>
                          </a:solidFill>
                          <a:effectLst/>
                        </a:rPr>
                        <a:t>San Miguel</a:t>
                      </a:r>
                      <a:endParaRPr lang="es-SV" sz="2000" b="1" dirty="0">
                        <a:solidFill>
                          <a:schemeClr val="bg1"/>
                        </a:solidFill>
                        <a:effectLst/>
                        <a:latin typeface="Calibri"/>
                        <a:ea typeface="Calibri"/>
                        <a:cs typeface="Times New Roman"/>
                      </a:endParaRPr>
                    </a:p>
                  </a:txBody>
                  <a:tcPr marL="68580" marR="68580" marT="0" marB="0">
                    <a:solidFill>
                      <a:schemeClr val="accent4">
                        <a:lumMod val="75000"/>
                      </a:schemeClr>
                    </a:solidFill>
                  </a:tcPr>
                </a:tc>
                <a:tc>
                  <a:txBody>
                    <a:bodyPr/>
                    <a:lstStyle/>
                    <a:p>
                      <a:pPr algn="r">
                        <a:lnSpc>
                          <a:spcPct val="115000"/>
                        </a:lnSpc>
                        <a:spcAft>
                          <a:spcPts val="0"/>
                        </a:spcAft>
                      </a:pPr>
                      <a:r>
                        <a:rPr lang="es-SV" sz="2000" b="1" dirty="0">
                          <a:solidFill>
                            <a:schemeClr val="bg1"/>
                          </a:solidFill>
                          <a:effectLst/>
                        </a:rPr>
                        <a:t>$19,028,455</a:t>
                      </a:r>
                      <a:endParaRPr lang="es-SV" sz="2000" b="1" dirty="0">
                        <a:solidFill>
                          <a:schemeClr val="bg1"/>
                        </a:solidFill>
                        <a:effectLst/>
                        <a:latin typeface="Calibri"/>
                        <a:ea typeface="Calibri"/>
                        <a:cs typeface="Times New Roman"/>
                      </a:endParaRPr>
                    </a:p>
                  </a:txBody>
                  <a:tcPr marL="68580" marR="68580" marT="0" marB="0">
                    <a:solidFill>
                      <a:schemeClr val="accent4">
                        <a:lumMod val="75000"/>
                      </a:schemeClr>
                    </a:solidFill>
                  </a:tcPr>
                </a:tc>
                <a:tc>
                  <a:txBody>
                    <a:bodyPr/>
                    <a:lstStyle/>
                    <a:p>
                      <a:pPr algn="r">
                        <a:lnSpc>
                          <a:spcPct val="115000"/>
                        </a:lnSpc>
                        <a:spcAft>
                          <a:spcPts val="0"/>
                        </a:spcAft>
                      </a:pPr>
                      <a:r>
                        <a:rPr lang="es-SV" sz="2000" b="1" dirty="0">
                          <a:solidFill>
                            <a:schemeClr val="bg1"/>
                          </a:solidFill>
                          <a:effectLst/>
                        </a:rPr>
                        <a:t>9.14%</a:t>
                      </a:r>
                      <a:endParaRPr lang="es-SV" sz="2000" b="1" dirty="0">
                        <a:solidFill>
                          <a:schemeClr val="bg1"/>
                        </a:solidFill>
                        <a:effectLst/>
                        <a:latin typeface="Calibri"/>
                        <a:ea typeface="Calibri"/>
                        <a:cs typeface="Times New Roman"/>
                      </a:endParaRPr>
                    </a:p>
                  </a:txBody>
                  <a:tcPr marL="68580" marR="68580" marT="0" marB="0">
                    <a:solidFill>
                      <a:schemeClr val="accent4">
                        <a:lumMod val="75000"/>
                      </a:schemeClr>
                    </a:solidFill>
                  </a:tcPr>
                </a:tc>
                <a:extLst>
                  <a:ext uri="{0D108BD9-81ED-4DB2-BD59-A6C34878D82A}">
                    <a16:rowId xmlns:a16="http://schemas.microsoft.com/office/drawing/2014/main" xmlns="" val="10004"/>
                  </a:ext>
                </a:extLst>
              </a:tr>
              <a:tr h="274985">
                <a:tc>
                  <a:txBody>
                    <a:bodyPr/>
                    <a:lstStyle/>
                    <a:p>
                      <a:pPr algn="just">
                        <a:lnSpc>
                          <a:spcPct val="115000"/>
                        </a:lnSpc>
                        <a:spcAft>
                          <a:spcPts val="0"/>
                        </a:spcAft>
                      </a:pPr>
                      <a:r>
                        <a:rPr lang="es-SV" sz="1600" dirty="0">
                          <a:effectLst/>
                        </a:rPr>
                        <a:t>Chalatenango</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$12,940,447</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6.22%</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274985">
                <a:tc>
                  <a:txBody>
                    <a:bodyPr/>
                    <a:lstStyle/>
                    <a:p>
                      <a:pPr algn="just">
                        <a:lnSpc>
                          <a:spcPct val="115000"/>
                        </a:lnSpc>
                        <a:spcAft>
                          <a:spcPts val="0"/>
                        </a:spcAft>
                      </a:pPr>
                      <a:r>
                        <a:rPr lang="es-SV" sz="1600" dirty="0">
                          <a:effectLst/>
                        </a:rPr>
                        <a:t>San Vicente</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$12,009,286</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5.77%</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r h="274985">
                <a:tc>
                  <a:txBody>
                    <a:bodyPr/>
                    <a:lstStyle/>
                    <a:p>
                      <a:pPr algn="just">
                        <a:lnSpc>
                          <a:spcPct val="115000"/>
                        </a:lnSpc>
                        <a:spcAft>
                          <a:spcPts val="0"/>
                        </a:spcAft>
                      </a:pPr>
                      <a:r>
                        <a:rPr lang="es-SV" sz="1600" dirty="0">
                          <a:effectLst/>
                        </a:rPr>
                        <a:t>Santa Ana</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$11,656,335</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5.60%</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7"/>
                  </a:ext>
                </a:extLst>
              </a:tr>
              <a:tr h="274985">
                <a:tc>
                  <a:txBody>
                    <a:bodyPr/>
                    <a:lstStyle/>
                    <a:p>
                      <a:pPr algn="just">
                        <a:lnSpc>
                          <a:spcPct val="115000"/>
                        </a:lnSpc>
                        <a:spcAft>
                          <a:spcPts val="0"/>
                        </a:spcAft>
                      </a:pPr>
                      <a:r>
                        <a:rPr lang="es-SV" sz="1600" dirty="0">
                          <a:effectLst/>
                        </a:rPr>
                        <a:t>La Libertad</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$11,387,002</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5.47%</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8"/>
                  </a:ext>
                </a:extLst>
              </a:tr>
              <a:tr h="274985">
                <a:tc>
                  <a:txBody>
                    <a:bodyPr/>
                    <a:lstStyle/>
                    <a:p>
                      <a:pPr algn="just">
                        <a:lnSpc>
                          <a:spcPct val="115000"/>
                        </a:lnSpc>
                        <a:spcAft>
                          <a:spcPts val="0"/>
                        </a:spcAft>
                      </a:pPr>
                      <a:r>
                        <a:rPr lang="es-SV" sz="1600" dirty="0">
                          <a:effectLst/>
                        </a:rPr>
                        <a:t>Cabañas</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$11,145,535</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5.35%</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9"/>
                  </a:ext>
                </a:extLst>
              </a:tr>
              <a:tr h="274985">
                <a:tc>
                  <a:txBody>
                    <a:bodyPr/>
                    <a:lstStyle/>
                    <a:p>
                      <a:pPr algn="just">
                        <a:lnSpc>
                          <a:spcPct val="115000"/>
                        </a:lnSpc>
                        <a:spcAft>
                          <a:spcPts val="0"/>
                        </a:spcAft>
                      </a:pPr>
                      <a:r>
                        <a:rPr lang="es-SV" sz="1600" dirty="0">
                          <a:effectLst/>
                        </a:rPr>
                        <a:t>San Salvador</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$10,908,774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5.24%</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0"/>
                  </a:ext>
                </a:extLst>
              </a:tr>
              <a:tr h="274985">
                <a:tc>
                  <a:txBody>
                    <a:bodyPr/>
                    <a:lstStyle/>
                    <a:p>
                      <a:pPr algn="just">
                        <a:lnSpc>
                          <a:spcPct val="115000"/>
                        </a:lnSpc>
                        <a:spcAft>
                          <a:spcPts val="0"/>
                        </a:spcAft>
                      </a:pPr>
                      <a:r>
                        <a:rPr lang="es-SV" sz="1600" dirty="0">
                          <a:effectLst/>
                        </a:rPr>
                        <a:t>La Paz</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$10,764,702</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5.17%</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1"/>
                  </a:ext>
                </a:extLst>
              </a:tr>
              <a:tr h="274985">
                <a:tc>
                  <a:txBody>
                    <a:bodyPr/>
                    <a:lstStyle/>
                    <a:p>
                      <a:pPr algn="just">
                        <a:lnSpc>
                          <a:spcPct val="115000"/>
                        </a:lnSpc>
                        <a:spcAft>
                          <a:spcPts val="0"/>
                        </a:spcAft>
                      </a:pPr>
                      <a:r>
                        <a:rPr lang="es-SV" sz="1600" dirty="0">
                          <a:effectLst/>
                        </a:rPr>
                        <a:t>Sonsonate</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$10,746,539</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5.16%</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2"/>
                  </a:ext>
                </a:extLst>
              </a:tr>
              <a:tr h="274985">
                <a:tc>
                  <a:txBody>
                    <a:bodyPr/>
                    <a:lstStyle/>
                    <a:p>
                      <a:pPr algn="just">
                        <a:lnSpc>
                          <a:spcPct val="115000"/>
                        </a:lnSpc>
                        <a:spcAft>
                          <a:spcPts val="0"/>
                        </a:spcAft>
                      </a:pPr>
                      <a:r>
                        <a:rPr lang="es-SV" sz="1600" dirty="0">
                          <a:effectLst/>
                        </a:rPr>
                        <a:t>Cuscatlán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$8,493,117</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4.08%</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3"/>
                  </a:ext>
                </a:extLst>
              </a:tr>
              <a:tr h="274985">
                <a:tc>
                  <a:txBody>
                    <a:bodyPr/>
                    <a:lstStyle/>
                    <a:p>
                      <a:pPr algn="just">
                        <a:lnSpc>
                          <a:spcPct val="115000"/>
                        </a:lnSpc>
                        <a:spcAft>
                          <a:spcPts val="0"/>
                        </a:spcAft>
                      </a:pPr>
                      <a:r>
                        <a:rPr lang="es-SV" sz="1600" dirty="0">
                          <a:effectLst/>
                        </a:rPr>
                        <a:t>La Unión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$5,310,881</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2.55%</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4"/>
                  </a:ext>
                </a:extLst>
              </a:tr>
              <a:tr h="274985">
                <a:tc>
                  <a:txBody>
                    <a:bodyPr/>
                    <a:lstStyle/>
                    <a:p>
                      <a:pPr algn="just">
                        <a:lnSpc>
                          <a:spcPct val="115000"/>
                        </a:lnSpc>
                        <a:spcAft>
                          <a:spcPts val="0"/>
                        </a:spcAft>
                      </a:pPr>
                      <a:r>
                        <a:rPr lang="es-SV" sz="1600" dirty="0">
                          <a:effectLst/>
                        </a:rPr>
                        <a:t>Varios Departamentos</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$1,211,824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0.58%</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5"/>
                  </a:ext>
                </a:extLst>
              </a:tr>
              <a:tr h="274985">
                <a:tc>
                  <a:txBody>
                    <a:bodyPr/>
                    <a:lstStyle/>
                    <a:p>
                      <a:pPr algn="just">
                        <a:lnSpc>
                          <a:spcPct val="115000"/>
                        </a:lnSpc>
                        <a:spcAft>
                          <a:spcPts val="0"/>
                        </a:spcAft>
                      </a:pPr>
                      <a:r>
                        <a:rPr lang="es-SV" sz="1600" dirty="0">
                          <a:effectLst/>
                        </a:rPr>
                        <a:t>Total General</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$208,168,454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100.00%</a:t>
                      </a:r>
                      <a:endParaRPr lang="es-SV"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6"/>
                  </a:ext>
                </a:extLst>
              </a:tr>
            </a:tbl>
          </a:graphicData>
        </a:graphic>
      </p:graphicFrame>
      <p:sp>
        <p:nvSpPr>
          <p:cNvPr id="3" name="2 Flecha derecha"/>
          <p:cNvSpPr/>
          <p:nvPr/>
        </p:nvSpPr>
        <p:spPr>
          <a:xfrm>
            <a:off x="181472" y="2924944"/>
            <a:ext cx="648072" cy="504056"/>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3229228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721" b="38124"/>
          <a:stretch/>
        </p:blipFill>
        <p:spPr bwMode="auto">
          <a:xfrm>
            <a:off x="396363" y="4200730"/>
            <a:ext cx="8285163" cy="38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5998" b="46078"/>
          <a:stretch/>
        </p:blipFill>
        <p:spPr bwMode="auto">
          <a:xfrm>
            <a:off x="396363" y="3789040"/>
            <a:ext cx="8285163" cy="42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610" b="53930"/>
          <a:stretch/>
        </p:blipFill>
        <p:spPr bwMode="auto">
          <a:xfrm>
            <a:off x="395536" y="3356992"/>
            <a:ext cx="8285163"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a:spLocks noGrp="1"/>
          </p:cNvSpPr>
          <p:nvPr>
            <p:ph type="title"/>
          </p:nvPr>
        </p:nvSpPr>
        <p:spPr>
          <a:xfrm>
            <a:off x="107504" y="-99392"/>
            <a:ext cx="7200800" cy="1384995"/>
          </a:xfrm>
          <a:noFill/>
          <a:ln w="9525">
            <a:noFill/>
            <a:miter lim="800000"/>
            <a:headEnd/>
            <a:tailEnd/>
          </a:ln>
        </p:spPr>
        <p:txBody>
          <a:bodyPr wrap="square" anchor="ctr">
            <a:spAutoFit/>
          </a:bodyPr>
          <a:lstStyle/>
          <a:p>
            <a:pPr algn="l"/>
            <a:r>
              <a:rPr lang="es-SV" sz="3200" b="1" dirty="0" smtClean="0">
                <a:solidFill>
                  <a:schemeClr val="tx2"/>
                </a:solidFill>
                <a:ea typeface="+mn-ea"/>
                <a:cs typeface="Arial" pitchFamily="34" charset="0"/>
              </a:rPr>
              <a:t>Inversión por municipios del departamento de </a:t>
            </a:r>
            <a:r>
              <a:rPr lang="es-SV" sz="3200" b="1" dirty="0">
                <a:solidFill>
                  <a:schemeClr val="tx2"/>
                </a:solidFill>
                <a:cs typeface="Arial" pitchFamily="34" charset="0"/>
              </a:rPr>
              <a:t>San Miguel</a:t>
            </a:r>
            <a:br>
              <a:rPr lang="es-SV" sz="3200" b="1" dirty="0">
                <a:solidFill>
                  <a:schemeClr val="tx2"/>
                </a:solidFill>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pic>
        <p:nvPicPr>
          <p:cNvPr id="102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87321"/>
          <a:stretch/>
        </p:blipFill>
        <p:spPr bwMode="auto">
          <a:xfrm>
            <a:off x="396363" y="1352207"/>
            <a:ext cx="8285163" cy="12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417" b="70803"/>
          <a:stretch/>
        </p:blipFill>
        <p:spPr bwMode="auto">
          <a:xfrm>
            <a:off x="395538" y="2564904"/>
            <a:ext cx="8285163" cy="36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906" b="61672"/>
          <a:stretch/>
        </p:blipFill>
        <p:spPr bwMode="auto">
          <a:xfrm>
            <a:off x="395537" y="2928049"/>
            <a:ext cx="8285163" cy="50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887" b="29971"/>
          <a:stretch/>
        </p:blipFill>
        <p:spPr bwMode="auto">
          <a:xfrm>
            <a:off x="395536" y="4581128"/>
            <a:ext cx="8285163" cy="43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983" b="22704"/>
          <a:stretch/>
        </p:blipFill>
        <p:spPr bwMode="auto">
          <a:xfrm>
            <a:off x="396363" y="5013960"/>
            <a:ext cx="8285163" cy="44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643" b="15862"/>
          <a:stretch/>
        </p:blipFill>
        <p:spPr bwMode="auto">
          <a:xfrm>
            <a:off x="395535" y="5373216"/>
            <a:ext cx="8285163" cy="45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985" b="8007"/>
          <a:stretch/>
        </p:blipFill>
        <p:spPr bwMode="auto">
          <a:xfrm>
            <a:off x="396363" y="5805264"/>
            <a:ext cx="8285163" cy="4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993"/>
          <a:stretch/>
        </p:blipFill>
        <p:spPr bwMode="auto">
          <a:xfrm>
            <a:off x="395536" y="6237312"/>
            <a:ext cx="8285163" cy="4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5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9923" b="-1"/>
          <a:stretch/>
        </p:blipFill>
        <p:spPr bwMode="auto">
          <a:xfrm>
            <a:off x="427808" y="5301208"/>
            <a:ext cx="8285163" cy="96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6200" b="9234"/>
          <a:stretch/>
        </p:blipFill>
        <p:spPr bwMode="auto">
          <a:xfrm>
            <a:off x="431650" y="4941168"/>
            <a:ext cx="8285163" cy="43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1406" b="13759"/>
          <a:stretch/>
        </p:blipFill>
        <p:spPr bwMode="auto">
          <a:xfrm>
            <a:off x="429418" y="4552528"/>
            <a:ext cx="8285163" cy="46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6433" b="17761"/>
          <a:stretch/>
        </p:blipFill>
        <p:spPr bwMode="auto">
          <a:xfrm>
            <a:off x="429418" y="4077072"/>
            <a:ext cx="8285163" cy="55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8553" b="26488"/>
          <a:stretch/>
        </p:blipFill>
        <p:spPr bwMode="auto">
          <a:xfrm>
            <a:off x="429418" y="3356992"/>
            <a:ext cx="8285163" cy="47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4040" b="30845"/>
          <a:stretch/>
        </p:blipFill>
        <p:spPr bwMode="auto">
          <a:xfrm>
            <a:off x="429418" y="2924944"/>
            <a:ext cx="8285163" cy="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9743" b="35051"/>
          <a:stretch/>
        </p:blipFill>
        <p:spPr bwMode="auto">
          <a:xfrm>
            <a:off x="427809" y="2492896"/>
            <a:ext cx="8285163" cy="4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99392"/>
            <a:ext cx="7200800" cy="1384995"/>
          </a:xfrm>
          <a:noFill/>
          <a:ln w="9525">
            <a:noFill/>
            <a:miter lim="800000"/>
            <a:headEnd/>
            <a:tailEnd/>
          </a:ln>
        </p:spPr>
        <p:txBody>
          <a:bodyPr wrap="square" anchor="ctr">
            <a:spAutoFit/>
          </a:bodyPr>
          <a:lstStyle/>
          <a:p>
            <a:pPr algn="l"/>
            <a:r>
              <a:rPr lang="es-SV" sz="3200" b="1" dirty="0" smtClean="0">
                <a:solidFill>
                  <a:schemeClr val="tx2"/>
                </a:solidFill>
                <a:ea typeface="+mn-ea"/>
                <a:cs typeface="Arial" pitchFamily="34" charset="0"/>
              </a:rPr>
              <a:t>Inversión por municipios del departamento de </a:t>
            </a:r>
            <a:r>
              <a:rPr lang="es-SV" sz="3200" b="1" dirty="0">
                <a:solidFill>
                  <a:schemeClr val="tx2"/>
                </a:solidFill>
                <a:cs typeface="Arial" pitchFamily="34" charset="0"/>
              </a:rPr>
              <a:t>San Miguel</a:t>
            </a:r>
            <a:br>
              <a:rPr lang="es-SV" sz="3200" b="1" dirty="0">
                <a:solidFill>
                  <a:schemeClr val="tx2"/>
                </a:solidFill>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pic>
        <p:nvPicPr>
          <p:cNvPr id="10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92321"/>
          <a:stretch/>
        </p:blipFill>
        <p:spPr bwMode="auto">
          <a:xfrm>
            <a:off x="429418" y="1340768"/>
            <a:ext cx="8285163" cy="73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5597" b="39530"/>
          <a:stretch/>
        </p:blipFill>
        <p:spPr bwMode="auto">
          <a:xfrm>
            <a:off x="427810" y="2072408"/>
            <a:ext cx="8285163" cy="46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3059" b="22587"/>
          <a:stretch/>
        </p:blipFill>
        <p:spPr bwMode="auto">
          <a:xfrm>
            <a:off x="428594" y="3789040"/>
            <a:ext cx="8285163" cy="41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2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03848" y="4264504"/>
            <a:ext cx="5796136" cy="1252728"/>
          </a:xfrm>
        </p:spPr>
        <p:txBody>
          <a:bodyPr>
            <a:noAutofit/>
          </a:bodyPr>
          <a:lstStyle/>
          <a:p>
            <a:pPr algn="r"/>
            <a:r>
              <a:rPr lang="es-SV" sz="7200" b="1" dirty="0" smtClean="0">
                <a:solidFill>
                  <a:schemeClr val="tx2"/>
                </a:solidFill>
              </a:rPr>
              <a:t>Principales Resultados</a:t>
            </a:r>
            <a:r>
              <a:rPr lang="es-SV" sz="6000" b="1" dirty="0" smtClean="0">
                <a:solidFill>
                  <a:schemeClr val="tx2"/>
                </a:solidFill>
              </a:rPr>
              <a:t/>
            </a:r>
            <a:br>
              <a:rPr lang="es-SV" sz="6000" b="1" dirty="0" smtClean="0">
                <a:solidFill>
                  <a:schemeClr val="tx2"/>
                </a:solidFill>
              </a:rPr>
            </a:br>
            <a:endParaRPr lang="es-SV" sz="2400" b="1" dirty="0">
              <a:solidFill>
                <a:schemeClr val="tx2"/>
              </a:solidFill>
            </a:endParaRPr>
          </a:p>
        </p:txBody>
      </p:sp>
    </p:spTree>
    <p:extLst>
      <p:ext uri="{BB962C8B-B14F-4D97-AF65-F5344CB8AC3E}">
        <p14:creationId xmlns:p14="http://schemas.microsoft.com/office/powerpoint/2010/main" val="26872195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6493</TotalTime>
  <Words>2264</Words>
  <Application>Microsoft Office PowerPoint</Application>
  <PresentationFormat>Presentación en pantalla (4:3)</PresentationFormat>
  <Paragraphs>670</Paragraphs>
  <Slides>54</Slides>
  <Notes>0</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Forma de onda</vt:lpstr>
      <vt:lpstr>Rendición de Cuentas FISDL  Inversión en tres años de gestión  (junio 2014 – mayo 2017) </vt:lpstr>
      <vt:lpstr>Pensamiento Estratégico  2014 - 2019</vt:lpstr>
      <vt:lpstr>Inversión FISDL en tres años de gestión (junio 2014 – mayo 2017) </vt:lpstr>
      <vt:lpstr>Presentación de PowerPoint</vt:lpstr>
      <vt:lpstr>Inversión en el departamento</vt:lpstr>
      <vt:lpstr>Inversión por departamento junio 2014 –mayo 2017 </vt:lpstr>
      <vt:lpstr>Inversión por municipios del departamento de San Miguel junio 2014 –mayo 2017 </vt:lpstr>
      <vt:lpstr>Inversión por municipios del departamento de San Miguel junio 2014 –mayo 2017 </vt:lpstr>
      <vt:lpstr>Principales Resultados </vt:lpstr>
      <vt:lpstr>Transferencias monetarias junio 2014 –mayo 2017 </vt:lpstr>
      <vt:lpstr>Transferencias monetarias junio 2014 –mayo 2017 </vt:lpstr>
      <vt:lpstr>Asistencia técnica junio 2014 –mayo 2017 </vt:lpstr>
      <vt:lpstr>Asistencia técnica junio 2014 –mayo 2017 </vt:lpstr>
      <vt:lpstr>Emprendimientos Solidarios junio 2014 –mayo 2017 </vt:lpstr>
      <vt:lpstr>Virginia Amaya Bisutería Floreciendo Ciudad Barrios</vt:lpstr>
      <vt:lpstr>Agua potable y saneamiento junio 2014 –mayo 2017 </vt:lpstr>
      <vt:lpstr>Agua Potable y Saneamiento junio 2014 –mayo 2017 </vt:lpstr>
      <vt:lpstr>Rudis Lemus Presidente, Comité Ejecutor de Proyecto de Agua  Chapeltique</vt:lpstr>
      <vt:lpstr>Electrificación junio 2014 –mayo 2017 </vt:lpstr>
      <vt:lpstr>Electrificación junio 2014 –mayo 2017 </vt:lpstr>
      <vt:lpstr>Infraestructura productiva, caminos y puentes junio 2014 –mayo 2017 </vt:lpstr>
      <vt:lpstr>Infraestructura productiva, caminos y puentes - junio 2014 –mayo 2017 </vt:lpstr>
      <vt:lpstr>Presentación de PowerPoint</vt:lpstr>
      <vt:lpstr>Infraestructura para el desarrollo social junio 2014 –mayo 2017 </vt:lpstr>
      <vt:lpstr>Infraestructura para el desarrollo social - junio 2014 –mayo 2017 </vt:lpstr>
      <vt:lpstr>Infraestructura en educación  junio 2014 –mayo 2017 </vt:lpstr>
      <vt:lpstr>Infraestructura en educación  junio 2014 –mayo 2017 </vt:lpstr>
      <vt:lpstr>Presentación de PowerPoint</vt:lpstr>
      <vt:lpstr>Infraestructura en salud  junio 2014 –mayo 2017 </vt:lpstr>
      <vt:lpstr>Infraestructura en salud  junio 2014 –mayo 2017 </vt:lpstr>
      <vt:lpstr>Mejoramiento de Vida junio 2014 –mayo 2017 </vt:lpstr>
      <vt:lpstr>Armida López Comunidad Guajiniquil Sesori</vt:lpstr>
      <vt:lpstr>DificultadesEnfrentadas</vt:lpstr>
      <vt:lpstr>Dificultades Enfrentadas junio 2014 –mayo 2017 </vt:lpstr>
      <vt:lpstr>Proyecciones</vt:lpstr>
      <vt:lpstr>    </vt:lpstr>
      <vt:lpstr>    </vt:lpstr>
      <vt:lpstr>    </vt:lpstr>
      <vt:lpstr>    </vt:lpstr>
      <vt:lpstr>Objetivo</vt:lpstr>
      <vt:lpstr>Población objetivo</vt:lpstr>
      <vt:lpstr>Proceso de implementación de la Estrategia a partir  de 2017 </vt:lpstr>
      <vt:lpstr>Fases de implementación </vt:lpstr>
      <vt:lpstr>Proceso de incorporación de municipios y participantes </vt:lpstr>
      <vt:lpstr>Primeros 30 municipios priorizados para 2017</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Rendición de Cuentas FISDL  junio 2014 - mayo 2017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Estrategia para Rendiciones de Cuentas 2016</dc:title>
  <dc:creator>MAURICIO WILFREDO SANDOVAL CRUZ</dc:creator>
  <cp:lastModifiedBy>Administrador</cp:lastModifiedBy>
  <cp:revision>283</cp:revision>
  <dcterms:created xsi:type="dcterms:W3CDTF">2016-05-16T20:22:15Z</dcterms:created>
  <dcterms:modified xsi:type="dcterms:W3CDTF">2017-07-21T15:44:26Z</dcterms:modified>
</cp:coreProperties>
</file>