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9"/>
  </p:notesMasterIdLst>
  <p:sldIdLst>
    <p:sldId id="256" r:id="rId2"/>
    <p:sldId id="259" r:id="rId3"/>
    <p:sldId id="318" r:id="rId4"/>
    <p:sldId id="344" r:id="rId5"/>
    <p:sldId id="270" r:id="rId6"/>
    <p:sldId id="295" r:id="rId7"/>
    <p:sldId id="361" r:id="rId8"/>
    <p:sldId id="362" r:id="rId9"/>
    <p:sldId id="300" r:id="rId10"/>
    <p:sldId id="310" r:id="rId11"/>
    <p:sldId id="305" r:id="rId12"/>
    <p:sldId id="367" r:id="rId13"/>
    <p:sldId id="311" r:id="rId14"/>
    <p:sldId id="308" r:id="rId15"/>
    <p:sldId id="347" r:id="rId16"/>
    <p:sldId id="357" r:id="rId17"/>
    <p:sldId id="312" r:id="rId18"/>
    <p:sldId id="364" r:id="rId19"/>
    <p:sldId id="313" r:id="rId20"/>
    <p:sldId id="302" r:id="rId21"/>
    <p:sldId id="314" r:id="rId22"/>
    <p:sldId id="365" r:id="rId23"/>
    <p:sldId id="306" r:id="rId24"/>
    <p:sldId id="315" r:id="rId25"/>
    <p:sldId id="307" r:id="rId26"/>
    <p:sldId id="368" r:id="rId27"/>
    <p:sldId id="320" r:id="rId28"/>
    <p:sldId id="350" r:id="rId29"/>
    <p:sldId id="351" r:id="rId30"/>
    <p:sldId id="279" r:id="rId31"/>
    <p:sldId id="336" r:id="rId32"/>
    <p:sldId id="337" r:id="rId33"/>
    <p:sldId id="322" r:id="rId34"/>
    <p:sldId id="323" r:id="rId35"/>
    <p:sldId id="324" r:id="rId36"/>
    <p:sldId id="325" r:id="rId37"/>
    <p:sldId id="330" r:id="rId38"/>
    <p:sldId id="331" r:id="rId39"/>
    <p:sldId id="363" r:id="rId40"/>
    <p:sldId id="333" r:id="rId41"/>
    <p:sldId id="334" r:id="rId42"/>
    <p:sldId id="352" r:id="rId43"/>
    <p:sldId id="353" r:id="rId44"/>
    <p:sldId id="335" r:id="rId45"/>
    <p:sldId id="354" r:id="rId46"/>
    <p:sldId id="355" r:id="rId47"/>
    <p:sldId id="291" r:id="rId48"/>
  </p:sldIdLst>
  <p:sldSz cx="9144000" cy="6858000" type="screen4x3"/>
  <p:notesSz cx="6858000" cy="9144000"/>
  <p:defaultText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395"/>
    <a:srgbClr val="490092"/>
    <a:srgbClr val="CC4B04"/>
    <a:srgbClr val="DB3246"/>
    <a:srgbClr val="EE7D23"/>
    <a:srgbClr val="39C1B8"/>
    <a:srgbClr val="5400A8"/>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22" autoAdjust="0"/>
    <p:restoredTop sz="94681"/>
  </p:normalViewPr>
  <p:slideViewPr>
    <p:cSldViewPr showGuides="1">
      <p:cViewPr>
        <p:scale>
          <a:sx n="50" d="100"/>
          <a:sy n="50" d="100"/>
        </p:scale>
        <p:origin x="-2010" y="-324"/>
      </p:cViewPr>
      <p:guideLst>
        <p:guide orient="horz" pos="2160"/>
        <p:guide pos="2880"/>
      </p:guideLst>
    </p:cSldViewPr>
  </p:slideViewPr>
  <p:notesTextViewPr>
    <p:cViewPr>
      <p:scale>
        <a:sx n="1" d="1"/>
        <a:sy n="1" d="1"/>
      </p:scale>
      <p:origin x="0" y="0"/>
    </p:cViewPr>
  </p:notesTextViewPr>
  <p:sorterViewPr>
    <p:cViewPr>
      <p:scale>
        <a:sx n="49" d="100"/>
        <a:sy n="49"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B99C8C-83F6-4964-8D4D-13C7D15630EE}" type="doc">
      <dgm:prSet loTypeId="urn:microsoft.com/office/officeart/2005/8/layout/list1" loCatId="list" qsTypeId="urn:microsoft.com/office/officeart/2005/8/quickstyle/3d3" qsCatId="3D" csTypeId="urn:microsoft.com/office/officeart/2005/8/colors/accent0_3" csCatId="mainScheme" phldr="1"/>
      <dgm:spPr/>
      <dgm:t>
        <a:bodyPr/>
        <a:lstStyle/>
        <a:p>
          <a:endParaRPr lang="es-MX"/>
        </a:p>
      </dgm:t>
    </dgm:pt>
    <dgm:pt modelId="{54F44E0A-94F0-4C50-99B3-92D98F9E0ABB}">
      <dgm:prSet phldrT="[Texto]" custT="1"/>
      <dgm:spPr>
        <a:xfrm>
          <a:off x="399678" y="73796"/>
          <a:ext cx="6341267" cy="846326"/>
        </a:xfrm>
        <a:effectLst/>
      </dgm:spPr>
      <dgm:t>
        <a:bodyPr/>
        <a:lstStyle/>
        <a:p>
          <a:r>
            <a:rPr lang="es-MX" sz="2000" b="1" dirty="0" smtClean="0">
              <a:latin typeface="Century Gothic" panose="020B0502020202020204" pitchFamily="34" charset="0"/>
              <a:ea typeface="+mn-ea"/>
              <a:cs typeface="+mn-cs"/>
            </a:rPr>
            <a:t>Primera Infancia (embarazo) y niñas y niños menores de 2 años </a:t>
          </a:r>
          <a:endParaRPr lang="es-MX" sz="2000" b="1" dirty="0">
            <a:latin typeface="Century Gothic" panose="020B0502020202020204" pitchFamily="34" charset="0"/>
            <a:ea typeface="+mn-ea"/>
            <a:cs typeface="+mn-cs"/>
          </a:endParaRPr>
        </a:p>
      </dgm:t>
    </dgm:pt>
    <dgm:pt modelId="{E448D8C5-E88D-4ACF-9A74-4A44E5A95E44}" type="parTrans" cxnId="{943FFCA1-2B3A-47D3-BC88-2C9E408BDB1D}">
      <dgm:prSet/>
      <dgm:spPr/>
      <dgm:t>
        <a:bodyPr/>
        <a:lstStyle/>
        <a:p>
          <a:endParaRPr lang="es-MX" sz="2000" b="1">
            <a:solidFill>
              <a:schemeClr val="tx2"/>
            </a:solidFill>
          </a:endParaRPr>
        </a:p>
      </dgm:t>
    </dgm:pt>
    <dgm:pt modelId="{35FA8F72-53FC-4E0A-ACB3-674F75BA0BDA}" type="sibTrans" cxnId="{943FFCA1-2B3A-47D3-BC88-2C9E408BDB1D}">
      <dgm:prSet/>
      <dgm:spPr/>
      <dgm:t>
        <a:bodyPr/>
        <a:lstStyle/>
        <a:p>
          <a:endParaRPr lang="es-MX" sz="2000" b="1">
            <a:solidFill>
              <a:schemeClr val="tx2"/>
            </a:solidFill>
          </a:endParaRPr>
        </a:p>
      </dgm:t>
    </dgm:pt>
    <dgm:pt modelId="{5DAC460A-B1EC-45BF-9D7B-C4E73A7A6CB4}">
      <dgm:prSet phldrT="[Texto]" custT="1"/>
      <dgm:spPr>
        <a:xfrm>
          <a:off x="399678" y="1173563"/>
          <a:ext cx="5595499" cy="472320"/>
        </a:xfrm>
        <a:effectLst/>
      </dgm:spPr>
      <dgm:t>
        <a:bodyPr/>
        <a:lstStyle/>
        <a:p>
          <a:r>
            <a:rPr lang="es-MX" sz="2000" b="1" dirty="0" smtClean="0">
              <a:latin typeface="Century Gothic" panose="020B0502020202020204" pitchFamily="34" charset="0"/>
              <a:ea typeface="+mn-ea"/>
              <a:cs typeface="+mn-cs"/>
            </a:rPr>
            <a:t>Mujeres, Adolescentes y jóvenes</a:t>
          </a:r>
          <a:endParaRPr lang="es-MX" sz="2000" b="1" dirty="0">
            <a:latin typeface="Century Gothic" panose="020B0502020202020204" pitchFamily="34" charset="0"/>
            <a:ea typeface="+mn-ea"/>
            <a:cs typeface="+mn-cs"/>
          </a:endParaRPr>
        </a:p>
      </dgm:t>
    </dgm:pt>
    <dgm:pt modelId="{4FA7C5FA-1CCD-4B02-A37D-8AA40BE82B09}" type="parTrans" cxnId="{0355CA0E-EE23-42C1-BDBB-E154F42E8090}">
      <dgm:prSet/>
      <dgm:spPr/>
      <dgm:t>
        <a:bodyPr/>
        <a:lstStyle/>
        <a:p>
          <a:endParaRPr lang="es-MX" sz="2000" b="1">
            <a:solidFill>
              <a:schemeClr val="tx2"/>
            </a:solidFill>
          </a:endParaRPr>
        </a:p>
      </dgm:t>
    </dgm:pt>
    <dgm:pt modelId="{013C3415-E948-4324-A7D4-54D9CA193AB0}" type="sibTrans" cxnId="{0355CA0E-EE23-42C1-BDBB-E154F42E8090}">
      <dgm:prSet/>
      <dgm:spPr/>
      <dgm:t>
        <a:bodyPr/>
        <a:lstStyle/>
        <a:p>
          <a:endParaRPr lang="es-MX" sz="2000" b="1">
            <a:solidFill>
              <a:schemeClr val="tx2"/>
            </a:solidFill>
          </a:endParaRPr>
        </a:p>
      </dgm:t>
    </dgm:pt>
    <dgm:pt modelId="{28F0DE63-1504-4154-8387-8A598F1F5FA3}">
      <dgm:prSet phldrT="[Texto]" custT="1"/>
      <dgm:spPr>
        <a:xfrm>
          <a:off x="399678" y="2625083"/>
          <a:ext cx="5595499" cy="472320"/>
        </a:xfrm>
        <a:effectLst/>
      </dgm:spPr>
      <dgm:t>
        <a:bodyPr/>
        <a:lstStyle/>
        <a:p>
          <a:r>
            <a:rPr lang="es-MX" sz="2000" b="1" dirty="0" smtClean="0">
              <a:latin typeface="Century Gothic" panose="020B0502020202020204" pitchFamily="34" charset="0"/>
              <a:ea typeface="+mn-ea"/>
              <a:cs typeface="+mn-cs"/>
            </a:rPr>
            <a:t>Personas con discapacidad</a:t>
          </a:r>
          <a:endParaRPr lang="es-MX" sz="2000" b="1" dirty="0">
            <a:latin typeface="Century Gothic" panose="020B0502020202020204" pitchFamily="34" charset="0"/>
            <a:ea typeface="+mn-ea"/>
            <a:cs typeface="+mn-cs"/>
          </a:endParaRPr>
        </a:p>
      </dgm:t>
    </dgm:pt>
    <dgm:pt modelId="{B08EBC4C-4BF3-4A9F-94B8-728DC5781B46}" type="parTrans" cxnId="{32B7265C-62F6-4254-93DC-C50F73D4A9D1}">
      <dgm:prSet/>
      <dgm:spPr/>
      <dgm:t>
        <a:bodyPr/>
        <a:lstStyle/>
        <a:p>
          <a:endParaRPr lang="es-MX" sz="2000" b="1">
            <a:solidFill>
              <a:schemeClr val="tx2"/>
            </a:solidFill>
          </a:endParaRPr>
        </a:p>
      </dgm:t>
    </dgm:pt>
    <dgm:pt modelId="{D6A94025-F06B-47B6-81C1-E0D0245AC2D2}" type="sibTrans" cxnId="{32B7265C-62F6-4254-93DC-C50F73D4A9D1}">
      <dgm:prSet/>
      <dgm:spPr/>
      <dgm:t>
        <a:bodyPr/>
        <a:lstStyle/>
        <a:p>
          <a:endParaRPr lang="es-MX" sz="2000" b="1">
            <a:solidFill>
              <a:schemeClr val="tx2"/>
            </a:solidFill>
          </a:endParaRPr>
        </a:p>
      </dgm:t>
    </dgm:pt>
    <dgm:pt modelId="{5B869FFD-6F31-446B-B768-14EBD31DF186}">
      <dgm:prSet custT="1"/>
      <dgm:spPr>
        <a:xfrm>
          <a:off x="399678" y="1899323"/>
          <a:ext cx="5595499" cy="472320"/>
        </a:xfrm>
        <a:effectLst/>
      </dgm:spPr>
      <dgm:t>
        <a:bodyPr/>
        <a:lstStyle/>
        <a:p>
          <a:r>
            <a:rPr lang="es-MX" sz="2000" b="1" dirty="0" smtClean="0">
              <a:latin typeface="Century Gothic" panose="020B0502020202020204" pitchFamily="34" charset="0"/>
              <a:ea typeface="+mn-ea"/>
              <a:cs typeface="+mn-cs"/>
            </a:rPr>
            <a:t>Personas adultas mayores</a:t>
          </a:r>
          <a:endParaRPr lang="es-MX" sz="2000" b="1" dirty="0">
            <a:latin typeface="Century Gothic" panose="020B0502020202020204" pitchFamily="34" charset="0"/>
            <a:ea typeface="+mn-ea"/>
            <a:cs typeface="+mn-cs"/>
          </a:endParaRPr>
        </a:p>
      </dgm:t>
    </dgm:pt>
    <dgm:pt modelId="{558E11CF-536B-4781-8B09-22CC4ABEB33F}" type="parTrans" cxnId="{7145C6A7-ADDF-4B2F-9804-5BB2AF992390}">
      <dgm:prSet/>
      <dgm:spPr/>
      <dgm:t>
        <a:bodyPr/>
        <a:lstStyle/>
        <a:p>
          <a:endParaRPr lang="es-MX" sz="2000" b="1">
            <a:solidFill>
              <a:schemeClr val="tx2"/>
            </a:solidFill>
          </a:endParaRPr>
        </a:p>
      </dgm:t>
    </dgm:pt>
    <dgm:pt modelId="{C0E1B2F1-DEA5-4526-8D8B-9DEF6A400351}" type="sibTrans" cxnId="{7145C6A7-ADDF-4B2F-9804-5BB2AF992390}">
      <dgm:prSet/>
      <dgm:spPr/>
      <dgm:t>
        <a:bodyPr/>
        <a:lstStyle/>
        <a:p>
          <a:endParaRPr lang="es-MX" sz="2000" b="1">
            <a:solidFill>
              <a:schemeClr val="tx2"/>
            </a:solidFill>
          </a:endParaRPr>
        </a:p>
      </dgm:t>
    </dgm:pt>
    <dgm:pt modelId="{32245DC1-13F5-4B3F-9F15-97997273D449}" type="pres">
      <dgm:prSet presAssocID="{28B99C8C-83F6-4964-8D4D-13C7D15630EE}" presName="linear" presStyleCnt="0">
        <dgm:presLayoutVars>
          <dgm:dir/>
          <dgm:animLvl val="lvl"/>
          <dgm:resizeHandles val="exact"/>
        </dgm:presLayoutVars>
      </dgm:prSet>
      <dgm:spPr/>
      <dgm:t>
        <a:bodyPr/>
        <a:lstStyle/>
        <a:p>
          <a:endParaRPr lang="es-MX"/>
        </a:p>
      </dgm:t>
    </dgm:pt>
    <dgm:pt modelId="{4F880F5C-490B-4267-84B4-3FF30B33E192}" type="pres">
      <dgm:prSet presAssocID="{54F44E0A-94F0-4C50-99B3-92D98F9E0ABB}" presName="parentLin" presStyleCnt="0"/>
      <dgm:spPr/>
      <dgm:t>
        <a:bodyPr/>
        <a:lstStyle/>
        <a:p>
          <a:endParaRPr lang="es-SV"/>
        </a:p>
      </dgm:t>
    </dgm:pt>
    <dgm:pt modelId="{54626F6D-C2EA-4C23-A60E-C4657307528F}" type="pres">
      <dgm:prSet presAssocID="{54F44E0A-94F0-4C50-99B3-92D98F9E0ABB}" presName="parentLeftMargin" presStyleLbl="node1" presStyleIdx="0" presStyleCnt="4"/>
      <dgm:spPr>
        <a:prstGeom prst="roundRect">
          <a:avLst/>
        </a:prstGeom>
      </dgm:spPr>
      <dgm:t>
        <a:bodyPr/>
        <a:lstStyle/>
        <a:p>
          <a:endParaRPr lang="es-MX"/>
        </a:p>
      </dgm:t>
    </dgm:pt>
    <dgm:pt modelId="{26B9B3A6-C610-4A89-AC23-3BBCA7F3178F}" type="pres">
      <dgm:prSet presAssocID="{54F44E0A-94F0-4C50-99B3-92D98F9E0ABB}" presName="parentText" presStyleLbl="node1" presStyleIdx="0" presStyleCnt="4" custScaleX="113328" custScaleY="179185">
        <dgm:presLayoutVars>
          <dgm:chMax val="0"/>
          <dgm:bulletEnabled val="1"/>
        </dgm:presLayoutVars>
      </dgm:prSet>
      <dgm:spPr/>
      <dgm:t>
        <a:bodyPr/>
        <a:lstStyle/>
        <a:p>
          <a:endParaRPr lang="es-MX"/>
        </a:p>
      </dgm:t>
    </dgm:pt>
    <dgm:pt modelId="{637DB4FF-3ECB-4AC7-A394-07FC20858E95}" type="pres">
      <dgm:prSet presAssocID="{54F44E0A-94F0-4C50-99B3-92D98F9E0ABB}" presName="negativeSpace" presStyleCnt="0"/>
      <dgm:spPr/>
      <dgm:t>
        <a:bodyPr/>
        <a:lstStyle/>
        <a:p>
          <a:endParaRPr lang="es-SV"/>
        </a:p>
      </dgm:t>
    </dgm:pt>
    <dgm:pt modelId="{41884D5A-7DFB-44E7-9830-9F98B3C430FD}" type="pres">
      <dgm:prSet presAssocID="{54F44E0A-94F0-4C50-99B3-92D98F9E0ABB}" presName="childText" presStyleLbl="conFgAcc1" presStyleIdx="0" presStyleCnt="4">
        <dgm:presLayoutVars>
          <dgm:bulletEnabled val="1"/>
        </dgm:presLayoutVars>
      </dgm:prSet>
      <dgm:spPr>
        <a:xfrm>
          <a:off x="0" y="683963"/>
          <a:ext cx="7993571" cy="403200"/>
        </a:xfrm>
        <a:prstGeom prst="rect">
          <a:avLst/>
        </a:prstGeom>
      </dgm:spPr>
      <dgm:t>
        <a:bodyPr/>
        <a:lstStyle/>
        <a:p>
          <a:endParaRPr lang="es-SV"/>
        </a:p>
      </dgm:t>
    </dgm:pt>
    <dgm:pt modelId="{38F0DEF8-4C63-4C13-905A-8D55A5221A11}" type="pres">
      <dgm:prSet presAssocID="{35FA8F72-53FC-4E0A-ACB3-674F75BA0BDA}" presName="spaceBetweenRectangles" presStyleCnt="0"/>
      <dgm:spPr/>
      <dgm:t>
        <a:bodyPr/>
        <a:lstStyle/>
        <a:p>
          <a:endParaRPr lang="es-SV"/>
        </a:p>
      </dgm:t>
    </dgm:pt>
    <dgm:pt modelId="{B27AFA84-CEFB-4250-9660-B632B36B02A7}" type="pres">
      <dgm:prSet presAssocID="{5DAC460A-B1EC-45BF-9D7B-C4E73A7A6CB4}" presName="parentLin" presStyleCnt="0"/>
      <dgm:spPr/>
      <dgm:t>
        <a:bodyPr/>
        <a:lstStyle/>
        <a:p>
          <a:endParaRPr lang="es-SV"/>
        </a:p>
      </dgm:t>
    </dgm:pt>
    <dgm:pt modelId="{78435611-53EB-4461-BFE1-0AD39AF0D5AF}" type="pres">
      <dgm:prSet presAssocID="{5DAC460A-B1EC-45BF-9D7B-C4E73A7A6CB4}" presName="parentLeftMargin" presStyleLbl="node1" presStyleIdx="0" presStyleCnt="4"/>
      <dgm:spPr>
        <a:prstGeom prst="roundRect">
          <a:avLst/>
        </a:prstGeom>
      </dgm:spPr>
      <dgm:t>
        <a:bodyPr/>
        <a:lstStyle/>
        <a:p>
          <a:endParaRPr lang="es-MX"/>
        </a:p>
      </dgm:t>
    </dgm:pt>
    <dgm:pt modelId="{32DE2A5C-4EB7-4B3E-AB63-5CE8CDE505E8}" type="pres">
      <dgm:prSet presAssocID="{5DAC460A-B1EC-45BF-9D7B-C4E73A7A6CB4}" presName="parentText" presStyleLbl="node1" presStyleIdx="1" presStyleCnt="4">
        <dgm:presLayoutVars>
          <dgm:chMax val="0"/>
          <dgm:bulletEnabled val="1"/>
        </dgm:presLayoutVars>
      </dgm:prSet>
      <dgm:spPr/>
      <dgm:t>
        <a:bodyPr/>
        <a:lstStyle/>
        <a:p>
          <a:endParaRPr lang="es-MX"/>
        </a:p>
      </dgm:t>
    </dgm:pt>
    <dgm:pt modelId="{ACCA8DE4-BFA2-4432-B704-589A5BB07036}" type="pres">
      <dgm:prSet presAssocID="{5DAC460A-B1EC-45BF-9D7B-C4E73A7A6CB4}" presName="negativeSpace" presStyleCnt="0"/>
      <dgm:spPr/>
      <dgm:t>
        <a:bodyPr/>
        <a:lstStyle/>
        <a:p>
          <a:endParaRPr lang="es-SV"/>
        </a:p>
      </dgm:t>
    </dgm:pt>
    <dgm:pt modelId="{B91B8CFD-038E-46E9-A3D6-3C1CE588A334}" type="pres">
      <dgm:prSet presAssocID="{5DAC460A-B1EC-45BF-9D7B-C4E73A7A6CB4}" presName="childText" presStyleLbl="conFgAcc1" presStyleIdx="1" presStyleCnt="4" custLinFactNeighborX="512" custLinFactNeighborY="31593">
        <dgm:presLayoutVars>
          <dgm:bulletEnabled val="1"/>
        </dgm:presLayoutVars>
      </dgm:prSet>
      <dgm:spPr>
        <a:xfrm>
          <a:off x="0" y="1409723"/>
          <a:ext cx="7993571" cy="403200"/>
        </a:xfrm>
        <a:prstGeom prst="rect">
          <a:avLst/>
        </a:prstGeom>
      </dgm:spPr>
      <dgm:t>
        <a:bodyPr/>
        <a:lstStyle/>
        <a:p>
          <a:endParaRPr lang="es-SV"/>
        </a:p>
      </dgm:t>
    </dgm:pt>
    <dgm:pt modelId="{D3B81C5E-9131-46D7-854D-2C9619E98955}" type="pres">
      <dgm:prSet presAssocID="{013C3415-E948-4324-A7D4-54D9CA193AB0}" presName="spaceBetweenRectangles" presStyleCnt="0"/>
      <dgm:spPr/>
      <dgm:t>
        <a:bodyPr/>
        <a:lstStyle/>
        <a:p>
          <a:endParaRPr lang="es-SV"/>
        </a:p>
      </dgm:t>
    </dgm:pt>
    <dgm:pt modelId="{BB54F066-62C5-454A-96BB-B19E1A800B49}" type="pres">
      <dgm:prSet presAssocID="{5B869FFD-6F31-446B-B768-14EBD31DF186}" presName="parentLin" presStyleCnt="0"/>
      <dgm:spPr/>
      <dgm:t>
        <a:bodyPr/>
        <a:lstStyle/>
        <a:p>
          <a:endParaRPr lang="es-SV"/>
        </a:p>
      </dgm:t>
    </dgm:pt>
    <dgm:pt modelId="{A1405054-0A8B-4325-8EFF-92BBD88B4FD7}" type="pres">
      <dgm:prSet presAssocID="{5B869FFD-6F31-446B-B768-14EBD31DF186}" presName="parentLeftMargin" presStyleLbl="node1" presStyleIdx="1" presStyleCnt="4"/>
      <dgm:spPr>
        <a:prstGeom prst="roundRect">
          <a:avLst/>
        </a:prstGeom>
      </dgm:spPr>
      <dgm:t>
        <a:bodyPr/>
        <a:lstStyle/>
        <a:p>
          <a:endParaRPr lang="es-MX"/>
        </a:p>
      </dgm:t>
    </dgm:pt>
    <dgm:pt modelId="{BA87CF91-9A36-429C-917F-4F40502E8850}" type="pres">
      <dgm:prSet presAssocID="{5B869FFD-6F31-446B-B768-14EBD31DF186}" presName="parentText" presStyleLbl="node1" presStyleIdx="2" presStyleCnt="4">
        <dgm:presLayoutVars>
          <dgm:chMax val="0"/>
          <dgm:bulletEnabled val="1"/>
        </dgm:presLayoutVars>
      </dgm:prSet>
      <dgm:spPr/>
      <dgm:t>
        <a:bodyPr/>
        <a:lstStyle/>
        <a:p>
          <a:endParaRPr lang="es-MX"/>
        </a:p>
      </dgm:t>
    </dgm:pt>
    <dgm:pt modelId="{E3619CD3-D707-41BA-BE1F-3F462721CECC}" type="pres">
      <dgm:prSet presAssocID="{5B869FFD-6F31-446B-B768-14EBD31DF186}" presName="negativeSpace" presStyleCnt="0"/>
      <dgm:spPr/>
      <dgm:t>
        <a:bodyPr/>
        <a:lstStyle/>
        <a:p>
          <a:endParaRPr lang="es-SV"/>
        </a:p>
      </dgm:t>
    </dgm:pt>
    <dgm:pt modelId="{49087798-F4B0-4AA2-A94D-8A05F1F23548}" type="pres">
      <dgm:prSet presAssocID="{5B869FFD-6F31-446B-B768-14EBD31DF186}" presName="childText" presStyleLbl="conFgAcc1" presStyleIdx="2" presStyleCnt="4">
        <dgm:presLayoutVars>
          <dgm:bulletEnabled val="1"/>
        </dgm:presLayoutVars>
      </dgm:prSet>
      <dgm:spPr>
        <a:xfrm>
          <a:off x="0" y="2135483"/>
          <a:ext cx="7993571" cy="403200"/>
        </a:xfrm>
        <a:prstGeom prst="rect">
          <a:avLst/>
        </a:prstGeom>
      </dgm:spPr>
      <dgm:t>
        <a:bodyPr/>
        <a:lstStyle/>
        <a:p>
          <a:endParaRPr lang="es-SV"/>
        </a:p>
      </dgm:t>
    </dgm:pt>
    <dgm:pt modelId="{74235F2D-DC44-4CF7-B01E-CAEA721769C1}" type="pres">
      <dgm:prSet presAssocID="{C0E1B2F1-DEA5-4526-8D8B-9DEF6A400351}" presName="spaceBetweenRectangles" presStyleCnt="0"/>
      <dgm:spPr/>
      <dgm:t>
        <a:bodyPr/>
        <a:lstStyle/>
        <a:p>
          <a:endParaRPr lang="es-SV"/>
        </a:p>
      </dgm:t>
    </dgm:pt>
    <dgm:pt modelId="{399189A1-EFC3-4128-968A-B32873FD92F7}" type="pres">
      <dgm:prSet presAssocID="{28F0DE63-1504-4154-8387-8A598F1F5FA3}" presName="parentLin" presStyleCnt="0"/>
      <dgm:spPr/>
      <dgm:t>
        <a:bodyPr/>
        <a:lstStyle/>
        <a:p>
          <a:endParaRPr lang="es-SV"/>
        </a:p>
      </dgm:t>
    </dgm:pt>
    <dgm:pt modelId="{FD6B83AA-21F4-4AC3-B5BA-D48086150073}" type="pres">
      <dgm:prSet presAssocID="{28F0DE63-1504-4154-8387-8A598F1F5FA3}" presName="parentLeftMargin" presStyleLbl="node1" presStyleIdx="2" presStyleCnt="4"/>
      <dgm:spPr>
        <a:prstGeom prst="roundRect">
          <a:avLst/>
        </a:prstGeom>
      </dgm:spPr>
      <dgm:t>
        <a:bodyPr/>
        <a:lstStyle/>
        <a:p>
          <a:endParaRPr lang="es-MX"/>
        </a:p>
      </dgm:t>
    </dgm:pt>
    <dgm:pt modelId="{43CBFF8A-33F2-4CC6-A2CA-0FEE4706B306}" type="pres">
      <dgm:prSet presAssocID="{28F0DE63-1504-4154-8387-8A598F1F5FA3}" presName="parentText" presStyleLbl="node1" presStyleIdx="3" presStyleCnt="4">
        <dgm:presLayoutVars>
          <dgm:chMax val="0"/>
          <dgm:bulletEnabled val="1"/>
        </dgm:presLayoutVars>
      </dgm:prSet>
      <dgm:spPr/>
      <dgm:t>
        <a:bodyPr/>
        <a:lstStyle/>
        <a:p>
          <a:endParaRPr lang="es-MX"/>
        </a:p>
      </dgm:t>
    </dgm:pt>
    <dgm:pt modelId="{7E40C54F-307C-47F8-BF8D-0BF0458A3682}" type="pres">
      <dgm:prSet presAssocID="{28F0DE63-1504-4154-8387-8A598F1F5FA3}" presName="negativeSpace" presStyleCnt="0"/>
      <dgm:spPr/>
      <dgm:t>
        <a:bodyPr/>
        <a:lstStyle/>
        <a:p>
          <a:endParaRPr lang="es-SV"/>
        </a:p>
      </dgm:t>
    </dgm:pt>
    <dgm:pt modelId="{4768A738-2E4C-4023-A82F-DCDCD80FFBA5}" type="pres">
      <dgm:prSet presAssocID="{28F0DE63-1504-4154-8387-8A598F1F5FA3}" presName="childText" presStyleLbl="conFgAcc1" presStyleIdx="3" presStyleCnt="4">
        <dgm:presLayoutVars>
          <dgm:bulletEnabled val="1"/>
        </dgm:presLayoutVars>
      </dgm:prSet>
      <dgm:spPr>
        <a:xfrm>
          <a:off x="0" y="2861243"/>
          <a:ext cx="7993571" cy="403200"/>
        </a:xfrm>
        <a:prstGeom prst="rect">
          <a:avLst/>
        </a:prstGeom>
      </dgm:spPr>
      <dgm:t>
        <a:bodyPr/>
        <a:lstStyle/>
        <a:p>
          <a:endParaRPr lang="es-SV"/>
        </a:p>
      </dgm:t>
    </dgm:pt>
  </dgm:ptLst>
  <dgm:cxnLst>
    <dgm:cxn modelId="{0CB6DEF2-3308-4BBF-855F-7A47961014AA}" type="presOf" srcId="{5DAC460A-B1EC-45BF-9D7B-C4E73A7A6CB4}" destId="{78435611-53EB-4461-BFE1-0AD39AF0D5AF}" srcOrd="0" destOrd="0" presId="urn:microsoft.com/office/officeart/2005/8/layout/list1"/>
    <dgm:cxn modelId="{FA562561-EFE4-425A-B7C0-EEB08F48D066}" type="presOf" srcId="{54F44E0A-94F0-4C50-99B3-92D98F9E0ABB}" destId="{26B9B3A6-C610-4A89-AC23-3BBCA7F3178F}" srcOrd="1" destOrd="0" presId="urn:microsoft.com/office/officeart/2005/8/layout/list1"/>
    <dgm:cxn modelId="{7145C6A7-ADDF-4B2F-9804-5BB2AF992390}" srcId="{28B99C8C-83F6-4964-8D4D-13C7D15630EE}" destId="{5B869FFD-6F31-446B-B768-14EBD31DF186}" srcOrd="2" destOrd="0" parTransId="{558E11CF-536B-4781-8B09-22CC4ABEB33F}" sibTransId="{C0E1B2F1-DEA5-4526-8D8B-9DEF6A400351}"/>
    <dgm:cxn modelId="{A53E56D7-7300-4CA1-B327-4C9A693BF3F9}" type="presOf" srcId="{5B869FFD-6F31-446B-B768-14EBD31DF186}" destId="{A1405054-0A8B-4325-8EFF-92BBD88B4FD7}" srcOrd="0" destOrd="0" presId="urn:microsoft.com/office/officeart/2005/8/layout/list1"/>
    <dgm:cxn modelId="{32B7265C-62F6-4254-93DC-C50F73D4A9D1}" srcId="{28B99C8C-83F6-4964-8D4D-13C7D15630EE}" destId="{28F0DE63-1504-4154-8387-8A598F1F5FA3}" srcOrd="3" destOrd="0" parTransId="{B08EBC4C-4BF3-4A9F-94B8-728DC5781B46}" sibTransId="{D6A94025-F06B-47B6-81C1-E0D0245AC2D2}"/>
    <dgm:cxn modelId="{70A94D26-DC92-4B29-B2D7-3065211D8AEA}" type="presOf" srcId="{28F0DE63-1504-4154-8387-8A598F1F5FA3}" destId="{43CBFF8A-33F2-4CC6-A2CA-0FEE4706B306}" srcOrd="1" destOrd="0" presId="urn:microsoft.com/office/officeart/2005/8/layout/list1"/>
    <dgm:cxn modelId="{0E6C72AF-02F6-488C-893A-2D052CF08853}" type="presOf" srcId="{28B99C8C-83F6-4964-8D4D-13C7D15630EE}" destId="{32245DC1-13F5-4B3F-9F15-97997273D449}" srcOrd="0" destOrd="0" presId="urn:microsoft.com/office/officeart/2005/8/layout/list1"/>
    <dgm:cxn modelId="{0355CA0E-EE23-42C1-BDBB-E154F42E8090}" srcId="{28B99C8C-83F6-4964-8D4D-13C7D15630EE}" destId="{5DAC460A-B1EC-45BF-9D7B-C4E73A7A6CB4}" srcOrd="1" destOrd="0" parTransId="{4FA7C5FA-1CCD-4B02-A37D-8AA40BE82B09}" sibTransId="{013C3415-E948-4324-A7D4-54D9CA193AB0}"/>
    <dgm:cxn modelId="{943FFCA1-2B3A-47D3-BC88-2C9E408BDB1D}" srcId="{28B99C8C-83F6-4964-8D4D-13C7D15630EE}" destId="{54F44E0A-94F0-4C50-99B3-92D98F9E0ABB}" srcOrd="0" destOrd="0" parTransId="{E448D8C5-E88D-4ACF-9A74-4A44E5A95E44}" sibTransId="{35FA8F72-53FC-4E0A-ACB3-674F75BA0BDA}"/>
    <dgm:cxn modelId="{A0617B54-D1F2-410E-A66B-170B6B3250E2}" type="presOf" srcId="{28F0DE63-1504-4154-8387-8A598F1F5FA3}" destId="{FD6B83AA-21F4-4AC3-B5BA-D48086150073}" srcOrd="0" destOrd="0" presId="urn:microsoft.com/office/officeart/2005/8/layout/list1"/>
    <dgm:cxn modelId="{76225AC4-C818-478F-BCB0-3626DEBE94D9}" type="presOf" srcId="{5DAC460A-B1EC-45BF-9D7B-C4E73A7A6CB4}" destId="{32DE2A5C-4EB7-4B3E-AB63-5CE8CDE505E8}" srcOrd="1" destOrd="0" presId="urn:microsoft.com/office/officeart/2005/8/layout/list1"/>
    <dgm:cxn modelId="{26726B0B-5CB2-49C3-B293-39350B339A38}" type="presOf" srcId="{54F44E0A-94F0-4C50-99B3-92D98F9E0ABB}" destId="{54626F6D-C2EA-4C23-A60E-C4657307528F}" srcOrd="0" destOrd="0" presId="urn:microsoft.com/office/officeart/2005/8/layout/list1"/>
    <dgm:cxn modelId="{8C8F238F-60B3-40A4-A10C-ADE80D07A2A2}" type="presOf" srcId="{5B869FFD-6F31-446B-B768-14EBD31DF186}" destId="{BA87CF91-9A36-429C-917F-4F40502E8850}" srcOrd="1" destOrd="0" presId="urn:microsoft.com/office/officeart/2005/8/layout/list1"/>
    <dgm:cxn modelId="{63099DE1-BF5E-4A25-819A-D431863C4DD5}" type="presParOf" srcId="{32245DC1-13F5-4B3F-9F15-97997273D449}" destId="{4F880F5C-490B-4267-84B4-3FF30B33E192}" srcOrd="0" destOrd="0" presId="urn:microsoft.com/office/officeart/2005/8/layout/list1"/>
    <dgm:cxn modelId="{81840A15-675C-48DA-9849-2FCA05F4ECDC}" type="presParOf" srcId="{4F880F5C-490B-4267-84B4-3FF30B33E192}" destId="{54626F6D-C2EA-4C23-A60E-C4657307528F}" srcOrd="0" destOrd="0" presId="urn:microsoft.com/office/officeart/2005/8/layout/list1"/>
    <dgm:cxn modelId="{32D1B1D6-C08F-4BFC-927F-C5298A02C810}" type="presParOf" srcId="{4F880F5C-490B-4267-84B4-3FF30B33E192}" destId="{26B9B3A6-C610-4A89-AC23-3BBCA7F3178F}" srcOrd="1" destOrd="0" presId="urn:microsoft.com/office/officeart/2005/8/layout/list1"/>
    <dgm:cxn modelId="{C8ACC409-4B4D-4C2B-8105-EBDAFF00B26F}" type="presParOf" srcId="{32245DC1-13F5-4B3F-9F15-97997273D449}" destId="{637DB4FF-3ECB-4AC7-A394-07FC20858E95}" srcOrd="1" destOrd="0" presId="urn:microsoft.com/office/officeart/2005/8/layout/list1"/>
    <dgm:cxn modelId="{71EA1DF6-0A89-4131-AF0E-BFCE65488299}" type="presParOf" srcId="{32245DC1-13F5-4B3F-9F15-97997273D449}" destId="{41884D5A-7DFB-44E7-9830-9F98B3C430FD}" srcOrd="2" destOrd="0" presId="urn:microsoft.com/office/officeart/2005/8/layout/list1"/>
    <dgm:cxn modelId="{581931F6-49EC-49F2-B2C3-03A4B33F1DF9}" type="presParOf" srcId="{32245DC1-13F5-4B3F-9F15-97997273D449}" destId="{38F0DEF8-4C63-4C13-905A-8D55A5221A11}" srcOrd="3" destOrd="0" presId="urn:microsoft.com/office/officeart/2005/8/layout/list1"/>
    <dgm:cxn modelId="{09944D25-5803-46AA-8609-8ECC731FE609}" type="presParOf" srcId="{32245DC1-13F5-4B3F-9F15-97997273D449}" destId="{B27AFA84-CEFB-4250-9660-B632B36B02A7}" srcOrd="4" destOrd="0" presId="urn:microsoft.com/office/officeart/2005/8/layout/list1"/>
    <dgm:cxn modelId="{305BF012-DDCB-42D8-9F2C-1B2C0DBC1B3F}" type="presParOf" srcId="{B27AFA84-CEFB-4250-9660-B632B36B02A7}" destId="{78435611-53EB-4461-BFE1-0AD39AF0D5AF}" srcOrd="0" destOrd="0" presId="urn:microsoft.com/office/officeart/2005/8/layout/list1"/>
    <dgm:cxn modelId="{78AC7D64-6D99-405E-9167-F909787F1B15}" type="presParOf" srcId="{B27AFA84-CEFB-4250-9660-B632B36B02A7}" destId="{32DE2A5C-4EB7-4B3E-AB63-5CE8CDE505E8}" srcOrd="1" destOrd="0" presId="urn:microsoft.com/office/officeart/2005/8/layout/list1"/>
    <dgm:cxn modelId="{AD4A7F24-FF0C-4397-AF5B-5E33B837904C}" type="presParOf" srcId="{32245DC1-13F5-4B3F-9F15-97997273D449}" destId="{ACCA8DE4-BFA2-4432-B704-589A5BB07036}" srcOrd="5" destOrd="0" presId="urn:microsoft.com/office/officeart/2005/8/layout/list1"/>
    <dgm:cxn modelId="{C65A0CD2-9C40-4E41-8DFA-589EFE4CEF7C}" type="presParOf" srcId="{32245DC1-13F5-4B3F-9F15-97997273D449}" destId="{B91B8CFD-038E-46E9-A3D6-3C1CE588A334}" srcOrd="6" destOrd="0" presId="urn:microsoft.com/office/officeart/2005/8/layout/list1"/>
    <dgm:cxn modelId="{E1FF0263-8A50-4238-B96B-18A83916EBB0}" type="presParOf" srcId="{32245DC1-13F5-4B3F-9F15-97997273D449}" destId="{D3B81C5E-9131-46D7-854D-2C9619E98955}" srcOrd="7" destOrd="0" presId="urn:microsoft.com/office/officeart/2005/8/layout/list1"/>
    <dgm:cxn modelId="{B9CCCDB3-B3FB-4E35-8DF8-4EA81A1397BC}" type="presParOf" srcId="{32245DC1-13F5-4B3F-9F15-97997273D449}" destId="{BB54F066-62C5-454A-96BB-B19E1A800B49}" srcOrd="8" destOrd="0" presId="urn:microsoft.com/office/officeart/2005/8/layout/list1"/>
    <dgm:cxn modelId="{79373440-9CA3-43E3-A3BE-7747D11B83DA}" type="presParOf" srcId="{BB54F066-62C5-454A-96BB-B19E1A800B49}" destId="{A1405054-0A8B-4325-8EFF-92BBD88B4FD7}" srcOrd="0" destOrd="0" presId="urn:microsoft.com/office/officeart/2005/8/layout/list1"/>
    <dgm:cxn modelId="{37AB9565-BEB5-4285-A4F8-3B35464BFE73}" type="presParOf" srcId="{BB54F066-62C5-454A-96BB-B19E1A800B49}" destId="{BA87CF91-9A36-429C-917F-4F40502E8850}" srcOrd="1" destOrd="0" presId="urn:microsoft.com/office/officeart/2005/8/layout/list1"/>
    <dgm:cxn modelId="{550B468D-37F5-4B8F-9F23-461074E0F538}" type="presParOf" srcId="{32245DC1-13F5-4B3F-9F15-97997273D449}" destId="{E3619CD3-D707-41BA-BE1F-3F462721CECC}" srcOrd="9" destOrd="0" presId="urn:microsoft.com/office/officeart/2005/8/layout/list1"/>
    <dgm:cxn modelId="{6C460213-4692-47EC-9514-9C20E68F0E47}" type="presParOf" srcId="{32245DC1-13F5-4B3F-9F15-97997273D449}" destId="{49087798-F4B0-4AA2-A94D-8A05F1F23548}" srcOrd="10" destOrd="0" presId="urn:microsoft.com/office/officeart/2005/8/layout/list1"/>
    <dgm:cxn modelId="{55B72BFA-78A3-45E3-8AA4-2FF406892B6D}" type="presParOf" srcId="{32245DC1-13F5-4B3F-9F15-97997273D449}" destId="{74235F2D-DC44-4CF7-B01E-CAEA721769C1}" srcOrd="11" destOrd="0" presId="urn:microsoft.com/office/officeart/2005/8/layout/list1"/>
    <dgm:cxn modelId="{C10E7349-A74A-4D7C-AFCD-57573363452F}" type="presParOf" srcId="{32245DC1-13F5-4B3F-9F15-97997273D449}" destId="{399189A1-EFC3-4128-968A-B32873FD92F7}" srcOrd="12" destOrd="0" presId="urn:microsoft.com/office/officeart/2005/8/layout/list1"/>
    <dgm:cxn modelId="{587E1F5A-1D2F-4890-BA17-52AFCFC6AD7B}" type="presParOf" srcId="{399189A1-EFC3-4128-968A-B32873FD92F7}" destId="{FD6B83AA-21F4-4AC3-B5BA-D48086150073}" srcOrd="0" destOrd="0" presId="urn:microsoft.com/office/officeart/2005/8/layout/list1"/>
    <dgm:cxn modelId="{5F6F76BB-64EE-4D21-8609-C2F1DD259C49}" type="presParOf" srcId="{399189A1-EFC3-4128-968A-B32873FD92F7}" destId="{43CBFF8A-33F2-4CC6-A2CA-0FEE4706B306}" srcOrd="1" destOrd="0" presId="urn:microsoft.com/office/officeart/2005/8/layout/list1"/>
    <dgm:cxn modelId="{CF721A1B-552B-4073-925E-A67A49839EF2}" type="presParOf" srcId="{32245DC1-13F5-4B3F-9F15-97997273D449}" destId="{7E40C54F-307C-47F8-BF8D-0BF0458A3682}" srcOrd="13" destOrd="0" presId="urn:microsoft.com/office/officeart/2005/8/layout/list1"/>
    <dgm:cxn modelId="{297A2AA1-A740-47CA-8931-A7DDADF55022}" type="presParOf" srcId="{32245DC1-13F5-4B3F-9F15-97997273D449}" destId="{4768A738-2E4C-4023-A82F-DCDCD80FFBA5}" srcOrd="14" destOrd="0" presId="urn:microsoft.com/office/officeart/2005/8/layout/list1"/>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327E4223-7686-4C75-A73C-140AD0CE090D}" type="doc">
      <dgm:prSet loTypeId="urn:microsoft.com/office/officeart/2005/8/layout/process5" loCatId="process" qsTypeId="urn:microsoft.com/office/officeart/2005/8/quickstyle/3d3" qsCatId="3D" csTypeId="urn:microsoft.com/office/officeart/2005/8/colors/accent0_3" csCatId="mainScheme" phldr="1"/>
      <dgm:spPr/>
      <dgm:t>
        <a:bodyPr/>
        <a:lstStyle/>
        <a:p>
          <a:endParaRPr lang="es-SV"/>
        </a:p>
      </dgm:t>
    </dgm:pt>
    <dgm:pt modelId="{7523541F-522D-4DF3-8EB3-F25C1EDDA5BE}">
      <dgm:prSet phldrT="[Texto]" custT="1"/>
      <dgm:spPr>
        <a:effectLst/>
      </dgm:spPr>
      <dgm:t>
        <a:bodyPr/>
        <a:lstStyle/>
        <a:p>
          <a:r>
            <a:rPr lang="es-SV" sz="2200" dirty="0" smtClean="0">
              <a:latin typeface="Calibri" pitchFamily="34" charset="0"/>
            </a:rPr>
            <a:t>1. Porcentaje de hogares en los estratos 1 al 7 RUP</a:t>
          </a:r>
          <a:endParaRPr lang="es-SV" sz="2200" dirty="0">
            <a:latin typeface="Calibri" pitchFamily="34" charset="0"/>
          </a:endParaRPr>
        </a:p>
      </dgm:t>
    </dgm:pt>
    <dgm:pt modelId="{89EAB0A4-D373-4AAF-BFF0-8929ECED6F06}" type="parTrans" cxnId="{DDAAFCDE-6794-4553-852C-822492B65DF2}">
      <dgm:prSet/>
      <dgm:spPr/>
      <dgm:t>
        <a:bodyPr/>
        <a:lstStyle/>
        <a:p>
          <a:endParaRPr lang="es-SV" sz="2200">
            <a:solidFill>
              <a:schemeClr val="tx2"/>
            </a:solidFill>
            <a:latin typeface="Calibri" pitchFamily="34" charset="0"/>
          </a:endParaRPr>
        </a:p>
      </dgm:t>
    </dgm:pt>
    <dgm:pt modelId="{1830F2B7-4169-43AD-B5A3-47CC9497748A}" type="sibTrans" cxnId="{DDAAFCDE-6794-4553-852C-822492B65DF2}">
      <dgm:prSet custT="1"/>
      <dgm:spPr>
        <a:solidFill>
          <a:srgbClr val="FFC000"/>
        </a:solidFill>
      </dgm:spPr>
      <dgm:t>
        <a:bodyPr/>
        <a:lstStyle/>
        <a:p>
          <a:endParaRPr lang="es-SV" sz="2200">
            <a:solidFill>
              <a:schemeClr val="tx2"/>
            </a:solidFill>
            <a:latin typeface="Calibri" pitchFamily="34" charset="0"/>
          </a:endParaRPr>
        </a:p>
      </dgm:t>
    </dgm:pt>
    <dgm:pt modelId="{88663B86-7770-4283-AC51-579F1F6F7AF9}">
      <dgm:prSet phldrT="[Texto]" custT="1"/>
      <dgm:spPr>
        <a:effectLst/>
      </dgm:spPr>
      <dgm:t>
        <a:bodyPr/>
        <a:lstStyle/>
        <a:p>
          <a:r>
            <a:rPr lang="es-SV" sz="2200" dirty="0" smtClean="0">
              <a:latin typeface="Calibri" pitchFamily="34" charset="0"/>
            </a:rPr>
            <a:t>2. En el municipio, se incorporan los hogares en los estratos del 1 al 7 RUP.</a:t>
          </a:r>
          <a:endParaRPr lang="es-SV" sz="2200" dirty="0">
            <a:latin typeface="Calibri" pitchFamily="34" charset="0"/>
          </a:endParaRPr>
        </a:p>
      </dgm:t>
    </dgm:pt>
    <dgm:pt modelId="{F62BD8DD-A792-4529-810E-632CFF5B43B9}" type="parTrans" cxnId="{B3342318-9BB4-429A-97D2-7ACF5D5B92E9}">
      <dgm:prSet/>
      <dgm:spPr/>
      <dgm:t>
        <a:bodyPr/>
        <a:lstStyle/>
        <a:p>
          <a:endParaRPr lang="es-SV" sz="2200">
            <a:solidFill>
              <a:schemeClr val="tx2"/>
            </a:solidFill>
            <a:latin typeface="Calibri" pitchFamily="34" charset="0"/>
          </a:endParaRPr>
        </a:p>
      </dgm:t>
    </dgm:pt>
    <dgm:pt modelId="{A7C79121-0ACF-4FF0-8DE7-B3A1F1EC1C0C}" type="sibTrans" cxnId="{B3342318-9BB4-429A-97D2-7ACF5D5B92E9}">
      <dgm:prSet custT="1"/>
      <dgm:spPr>
        <a:solidFill>
          <a:srgbClr val="FFC000"/>
        </a:solidFill>
      </dgm:spPr>
      <dgm:t>
        <a:bodyPr/>
        <a:lstStyle/>
        <a:p>
          <a:endParaRPr lang="es-SV" sz="2200">
            <a:solidFill>
              <a:schemeClr val="tx2"/>
            </a:solidFill>
            <a:latin typeface="Calibri" pitchFamily="34" charset="0"/>
          </a:endParaRPr>
        </a:p>
      </dgm:t>
    </dgm:pt>
    <dgm:pt modelId="{6E68D415-D94A-40E0-8441-91ACD777CF4A}">
      <dgm:prSet phldrT="[Texto]" custT="1"/>
      <dgm:spPr>
        <a:effectLst/>
      </dgm:spPr>
      <dgm:t>
        <a:bodyPr/>
        <a:lstStyle/>
        <a:p>
          <a:r>
            <a:rPr lang="es-SV" sz="2200" dirty="0" smtClean="0">
              <a:latin typeface="Calibri" pitchFamily="34" charset="0"/>
            </a:rPr>
            <a:t>3. En el hogar ingresan las personas de acuerdo a los criterios de elegibilidad de cada componente.</a:t>
          </a:r>
          <a:endParaRPr lang="es-SV" sz="2200" dirty="0">
            <a:latin typeface="Calibri" pitchFamily="34" charset="0"/>
          </a:endParaRPr>
        </a:p>
      </dgm:t>
    </dgm:pt>
    <dgm:pt modelId="{14B79BD5-D6E0-4A45-A894-6FA7A5B6AFCE}" type="parTrans" cxnId="{6408D7D8-5207-4A3F-9463-F64AFC0D8123}">
      <dgm:prSet/>
      <dgm:spPr/>
      <dgm:t>
        <a:bodyPr/>
        <a:lstStyle/>
        <a:p>
          <a:endParaRPr lang="es-SV" sz="2200">
            <a:solidFill>
              <a:schemeClr val="tx2"/>
            </a:solidFill>
            <a:latin typeface="Calibri" pitchFamily="34" charset="0"/>
          </a:endParaRPr>
        </a:p>
      </dgm:t>
    </dgm:pt>
    <dgm:pt modelId="{5DB30173-E497-411B-8C4A-98DA9573DCC5}" type="sibTrans" cxnId="{6408D7D8-5207-4A3F-9463-F64AFC0D8123}">
      <dgm:prSet custT="1"/>
      <dgm:spPr>
        <a:solidFill>
          <a:srgbClr val="FFC000"/>
        </a:solidFill>
      </dgm:spPr>
      <dgm:t>
        <a:bodyPr/>
        <a:lstStyle/>
        <a:p>
          <a:endParaRPr lang="es-SV" sz="2200">
            <a:solidFill>
              <a:schemeClr val="tx2"/>
            </a:solidFill>
            <a:latin typeface="Calibri" pitchFamily="34" charset="0"/>
          </a:endParaRPr>
        </a:p>
      </dgm:t>
    </dgm:pt>
    <dgm:pt modelId="{18F1732C-DF41-4055-883F-C44EF416B7BA}">
      <dgm:prSet phldrT="[Texto]" custT="1"/>
      <dgm:spPr>
        <a:effectLst/>
      </dgm:spPr>
      <dgm:t>
        <a:bodyPr/>
        <a:lstStyle/>
        <a:p>
          <a:r>
            <a:rPr lang="es-SV" sz="2200" dirty="0" smtClean="0">
              <a:latin typeface="Calibri" pitchFamily="34" charset="0"/>
            </a:rPr>
            <a:t>4. Para agua potable y energía eléctrica se elaborará un catálogo de coberturas para la priorización.</a:t>
          </a:r>
          <a:endParaRPr lang="es-SV" sz="2200" dirty="0">
            <a:latin typeface="Calibri" pitchFamily="34" charset="0"/>
          </a:endParaRPr>
        </a:p>
      </dgm:t>
    </dgm:pt>
    <dgm:pt modelId="{58BE487E-F583-405B-A1AC-CC3EC96817EE}" type="parTrans" cxnId="{87DABDF0-6D1A-4249-9CB9-C7FB2B364B3D}">
      <dgm:prSet/>
      <dgm:spPr/>
      <dgm:t>
        <a:bodyPr/>
        <a:lstStyle/>
        <a:p>
          <a:endParaRPr lang="es-SV" sz="2200">
            <a:solidFill>
              <a:schemeClr val="tx2"/>
            </a:solidFill>
            <a:latin typeface="Calibri" pitchFamily="34" charset="0"/>
          </a:endParaRPr>
        </a:p>
      </dgm:t>
    </dgm:pt>
    <dgm:pt modelId="{15CF50A7-68C1-4DCE-B600-9008C4885993}" type="sibTrans" cxnId="{87DABDF0-6D1A-4249-9CB9-C7FB2B364B3D}">
      <dgm:prSet/>
      <dgm:spPr/>
      <dgm:t>
        <a:bodyPr/>
        <a:lstStyle/>
        <a:p>
          <a:endParaRPr lang="es-SV" sz="2200">
            <a:solidFill>
              <a:schemeClr val="tx2"/>
            </a:solidFill>
            <a:latin typeface="Calibri" pitchFamily="34" charset="0"/>
          </a:endParaRPr>
        </a:p>
      </dgm:t>
    </dgm:pt>
    <dgm:pt modelId="{5208B22C-3909-4421-A566-CED731D08379}" type="pres">
      <dgm:prSet presAssocID="{327E4223-7686-4C75-A73C-140AD0CE090D}" presName="diagram" presStyleCnt="0">
        <dgm:presLayoutVars>
          <dgm:dir/>
          <dgm:resizeHandles val="exact"/>
        </dgm:presLayoutVars>
      </dgm:prSet>
      <dgm:spPr/>
      <dgm:t>
        <a:bodyPr/>
        <a:lstStyle/>
        <a:p>
          <a:endParaRPr lang="es-SV"/>
        </a:p>
      </dgm:t>
    </dgm:pt>
    <dgm:pt modelId="{B4F908FF-7D44-415E-ABA3-1FF42F2DF2CF}" type="pres">
      <dgm:prSet presAssocID="{7523541F-522D-4DF3-8EB3-F25C1EDDA5BE}" presName="node" presStyleLbl="node1" presStyleIdx="0" presStyleCnt="4">
        <dgm:presLayoutVars>
          <dgm:bulletEnabled val="1"/>
        </dgm:presLayoutVars>
      </dgm:prSet>
      <dgm:spPr/>
      <dgm:t>
        <a:bodyPr/>
        <a:lstStyle/>
        <a:p>
          <a:endParaRPr lang="es-SV"/>
        </a:p>
      </dgm:t>
    </dgm:pt>
    <dgm:pt modelId="{149E8F49-1FD4-4CCE-B90C-023636776051}" type="pres">
      <dgm:prSet presAssocID="{1830F2B7-4169-43AD-B5A3-47CC9497748A}" presName="sibTrans" presStyleLbl="sibTrans2D1" presStyleIdx="0" presStyleCnt="3" custScaleX="178703" custScaleY="98556"/>
      <dgm:spPr/>
      <dgm:t>
        <a:bodyPr/>
        <a:lstStyle/>
        <a:p>
          <a:endParaRPr lang="es-SV"/>
        </a:p>
      </dgm:t>
    </dgm:pt>
    <dgm:pt modelId="{4996AE8C-7656-49C0-98C8-DD3027F7C8FF}" type="pres">
      <dgm:prSet presAssocID="{1830F2B7-4169-43AD-B5A3-47CC9497748A}" presName="connectorText" presStyleLbl="sibTrans2D1" presStyleIdx="0" presStyleCnt="3"/>
      <dgm:spPr/>
      <dgm:t>
        <a:bodyPr/>
        <a:lstStyle/>
        <a:p>
          <a:endParaRPr lang="es-SV"/>
        </a:p>
      </dgm:t>
    </dgm:pt>
    <dgm:pt modelId="{2DA42A20-14DC-4D41-99CD-B7BD42245046}" type="pres">
      <dgm:prSet presAssocID="{88663B86-7770-4283-AC51-579F1F6F7AF9}" presName="node" presStyleLbl="node1" presStyleIdx="1" presStyleCnt="4">
        <dgm:presLayoutVars>
          <dgm:bulletEnabled val="1"/>
        </dgm:presLayoutVars>
      </dgm:prSet>
      <dgm:spPr/>
      <dgm:t>
        <a:bodyPr/>
        <a:lstStyle/>
        <a:p>
          <a:endParaRPr lang="es-SV"/>
        </a:p>
      </dgm:t>
    </dgm:pt>
    <dgm:pt modelId="{E1FD8EDA-BAE4-48A3-B0E9-A220627C2889}" type="pres">
      <dgm:prSet presAssocID="{A7C79121-0ACF-4FF0-8DE7-B3A1F1EC1C0C}" presName="sibTrans" presStyleLbl="sibTrans2D1" presStyleIdx="1" presStyleCnt="3" custScaleX="178703" custScaleY="98556"/>
      <dgm:spPr/>
      <dgm:t>
        <a:bodyPr/>
        <a:lstStyle/>
        <a:p>
          <a:endParaRPr lang="es-SV"/>
        </a:p>
      </dgm:t>
    </dgm:pt>
    <dgm:pt modelId="{208FC79A-D392-4CCD-A20A-532E8B998E98}" type="pres">
      <dgm:prSet presAssocID="{A7C79121-0ACF-4FF0-8DE7-B3A1F1EC1C0C}" presName="connectorText" presStyleLbl="sibTrans2D1" presStyleIdx="1" presStyleCnt="3"/>
      <dgm:spPr/>
      <dgm:t>
        <a:bodyPr/>
        <a:lstStyle/>
        <a:p>
          <a:endParaRPr lang="es-SV"/>
        </a:p>
      </dgm:t>
    </dgm:pt>
    <dgm:pt modelId="{AA7173A6-AD91-41B8-B286-A0975C59E0BE}" type="pres">
      <dgm:prSet presAssocID="{6E68D415-D94A-40E0-8441-91ACD777CF4A}" presName="node" presStyleLbl="node1" presStyleIdx="2" presStyleCnt="4">
        <dgm:presLayoutVars>
          <dgm:bulletEnabled val="1"/>
        </dgm:presLayoutVars>
      </dgm:prSet>
      <dgm:spPr/>
      <dgm:t>
        <a:bodyPr/>
        <a:lstStyle/>
        <a:p>
          <a:endParaRPr lang="es-SV"/>
        </a:p>
      </dgm:t>
    </dgm:pt>
    <dgm:pt modelId="{8D9A23FD-26CB-4093-A306-F29CFEC4005D}" type="pres">
      <dgm:prSet presAssocID="{5DB30173-E497-411B-8C4A-98DA9573DCC5}" presName="sibTrans" presStyleLbl="sibTrans2D1" presStyleIdx="2" presStyleCnt="3" custScaleX="178703" custScaleY="98556"/>
      <dgm:spPr/>
      <dgm:t>
        <a:bodyPr/>
        <a:lstStyle/>
        <a:p>
          <a:endParaRPr lang="es-SV"/>
        </a:p>
      </dgm:t>
    </dgm:pt>
    <dgm:pt modelId="{5ECC65C4-DE3E-476A-BD6B-77738B02ECE7}" type="pres">
      <dgm:prSet presAssocID="{5DB30173-E497-411B-8C4A-98DA9573DCC5}" presName="connectorText" presStyleLbl="sibTrans2D1" presStyleIdx="2" presStyleCnt="3"/>
      <dgm:spPr/>
      <dgm:t>
        <a:bodyPr/>
        <a:lstStyle/>
        <a:p>
          <a:endParaRPr lang="es-SV"/>
        </a:p>
      </dgm:t>
    </dgm:pt>
    <dgm:pt modelId="{7EBAB852-28D8-4D1D-9BC4-CE63045CA217}" type="pres">
      <dgm:prSet presAssocID="{18F1732C-DF41-4055-883F-C44EF416B7BA}" presName="node" presStyleLbl="node1" presStyleIdx="3" presStyleCnt="4">
        <dgm:presLayoutVars>
          <dgm:bulletEnabled val="1"/>
        </dgm:presLayoutVars>
      </dgm:prSet>
      <dgm:spPr/>
      <dgm:t>
        <a:bodyPr/>
        <a:lstStyle/>
        <a:p>
          <a:endParaRPr lang="es-SV"/>
        </a:p>
      </dgm:t>
    </dgm:pt>
  </dgm:ptLst>
  <dgm:cxnLst>
    <dgm:cxn modelId="{7605635A-8388-435D-AA4A-65EA5C0CCAF5}" type="presOf" srcId="{6E68D415-D94A-40E0-8441-91ACD777CF4A}" destId="{AA7173A6-AD91-41B8-B286-A0975C59E0BE}" srcOrd="0" destOrd="0" presId="urn:microsoft.com/office/officeart/2005/8/layout/process5"/>
    <dgm:cxn modelId="{5B08E984-C31C-4AAB-ACFD-299F62CB3045}" type="presOf" srcId="{5DB30173-E497-411B-8C4A-98DA9573DCC5}" destId="{8D9A23FD-26CB-4093-A306-F29CFEC4005D}" srcOrd="0" destOrd="0" presId="urn:microsoft.com/office/officeart/2005/8/layout/process5"/>
    <dgm:cxn modelId="{077F99CB-1914-4F21-B9B3-2D9329E609F6}" type="presOf" srcId="{18F1732C-DF41-4055-883F-C44EF416B7BA}" destId="{7EBAB852-28D8-4D1D-9BC4-CE63045CA217}" srcOrd="0" destOrd="0" presId="urn:microsoft.com/office/officeart/2005/8/layout/process5"/>
    <dgm:cxn modelId="{DDAAFCDE-6794-4553-852C-822492B65DF2}" srcId="{327E4223-7686-4C75-A73C-140AD0CE090D}" destId="{7523541F-522D-4DF3-8EB3-F25C1EDDA5BE}" srcOrd="0" destOrd="0" parTransId="{89EAB0A4-D373-4AAF-BFF0-8929ECED6F06}" sibTransId="{1830F2B7-4169-43AD-B5A3-47CC9497748A}"/>
    <dgm:cxn modelId="{6408D7D8-5207-4A3F-9463-F64AFC0D8123}" srcId="{327E4223-7686-4C75-A73C-140AD0CE090D}" destId="{6E68D415-D94A-40E0-8441-91ACD777CF4A}" srcOrd="2" destOrd="0" parTransId="{14B79BD5-D6E0-4A45-A894-6FA7A5B6AFCE}" sibTransId="{5DB30173-E497-411B-8C4A-98DA9573DCC5}"/>
    <dgm:cxn modelId="{4930F095-B356-48E5-B9CE-61F8448F5346}" type="presOf" srcId="{1830F2B7-4169-43AD-B5A3-47CC9497748A}" destId="{149E8F49-1FD4-4CCE-B90C-023636776051}" srcOrd="0" destOrd="0" presId="urn:microsoft.com/office/officeart/2005/8/layout/process5"/>
    <dgm:cxn modelId="{90560DA0-52E7-4F53-B008-EA7DA9C9887B}" type="presOf" srcId="{1830F2B7-4169-43AD-B5A3-47CC9497748A}" destId="{4996AE8C-7656-49C0-98C8-DD3027F7C8FF}" srcOrd="1" destOrd="0" presId="urn:microsoft.com/office/officeart/2005/8/layout/process5"/>
    <dgm:cxn modelId="{B3342318-9BB4-429A-97D2-7ACF5D5B92E9}" srcId="{327E4223-7686-4C75-A73C-140AD0CE090D}" destId="{88663B86-7770-4283-AC51-579F1F6F7AF9}" srcOrd="1" destOrd="0" parTransId="{F62BD8DD-A792-4529-810E-632CFF5B43B9}" sibTransId="{A7C79121-0ACF-4FF0-8DE7-B3A1F1EC1C0C}"/>
    <dgm:cxn modelId="{A792C938-9C64-4724-A46A-C98B8E5EE6C6}" type="presOf" srcId="{A7C79121-0ACF-4FF0-8DE7-B3A1F1EC1C0C}" destId="{208FC79A-D392-4CCD-A20A-532E8B998E98}" srcOrd="1" destOrd="0" presId="urn:microsoft.com/office/officeart/2005/8/layout/process5"/>
    <dgm:cxn modelId="{6B8CDBC6-6B52-4C0E-890D-E3780C9B2BF0}" type="presOf" srcId="{88663B86-7770-4283-AC51-579F1F6F7AF9}" destId="{2DA42A20-14DC-4D41-99CD-B7BD42245046}" srcOrd="0" destOrd="0" presId="urn:microsoft.com/office/officeart/2005/8/layout/process5"/>
    <dgm:cxn modelId="{5C383DE4-246C-43E9-9107-57BE0F505EC8}" type="presOf" srcId="{7523541F-522D-4DF3-8EB3-F25C1EDDA5BE}" destId="{B4F908FF-7D44-415E-ABA3-1FF42F2DF2CF}" srcOrd="0" destOrd="0" presId="urn:microsoft.com/office/officeart/2005/8/layout/process5"/>
    <dgm:cxn modelId="{E6E8FBC6-466F-4CC1-93BB-CC5AA9ED22B1}" type="presOf" srcId="{327E4223-7686-4C75-A73C-140AD0CE090D}" destId="{5208B22C-3909-4421-A566-CED731D08379}" srcOrd="0" destOrd="0" presId="urn:microsoft.com/office/officeart/2005/8/layout/process5"/>
    <dgm:cxn modelId="{1980A5B4-C68F-42B6-96E2-55C42A48053F}" type="presOf" srcId="{5DB30173-E497-411B-8C4A-98DA9573DCC5}" destId="{5ECC65C4-DE3E-476A-BD6B-77738B02ECE7}" srcOrd="1" destOrd="0" presId="urn:microsoft.com/office/officeart/2005/8/layout/process5"/>
    <dgm:cxn modelId="{274A4871-600C-4A0D-8EF4-C6E03457CBB7}" type="presOf" srcId="{A7C79121-0ACF-4FF0-8DE7-B3A1F1EC1C0C}" destId="{E1FD8EDA-BAE4-48A3-B0E9-A220627C2889}" srcOrd="0" destOrd="0" presId="urn:microsoft.com/office/officeart/2005/8/layout/process5"/>
    <dgm:cxn modelId="{87DABDF0-6D1A-4249-9CB9-C7FB2B364B3D}" srcId="{327E4223-7686-4C75-A73C-140AD0CE090D}" destId="{18F1732C-DF41-4055-883F-C44EF416B7BA}" srcOrd="3" destOrd="0" parTransId="{58BE487E-F583-405B-A1AC-CC3EC96817EE}" sibTransId="{15CF50A7-68C1-4DCE-B600-9008C4885993}"/>
    <dgm:cxn modelId="{9EDB5897-C05F-466E-AA03-3458A8A28488}" type="presParOf" srcId="{5208B22C-3909-4421-A566-CED731D08379}" destId="{B4F908FF-7D44-415E-ABA3-1FF42F2DF2CF}" srcOrd="0" destOrd="0" presId="urn:microsoft.com/office/officeart/2005/8/layout/process5"/>
    <dgm:cxn modelId="{4A76A6FC-0C7A-454B-8D01-50CFB8DB798F}" type="presParOf" srcId="{5208B22C-3909-4421-A566-CED731D08379}" destId="{149E8F49-1FD4-4CCE-B90C-023636776051}" srcOrd="1" destOrd="0" presId="urn:microsoft.com/office/officeart/2005/8/layout/process5"/>
    <dgm:cxn modelId="{E992F51F-6A66-447A-BA0A-D57CCFA05713}" type="presParOf" srcId="{149E8F49-1FD4-4CCE-B90C-023636776051}" destId="{4996AE8C-7656-49C0-98C8-DD3027F7C8FF}" srcOrd="0" destOrd="0" presId="urn:microsoft.com/office/officeart/2005/8/layout/process5"/>
    <dgm:cxn modelId="{B55B657B-89CF-4C4F-A653-4147EBEACB14}" type="presParOf" srcId="{5208B22C-3909-4421-A566-CED731D08379}" destId="{2DA42A20-14DC-4D41-99CD-B7BD42245046}" srcOrd="2" destOrd="0" presId="urn:microsoft.com/office/officeart/2005/8/layout/process5"/>
    <dgm:cxn modelId="{3B3F0074-A35B-4EC9-B070-3E532E452DCF}" type="presParOf" srcId="{5208B22C-3909-4421-A566-CED731D08379}" destId="{E1FD8EDA-BAE4-48A3-B0E9-A220627C2889}" srcOrd="3" destOrd="0" presId="urn:microsoft.com/office/officeart/2005/8/layout/process5"/>
    <dgm:cxn modelId="{5A54E1F4-8565-486C-A520-5D787D87EE77}" type="presParOf" srcId="{E1FD8EDA-BAE4-48A3-B0E9-A220627C2889}" destId="{208FC79A-D392-4CCD-A20A-532E8B998E98}" srcOrd="0" destOrd="0" presId="urn:microsoft.com/office/officeart/2005/8/layout/process5"/>
    <dgm:cxn modelId="{01A216A0-C5EC-4730-AA0E-35E2E135422A}" type="presParOf" srcId="{5208B22C-3909-4421-A566-CED731D08379}" destId="{AA7173A6-AD91-41B8-B286-A0975C59E0BE}" srcOrd="4" destOrd="0" presId="urn:microsoft.com/office/officeart/2005/8/layout/process5"/>
    <dgm:cxn modelId="{AD227528-2132-461B-8443-06C92CF0A9C3}" type="presParOf" srcId="{5208B22C-3909-4421-A566-CED731D08379}" destId="{8D9A23FD-26CB-4093-A306-F29CFEC4005D}" srcOrd="5" destOrd="0" presId="urn:microsoft.com/office/officeart/2005/8/layout/process5"/>
    <dgm:cxn modelId="{470EF0ED-F7C7-4657-A02B-EBF2FAE9D699}" type="presParOf" srcId="{8D9A23FD-26CB-4093-A306-F29CFEC4005D}" destId="{5ECC65C4-DE3E-476A-BD6B-77738B02ECE7}" srcOrd="0" destOrd="0" presId="urn:microsoft.com/office/officeart/2005/8/layout/process5"/>
    <dgm:cxn modelId="{22EE696D-4B8B-4584-9A0D-B8D66E327965}" type="presParOf" srcId="{5208B22C-3909-4421-A566-CED731D08379}" destId="{7EBAB852-28D8-4D1D-9BC4-CE63045CA217}" srcOrd="6"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884D5A-7DFB-44E7-9830-9F98B3C430FD}">
      <dsp:nvSpPr>
        <dsp:cNvPr id="0" name=""/>
        <dsp:cNvSpPr/>
      </dsp:nvSpPr>
      <dsp:spPr>
        <a:xfrm>
          <a:off x="0" y="856786"/>
          <a:ext cx="7109543" cy="504000"/>
        </a:xfrm>
        <a:prstGeom prst="rect">
          <a:avLst/>
        </a:prstGeom>
        <a:solidFill>
          <a:schemeClr val="lt2">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26B9B3A6-C610-4A89-AC23-3BBCA7F3178F}">
      <dsp:nvSpPr>
        <dsp:cNvPr id="0" name=""/>
        <dsp:cNvSpPr/>
      </dsp:nvSpPr>
      <dsp:spPr>
        <a:xfrm>
          <a:off x="355477" y="94077"/>
          <a:ext cx="5639972" cy="1057908"/>
        </a:xfrm>
        <a:prstGeom prst="roundRect">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88107" tIns="0" rIns="188107" bIns="0" numCol="1" spcCol="1270" anchor="ctr" anchorCtr="0">
          <a:noAutofit/>
        </a:bodyPr>
        <a:lstStyle/>
        <a:p>
          <a:pPr lvl="0" algn="l" defTabSz="889000">
            <a:lnSpc>
              <a:spcPct val="90000"/>
            </a:lnSpc>
            <a:spcBef>
              <a:spcPct val="0"/>
            </a:spcBef>
            <a:spcAft>
              <a:spcPct val="35000"/>
            </a:spcAft>
          </a:pPr>
          <a:r>
            <a:rPr lang="es-MX" sz="2000" b="1" kern="1200" dirty="0" smtClean="0">
              <a:latin typeface="Century Gothic" panose="020B0502020202020204" pitchFamily="34" charset="0"/>
              <a:ea typeface="+mn-ea"/>
              <a:cs typeface="+mn-cs"/>
            </a:rPr>
            <a:t>Primera Infancia (embarazo) y niñas y niños menores de 2 años </a:t>
          </a:r>
          <a:endParaRPr lang="es-MX" sz="2000" b="1" kern="1200" dirty="0">
            <a:latin typeface="Century Gothic" panose="020B0502020202020204" pitchFamily="34" charset="0"/>
            <a:ea typeface="+mn-ea"/>
            <a:cs typeface="+mn-cs"/>
          </a:endParaRPr>
        </a:p>
      </dsp:txBody>
      <dsp:txXfrm>
        <a:off x="407120" y="145720"/>
        <a:ext cx="5536686" cy="954622"/>
      </dsp:txXfrm>
    </dsp:sp>
    <dsp:sp modelId="{B91B8CFD-038E-46E9-A3D6-3C1CE588A334}">
      <dsp:nvSpPr>
        <dsp:cNvPr id="0" name=""/>
        <dsp:cNvSpPr/>
      </dsp:nvSpPr>
      <dsp:spPr>
        <a:xfrm>
          <a:off x="0" y="1798106"/>
          <a:ext cx="7109543" cy="504000"/>
        </a:xfrm>
        <a:prstGeom prst="rect">
          <a:avLst/>
        </a:prstGeom>
        <a:solidFill>
          <a:schemeClr val="lt2">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32DE2A5C-4EB7-4B3E-AB63-5CE8CDE505E8}">
      <dsp:nvSpPr>
        <dsp:cNvPr id="0" name=""/>
        <dsp:cNvSpPr/>
      </dsp:nvSpPr>
      <dsp:spPr>
        <a:xfrm>
          <a:off x="355477" y="1468786"/>
          <a:ext cx="4976680" cy="590400"/>
        </a:xfrm>
        <a:prstGeom prst="roundRect">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88107" tIns="0" rIns="188107" bIns="0" numCol="1" spcCol="1270" anchor="ctr" anchorCtr="0">
          <a:noAutofit/>
        </a:bodyPr>
        <a:lstStyle/>
        <a:p>
          <a:pPr lvl="0" algn="l" defTabSz="889000">
            <a:lnSpc>
              <a:spcPct val="90000"/>
            </a:lnSpc>
            <a:spcBef>
              <a:spcPct val="0"/>
            </a:spcBef>
            <a:spcAft>
              <a:spcPct val="35000"/>
            </a:spcAft>
          </a:pPr>
          <a:r>
            <a:rPr lang="es-MX" sz="2000" b="1" kern="1200" dirty="0" smtClean="0">
              <a:latin typeface="Century Gothic" panose="020B0502020202020204" pitchFamily="34" charset="0"/>
              <a:ea typeface="+mn-ea"/>
              <a:cs typeface="+mn-cs"/>
            </a:rPr>
            <a:t>Mujeres, Adolescentes y jóvenes</a:t>
          </a:r>
          <a:endParaRPr lang="es-MX" sz="2000" b="1" kern="1200" dirty="0">
            <a:latin typeface="Century Gothic" panose="020B0502020202020204" pitchFamily="34" charset="0"/>
            <a:ea typeface="+mn-ea"/>
            <a:cs typeface="+mn-cs"/>
          </a:endParaRPr>
        </a:p>
      </dsp:txBody>
      <dsp:txXfrm>
        <a:off x="384298" y="1497607"/>
        <a:ext cx="4919038" cy="532758"/>
      </dsp:txXfrm>
    </dsp:sp>
    <dsp:sp modelId="{49087798-F4B0-4AA2-A94D-8A05F1F23548}">
      <dsp:nvSpPr>
        <dsp:cNvPr id="0" name=""/>
        <dsp:cNvSpPr/>
      </dsp:nvSpPr>
      <dsp:spPr>
        <a:xfrm>
          <a:off x="0" y="2671186"/>
          <a:ext cx="7109543" cy="504000"/>
        </a:xfrm>
        <a:prstGeom prst="rect">
          <a:avLst/>
        </a:prstGeom>
        <a:solidFill>
          <a:schemeClr val="lt2">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BA87CF91-9A36-429C-917F-4F40502E8850}">
      <dsp:nvSpPr>
        <dsp:cNvPr id="0" name=""/>
        <dsp:cNvSpPr/>
      </dsp:nvSpPr>
      <dsp:spPr>
        <a:xfrm>
          <a:off x="355477" y="2375986"/>
          <a:ext cx="4976680" cy="590400"/>
        </a:xfrm>
        <a:prstGeom prst="roundRect">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88107" tIns="0" rIns="188107" bIns="0" numCol="1" spcCol="1270" anchor="ctr" anchorCtr="0">
          <a:noAutofit/>
        </a:bodyPr>
        <a:lstStyle/>
        <a:p>
          <a:pPr lvl="0" algn="l" defTabSz="889000">
            <a:lnSpc>
              <a:spcPct val="90000"/>
            </a:lnSpc>
            <a:spcBef>
              <a:spcPct val="0"/>
            </a:spcBef>
            <a:spcAft>
              <a:spcPct val="35000"/>
            </a:spcAft>
          </a:pPr>
          <a:r>
            <a:rPr lang="es-MX" sz="2000" b="1" kern="1200" dirty="0" smtClean="0">
              <a:latin typeface="Century Gothic" panose="020B0502020202020204" pitchFamily="34" charset="0"/>
              <a:ea typeface="+mn-ea"/>
              <a:cs typeface="+mn-cs"/>
            </a:rPr>
            <a:t>Personas adultas mayores</a:t>
          </a:r>
          <a:endParaRPr lang="es-MX" sz="2000" b="1" kern="1200" dirty="0">
            <a:latin typeface="Century Gothic" panose="020B0502020202020204" pitchFamily="34" charset="0"/>
            <a:ea typeface="+mn-ea"/>
            <a:cs typeface="+mn-cs"/>
          </a:endParaRPr>
        </a:p>
      </dsp:txBody>
      <dsp:txXfrm>
        <a:off x="384298" y="2404807"/>
        <a:ext cx="4919038" cy="532758"/>
      </dsp:txXfrm>
    </dsp:sp>
    <dsp:sp modelId="{4768A738-2E4C-4023-A82F-DCDCD80FFBA5}">
      <dsp:nvSpPr>
        <dsp:cNvPr id="0" name=""/>
        <dsp:cNvSpPr/>
      </dsp:nvSpPr>
      <dsp:spPr>
        <a:xfrm>
          <a:off x="0" y="3578386"/>
          <a:ext cx="7109543" cy="504000"/>
        </a:xfrm>
        <a:prstGeom prst="rect">
          <a:avLst/>
        </a:prstGeom>
        <a:solidFill>
          <a:schemeClr val="lt2">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43CBFF8A-33F2-4CC6-A2CA-0FEE4706B306}">
      <dsp:nvSpPr>
        <dsp:cNvPr id="0" name=""/>
        <dsp:cNvSpPr/>
      </dsp:nvSpPr>
      <dsp:spPr>
        <a:xfrm>
          <a:off x="355477" y="3283186"/>
          <a:ext cx="4976680" cy="590400"/>
        </a:xfrm>
        <a:prstGeom prst="roundRect">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88107" tIns="0" rIns="188107" bIns="0" numCol="1" spcCol="1270" anchor="ctr" anchorCtr="0">
          <a:noAutofit/>
        </a:bodyPr>
        <a:lstStyle/>
        <a:p>
          <a:pPr lvl="0" algn="l" defTabSz="889000">
            <a:lnSpc>
              <a:spcPct val="90000"/>
            </a:lnSpc>
            <a:spcBef>
              <a:spcPct val="0"/>
            </a:spcBef>
            <a:spcAft>
              <a:spcPct val="35000"/>
            </a:spcAft>
          </a:pPr>
          <a:r>
            <a:rPr lang="es-MX" sz="2000" b="1" kern="1200" dirty="0" smtClean="0">
              <a:latin typeface="Century Gothic" panose="020B0502020202020204" pitchFamily="34" charset="0"/>
              <a:ea typeface="+mn-ea"/>
              <a:cs typeface="+mn-cs"/>
            </a:rPr>
            <a:t>Personas con discapacidad</a:t>
          </a:r>
          <a:endParaRPr lang="es-MX" sz="2000" b="1" kern="1200" dirty="0">
            <a:latin typeface="Century Gothic" panose="020B0502020202020204" pitchFamily="34" charset="0"/>
            <a:ea typeface="+mn-ea"/>
            <a:cs typeface="+mn-cs"/>
          </a:endParaRPr>
        </a:p>
      </dsp:txBody>
      <dsp:txXfrm>
        <a:off x="384298" y="3312007"/>
        <a:ext cx="4919038" cy="5327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F908FF-7D44-415E-ABA3-1FF42F2DF2CF}">
      <dsp:nvSpPr>
        <dsp:cNvPr id="0" name=""/>
        <dsp:cNvSpPr/>
      </dsp:nvSpPr>
      <dsp:spPr>
        <a:xfrm>
          <a:off x="317524" y="972"/>
          <a:ext cx="2945753" cy="1767451"/>
        </a:xfrm>
        <a:prstGeom prst="roundRect">
          <a:avLst>
            <a:gd name="adj" fmla="val 10000"/>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SV" sz="2200" kern="1200" dirty="0" smtClean="0">
              <a:latin typeface="Calibri" pitchFamily="34" charset="0"/>
            </a:rPr>
            <a:t>1. Porcentaje de hogares en los estratos 1 al 7 RUP</a:t>
          </a:r>
          <a:endParaRPr lang="es-SV" sz="2200" kern="1200" dirty="0">
            <a:latin typeface="Calibri" pitchFamily="34" charset="0"/>
          </a:endParaRPr>
        </a:p>
      </dsp:txBody>
      <dsp:txXfrm>
        <a:off x="369291" y="52739"/>
        <a:ext cx="2842219" cy="1663917"/>
      </dsp:txXfrm>
    </dsp:sp>
    <dsp:sp modelId="{149E8F49-1FD4-4CCE-B90C-023636776051}">
      <dsp:nvSpPr>
        <dsp:cNvPr id="0" name=""/>
        <dsp:cNvSpPr/>
      </dsp:nvSpPr>
      <dsp:spPr>
        <a:xfrm>
          <a:off x="3276753" y="524699"/>
          <a:ext cx="1115999" cy="719997"/>
        </a:xfrm>
        <a:prstGeom prst="rightArrow">
          <a:avLst>
            <a:gd name="adj1" fmla="val 60000"/>
            <a:gd name="adj2" fmla="val 50000"/>
          </a:avLst>
        </a:prstGeom>
        <a:solidFill>
          <a:srgbClr val="FFC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s-SV" sz="2200" kern="1200">
            <a:solidFill>
              <a:schemeClr val="tx2"/>
            </a:solidFill>
            <a:latin typeface="Calibri" pitchFamily="34" charset="0"/>
          </a:endParaRPr>
        </a:p>
      </dsp:txBody>
      <dsp:txXfrm>
        <a:off x="3276753" y="668698"/>
        <a:ext cx="900000" cy="431999"/>
      </dsp:txXfrm>
    </dsp:sp>
    <dsp:sp modelId="{2DA42A20-14DC-4D41-99CD-B7BD42245046}">
      <dsp:nvSpPr>
        <dsp:cNvPr id="0" name=""/>
        <dsp:cNvSpPr/>
      </dsp:nvSpPr>
      <dsp:spPr>
        <a:xfrm>
          <a:off x="4441578" y="972"/>
          <a:ext cx="2945753" cy="1767451"/>
        </a:xfrm>
        <a:prstGeom prst="roundRect">
          <a:avLst>
            <a:gd name="adj" fmla="val 10000"/>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SV" sz="2200" kern="1200" dirty="0" smtClean="0">
              <a:latin typeface="Calibri" pitchFamily="34" charset="0"/>
            </a:rPr>
            <a:t>2. En el municipio, se incorporan los hogares en los estratos del 1 al 7 RUP.</a:t>
          </a:r>
          <a:endParaRPr lang="es-SV" sz="2200" kern="1200" dirty="0">
            <a:latin typeface="Calibri" pitchFamily="34" charset="0"/>
          </a:endParaRPr>
        </a:p>
      </dsp:txBody>
      <dsp:txXfrm>
        <a:off x="4493345" y="52739"/>
        <a:ext cx="2842219" cy="1663917"/>
      </dsp:txXfrm>
    </dsp:sp>
    <dsp:sp modelId="{E1FD8EDA-BAE4-48A3-B0E9-A220627C2889}">
      <dsp:nvSpPr>
        <dsp:cNvPr id="0" name=""/>
        <dsp:cNvSpPr/>
      </dsp:nvSpPr>
      <dsp:spPr>
        <a:xfrm rot="5400000">
          <a:off x="5356455" y="1979901"/>
          <a:ext cx="1115999" cy="719997"/>
        </a:xfrm>
        <a:prstGeom prst="rightArrow">
          <a:avLst>
            <a:gd name="adj1" fmla="val 60000"/>
            <a:gd name="adj2" fmla="val 50000"/>
          </a:avLst>
        </a:prstGeom>
        <a:solidFill>
          <a:srgbClr val="FFC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s-SV" sz="2200" kern="1200">
            <a:solidFill>
              <a:schemeClr val="tx2"/>
            </a:solidFill>
            <a:latin typeface="Calibri" pitchFamily="34" charset="0"/>
          </a:endParaRPr>
        </a:p>
      </dsp:txBody>
      <dsp:txXfrm rot="-5400000">
        <a:off x="5698455" y="1781901"/>
        <a:ext cx="431999" cy="900000"/>
      </dsp:txXfrm>
    </dsp:sp>
    <dsp:sp modelId="{AA7173A6-AD91-41B8-B286-A0975C59E0BE}">
      <dsp:nvSpPr>
        <dsp:cNvPr id="0" name=""/>
        <dsp:cNvSpPr/>
      </dsp:nvSpPr>
      <dsp:spPr>
        <a:xfrm>
          <a:off x="4441578" y="2946725"/>
          <a:ext cx="2945753" cy="1767451"/>
        </a:xfrm>
        <a:prstGeom prst="roundRect">
          <a:avLst>
            <a:gd name="adj" fmla="val 10000"/>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SV" sz="2200" kern="1200" dirty="0" smtClean="0">
              <a:latin typeface="Calibri" pitchFamily="34" charset="0"/>
            </a:rPr>
            <a:t>3. En el hogar ingresan las personas de acuerdo a los criterios de elegibilidad de cada componente.</a:t>
          </a:r>
          <a:endParaRPr lang="es-SV" sz="2200" kern="1200" dirty="0">
            <a:latin typeface="Calibri" pitchFamily="34" charset="0"/>
          </a:endParaRPr>
        </a:p>
      </dsp:txBody>
      <dsp:txXfrm>
        <a:off x="4493345" y="2998492"/>
        <a:ext cx="2842219" cy="1663917"/>
      </dsp:txXfrm>
    </dsp:sp>
    <dsp:sp modelId="{8D9A23FD-26CB-4093-A306-F29CFEC4005D}">
      <dsp:nvSpPr>
        <dsp:cNvPr id="0" name=""/>
        <dsp:cNvSpPr/>
      </dsp:nvSpPr>
      <dsp:spPr>
        <a:xfrm rot="10800000">
          <a:off x="3312102" y="3470452"/>
          <a:ext cx="1115999" cy="719997"/>
        </a:xfrm>
        <a:prstGeom prst="rightArrow">
          <a:avLst>
            <a:gd name="adj1" fmla="val 60000"/>
            <a:gd name="adj2" fmla="val 50000"/>
          </a:avLst>
        </a:prstGeom>
        <a:solidFill>
          <a:srgbClr val="FFC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s-SV" sz="2200" kern="1200">
            <a:solidFill>
              <a:schemeClr val="tx2"/>
            </a:solidFill>
            <a:latin typeface="Calibri" pitchFamily="34" charset="0"/>
          </a:endParaRPr>
        </a:p>
      </dsp:txBody>
      <dsp:txXfrm rot="10800000">
        <a:off x="3528101" y="3614451"/>
        <a:ext cx="900000" cy="431999"/>
      </dsp:txXfrm>
    </dsp:sp>
    <dsp:sp modelId="{7EBAB852-28D8-4D1D-9BC4-CE63045CA217}">
      <dsp:nvSpPr>
        <dsp:cNvPr id="0" name=""/>
        <dsp:cNvSpPr/>
      </dsp:nvSpPr>
      <dsp:spPr>
        <a:xfrm>
          <a:off x="317524" y="2946725"/>
          <a:ext cx="2945753" cy="1767451"/>
        </a:xfrm>
        <a:prstGeom prst="roundRect">
          <a:avLst>
            <a:gd name="adj" fmla="val 10000"/>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SV" sz="2200" kern="1200" dirty="0" smtClean="0">
              <a:latin typeface="Calibri" pitchFamily="34" charset="0"/>
            </a:rPr>
            <a:t>4. Para agua potable y energía eléctrica se elaborará un catálogo de coberturas para la priorización.</a:t>
          </a:r>
          <a:endParaRPr lang="es-SV" sz="2200" kern="1200" dirty="0">
            <a:latin typeface="Calibri" pitchFamily="34" charset="0"/>
          </a:endParaRPr>
        </a:p>
      </dsp:txBody>
      <dsp:txXfrm>
        <a:off x="369291" y="2998492"/>
        <a:ext cx="2842219" cy="1663917"/>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SV"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14F808-FA55-4A9F-A779-BB260CB75FA0}" type="datetimeFigureOut">
              <a:rPr lang="es-SV" smtClean="0"/>
              <a:t>15/08/2017</a:t>
            </a:fld>
            <a:endParaRPr lang="es-SV" dirty="0"/>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SV"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SV"/>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SV"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3269B0-3FCC-492C-A6C0-A5B5E531D552}" type="slidenum">
              <a:rPr lang="es-SV" smtClean="0"/>
              <a:t>‹Nº›</a:t>
            </a:fld>
            <a:endParaRPr lang="es-SV" dirty="0"/>
          </a:p>
        </p:txBody>
      </p:sp>
    </p:spTree>
    <p:extLst>
      <p:ext uri="{BB962C8B-B14F-4D97-AF65-F5344CB8AC3E}">
        <p14:creationId xmlns:p14="http://schemas.microsoft.com/office/powerpoint/2010/main" val="3378903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s-ES" smtClean="0"/>
              <a:t>Haga clic para modificar el estilo de título del patrón</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1521" y="476672"/>
            <a:ext cx="7272808" cy="936104"/>
          </a:xfrm>
        </p:spPr>
        <p:txBody>
          <a:bodyPr anchor="b">
            <a:normAutofit/>
          </a:bodyPr>
          <a:lstStyle>
            <a:lvl1pPr>
              <a:defRPr sz="4400">
                <a:solidFill>
                  <a:srgbClr val="FFFFFF"/>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371600" y="2692400"/>
            <a:ext cx="6400800" cy="1473200"/>
          </a:xfrm>
          <a:prstGeom prst="rect">
            <a:avLst/>
          </a:prstGeo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pic>
        <p:nvPicPr>
          <p:cNvPr id="7" name="6 Image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14193" y="-99232"/>
            <a:ext cx="1738327" cy="1440000"/>
          </a:xfrm>
          <a:prstGeom prst="rect">
            <a:avLst/>
          </a:prstGeom>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apositiva de título">
    <p:spTree>
      <p:nvGrpSpPr>
        <p:cNvPr id="1" name=""/>
        <p:cNvGrpSpPr/>
        <p:nvPr/>
      </p:nvGrpSpPr>
      <p:grpSpPr>
        <a:xfrm>
          <a:off x="0" y="0"/>
          <a:ext cx="0" cy="0"/>
          <a:chOff x="0" y="0"/>
          <a:chExt cx="0" cy="0"/>
        </a:xfrm>
      </p:grpSpPr>
      <p:pic>
        <p:nvPicPr>
          <p:cNvPr id="7" name="6 Image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14193" y="-99232"/>
            <a:ext cx="1738327" cy="1440000"/>
          </a:xfrm>
          <a:prstGeom prst="rect">
            <a:avLst/>
          </a:prstGeom>
        </p:spPr>
      </p:pic>
    </p:spTree>
    <p:extLst>
      <p:ext uri="{BB962C8B-B14F-4D97-AF65-F5344CB8AC3E}">
        <p14:creationId xmlns:p14="http://schemas.microsoft.com/office/powerpoint/2010/main" val="292670947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67365" y="1437448"/>
            <a:ext cx="6417734" cy="939801"/>
          </a:xfrm>
          <a:prstGeom prst="rect">
            <a:avLst/>
          </a:prstGeo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a:xfrm>
            <a:off x="5163672" y="6250164"/>
            <a:ext cx="3786690" cy="365125"/>
          </a:xfrm>
          <a:prstGeom prst="rect">
            <a:avLst/>
          </a:prstGeom>
        </p:spPr>
        <p:txBody>
          <a:bodyPr/>
          <a:lstStyle/>
          <a:p>
            <a:fld id="{0C0E7F8F-2A70-46CE-84CD-876E054E4F56}" type="datetimeFigureOut">
              <a:rPr lang="es-SV" smtClean="0"/>
              <a:t>15/08/2017</a:t>
            </a:fld>
            <a:endParaRPr lang="es-SV" dirty="0"/>
          </a:p>
        </p:txBody>
      </p:sp>
      <p:sp>
        <p:nvSpPr>
          <p:cNvPr id="5" name="Footer Placeholder 4"/>
          <p:cNvSpPr>
            <a:spLocks noGrp="1"/>
          </p:cNvSpPr>
          <p:nvPr>
            <p:ph type="ftr" sz="quarter" idx="11"/>
          </p:nvPr>
        </p:nvSpPr>
        <p:spPr>
          <a:xfrm>
            <a:off x="193638" y="6250164"/>
            <a:ext cx="3786691" cy="365125"/>
          </a:xfrm>
          <a:prstGeom prst="rect">
            <a:avLst/>
          </a:prstGeom>
        </p:spPr>
        <p:txBody>
          <a:bodyPr/>
          <a:lstStyle/>
          <a:p>
            <a:endParaRPr lang="es-SV" dirty="0"/>
          </a:p>
        </p:txBody>
      </p:sp>
      <p:sp>
        <p:nvSpPr>
          <p:cNvPr id="6" name="Slide Number Placeholder 5"/>
          <p:cNvSpPr>
            <a:spLocks noGrp="1"/>
          </p:cNvSpPr>
          <p:nvPr>
            <p:ph type="sldNum" sz="quarter" idx="12"/>
          </p:nvPr>
        </p:nvSpPr>
        <p:spPr>
          <a:xfrm>
            <a:off x="3991088" y="6250163"/>
            <a:ext cx="1161826" cy="365125"/>
          </a:xfrm>
          <a:prstGeom prst="rect">
            <a:avLst/>
          </a:prstGeom>
        </p:spPr>
        <p:txBody>
          <a:bodyPr/>
          <a:lstStyle/>
          <a:p>
            <a:fld id="{11E119F6-EF67-4569-A725-045E4B89E721}" type="slidenum">
              <a:rPr lang="es-SV" smtClean="0"/>
              <a:t>‹Nº›</a:t>
            </a:fld>
            <a:endParaRPr lang="es-SV" dirty="0"/>
          </a:p>
        </p:txBody>
      </p:sp>
      <p:pic>
        <p:nvPicPr>
          <p:cNvPr id="17" name="16 Image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14193" y="-99232"/>
            <a:ext cx="1738327" cy="1440000"/>
          </a:xfrm>
          <a:prstGeom prst="rect">
            <a:avLst/>
          </a:prstGeom>
        </p:spPr>
      </p:pic>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5163672" y="6250164"/>
            <a:ext cx="3786690" cy="365125"/>
          </a:xfrm>
          <a:prstGeom prst="rect">
            <a:avLst/>
          </a:prstGeom>
        </p:spPr>
        <p:txBody>
          <a:bodyPr/>
          <a:lstStyle/>
          <a:p>
            <a:fld id="{0C0E7F8F-2A70-46CE-84CD-876E054E4F56}" type="datetimeFigureOut">
              <a:rPr lang="es-SV" smtClean="0"/>
              <a:t>15/08/2017</a:t>
            </a:fld>
            <a:endParaRPr lang="es-SV" dirty="0"/>
          </a:p>
        </p:txBody>
      </p:sp>
      <p:sp>
        <p:nvSpPr>
          <p:cNvPr id="6" name="Footer Placeholder 5"/>
          <p:cNvSpPr>
            <a:spLocks noGrp="1"/>
          </p:cNvSpPr>
          <p:nvPr>
            <p:ph type="ftr" sz="quarter" idx="11"/>
          </p:nvPr>
        </p:nvSpPr>
        <p:spPr>
          <a:xfrm>
            <a:off x="193638" y="6250164"/>
            <a:ext cx="3786691" cy="365125"/>
          </a:xfrm>
          <a:prstGeom prst="rect">
            <a:avLst/>
          </a:prstGeom>
        </p:spPr>
        <p:txBody>
          <a:bodyPr/>
          <a:lstStyle/>
          <a:p>
            <a:endParaRPr lang="es-SV" dirty="0"/>
          </a:p>
        </p:txBody>
      </p:sp>
      <p:sp>
        <p:nvSpPr>
          <p:cNvPr id="7" name="Slide Number Placeholder 6"/>
          <p:cNvSpPr>
            <a:spLocks noGrp="1"/>
          </p:cNvSpPr>
          <p:nvPr>
            <p:ph type="sldNum" sz="quarter" idx="12"/>
          </p:nvPr>
        </p:nvSpPr>
        <p:spPr>
          <a:xfrm>
            <a:off x="3991088" y="6250163"/>
            <a:ext cx="1161826" cy="365125"/>
          </a:xfrm>
          <a:prstGeom prst="rect">
            <a:avLst/>
          </a:prstGeom>
        </p:spPr>
        <p:txBody>
          <a:bodyPr/>
          <a:lstStyle/>
          <a:p>
            <a:fld id="{11E119F6-EF67-4569-A725-045E4B89E721}" type="slidenum">
              <a:rPr lang="es-SV" smtClean="0"/>
              <a:t>‹Nº›</a:t>
            </a:fld>
            <a:endParaRPr lang="es-SV" dirty="0"/>
          </a:p>
        </p:txBody>
      </p:sp>
      <p:sp>
        <p:nvSpPr>
          <p:cNvPr id="4" name="Text Placeholder 3"/>
          <p:cNvSpPr>
            <a:spLocks noGrp="1"/>
          </p:cNvSpPr>
          <p:nvPr>
            <p:ph type="body" sz="half" idx="2"/>
          </p:nvPr>
        </p:nvSpPr>
        <p:spPr>
          <a:xfrm>
            <a:off x="914400" y="3581400"/>
            <a:ext cx="3352800" cy="1905001"/>
          </a:xfrm>
          <a:prstGeom prst="rect">
            <a:avLst/>
          </a:prstGeo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651962" y="1828800"/>
            <a:ext cx="3904076" cy="3810000"/>
          </a:xfrm>
          <a:prstGeom prst="rect">
            <a:avLst/>
          </a:prstGeo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pic>
        <p:nvPicPr>
          <p:cNvPr id="11" name="10 Image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14193" y="-99232"/>
            <a:ext cx="1738327" cy="14400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9FFC7336-F476-4A7B-B85A-6FE439AC699F}" type="datetimeFigureOut">
              <a:rPr lang="es-SV" smtClean="0">
                <a:solidFill>
                  <a:srgbClr val="002395">
                    <a:tint val="75000"/>
                  </a:srgbClr>
                </a:solidFill>
              </a:rPr>
              <a:pPr/>
              <a:t>15/08/2017</a:t>
            </a:fld>
            <a:endParaRPr lang="es-SV" dirty="0">
              <a:solidFill>
                <a:srgbClr val="002395">
                  <a:tint val="75000"/>
                </a:srgbClr>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s-SV" dirty="0">
              <a:solidFill>
                <a:srgbClr val="002395">
                  <a:tint val="75000"/>
                </a:srgbClr>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E00BDAC-11F4-4899-8923-54AA109EDA22}" type="slidenum">
              <a:rPr lang="es-SV" smtClean="0">
                <a:solidFill>
                  <a:srgbClr val="002395">
                    <a:tint val="75000"/>
                  </a:srgbClr>
                </a:solidFill>
              </a:rPr>
              <a:pPr/>
              <a:t>‹Nº›</a:t>
            </a:fld>
            <a:endParaRPr lang="es-SV" dirty="0">
              <a:solidFill>
                <a:srgbClr val="002395">
                  <a:tint val="75000"/>
                </a:srgbClr>
              </a:solidFill>
            </a:endParaRPr>
          </a:p>
        </p:txBody>
      </p:sp>
    </p:spTree>
    <p:extLst>
      <p:ext uri="{BB962C8B-B14F-4D97-AF65-F5344CB8AC3E}">
        <p14:creationId xmlns:p14="http://schemas.microsoft.com/office/powerpoint/2010/main" val="134528737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7 Imagen"/>
          <p:cNvPicPr>
            <a:picLocks noChangeAspect="1"/>
          </p:cNvPicPr>
          <p:nvPr userDrawn="1"/>
        </p:nvPicPr>
        <p:blipFill rotWithShape="1">
          <a:blip r:embed="rId8">
            <a:extLst>
              <a:ext uri="{28A0092B-C50C-407E-A947-70E740481C1C}">
                <a14:useLocalDpi xmlns:a14="http://schemas.microsoft.com/office/drawing/2010/main" val="0"/>
              </a:ext>
            </a:extLst>
          </a:blip>
          <a:srcRect l="20009" r="25004" b="3205"/>
          <a:stretch/>
        </p:blipFill>
        <p:spPr>
          <a:xfrm>
            <a:off x="0" y="-2954"/>
            <a:ext cx="5399584" cy="6860954"/>
          </a:xfrm>
          <a:prstGeom prst="rect">
            <a:avLst/>
          </a:prstGeom>
        </p:spPr>
      </p:pic>
      <p:sp>
        <p:nvSpPr>
          <p:cNvPr id="7" name="6 Rectángulo"/>
          <p:cNvSpPr/>
          <p:nvPr userDrawn="1"/>
        </p:nvSpPr>
        <p:spPr>
          <a:xfrm>
            <a:off x="3563888" y="4797152"/>
            <a:ext cx="2808312" cy="180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2" name="Title Placeholder 1"/>
          <p:cNvSpPr>
            <a:spLocks noGrp="1"/>
          </p:cNvSpPr>
          <p:nvPr>
            <p:ph type="title"/>
          </p:nvPr>
        </p:nvSpPr>
        <p:spPr>
          <a:xfrm>
            <a:off x="5292080" y="2808682"/>
            <a:ext cx="3851920" cy="1252728"/>
          </a:xfrm>
          <a:prstGeom prst="rect">
            <a:avLst/>
          </a:prstGeom>
        </p:spPr>
        <p:txBody>
          <a:bodyPr vert="horz" lIns="91440" tIns="45720" rIns="91440" bIns="45720" rtlCol="0" anchor="ctr">
            <a:normAutofit/>
          </a:bodyPr>
          <a:lstStyle/>
          <a:p>
            <a:r>
              <a:rPr lang="es-ES" dirty="0" smtClean="0"/>
              <a:t>Haga clic para modificar el estilo de título del patrón</a:t>
            </a:r>
            <a:endParaRPr lang="en-US" dirty="0"/>
          </a:p>
        </p:txBody>
      </p:sp>
    </p:spTree>
  </p:cSld>
  <p:clrMap bg1="lt1" tx1="dk1" bg2="lt2" tx2="dk2" accent1="accent1" accent2="accent2" accent3="accent3" accent4="accent4" accent5="accent5" accent6="accent6" hlink="hlink" folHlink="folHlink"/>
  <p:sldLayoutIdLst>
    <p:sldLayoutId id="2147483686" r:id="rId1"/>
    <p:sldLayoutId id="2147483685" r:id="rId2"/>
    <p:sldLayoutId id="2147483694" r:id="rId3"/>
    <p:sldLayoutId id="2147483687" r:id="rId4"/>
    <p:sldLayoutId id="2147483692" r:id="rId5"/>
    <p:sldLayoutId id="2147483693" r:id="rId6"/>
  </p:sldLayoutIdLst>
  <p:timing>
    <p:tnLst>
      <p:par>
        <p:cTn id="1" dur="indefinite" restart="never" nodeType="tmRoot"/>
      </p:par>
    </p:tnLst>
  </p:timing>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idx="4294967295"/>
          </p:nvPr>
        </p:nvSpPr>
        <p:spPr>
          <a:xfrm>
            <a:off x="4543979" y="6166925"/>
            <a:ext cx="4420509" cy="718459"/>
          </a:xfrm>
          <a:prstGeom prst="rect">
            <a:avLst/>
          </a:prstGeom>
        </p:spPr>
        <p:txBody>
          <a:bodyPr>
            <a:normAutofit/>
          </a:bodyPr>
          <a:lstStyle/>
          <a:p>
            <a:pPr marL="0" indent="0" algn="r">
              <a:buNone/>
            </a:pPr>
            <a:r>
              <a:rPr lang="es-SV" sz="1600" dirty="0" smtClean="0">
                <a:solidFill>
                  <a:schemeClr val="tx2"/>
                </a:solidFill>
              </a:rPr>
              <a:t>Ingeniera Gladis Eugenia Schmidt de Serpas</a:t>
            </a:r>
          </a:p>
          <a:p>
            <a:pPr marL="0" indent="0" algn="r">
              <a:buNone/>
            </a:pPr>
            <a:r>
              <a:rPr lang="es-SV" sz="1600" dirty="0" smtClean="0">
                <a:solidFill>
                  <a:schemeClr val="tx2"/>
                </a:solidFill>
              </a:rPr>
              <a:t>Presidenta</a:t>
            </a:r>
            <a:endParaRPr lang="es-SV" sz="1600" dirty="0">
              <a:solidFill>
                <a:schemeClr val="tx2"/>
              </a:solidFill>
            </a:endParaRPr>
          </a:p>
        </p:txBody>
      </p:sp>
      <p:sp>
        <p:nvSpPr>
          <p:cNvPr id="2" name="1 Título"/>
          <p:cNvSpPr>
            <a:spLocks noGrp="1"/>
          </p:cNvSpPr>
          <p:nvPr>
            <p:ph type="title"/>
          </p:nvPr>
        </p:nvSpPr>
        <p:spPr>
          <a:xfrm>
            <a:off x="1979712" y="3645024"/>
            <a:ext cx="7056784" cy="1252728"/>
          </a:xfrm>
        </p:spPr>
        <p:txBody>
          <a:bodyPr>
            <a:noAutofit/>
          </a:bodyPr>
          <a:lstStyle/>
          <a:p>
            <a:pPr algn="r"/>
            <a:r>
              <a:rPr lang="es-SV" sz="6600" b="1" dirty="0" smtClean="0">
                <a:solidFill>
                  <a:schemeClr val="tx2"/>
                </a:solidFill>
              </a:rPr>
              <a:t>Rendición de Cuentas FISDL</a:t>
            </a:r>
            <a:br>
              <a:rPr lang="es-SV" sz="6600" b="1" dirty="0" smtClean="0">
                <a:solidFill>
                  <a:schemeClr val="tx2"/>
                </a:solidFill>
              </a:rPr>
            </a:br>
            <a:r>
              <a:rPr lang="es-SV" sz="2000" b="1" dirty="0">
                <a:solidFill>
                  <a:schemeClr val="tx2"/>
                </a:solidFill>
              </a:rPr>
              <a:t/>
            </a:r>
            <a:br>
              <a:rPr lang="es-SV" sz="2000" b="1" dirty="0">
                <a:solidFill>
                  <a:schemeClr val="tx2"/>
                </a:solidFill>
              </a:rPr>
            </a:br>
            <a:r>
              <a:rPr lang="es-SV" sz="2400" b="1" dirty="0" smtClean="0">
                <a:solidFill>
                  <a:srgbClr val="002395"/>
                </a:solidFill>
                <a:cs typeface="Arial" pitchFamily="34" charset="0"/>
              </a:rPr>
              <a:t>Inversión en tres años de gestión </a:t>
            </a:r>
            <a:br>
              <a:rPr lang="es-SV" sz="2400" b="1" dirty="0" smtClean="0">
                <a:solidFill>
                  <a:srgbClr val="002395"/>
                </a:solidFill>
                <a:cs typeface="Arial" pitchFamily="34" charset="0"/>
              </a:rPr>
            </a:br>
            <a:r>
              <a:rPr lang="es-SV" sz="1800" b="1" dirty="0" smtClean="0">
                <a:solidFill>
                  <a:srgbClr val="002395"/>
                </a:solidFill>
                <a:cs typeface="Arial" pitchFamily="34" charset="0"/>
              </a:rPr>
              <a:t>(</a:t>
            </a:r>
            <a:r>
              <a:rPr lang="es-SV" sz="1800" b="1" dirty="0">
                <a:solidFill>
                  <a:srgbClr val="002395"/>
                </a:solidFill>
                <a:cs typeface="Arial" pitchFamily="34" charset="0"/>
              </a:rPr>
              <a:t>junio 2014 – mayo 2017) </a:t>
            </a:r>
            <a:endParaRPr lang="es-SV" sz="2400" b="1" dirty="0">
              <a:solidFill>
                <a:srgbClr val="002395"/>
              </a:solidFill>
            </a:endParaRPr>
          </a:p>
        </p:txBody>
      </p:sp>
      <p:cxnSp>
        <p:nvCxnSpPr>
          <p:cNvPr id="5" name="4 Conector recto"/>
          <p:cNvCxnSpPr/>
          <p:nvPr/>
        </p:nvCxnSpPr>
        <p:spPr>
          <a:xfrm>
            <a:off x="3347864" y="5013176"/>
            <a:ext cx="5616624"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7355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398"/>
            <a:ext cx="9144000" cy="6841204"/>
          </a:xfrm>
          <a:prstGeom prst="rect">
            <a:avLst/>
          </a:prstGeom>
        </p:spPr>
      </p:pic>
      <p:sp>
        <p:nvSpPr>
          <p:cNvPr id="6" name="1 Título"/>
          <p:cNvSpPr>
            <a:spLocks noGrp="1"/>
          </p:cNvSpPr>
          <p:nvPr>
            <p:ph type="title"/>
          </p:nvPr>
        </p:nvSpPr>
        <p:spPr>
          <a:xfrm>
            <a:off x="179512" y="-27384"/>
            <a:ext cx="4104456" cy="1723549"/>
          </a:xfrm>
          <a:noFill/>
          <a:ln w="9525">
            <a:noFill/>
            <a:miter lim="800000"/>
            <a:headEnd/>
            <a:tailEnd/>
          </a:ln>
        </p:spPr>
        <p:txBody>
          <a:bodyPr wrap="square" anchor="ctr">
            <a:spAutoFit/>
          </a:bodyPr>
          <a:lstStyle/>
          <a:p>
            <a:r>
              <a:rPr lang="es-SV" b="1" dirty="0" smtClean="0">
                <a:solidFill>
                  <a:schemeClr val="tx2"/>
                </a:solidFill>
                <a:ea typeface="+mn-ea"/>
                <a:cs typeface="Arial" pitchFamily="34" charset="0"/>
              </a:rPr>
              <a:t>Transferencias</a:t>
            </a:r>
            <a:br>
              <a:rPr lang="es-SV" b="1" dirty="0" smtClean="0">
                <a:solidFill>
                  <a:schemeClr val="tx2"/>
                </a:solidFill>
                <a:ea typeface="+mn-ea"/>
                <a:cs typeface="Arial" pitchFamily="34" charset="0"/>
              </a:rPr>
            </a:br>
            <a:r>
              <a:rPr lang="es-SV" b="1" dirty="0" smtClean="0">
                <a:solidFill>
                  <a:schemeClr val="tx2"/>
                </a:solidFill>
                <a:ea typeface="+mn-ea"/>
                <a:cs typeface="Arial" pitchFamily="34" charset="0"/>
              </a:rPr>
              <a:t>monetarias</a:t>
            </a:r>
            <a:r>
              <a:rPr lang="es-SV" sz="4000" b="1" dirty="0" smtClean="0">
                <a:solidFill>
                  <a:schemeClr val="tx2"/>
                </a:solidFill>
                <a:ea typeface="+mn-ea"/>
                <a:cs typeface="Arial" pitchFamily="34" charset="0"/>
              </a:rPr>
              <a:t/>
            </a:r>
            <a:br>
              <a:rPr lang="es-SV" sz="4000" b="1" dirty="0" smtClean="0">
                <a:solidFill>
                  <a:schemeClr val="tx2"/>
                </a:solidFill>
                <a:ea typeface="+mn-ea"/>
                <a:cs typeface="Arial" pitchFamily="34" charset="0"/>
              </a:rPr>
            </a:br>
            <a:r>
              <a:rPr lang="es-SV" sz="1800" b="1" dirty="0" smtClean="0">
                <a:solidFill>
                  <a:schemeClr val="accent6">
                    <a:lumMod val="75000"/>
                  </a:schemeClr>
                </a:solidFill>
                <a:ea typeface="+mn-ea"/>
                <a:cs typeface="Arial" pitchFamily="34" charset="0"/>
              </a:rPr>
              <a:t>junio 2014 –mayo 2017 </a:t>
            </a:r>
            <a:endParaRPr lang="es-SV" sz="1800" b="1" dirty="0">
              <a:solidFill>
                <a:schemeClr val="accent6">
                  <a:lumMod val="75000"/>
                </a:schemeClr>
              </a:solidFill>
              <a:ea typeface="+mn-ea"/>
              <a:cs typeface="Arial" pitchFamily="34" charset="0"/>
            </a:endParaRPr>
          </a:p>
        </p:txBody>
      </p:sp>
      <p:sp>
        <p:nvSpPr>
          <p:cNvPr id="7" name="6 CuadroTexto"/>
          <p:cNvSpPr txBox="1"/>
          <p:nvPr/>
        </p:nvSpPr>
        <p:spPr>
          <a:xfrm>
            <a:off x="20202" y="4365104"/>
            <a:ext cx="5199870" cy="1877437"/>
          </a:xfrm>
          <a:prstGeom prst="rect">
            <a:avLst/>
          </a:prstGeom>
          <a:noFill/>
        </p:spPr>
        <p:txBody>
          <a:bodyPr wrap="square" rtlCol="0">
            <a:spAutoFit/>
          </a:bodyPr>
          <a:lstStyle/>
          <a:p>
            <a:pPr algn="ctr"/>
            <a:r>
              <a:rPr lang="es-SV" sz="7200" b="1" dirty="0" smtClean="0">
                <a:solidFill>
                  <a:srgbClr val="002395"/>
                </a:solidFill>
                <a:latin typeface="+mj-lt"/>
                <a:ea typeface="Calibri"/>
                <a:cs typeface="Times New Roman"/>
              </a:rPr>
              <a:t>US$3.75 </a:t>
            </a:r>
            <a:r>
              <a:rPr lang="es-SV" sz="4400" b="1" dirty="0" smtClean="0">
                <a:solidFill>
                  <a:srgbClr val="002395"/>
                </a:solidFill>
                <a:latin typeface="+mj-lt"/>
                <a:ea typeface="Calibri"/>
                <a:cs typeface="Times New Roman"/>
              </a:rPr>
              <a:t>millones entregados</a:t>
            </a:r>
            <a:endParaRPr lang="es-SV" sz="7200" b="1" dirty="0">
              <a:solidFill>
                <a:srgbClr val="002395"/>
              </a:solidFill>
              <a:latin typeface="+mj-lt"/>
              <a:ea typeface="Calibri"/>
              <a:cs typeface="Times New Roman"/>
            </a:endParaRPr>
          </a:p>
        </p:txBody>
      </p:sp>
      <p:pic>
        <p:nvPicPr>
          <p:cNvPr id="9" name="8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133030">
            <a:off x="3636668" y="1308671"/>
            <a:ext cx="4645161" cy="4489713"/>
          </a:xfrm>
          <a:prstGeom prst="rect">
            <a:avLst/>
          </a:prstGeom>
        </p:spPr>
      </p:pic>
    </p:spTree>
    <p:extLst>
      <p:ext uri="{BB962C8B-B14F-4D97-AF65-F5344CB8AC3E}">
        <p14:creationId xmlns:p14="http://schemas.microsoft.com/office/powerpoint/2010/main" val="2809074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a:spLocks noGrp="1"/>
          </p:cNvSpPr>
          <p:nvPr>
            <p:ph type="title"/>
          </p:nvPr>
        </p:nvSpPr>
        <p:spPr>
          <a:xfrm>
            <a:off x="107504" y="162218"/>
            <a:ext cx="7488832" cy="984885"/>
          </a:xfrm>
          <a:noFill/>
          <a:ln w="9525">
            <a:noFill/>
            <a:miter lim="800000"/>
            <a:headEnd/>
            <a:tailEnd/>
          </a:ln>
        </p:spPr>
        <p:txBody>
          <a:bodyPr wrap="square" anchor="ctr">
            <a:spAutoFit/>
          </a:bodyPr>
          <a:lstStyle/>
          <a:p>
            <a:pPr algn="l"/>
            <a:r>
              <a:rPr lang="es-SV" sz="4000" b="1" dirty="0" smtClean="0">
                <a:solidFill>
                  <a:schemeClr val="tx2"/>
                </a:solidFill>
                <a:ea typeface="+mn-ea"/>
                <a:cs typeface="Arial" pitchFamily="34" charset="0"/>
              </a:rPr>
              <a:t>Transferencias monetarias</a:t>
            </a:r>
            <a:br>
              <a:rPr lang="es-SV" sz="4000" b="1" dirty="0" smtClean="0">
                <a:solidFill>
                  <a:schemeClr val="tx2"/>
                </a:solidFill>
                <a:ea typeface="+mn-ea"/>
                <a:cs typeface="Arial" pitchFamily="34" charset="0"/>
              </a:rPr>
            </a:br>
            <a:r>
              <a:rPr lang="es-SV" sz="1800" b="1" dirty="0" smtClean="0">
                <a:solidFill>
                  <a:schemeClr val="accent6">
                    <a:lumMod val="75000"/>
                  </a:schemeClr>
                </a:solidFill>
                <a:ea typeface="+mn-ea"/>
                <a:cs typeface="Arial" pitchFamily="34" charset="0"/>
              </a:rPr>
              <a:t>junio 2014 –mayo 2017 </a:t>
            </a:r>
            <a:endParaRPr lang="es-SV" sz="1800" b="1" dirty="0">
              <a:solidFill>
                <a:schemeClr val="accent6">
                  <a:lumMod val="75000"/>
                </a:schemeClr>
              </a:solidFill>
              <a:ea typeface="+mn-ea"/>
              <a:cs typeface="Arial" pitchFamily="34" charset="0"/>
            </a:endParaRPr>
          </a:p>
        </p:txBody>
      </p:sp>
      <p:graphicFrame>
        <p:nvGraphicFramePr>
          <p:cNvPr id="2" name="1 Tabla"/>
          <p:cNvGraphicFramePr>
            <a:graphicFrameLocks noGrp="1"/>
          </p:cNvGraphicFramePr>
          <p:nvPr>
            <p:extLst>
              <p:ext uri="{D42A27DB-BD31-4B8C-83A1-F6EECF244321}">
                <p14:modId xmlns:p14="http://schemas.microsoft.com/office/powerpoint/2010/main" val="2555441843"/>
              </p:ext>
            </p:extLst>
          </p:nvPr>
        </p:nvGraphicFramePr>
        <p:xfrm>
          <a:off x="899592" y="1340768"/>
          <a:ext cx="7848872" cy="5040560"/>
        </p:xfrm>
        <a:graphic>
          <a:graphicData uri="http://schemas.openxmlformats.org/drawingml/2006/table">
            <a:tbl>
              <a:tblPr firstRow="1" lastRow="1" bandRow="1">
                <a:tableStyleId>{B301B821-A1FF-4177-AEE7-76D212191A09}</a:tableStyleId>
              </a:tblPr>
              <a:tblGrid>
                <a:gridCol w="4392488"/>
                <a:gridCol w="1800200"/>
                <a:gridCol w="1656184"/>
              </a:tblGrid>
              <a:tr h="504056">
                <a:tc>
                  <a:txBody>
                    <a:bodyPr/>
                    <a:lstStyle/>
                    <a:p>
                      <a:pPr algn="ctr" fontAlgn="b"/>
                      <a:r>
                        <a:rPr lang="es-SV" sz="1900" u="none" strike="noStrike">
                          <a:effectLst/>
                          <a:latin typeface="Calibri" pitchFamily="34" charset="0"/>
                        </a:rPr>
                        <a:t>Tipo de Transferencias</a:t>
                      </a:r>
                      <a:endParaRPr lang="es-SV" sz="1900" b="0" i="0" u="none" strike="noStrike">
                        <a:solidFill>
                          <a:srgbClr val="FFFFFF"/>
                        </a:solidFill>
                        <a:effectLst/>
                        <a:latin typeface="Calibri" pitchFamily="34" charset="0"/>
                      </a:endParaRPr>
                    </a:p>
                  </a:txBody>
                  <a:tcPr marL="45720" marR="45720" anchor="ctr"/>
                </a:tc>
                <a:tc>
                  <a:txBody>
                    <a:bodyPr/>
                    <a:lstStyle/>
                    <a:p>
                      <a:pPr algn="ctr" fontAlgn="b"/>
                      <a:r>
                        <a:rPr lang="es-SV" sz="1900" u="none" strike="noStrike">
                          <a:effectLst/>
                          <a:latin typeface="Calibri" pitchFamily="34" charset="0"/>
                        </a:rPr>
                        <a:t>Ejecutado</a:t>
                      </a:r>
                      <a:endParaRPr lang="es-SV" sz="1900" b="0" i="0" u="none" strike="noStrike">
                        <a:solidFill>
                          <a:srgbClr val="FFFFFF"/>
                        </a:solidFill>
                        <a:effectLst/>
                        <a:latin typeface="Calibri" pitchFamily="34" charset="0"/>
                      </a:endParaRPr>
                    </a:p>
                  </a:txBody>
                  <a:tcPr marL="45720" marR="45720" anchor="ctr"/>
                </a:tc>
                <a:tc>
                  <a:txBody>
                    <a:bodyPr/>
                    <a:lstStyle/>
                    <a:p>
                      <a:pPr algn="ctr" fontAlgn="b"/>
                      <a:r>
                        <a:rPr lang="es-SV" sz="1900" u="none" strike="noStrike" dirty="0">
                          <a:effectLst/>
                          <a:latin typeface="Calibri" pitchFamily="34" charset="0"/>
                        </a:rPr>
                        <a:t>Participantes</a:t>
                      </a:r>
                      <a:endParaRPr lang="es-SV" sz="1900" b="0" i="0" u="none" strike="noStrike" dirty="0">
                        <a:solidFill>
                          <a:srgbClr val="FFFFFF"/>
                        </a:solidFill>
                        <a:effectLst/>
                        <a:latin typeface="Calibri" pitchFamily="34" charset="0"/>
                      </a:endParaRPr>
                    </a:p>
                  </a:txBody>
                  <a:tcPr marL="45720" marR="45720" anchor="ctr"/>
                </a:tc>
              </a:tr>
              <a:tr h="504056">
                <a:tc>
                  <a:txBody>
                    <a:bodyPr/>
                    <a:lstStyle/>
                    <a:p>
                      <a:pPr algn="l" fontAlgn="b"/>
                      <a:r>
                        <a:rPr lang="es-SV" sz="1900" u="none" strike="noStrike">
                          <a:effectLst/>
                          <a:latin typeface="Calibri" pitchFamily="34" charset="0"/>
                        </a:rPr>
                        <a:t>Personas con Pensión Básica Universal rural</a:t>
                      </a:r>
                      <a:endParaRPr lang="es-SV" sz="1900" b="0" i="0" u="none" strike="noStrike">
                        <a:solidFill>
                          <a:srgbClr val="000000"/>
                        </a:solidFill>
                        <a:effectLst/>
                        <a:latin typeface="Calibri" pitchFamily="34" charset="0"/>
                      </a:endParaRPr>
                    </a:p>
                  </a:txBody>
                  <a:tcPr marL="45720" marR="45720" anchor="ctr"/>
                </a:tc>
                <a:tc>
                  <a:txBody>
                    <a:bodyPr/>
                    <a:lstStyle/>
                    <a:p>
                      <a:pPr algn="r" fontAlgn="b"/>
                      <a:r>
                        <a:rPr lang="es-SV" sz="1900" u="none" strike="noStrike">
                          <a:effectLst/>
                          <a:latin typeface="Calibri" pitchFamily="34" charset="0"/>
                        </a:rPr>
                        <a:t>$1,657,895.13</a:t>
                      </a:r>
                      <a:endParaRPr lang="es-SV" sz="1900" b="0" i="0" u="none" strike="noStrike">
                        <a:solidFill>
                          <a:srgbClr val="000000"/>
                        </a:solidFill>
                        <a:effectLst/>
                        <a:latin typeface="Calibri" pitchFamily="34" charset="0"/>
                      </a:endParaRPr>
                    </a:p>
                  </a:txBody>
                  <a:tcPr marL="45720" marR="45720" anchor="ctr"/>
                </a:tc>
                <a:tc>
                  <a:txBody>
                    <a:bodyPr/>
                    <a:lstStyle/>
                    <a:p>
                      <a:pPr algn="ctr" fontAlgn="b"/>
                      <a:r>
                        <a:rPr lang="es-SV" sz="1900" u="none" strike="noStrike" dirty="0">
                          <a:effectLst/>
                          <a:latin typeface="Calibri" pitchFamily="34" charset="0"/>
                        </a:rPr>
                        <a:t>858</a:t>
                      </a:r>
                      <a:endParaRPr lang="es-SV" sz="1900" b="0" i="0" u="none" strike="noStrike" dirty="0">
                        <a:solidFill>
                          <a:srgbClr val="000000"/>
                        </a:solidFill>
                        <a:effectLst/>
                        <a:latin typeface="Calibri" pitchFamily="34" charset="0"/>
                      </a:endParaRPr>
                    </a:p>
                  </a:txBody>
                  <a:tcPr marL="45720" marR="45720" anchor="ctr"/>
                </a:tc>
              </a:tr>
              <a:tr h="504056">
                <a:tc>
                  <a:txBody>
                    <a:bodyPr/>
                    <a:lstStyle/>
                    <a:p>
                      <a:pPr algn="l" fontAlgn="b"/>
                      <a:r>
                        <a:rPr lang="es-SV" sz="1900" u="none" strike="noStrike">
                          <a:effectLst/>
                          <a:latin typeface="Calibri" pitchFamily="34" charset="0"/>
                        </a:rPr>
                        <a:t>Familias con Bono Salud/Educación Rural</a:t>
                      </a:r>
                      <a:endParaRPr lang="es-SV" sz="1900" b="0" i="0" u="none" strike="noStrike">
                        <a:solidFill>
                          <a:srgbClr val="000000"/>
                        </a:solidFill>
                        <a:effectLst/>
                        <a:latin typeface="Calibri" pitchFamily="34" charset="0"/>
                      </a:endParaRPr>
                    </a:p>
                  </a:txBody>
                  <a:tcPr marL="45720" marR="45720" anchor="ctr"/>
                </a:tc>
                <a:tc>
                  <a:txBody>
                    <a:bodyPr/>
                    <a:lstStyle/>
                    <a:p>
                      <a:pPr algn="r" fontAlgn="b"/>
                      <a:r>
                        <a:rPr lang="es-SV" sz="1900" u="none" strike="noStrike">
                          <a:effectLst/>
                          <a:latin typeface="Calibri" pitchFamily="34" charset="0"/>
                        </a:rPr>
                        <a:t>$1,464,268.48</a:t>
                      </a:r>
                      <a:endParaRPr lang="es-SV" sz="1900" b="0" i="0" u="none" strike="noStrike">
                        <a:solidFill>
                          <a:srgbClr val="000000"/>
                        </a:solidFill>
                        <a:effectLst/>
                        <a:latin typeface="Calibri" pitchFamily="34" charset="0"/>
                      </a:endParaRPr>
                    </a:p>
                  </a:txBody>
                  <a:tcPr marL="45720" marR="45720" anchor="ctr"/>
                </a:tc>
                <a:tc>
                  <a:txBody>
                    <a:bodyPr/>
                    <a:lstStyle/>
                    <a:p>
                      <a:pPr algn="ctr" fontAlgn="b"/>
                      <a:r>
                        <a:rPr lang="es-SV" sz="1900" u="none" strike="noStrike" dirty="0">
                          <a:effectLst/>
                          <a:latin typeface="Calibri" pitchFamily="34" charset="0"/>
                        </a:rPr>
                        <a:t>2,407</a:t>
                      </a:r>
                      <a:endParaRPr lang="es-SV" sz="1900" b="0" i="0" u="none" strike="noStrike" dirty="0">
                        <a:solidFill>
                          <a:srgbClr val="000000"/>
                        </a:solidFill>
                        <a:effectLst/>
                        <a:latin typeface="Calibri" pitchFamily="34" charset="0"/>
                      </a:endParaRPr>
                    </a:p>
                  </a:txBody>
                  <a:tcPr marL="45720" marR="45720" anchor="ctr"/>
                </a:tc>
              </a:tr>
              <a:tr h="504056">
                <a:tc>
                  <a:txBody>
                    <a:bodyPr/>
                    <a:lstStyle/>
                    <a:p>
                      <a:pPr algn="l" fontAlgn="b"/>
                      <a:r>
                        <a:rPr lang="es-SV" sz="1900" u="none" strike="noStrike">
                          <a:effectLst/>
                          <a:latin typeface="Calibri" pitchFamily="34" charset="0"/>
                        </a:rPr>
                        <a:t>Personas Veteranas de Guerra</a:t>
                      </a:r>
                      <a:endParaRPr lang="es-SV" sz="1900" b="0" i="0" u="none" strike="noStrike">
                        <a:solidFill>
                          <a:srgbClr val="000000"/>
                        </a:solidFill>
                        <a:effectLst/>
                        <a:latin typeface="Calibri" pitchFamily="34" charset="0"/>
                      </a:endParaRPr>
                    </a:p>
                  </a:txBody>
                  <a:tcPr marL="45720" marR="45720" anchor="ctr"/>
                </a:tc>
                <a:tc>
                  <a:txBody>
                    <a:bodyPr/>
                    <a:lstStyle/>
                    <a:p>
                      <a:pPr algn="r" fontAlgn="b"/>
                      <a:r>
                        <a:rPr lang="es-SV" sz="1900" u="none" strike="noStrike">
                          <a:effectLst/>
                          <a:latin typeface="Calibri" pitchFamily="34" charset="0"/>
                        </a:rPr>
                        <a:t>$140,600.00</a:t>
                      </a:r>
                      <a:endParaRPr lang="es-SV" sz="1900" b="0" i="0" u="none" strike="noStrike">
                        <a:solidFill>
                          <a:srgbClr val="000000"/>
                        </a:solidFill>
                        <a:effectLst/>
                        <a:latin typeface="Calibri" pitchFamily="34" charset="0"/>
                      </a:endParaRPr>
                    </a:p>
                  </a:txBody>
                  <a:tcPr marL="45720" marR="45720" anchor="ctr"/>
                </a:tc>
                <a:tc>
                  <a:txBody>
                    <a:bodyPr/>
                    <a:lstStyle/>
                    <a:p>
                      <a:pPr algn="ctr" fontAlgn="b"/>
                      <a:r>
                        <a:rPr lang="es-SV" sz="1900" u="none" strike="noStrike" dirty="0">
                          <a:effectLst/>
                          <a:latin typeface="Calibri" pitchFamily="34" charset="0"/>
                        </a:rPr>
                        <a:t>68</a:t>
                      </a:r>
                      <a:endParaRPr lang="es-SV" sz="1900" b="0" i="0" u="none" strike="noStrike" dirty="0">
                        <a:solidFill>
                          <a:srgbClr val="000000"/>
                        </a:solidFill>
                        <a:effectLst/>
                        <a:latin typeface="Calibri" pitchFamily="34" charset="0"/>
                      </a:endParaRPr>
                    </a:p>
                  </a:txBody>
                  <a:tcPr marL="45720" marR="45720" anchor="ctr"/>
                </a:tc>
              </a:tr>
              <a:tr h="504056">
                <a:tc>
                  <a:txBody>
                    <a:bodyPr/>
                    <a:lstStyle/>
                    <a:p>
                      <a:pPr algn="l" fontAlgn="b"/>
                      <a:r>
                        <a:rPr lang="es-SV" sz="1900" u="none" strike="noStrike">
                          <a:effectLst/>
                          <a:latin typeface="Calibri" pitchFamily="34" charset="0"/>
                        </a:rPr>
                        <a:t>Personas con Bono Productivo</a:t>
                      </a:r>
                      <a:endParaRPr lang="es-SV" sz="1900" b="0" i="0" u="none" strike="noStrike">
                        <a:solidFill>
                          <a:srgbClr val="000000"/>
                        </a:solidFill>
                        <a:effectLst/>
                        <a:latin typeface="Calibri" pitchFamily="34" charset="0"/>
                      </a:endParaRPr>
                    </a:p>
                  </a:txBody>
                  <a:tcPr marL="45720" marR="45720" anchor="ctr"/>
                </a:tc>
                <a:tc>
                  <a:txBody>
                    <a:bodyPr/>
                    <a:lstStyle/>
                    <a:p>
                      <a:pPr algn="r" fontAlgn="b"/>
                      <a:r>
                        <a:rPr lang="es-SV" sz="1900" u="none" strike="noStrike">
                          <a:effectLst/>
                          <a:latin typeface="Calibri" pitchFamily="34" charset="0"/>
                        </a:rPr>
                        <a:t>$109,500.00</a:t>
                      </a:r>
                      <a:endParaRPr lang="es-SV" sz="1900" b="0" i="0" u="none" strike="noStrike">
                        <a:solidFill>
                          <a:srgbClr val="000000"/>
                        </a:solidFill>
                        <a:effectLst/>
                        <a:latin typeface="Calibri" pitchFamily="34" charset="0"/>
                      </a:endParaRPr>
                    </a:p>
                  </a:txBody>
                  <a:tcPr marL="45720" marR="45720" anchor="ctr"/>
                </a:tc>
                <a:tc>
                  <a:txBody>
                    <a:bodyPr/>
                    <a:lstStyle/>
                    <a:p>
                      <a:pPr algn="ctr" fontAlgn="b"/>
                      <a:r>
                        <a:rPr lang="es-SV" sz="1900" u="none" strike="noStrike" dirty="0">
                          <a:effectLst/>
                          <a:latin typeface="Calibri" pitchFamily="34" charset="0"/>
                        </a:rPr>
                        <a:t>417</a:t>
                      </a:r>
                      <a:endParaRPr lang="es-SV" sz="1900" b="0" i="0" u="none" strike="noStrike" dirty="0">
                        <a:solidFill>
                          <a:srgbClr val="000000"/>
                        </a:solidFill>
                        <a:effectLst/>
                        <a:latin typeface="Calibri" pitchFamily="34" charset="0"/>
                      </a:endParaRPr>
                    </a:p>
                  </a:txBody>
                  <a:tcPr marL="45720" marR="45720" anchor="ctr"/>
                </a:tc>
              </a:tr>
              <a:tr h="504056">
                <a:tc>
                  <a:txBody>
                    <a:bodyPr/>
                    <a:lstStyle/>
                    <a:p>
                      <a:pPr algn="l" fontAlgn="b"/>
                      <a:r>
                        <a:rPr lang="es-SV" sz="1900" u="none" strike="noStrike">
                          <a:effectLst/>
                          <a:latin typeface="Calibri" pitchFamily="34" charset="0"/>
                        </a:rPr>
                        <a:t>Personas con Apoyo Monetario - PATI</a:t>
                      </a:r>
                      <a:endParaRPr lang="es-SV" sz="1900" b="0" i="0" u="none" strike="noStrike">
                        <a:solidFill>
                          <a:srgbClr val="000000"/>
                        </a:solidFill>
                        <a:effectLst/>
                        <a:latin typeface="Calibri" pitchFamily="34" charset="0"/>
                      </a:endParaRPr>
                    </a:p>
                  </a:txBody>
                  <a:tcPr marL="45720" marR="45720" anchor="ctr"/>
                </a:tc>
                <a:tc>
                  <a:txBody>
                    <a:bodyPr/>
                    <a:lstStyle/>
                    <a:p>
                      <a:pPr algn="r" fontAlgn="b"/>
                      <a:r>
                        <a:rPr lang="es-SV" sz="1900" u="none" strike="noStrike">
                          <a:effectLst/>
                          <a:latin typeface="Calibri" pitchFamily="34" charset="0"/>
                        </a:rPr>
                        <a:t>$104,300.00</a:t>
                      </a:r>
                      <a:endParaRPr lang="es-SV" sz="1900" b="0" i="0" u="none" strike="noStrike">
                        <a:solidFill>
                          <a:srgbClr val="000000"/>
                        </a:solidFill>
                        <a:effectLst/>
                        <a:latin typeface="Calibri" pitchFamily="34" charset="0"/>
                      </a:endParaRPr>
                    </a:p>
                  </a:txBody>
                  <a:tcPr marL="45720" marR="45720" anchor="ctr"/>
                </a:tc>
                <a:tc>
                  <a:txBody>
                    <a:bodyPr/>
                    <a:lstStyle/>
                    <a:p>
                      <a:pPr algn="ctr" fontAlgn="b"/>
                      <a:r>
                        <a:rPr lang="es-SV" sz="1900" u="none" strike="noStrike" dirty="0">
                          <a:effectLst/>
                          <a:latin typeface="Calibri" pitchFamily="34" charset="0"/>
                        </a:rPr>
                        <a:t>189</a:t>
                      </a:r>
                      <a:endParaRPr lang="es-SV" sz="1900" b="0" i="0" u="none" strike="noStrike" dirty="0">
                        <a:solidFill>
                          <a:srgbClr val="000000"/>
                        </a:solidFill>
                        <a:effectLst/>
                        <a:latin typeface="Calibri" pitchFamily="34" charset="0"/>
                      </a:endParaRPr>
                    </a:p>
                  </a:txBody>
                  <a:tcPr marL="45720" marR="45720" anchor="ctr"/>
                </a:tc>
              </a:tr>
              <a:tr h="504056">
                <a:tc>
                  <a:txBody>
                    <a:bodyPr/>
                    <a:lstStyle/>
                    <a:p>
                      <a:pPr algn="l" fontAlgn="b"/>
                      <a:r>
                        <a:rPr lang="es-SV" sz="1900" u="none" strike="noStrike">
                          <a:effectLst/>
                          <a:latin typeface="Calibri" pitchFamily="34" charset="0"/>
                        </a:rPr>
                        <a:t>Personas Víctimas de Graves Violaciones</a:t>
                      </a:r>
                      <a:endParaRPr lang="es-SV" sz="1900" b="0" i="0" u="none" strike="noStrike">
                        <a:solidFill>
                          <a:srgbClr val="000000"/>
                        </a:solidFill>
                        <a:effectLst/>
                        <a:latin typeface="Calibri" pitchFamily="34" charset="0"/>
                      </a:endParaRPr>
                    </a:p>
                  </a:txBody>
                  <a:tcPr marL="45720" marR="45720" anchor="ctr"/>
                </a:tc>
                <a:tc>
                  <a:txBody>
                    <a:bodyPr/>
                    <a:lstStyle/>
                    <a:p>
                      <a:pPr algn="r" fontAlgn="b"/>
                      <a:r>
                        <a:rPr lang="es-SV" sz="1900" u="none" strike="noStrike">
                          <a:effectLst/>
                          <a:latin typeface="Calibri" pitchFamily="34" charset="0"/>
                        </a:rPr>
                        <a:t>$85,550.00</a:t>
                      </a:r>
                      <a:endParaRPr lang="es-SV" sz="1900" b="0" i="0" u="none" strike="noStrike">
                        <a:solidFill>
                          <a:srgbClr val="000000"/>
                        </a:solidFill>
                        <a:effectLst/>
                        <a:latin typeface="Calibri" pitchFamily="34" charset="0"/>
                      </a:endParaRPr>
                    </a:p>
                  </a:txBody>
                  <a:tcPr marL="45720" marR="45720" anchor="ctr"/>
                </a:tc>
                <a:tc>
                  <a:txBody>
                    <a:bodyPr/>
                    <a:lstStyle/>
                    <a:p>
                      <a:pPr algn="ctr" fontAlgn="b"/>
                      <a:r>
                        <a:rPr lang="es-SV" sz="1900" u="none" strike="noStrike" dirty="0">
                          <a:effectLst/>
                          <a:latin typeface="Calibri" pitchFamily="34" charset="0"/>
                        </a:rPr>
                        <a:t>569</a:t>
                      </a:r>
                      <a:endParaRPr lang="es-SV" sz="1900" b="0" i="0" u="none" strike="noStrike" dirty="0">
                        <a:solidFill>
                          <a:srgbClr val="000000"/>
                        </a:solidFill>
                        <a:effectLst/>
                        <a:latin typeface="Calibri" pitchFamily="34" charset="0"/>
                      </a:endParaRPr>
                    </a:p>
                  </a:txBody>
                  <a:tcPr marL="45720" marR="45720" anchor="ctr"/>
                </a:tc>
              </a:tr>
              <a:tr h="504056">
                <a:tc>
                  <a:txBody>
                    <a:bodyPr/>
                    <a:lstStyle/>
                    <a:p>
                      <a:pPr algn="l" fontAlgn="b"/>
                      <a:r>
                        <a:rPr lang="es-SV" sz="1900" u="none" strike="noStrike">
                          <a:effectLst/>
                          <a:latin typeface="Calibri" pitchFamily="34" charset="0"/>
                        </a:rPr>
                        <a:t>Apoyo Familiar CSR</a:t>
                      </a:r>
                      <a:endParaRPr lang="es-SV" sz="1900" b="0" i="0" u="none" strike="noStrike">
                        <a:solidFill>
                          <a:srgbClr val="000000"/>
                        </a:solidFill>
                        <a:effectLst/>
                        <a:latin typeface="Calibri" pitchFamily="34" charset="0"/>
                      </a:endParaRPr>
                    </a:p>
                  </a:txBody>
                  <a:tcPr marL="45720" marR="45720" anchor="ctr"/>
                </a:tc>
                <a:tc>
                  <a:txBody>
                    <a:bodyPr/>
                    <a:lstStyle/>
                    <a:p>
                      <a:pPr algn="r" fontAlgn="b"/>
                      <a:r>
                        <a:rPr lang="es-SV" sz="1900" u="none" strike="noStrike">
                          <a:effectLst/>
                          <a:latin typeface="Calibri" pitchFamily="34" charset="0"/>
                        </a:rPr>
                        <a:t>$164,762.61</a:t>
                      </a:r>
                      <a:endParaRPr lang="es-SV" sz="1900" b="0" i="0" u="none" strike="noStrike">
                        <a:solidFill>
                          <a:srgbClr val="000000"/>
                        </a:solidFill>
                        <a:effectLst/>
                        <a:latin typeface="Calibri" pitchFamily="34" charset="0"/>
                      </a:endParaRPr>
                    </a:p>
                  </a:txBody>
                  <a:tcPr marL="45720" marR="45720" anchor="ctr"/>
                </a:tc>
                <a:tc>
                  <a:txBody>
                    <a:bodyPr/>
                    <a:lstStyle/>
                    <a:p>
                      <a:pPr algn="ctr" fontAlgn="b"/>
                      <a:r>
                        <a:rPr lang="es-SV" sz="1900" u="none" strike="noStrike" dirty="0">
                          <a:effectLst/>
                          <a:latin typeface="Calibri" pitchFamily="34" charset="0"/>
                        </a:rPr>
                        <a:t> </a:t>
                      </a:r>
                      <a:r>
                        <a:rPr lang="es-SV" sz="1900" u="none" strike="noStrike" dirty="0" smtClean="0">
                          <a:effectLst/>
                          <a:latin typeface="Calibri" pitchFamily="34" charset="0"/>
                        </a:rPr>
                        <a:t>--</a:t>
                      </a:r>
                      <a:endParaRPr lang="es-SV" sz="1900" b="0" i="0" u="none" strike="noStrike" dirty="0">
                        <a:solidFill>
                          <a:srgbClr val="000000"/>
                        </a:solidFill>
                        <a:effectLst/>
                        <a:latin typeface="Calibri" pitchFamily="34" charset="0"/>
                      </a:endParaRPr>
                    </a:p>
                  </a:txBody>
                  <a:tcPr marL="45720" marR="45720" anchor="ctr"/>
                </a:tc>
              </a:tr>
              <a:tr h="504056">
                <a:tc>
                  <a:txBody>
                    <a:bodyPr/>
                    <a:lstStyle/>
                    <a:p>
                      <a:pPr algn="l" fontAlgn="b"/>
                      <a:r>
                        <a:rPr lang="es-SV" sz="1900" u="none" strike="noStrike" dirty="0">
                          <a:effectLst/>
                          <a:latin typeface="Calibri" pitchFamily="34" charset="0"/>
                        </a:rPr>
                        <a:t>Seguimiento PAM CSR</a:t>
                      </a:r>
                      <a:endParaRPr lang="es-SV" sz="1900" b="0" i="0" u="none" strike="noStrike" dirty="0">
                        <a:solidFill>
                          <a:srgbClr val="000000"/>
                        </a:solidFill>
                        <a:effectLst/>
                        <a:latin typeface="Calibri" pitchFamily="34" charset="0"/>
                      </a:endParaRPr>
                    </a:p>
                  </a:txBody>
                  <a:tcPr marL="45720" marR="45720" anchor="ctr"/>
                </a:tc>
                <a:tc>
                  <a:txBody>
                    <a:bodyPr/>
                    <a:lstStyle/>
                    <a:p>
                      <a:pPr algn="r" fontAlgn="b"/>
                      <a:r>
                        <a:rPr lang="es-SV" sz="1900" u="none" strike="noStrike">
                          <a:effectLst/>
                          <a:latin typeface="Calibri" pitchFamily="34" charset="0"/>
                        </a:rPr>
                        <a:t>$21,040.49</a:t>
                      </a:r>
                      <a:endParaRPr lang="es-SV" sz="1900" b="0" i="0" u="none" strike="noStrike">
                        <a:solidFill>
                          <a:srgbClr val="000000"/>
                        </a:solidFill>
                        <a:effectLst/>
                        <a:latin typeface="Calibri" pitchFamily="34" charset="0"/>
                      </a:endParaRPr>
                    </a:p>
                  </a:txBody>
                  <a:tcPr marL="45720" marR="45720" anchor="ctr"/>
                </a:tc>
                <a:tc>
                  <a:txBody>
                    <a:bodyPr/>
                    <a:lstStyle/>
                    <a:p>
                      <a:pPr algn="ctr" fontAlgn="b"/>
                      <a:r>
                        <a:rPr lang="es-SV" sz="1900" u="none" strike="noStrike" dirty="0">
                          <a:effectLst/>
                          <a:latin typeface="Calibri" pitchFamily="34" charset="0"/>
                        </a:rPr>
                        <a:t> </a:t>
                      </a:r>
                      <a:r>
                        <a:rPr lang="es-SV" sz="1900" u="none" strike="noStrike" dirty="0" smtClean="0">
                          <a:effectLst/>
                          <a:latin typeface="Calibri" pitchFamily="34" charset="0"/>
                        </a:rPr>
                        <a:t>--</a:t>
                      </a:r>
                      <a:endParaRPr lang="es-SV" sz="1900" b="0" i="0" u="none" strike="noStrike" dirty="0">
                        <a:solidFill>
                          <a:srgbClr val="000000"/>
                        </a:solidFill>
                        <a:effectLst/>
                        <a:latin typeface="Calibri" pitchFamily="34" charset="0"/>
                      </a:endParaRPr>
                    </a:p>
                  </a:txBody>
                  <a:tcPr marL="45720" marR="45720" anchor="ctr"/>
                </a:tc>
              </a:tr>
              <a:tr h="504056">
                <a:tc>
                  <a:txBody>
                    <a:bodyPr/>
                    <a:lstStyle/>
                    <a:p>
                      <a:pPr algn="l" fontAlgn="b"/>
                      <a:r>
                        <a:rPr lang="es-SV" sz="1900" u="none" strike="noStrike">
                          <a:effectLst/>
                          <a:latin typeface="Calibri" pitchFamily="34" charset="0"/>
                        </a:rPr>
                        <a:t>Total general</a:t>
                      </a:r>
                      <a:endParaRPr lang="es-SV" sz="1900" b="1" i="0" u="none" strike="noStrike">
                        <a:solidFill>
                          <a:srgbClr val="000000"/>
                        </a:solidFill>
                        <a:effectLst/>
                        <a:latin typeface="Calibri" pitchFamily="34" charset="0"/>
                      </a:endParaRPr>
                    </a:p>
                  </a:txBody>
                  <a:tcPr marL="45720" marR="45720" anchor="ctr"/>
                </a:tc>
                <a:tc>
                  <a:txBody>
                    <a:bodyPr/>
                    <a:lstStyle/>
                    <a:p>
                      <a:pPr algn="r" fontAlgn="b"/>
                      <a:r>
                        <a:rPr lang="es-SV" sz="1900" u="none" strike="noStrike">
                          <a:effectLst/>
                          <a:latin typeface="Calibri" pitchFamily="34" charset="0"/>
                        </a:rPr>
                        <a:t>$3,747,916.71</a:t>
                      </a:r>
                      <a:endParaRPr lang="es-SV" sz="1900" b="1" i="0" u="none" strike="noStrike">
                        <a:solidFill>
                          <a:srgbClr val="000000"/>
                        </a:solidFill>
                        <a:effectLst/>
                        <a:latin typeface="Calibri" pitchFamily="34" charset="0"/>
                      </a:endParaRPr>
                    </a:p>
                  </a:txBody>
                  <a:tcPr marL="45720" marR="45720" anchor="ctr"/>
                </a:tc>
                <a:tc>
                  <a:txBody>
                    <a:bodyPr/>
                    <a:lstStyle/>
                    <a:p>
                      <a:pPr algn="ctr" fontAlgn="b"/>
                      <a:r>
                        <a:rPr lang="es-SV" sz="1900" u="none" strike="noStrike" dirty="0">
                          <a:effectLst/>
                          <a:latin typeface="Calibri" pitchFamily="34" charset="0"/>
                        </a:rPr>
                        <a:t> </a:t>
                      </a:r>
                      <a:endParaRPr lang="es-SV" sz="1900" b="0" i="0" u="none" strike="noStrike" dirty="0">
                        <a:solidFill>
                          <a:srgbClr val="000000"/>
                        </a:solidFill>
                        <a:effectLst/>
                        <a:latin typeface="Calibri" pitchFamily="34" charset="0"/>
                      </a:endParaRPr>
                    </a:p>
                  </a:txBody>
                  <a:tcPr marL="45720" marR="45720" anchor="ctr"/>
                </a:tc>
              </a:tr>
            </a:tbl>
          </a:graphicData>
        </a:graphic>
      </p:graphicFrame>
      <p:sp>
        <p:nvSpPr>
          <p:cNvPr id="4" name="Flecha derecha 34"/>
          <p:cNvSpPr/>
          <p:nvPr/>
        </p:nvSpPr>
        <p:spPr>
          <a:xfrm>
            <a:off x="179512" y="1916832"/>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dirty="0"/>
          </a:p>
        </p:txBody>
      </p:sp>
      <p:sp>
        <p:nvSpPr>
          <p:cNvPr id="5" name="Flecha derecha 35"/>
          <p:cNvSpPr/>
          <p:nvPr/>
        </p:nvSpPr>
        <p:spPr>
          <a:xfrm>
            <a:off x="179512" y="2348880"/>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dirty="0"/>
          </a:p>
        </p:txBody>
      </p:sp>
      <p:sp>
        <p:nvSpPr>
          <p:cNvPr id="7" name="Flecha derecha 36"/>
          <p:cNvSpPr/>
          <p:nvPr/>
        </p:nvSpPr>
        <p:spPr>
          <a:xfrm>
            <a:off x="179512" y="2852936"/>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dirty="0"/>
          </a:p>
        </p:txBody>
      </p:sp>
      <p:sp>
        <p:nvSpPr>
          <p:cNvPr id="8" name="Flecha derecha 37"/>
          <p:cNvSpPr/>
          <p:nvPr/>
        </p:nvSpPr>
        <p:spPr>
          <a:xfrm>
            <a:off x="179512" y="3356992"/>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dirty="0"/>
          </a:p>
        </p:txBody>
      </p:sp>
      <p:sp>
        <p:nvSpPr>
          <p:cNvPr id="9" name="Flecha derecha 38"/>
          <p:cNvSpPr/>
          <p:nvPr/>
        </p:nvSpPr>
        <p:spPr>
          <a:xfrm>
            <a:off x="179512" y="3861048"/>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dirty="0"/>
          </a:p>
        </p:txBody>
      </p:sp>
      <p:sp>
        <p:nvSpPr>
          <p:cNvPr id="10" name="Flecha derecha 39"/>
          <p:cNvSpPr/>
          <p:nvPr/>
        </p:nvSpPr>
        <p:spPr>
          <a:xfrm>
            <a:off x="179512" y="4365104"/>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dirty="0"/>
          </a:p>
        </p:txBody>
      </p:sp>
      <p:sp>
        <p:nvSpPr>
          <p:cNvPr id="11" name="Flecha derecha 40"/>
          <p:cNvSpPr/>
          <p:nvPr/>
        </p:nvSpPr>
        <p:spPr>
          <a:xfrm>
            <a:off x="179512" y="4853555"/>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dirty="0"/>
          </a:p>
        </p:txBody>
      </p:sp>
      <p:sp>
        <p:nvSpPr>
          <p:cNvPr id="12" name="Flecha derecha 41"/>
          <p:cNvSpPr/>
          <p:nvPr/>
        </p:nvSpPr>
        <p:spPr>
          <a:xfrm>
            <a:off x="179512" y="5373216"/>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dirty="0"/>
          </a:p>
        </p:txBody>
      </p:sp>
      <p:sp>
        <p:nvSpPr>
          <p:cNvPr id="13" name="Flecha derecha 42"/>
          <p:cNvSpPr/>
          <p:nvPr/>
        </p:nvSpPr>
        <p:spPr>
          <a:xfrm>
            <a:off x="179512" y="5877272"/>
            <a:ext cx="504056"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dirty="0"/>
          </a:p>
        </p:txBody>
      </p:sp>
    </p:spTree>
    <p:extLst>
      <p:ext uri="{BB962C8B-B14F-4D97-AF65-F5344CB8AC3E}">
        <p14:creationId xmlns:p14="http://schemas.microsoft.com/office/powerpoint/2010/main" val="107603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animBg="1"/>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827584" y="836712"/>
            <a:ext cx="7200800" cy="369332"/>
          </a:xfrm>
          <a:prstGeom prst="rect">
            <a:avLst/>
          </a:prstGeom>
          <a:noFill/>
        </p:spPr>
        <p:txBody>
          <a:bodyPr wrap="square" rtlCol="0">
            <a:spAutoFit/>
          </a:bodyPr>
          <a:lstStyle/>
          <a:p>
            <a:endParaRPr lang="es-SV" dirty="0"/>
          </a:p>
        </p:txBody>
      </p:sp>
      <p:sp>
        <p:nvSpPr>
          <p:cNvPr id="22" name="21 Rectángulo"/>
          <p:cNvSpPr/>
          <p:nvPr/>
        </p:nvSpPr>
        <p:spPr>
          <a:xfrm>
            <a:off x="3040213" y="2565700"/>
            <a:ext cx="3059832" cy="2016224"/>
          </a:xfrm>
          <a:prstGeom prst="rect">
            <a:avLst/>
          </a:prstGeom>
          <a:solidFill>
            <a:srgbClr val="EE7D2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8" name="7 CuadroTexto"/>
          <p:cNvSpPr txBox="1"/>
          <p:nvPr/>
        </p:nvSpPr>
        <p:spPr>
          <a:xfrm>
            <a:off x="0" y="116632"/>
            <a:ext cx="4427984" cy="1292662"/>
          </a:xfrm>
          <a:prstGeom prst="rect">
            <a:avLst/>
          </a:prstGeom>
          <a:noFill/>
        </p:spPr>
        <p:txBody>
          <a:bodyPr wrap="square" rtlCol="0">
            <a:spAutoFit/>
          </a:bodyPr>
          <a:lstStyle/>
          <a:p>
            <a:pPr algn="ctr"/>
            <a:r>
              <a:rPr lang="es-SV" sz="5400" b="1" dirty="0" smtClean="0">
                <a:latin typeface="+mj-lt"/>
                <a:ea typeface="Calibri"/>
                <a:cs typeface="Times New Roman"/>
              </a:rPr>
              <a:t>Testimonios</a:t>
            </a:r>
          </a:p>
          <a:p>
            <a:pPr algn="ctr"/>
            <a:r>
              <a:rPr lang="es-SV" sz="2400" b="1" dirty="0" smtClean="0">
                <a:latin typeface="+mj-lt"/>
                <a:ea typeface="Calibri"/>
                <a:cs typeface="Times New Roman"/>
              </a:rPr>
              <a:t>Asistencia Técnica</a:t>
            </a:r>
            <a:endParaRPr lang="es-SV" sz="2400" b="1" dirty="0">
              <a:latin typeface="+mj-lt"/>
              <a:ea typeface="Calibri"/>
              <a:cs typeface="Times New Roman"/>
            </a:endParaRPr>
          </a:p>
        </p:txBody>
      </p:sp>
      <p:sp>
        <p:nvSpPr>
          <p:cNvPr id="23" name="1 Título"/>
          <p:cNvSpPr txBox="1">
            <a:spLocks/>
          </p:cNvSpPr>
          <p:nvPr/>
        </p:nvSpPr>
        <p:spPr>
          <a:xfrm>
            <a:off x="2195736" y="4883095"/>
            <a:ext cx="4752528" cy="1200329"/>
          </a:xfrm>
          <a:prstGeom prst="rect">
            <a:avLst/>
          </a:prstGeom>
          <a:noFill/>
          <a:ln w="9525">
            <a:noFill/>
            <a:miter lim="800000"/>
            <a:headEnd/>
            <a:tailEnd/>
          </a:ln>
        </p:spPr>
        <p:txBody>
          <a:bodyPr vert="horz" wrap="square" lIns="91440" tIns="45720" rIns="91440" bIns="45720" rtlCol="0" anchor="ctr">
            <a:spAutoFit/>
          </a:bodyPr>
          <a:lstStyle>
            <a:lvl1pPr algn="ctr" defTabSz="914400" rtl="0" eaLnBrk="1" latinLnBrk="0" hangingPunct="1">
              <a:spcBef>
                <a:spcPct val="0"/>
              </a:spcBef>
              <a:buNone/>
              <a:defRPr sz="4400" b="0" kern="1200" cap="none">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SV" sz="3200" b="1" dirty="0" smtClean="0">
                <a:solidFill>
                  <a:srgbClr val="002395"/>
                </a:solidFill>
              </a:rPr>
              <a:t>Reina Griselda Mejía</a:t>
            </a:r>
          </a:p>
          <a:p>
            <a:r>
              <a:rPr lang="es-SV" sz="2000" dirty="0" smtClean="0">
                <a:solidFill>
                  <a:schemeClr val="tx1"/>
                </a:solidFill>
              </a:rPr>
              <a:t>Bono Educación y Salud</a:t>
            </a:r>
            <a:br>
              <a:rPr lang="es-SV" sz="2000" dirty="0" smtClean="0">
                <a:solidFill>
                  <a:schemeClr val="tx1"/>
                </a:solidFill>
              </a:rPr>
            </a:br>
            <a:r>
              <a:rPr lang="es-SV" sz="2000" dirty="0" smtClean="0">
                <a:solidFill>
                  <a:schemeClr val="tx1"/>
                </a:solidFill>
              </a:rPr>
              <a:t>San Miguel </a:t>
            </a:r>
            <a:r>
              <a:rPr lang="es-SV" sz="2000" dirty="0" err="1" smtClean="0">
                <a:solidFill>
                  <a:schemeClr val="tx1"/>
                </a:solidFill>
              </a:rPr>
              <a:t>Tepezontes</a:t>
            </a:r>
            <a:endParaRPr lang="es-SV" sz="2000" dirty="0">
              <a:solidFill>
                <a:schemeClr val="tx1"/>
              </a:solidFill>
            </a:endParaRPr>
          </a:p>
        </p:txBody>
      </p:sp>
      <p:sp>
        <p:nvSpPr>
          <p:cNvPr id="25" name="24 CuadroTexto"/>
          <p:cNvSpPr txBox="1"/>
          <p:nvPr/>
        </p:nvSpPr>
        <p:spPr>
          <a:xfrm>
            <a:off x="4150928" y="1423552"/>
            <a:ext cx="785793" cy="1323439"/>
          </a:xfrm>
          <a:prstGeom prst="rect">
            <a:avLst/>
          </a:prstGeom>
          <a:noFill/>
        </p:spPr>
        <p:txBody>
          <a:bodyPr wrap="none" rtlCol="0">
            <a:spAutoFit/>
          </a:bodyPr>
          <a:lstStyle/>
          <a:p>
            <a:r>
              <a:rPr lang="es-SV" sz="8000" b="1" dirty="0" smtClean="0"/>
              <a:t>1</a:t>
            </a:r>
            <a:endParaRPr lang="es-SV" sz="8000" b="1" dirty="0"/>
          </a:p>
        </p:txBody>
      </p:sp>
      <p:pic>
        <p:nvPicPr>
          <p:cNvPr id="9" name="8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7418" y="2727406"/>
            <a:ext cx="1692811" cy="1692811"/>
          </a:xfrm>
          <a:prstGeom prst="rect">
            <a:avLst/>
          </a:prstGeom>
        </p:spPr>
      </p:pic>
    </p:spTree>
    <p:extLst>
      <p:ext uri="{BB962C8B-B14F-4D97-AF65-F5344CB8AC3E}">
        <p14:creationId xmlns:p14="http://schemas.microsoft.com/office/powerpoint/2010/main" val="8145181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398"/>
            <a:ext cx="9144000" cy="6841204"/>
          </a:xfrm>
          <a:prstGeom prst="rect">
            <a:avLst/>
          </a:prstGeom>
        </p:spPr>
      </p:pic>
      <p:sp>
        <p:nvSpPr>
          <p:cNvPr id="4" name="3 CuadroTexto"/>
          <p:cNvSpPr txBox="1"/>
          <p:nvPr/>
        </p:nvSpPr>
        <p:spPr>
          <a:xfrm>
            <a:off x="827584" y="836712"/>
            <a:ext cx="7200800" cy="369332"/>
          </a:xfrm>
          <a:prstGeom prst="rect">
            <a:avLst/>
          </a:prstGeom>
          <a:noFill/>
        </p:spPr>
        <p:txBody>
          <a:bodyPr wrap="square" rtlCol="0">
            <a:spAutoFit/>
          </a:bodyPr>
          <a:lstStyle/>
          <a:p>
            <a:endParaRPr lang="es-SV" dirty="0"/>
          </a:p>
        </p:txBody>
      </p:sp>
      <p:sp>
        <p:nvSpPr>
          <p:cNvPr id="6" name="1 Título"/>
          <p:cNvSpPr>
            <a:spLocks noGrp="1"/>
          </p:cNvSpPr>
          <p:nvPr>
            <p:ph type="title"/>
          </p:nvPr>
        </p:nvSpPr>
        <p:spPr>
          <a:xfrm>
            <a:off x="35496" y="49267"/>
            <a:ext cx="4464496" cy="1723549"/>
          </a:xfrm>
          <a:noFill/>
          <a:ln w="9525">
            <a:noFill/>
            <a:miter lim="800000"/>
            <a:headEnd/>
            <a:tailEnd/>
          </a:ln>
        </p:spPr>
        <p:txBody>
          <a:bodyPr wrap="square" anchor="ctr">
            <a:spAutoFit/>
          </a:bodyPr>
          <a:lstStyle/>
          <a:p>
            <a:r>
              <a:rPr lang="es-SV" b="1" dirty="0" smtClean="0">
                <a:solidFill>
                  <a:schemeClr val="tx2"/>
                </a:solidFill>
                <a:ea typeface="+mn-ea"/>
                <a:cs typeface="Arial" pitchFamily="34" charset="0"/>
              </a:rPr>
              <a:t>Asistencia técnica</a:t>
            </a:r>
            <a:r>
              <a:rPr lang="es-SV" sz="4000" b="1" dirty="0" smtClean="0">
                <a:solidFill>
                  <a:schemeClr val="tx2"/>
                </a:solidFill>
                <a:ea typeface="+mn-ea"/>
                <a:cs typeface="Arial" pitchFamily="34" charset="0"/>
              </a:rPr>
              <a:t/>
            </a:r>
            <a:br>
              <a:rPr lang="es-SV" sz="4000" b="1" dirty="0" smtClean="0">
                <a:solidFill>
                  <a:schemeClr val="tx2"/>
                </a:solidFill>
                <a:ea typeface="+mn-ea"/>
                <a:cs typeface="Arial" pitchFamily="34" charset="0"/>
              </a:rPr>
            </a:br>
            <a:r>
              <a:rPr lang="es-SV" sz="1800" b="1" dirty="0" smtClean="0">
                <a:solidFill>
                  <a:schemeClr val="accent6">
                    <a:lumMod val="75000"/>
                  </a:schemeClr>
                </a:solidFill>
                <a:ea typeface="+mn-ea"/>
                <a:cs typeface="Arial" pitchFamily="34" charset="0"/>
              </a:rPr>
              <a:t>junio 2014 –mayo 2017 </a:t>
            </a:r>
            <a:endParaRPr lang="es-SV" sz="1800" b="1" dirty="0">
              <a:solidFill>
                <a:schemeClr val="accent6">
                  <a:lumMod val="75000"/>
                </a:schemeClr>
              </a:solidFill>
              <a:ea typeface="+mn-ea"/>
              <a:cs typeface="Arial" pitchFamily="34" charset="0"/>
            </a:endParaRPr>
          </a:p>
        </p:txBody>
      </p:sp>
      <p:sp>
        <p:nvSpPr>
          <p:cNvPr id="7" name="6 CuadroTexto"/>
          <p:cNvSpPr txBox="1"/>
          <p:nvPr/>
        </p:nvSpPr>
        <p:spPr>
          <a:xfrm>
            <a:off x="0" y="3933056"/>
            <a:ext cx="5256584" cy="1938992"/>
          </a:xfrm>
          <a:prstGeom prst="rect">
            <a:avLst/>
          </a:prstGeom>
          <a:noFill/>
        </p:spPr>
        <p:txBody>
          <a:bodyPr wrap="square" rtlCol="0">
            <a:spAutoFit/>
          </a:bodyPr>
          <a:lstStyle/>
          <a:p>
            <a:pPr algn="ctr"/>
            <a:r>
              <a:rPr lang="es-SV" sz="7200" b="1" dirty="0" smtClean="0">
                <a:solidFill>
                  <a:srgbClr val="002395"/>
                </a:solidFill>
                <a:latin typeface="+mj-lt"/>
                <a:ea typeface="Calibri"/>
                <a:cs typeface="Times New Roman"/>
              </a:rPr>
              <a:t>US$760 </a:t>
            </a:r>
            <a:r>
              <a:rPr lang="es-SV" sz="4800" b="1" dirty="0" smtClean="0">
                <a:solidFill>
                  <a:srgbClr val="002395"/>
                </a:solidFill>
                <a:latin typeface="+mj-lt"/>
                <a:ea typeface="Calibri"/>
                <a:cs typeface="Times New Roman"/>
              </a:rPr>
              <a:t>mil invertidos</a:t>
            </a:r>
            <a:endParaRPr lang="es-SV" sz="4800" b="1" dirty="0">
              <a:solidFill>
                <a:srgbClr val="002395"/>
              </a:solidFill>
              <a:latin typeface="+mj-lt"/>
              <a:ea typeface="Calibri"/>
              <a:cs typeface="Times New Roman"/>
            </a:endParaRPr>
          </a:p>
        </p:txBody>
      </p:sp>
      <p:sp>
        <p:nvSpPr>
          <p:cNvPr id="8" name="7 Rectángulo"/>
          <p:cNvSpPr/>
          <p:nvPr/>
        </p:nvSpPr>
        <p:spPr>
          <a:xfrm>
            <a:off x="107504" y="5805264"/>
            <a:ext cx="7560840" cy="830997"/>
          </a:xfrm>
          <a:prstGeom prst="rect">
            <a:avLst/>
          </a:prstGeom>
        </p:spPr>
        <p:txBody>
          <a:bodyPr wrap="square">
            <a:spAutoFit/>
          </a:bodyPr>
          <a:lstStyle/>
          <a:p>
            <a:pPr algn="ctr"/>
            <a:r>
              <a:rPr lang="es-SV" sz="2400" b="1" dirty="0" smtClean="0">
                <a:solidFill>
                  <a:schemeClr val="tx2"/>
                </a:solidFill>
              </a:rPr>
              <a:t>Más de 1 millón personas beneficiadas con la ejecución de 203 proyectos en 21 municipios del departamento</a:t>
            </a:r>
          </a:p>
        </p:txBody>
      </p:sp>
      <p:pic>
        <p:nvPicPr>
          <p:cNvPr id="10" name="9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971631">
            <a:off x="5167694" y="-853459"/>
            <a:ext cx="4645161" cy="4489713"/>
          </a:xfrm>
          <a:prstGeom prst="rect">
            <a:avLst/>
          </a:prstGeom>
        </p:spPr>
      </p:pic>
    </p:spTree>
    <p:extLst>
      <p:ext uri="{BB962C8B-B14F-4D97-AF65-F5344CB8AC3E}">
        <p14:creationId xmlns:p14="http://schemas.microsoft.com/office/powerpoint/2010/main" val="170175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827584" y="836712"/>
            <a:ext cx="7200800" cy="369332"/>
          </a:xfrm>
          <a:prstGeom prst="rect">
            <a:avLst/>
          </a:prstGeom>
          <a:noFill/>
        </p:spPr>
        <p:txBody>
          <a:bodyPr wrap="square" rtlCol="0">
            <a:spAutoFit/>
          </a:bodyPr>
          <a:lstStyle/>
          <a:p>
            <a:endParaRPr lang="es-SV" dirty="0"/>
          </a:p>
        </p:txBody>
      </p:sp>
      <p:sp>
        <p:nvSpPr>
          <p:cNvPr id="6" name="1 Título"/>
          <p:cNvSpPr>
            <a:spLocks noGrp="1"/>
          </p:cNvSpPr>
          <p:nvPr>
            <p:ph type="title"/>
          </p:nvPr>
        </p:nvSpPr>
        <p:spPr>
          <a:xfrm>
            <a:off x="179512" y="150219"/>
            <a:ext cx="7488832" cy="984885"/>
          </a:xfrm>
          <a:noFill/>
          <a:ln w="9525">
            <a:noFill/>
            <a:miter lim="800000"/>
            <a:headEnd/>
            <a:tailEnd/>
          </a:ln>
        </p:spPr>
        <p:txBody>
          <a:bodyPr wrap="square" anchor="ctr">
            <a:spAutoFit/>
          </a:bodyPr>
          <a:lstStyle/>
          <a:p>
            <a:pPr algn="l"/>
            <a:r>
              <a:rPr lang="es-SV" sz="4000" b="1" dirty="0" smtClean="0">
                <a:solidFill>
                  <a:schemeClr val="tx2"/>
                </a:solidFill>
                <a:ea typeface="+mn-ea"/>
                <a:cs typeface="Arial" pitchFamily="34" charset="0"/>
              </a:rPr>
              <a:t>Asistencia </a:t>
            </a:r>
            <a:r>
              <a:rPr lang="es-SV" sz="4000" b="1" dirty="0">
                <a:solidFill>
                  <a:schemeClr val="tx2"/>
                </a:solidFill>
                <a:ea typeface="+mn-ea"/>
                <a:cs typeface="Arial" pitchFamily="34" charset="0"/>
              </a:rPr>
              <a:t>t</a:t>
            </a:r>
            <a:r>
              <a:rPr lang="es-SV" sz="4000" b="1" dirty="0" smtClean="0">
                <a:solidFill>
                  <a:schemeClr val="tx2"/>
                </a:solidFill>
                <a:ea typeface="+mn-ea"/>
                <a:cs typeface="Arial" pitchFamily="34" charset="0"/>
              </a:rPr>
              <a:t>écnica</a:t>
            </a:r>
            <a:br>
              <a:rPr lang="es-SV" sz="4000" b="1" dirty="0" smtClean="0">
                <a:solidFill>
                  <a:schemeClr val="tx2"/>
                </a:solidFill>
                <a:ea typeface="+mn-ea"/>
                <a:cs typeface="Arial" pitchFamily="34" charset="0"/>
              </a:rPr>
            </a:br>
            <a:r>
              <a:rPr lang="es-SV" sz="1800" b="1" dirty="0" smtClean="0">
                <a:solidFill>
                  <a:schemeClr val="accent6">
                    <a:lumMod val="75000"/>
                  </a:schemeClr>
                </a:solidFill>
                <a:ea typeface="+mn-ea"/>
                <a:cs typeface="Arial" pitchFamily="34" charset="0"/>
              </a:rPr>
              <a:t>junio 2014 –mayo 2017 </a:t>
            </a:r>
            <a:endParaRPr lang="es-SV" sz="1800" b="1" dirty="0">
              <a:solidFill>
                <a:schemeClr val="accent6">
                  <a:lumMod val="75000"/>
                </a:schemeClr>
              </a:solidFill>
              <a:ea typeface="+mn-ea"/>
              <a:cs typeface="Arial" pitchFamily="34" charset="0"/>
            </a:endParaRPr>
          </a:p>
        </p:txBody>
      </p:sp>
      <p:graphicFrame>
        <p:nvGraphicFramePr>
          <p:cNvPr id="3" name="2 Tabla"/>
          <p:cNvGraphicFramePr>
            <a:graphicFrameLocks noGrp="1"/>
          </p:cNvGraphicFramePr>
          <p:nvPr>
            <p:extLst>
              <p:ext uri="{D42A27DB-BD31-4B8C-83A1-F6EECF244321}">
                <p14:modId xmlns:p14="http://schemas.microsoft.com/office/powerpoint/2010/main" val="603820069"/>
              </p:ext>
            </p:extLst>
          </p:nvPr>
        </p:nvGraphicFramePr>
        <p:xfrm>
          <a:off x="971600" y="1556792"/>
          <a:ext cx="7272809" cy="4608514"/>
        </p:xfrm>
        <a:graphic>
          <a:graphicData uri="http://schemas.openxmlformats.org/drawingml/2006/table">
            <a:tbl>
              <a:tblPr firstRow="1" lastRow="1" bandRow="1">
                <a:tableStyleId>{B301B821-A1FF-4177-AEE7-76D212191A09}</a:tableStyleId>
              </a:tblPr>
              <a:tblGrid>
                <a:gridCol w="3024336"/>
                <a:gridCol w="1944216"/>
                <a:gridCol w="2304257"/>
              </a:tblGrid>
              <a:tr h="594647">
                <a:tc>
                  <a:txBody>
                    <a:bodyPr/>
                    <a:lstStyle/>
                    <a:p>
                      <a:pPr algn="ctr" fontAlgn="b"/>
                      <a:r>
                        <a:rPr lang="es-SV" sz="2000" u="none" strike="noStrike" dirty="0" smtClean="0">
                          <a:effectLst/>
                          <a:latin typeface="Calibri" pitchFamily="34" charset="0"/>
                        </a:rPr>
                        <a:t>Tipo de Asistencia Técnica</a:t>
                      </a:r>
                      <a:endParaRPr lang="es-SV" sz="2000" b="0" i="0" u="none" strike="noStrike" dirty="0">
                        <a:solidFill>
                          <a:srgbClr val="FFFFFF"/>
                        </a:solidFill>
                        <a:effectLst/>
                        <a:latin typeface="Calibri" pitchFamily="34" charset="0"/>
                      </a:endParaRPr>
                    </a:p>
                  </a:txBody>
                  <a:tcPr marL="45720" marR="45720" anchor="ctr"/>
                </a:tc>
                <a:tc>
                  <a:txBody>
                    <a:bodyPr/>
                    <a:lstStyle/>
                    <a:p>
                      <a:pPr algn="ctr" fontAlgn="b"/>
                      <a:r>
                        <a:rPr lang="es-SV" sz="2000" u="none" strike="noStrike" dirty="0" smtClean="0">
                          <a:effectLst/>
                          <a:latin typeface="Calibri" pitchFamily="34" charset="0"/>
                        </a:rPr>
                        <a:t>Ejecutado</a:t>
                      </a:r>
                      <a:endParaRPr lang="es-SV" sz="2000" b="0" i="0" u="none" strike="noStrike" dirty="0">
                        <a:solidFill>
                          <a:srgbClr val="FFFFFF"/>
                        </a:solidFill>
                        <a:effectLst/>
                        <a:latin typeface="Calibri" pitchFamily="34" charset="0"/>
                      </a:endParaRPr>
                    </a:p>
                  </a:txBody>
                  <a:tcPr marL="45720" marR="45720" anchor="ctr"/>
                </a:tc>
                <a:tc>
                  <a:txBody>
                    <a:bodyPr/>
                    <a:lstStyle/>
                    <a:p>
                      <a:pPr algn="ctr" fontAlgn="b"/>
                      <a:r>
                        <a:rPr lang="es-SV" sz="2000" u="none" strike="noStrike" dirty="0">
                          <a:effectLst/>
                          <a:latin typeface="Calibri" pitchFamily="34" charset="0"/>
                        </a:rPr>
                        <a:t>Beneficiarios</a:t>
                      </a:r>
                      <a:endParaRPr lang="es-SV" sz="2000" b="0" i="0" u="none" strike="noStrike" dirty="0">
                        <a:solidFill>
                          <a:srgbClr val="FFFFFF"/>
                        </a:solidFill>
                        <a:effectLst/>
                        <a:latin typeface="Calibri" pitchFamily="34" charset="0"/>
                      </a:endParaRPr>
                    </a:p>
                  </a:txBody>
                  <a:tcPr marL="45720" marR="45720" anchor="ctr"/>
                </a:tc>
              </a:tr>
              <a:tr h="594647">
                <a:tc>
                  <a:txBody>
                    <a:bodyPr/>
                    <a:lstStyle/>
                    <a:p>
                      <a:pPr algn="l" fontAlgn="b"/>
                      <a:r>
                        <a:rPr lang="es-SV" sz="2000" u="none" strike="noStrike" dirty="0">
                          <a:effectLst/>
                          <a:latin typeface="Calibri" pitchFamily="34" charset="0"/>
                        </a:rPr>
                        <a:t>Asocios Públicos Privados</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u="none" strike="noStrike">
                          <a:effectLst/>
                          <a:latin typeface="Calibri" pitchFamily="34" charset="0"/>
                        </a:rPr>
                        <a:t>$93,158.57</a:t>
                      </a:r>
                      <a:endParaRPr lang="es-SV" sz="2000" b="0" i="0" u="none" strike="noStrike">
                        <a:solidFill>
                          <a:srgbClr val="000000"/>
                        </a:solidFill>
                        <a:effectLst/>
                        <a:latin typeface="Calibri" pitchFamily="34" charset="0"/>
                      </a:endParaRPr>
                    </a:p>
                  </a:txBody>
                  <a:tcPr marL="45720" marR="45720" anchor="ctr"/>
                </a:tc>
                <a:tc>
                  <a:txBody>
                    <a:bodyPr/>
                    <a:lstStyle/>
                    <a:p>
                      <a:pPr algn="ctr" fontAlgn="b"/>
                      <a:r>
                        <a:rPr lang="es-SV" sz="2000" u="none" strike="noStrike" dirty="0">
                          <a:effectLst/>
                          <a:latin typeface="Calibri" pitchFamily="34" charset="0"/>
                        </a:rPr>
                        <a:t>2,255</a:t>
                      </a:r>
                      <a:endParaRPr lang="es-SV" sz="2000" b="0" i="0" u="none" strike="noStrike" dirty="0">
                        <a:solidFill>
                          <a:srgbClr val="000000"/>
                        </a:solidFill>
                        <a:effectLst/>
                        <a:latin typeface="Calibri" pitchFamily="34" charset="0"/>
                      </a:endParaRPr>
                    </a:p>
                  </a:txBody>
                  <a:tcPr marL="45720" marR="45720" anchor="ctr"/>
                </a:tc>
              </a:tr>
              <a:tr h="1040632">
                <a:tc>
                  <a:txBody>
                    <a:bodyPr/>
                    <a:lstStyle/>
                    <a:p>
                      <a:pPr algn="l" fontAlgn="b"/>
                      <a:r>
                        <a:rPr lang="es-SV" sz="2000" u="none" strike="noStrike" dirty="0" smtClean="0">
                          <a:effectLst/>
                          <a:latin typeface="Calibri" pitchFamily="34" charset="0"/>
                        </a:rPr>
                        <a:t>Componente de Asistencia técnica</a:t>
                      </a:r>
                      <a:r>
                        <a:rPr lang="es-SV" sz="2000" u="none" strike="noStrike" baseline="0" dirty="0" smtClean="0">
                          <a:effectLst/>
                          <a:latin typeface="Calibri" pitchFamily="34" charset="0"/>
                        </a:rPr>
                        <a:t> del</a:t>
                      </a:r>
                      <a:r>
                        <a:rPr lang="es-SV" sz="2000" u="none" strike="noStrike" dirty="0" smtClean="0">
                          <a:effectLst/>
                          <a:latin typeface="Calibri" pitchFamily="34" charset="0"/>
                        </a:rPr>
                        <a:t> PFGL (C2)</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u="none" strike="noStrike">
                          <a:effectLst/>
                          <a:latin typeface="Calibri" pitchFamily="34" charset="0"/>
                        </a:rPr>
                        <a:t>$554,238.13</a:t>
                      </a:r>
                      <a:endParaRPr lang="es-SV" sz="2000" b="0" i="0" u="none" strike="noStrike">
                        <a:solidFill>
                          <a:srgbClr val="000000"/>
                        </a:solidFill>
                        <a:effectLst/>
                        <a:latin typeface="Calibri" pitchFamily="34" charset="0"/>
                      </a:endParaRPr>
                    </a:p>
                  </a:txBody>
                  <a:tcPr marL="45720" marR="45720" anchor="ctr"/>
                </a:tc>
                <a:tc>
                  <a:txBody>
                    <a:bodyPr/>
                    <a:lstStyle/>
                    <a:p>
                      <a:pPr algn="ctr" fontAlgn="b"/>
                      <a:r>
                        <a:rPr lang="es-SV" sz="2000" u="none" strike="noStrike">
                          <a:effectLst/>
                          <a:latin typeface="Calibri" pitchFamily="34" charset="0"/>
                        </a:rPr>
                        <a:t>población </a:t>
                      </a:r>
                      <a:r>
                        <a:rPr lang="es-SV" sz="2000" u="none" strike="noStrike" smtClean="0">
                          <a:effectLst/>
                          <a:latin typeface="Calibri" pitchFamily="34" charset="0"/>
                        </a:rPr>
                        <a:t>de </a:t>
                      </a:r>
                      <a:r>
                        <a:rPr lang="es-SV" sz="2000" u="none" strike="noStrike" dirty="0">
                          <a:effectLst/>
                          <a:latin typeface="Calibri" pitchFamily="34" charset="0"/>
                        </a:rPr>
                        <a:t>21 municipios</a:t>
                      </a:r>
                      <a:endParaRPr lang="es-SV" sz="2000" b="0" i="0" u="none" strike="noStrike" dirty="0">
                        <a:solidFill>
                          <a:srgbClr val="000000"/>
                        </a:solidFill>
                        <a:effectLst/>
                        <a:latin typeface="Calibri" pitchFamily="34" charset="0"/>
                      </a:endParaRPr>
                    </a:p>
                  </a:txBody>
                  <a:tcPr marL="45720" marR="45720" anchor="ctr"/>
                </a:tc>
              </a:tr>
              <a:tr h="594647">
                <a:tc>
                  <a:txBody>
                    <a:bodyPr/>
                    <a:lstStyle/>
                    <a:p>
                      <a:pPr algn="l" fontAlgn="b"/>
                      <a:r>
                        <a:rPr lang="es-SV" sz="2000" u="none" strike="noStrike" dirty="0">
                          <a:effectLst/>
                          <a:latin typeface="Calibri" pitchFamily="34" charset="0"/>
                        </a:rPr>
                        <a:t>Capacitación PATI</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u="none" strike="noStrike">
                          <a:effectLst/>
                          <a:latin typeface="Calibri" pitchFamily="34" charset="0"/>
                        </a:rPr>
                        <a:t>$69,300.00</a:t>
                      </a:r>
                      <a:endParaRPr lang="es-SV" sz="2000" b="0" i="0" u="none" strike="noStrike">
                        <a:solidFill>
                          <a:srgbClr val="000000"/>
                        </a:solidFill>
                        <a:effectLst/>
                        <a:latin typeface="Calibri" pitchFamily="34" charset="0"/>
                      </a:endParaRPr>
                    </a:p>
                  </a:txBody>
                  <a:tcPr marL="45720" marR="45720" anchor="ctr"/>
                </a:tc>
                <a:tc>
                  <a:txBody>
                    <a:bodyPr/>
                    <a:lstStyle/>
                    <a:p>
                      <a:pPr algn="ctr" fontAlgn="b"/>
                      <a:r>
                        <a:rPr lang="es-SV" sz="2000" u="none" strike="noStrike" dirty="0">
                          <a:effectLst/>
                          <a:latin typeface="Calibri" pitchFamily="34" charset="0"/>
                        </a:rPr>
                        <a:t>189</a:t>
                      </a:r>
                      <a:endParaRPr lang="es-SV" sz="2000" b="0" i="0" u="none" strike="noStrike" dirty="0">
                        <a:solidFill>
                          <a:srgbClr val="000000"/>
                        </a:solidFill>
                        <a:effectLst/>
                        <a:latin typeface="Calibri" pitchFamily="34" charset="0"/>
                      </a:endParaRPr>
                    </a:p>
                  </a:txBody>
                  <a:tcPr marL="45720" marR="45720" anchor="ctr"/>
                </a:tc>
              </a:tr>
              <a:tr h="594647">
                <a:tc>
                  <a:txBody>
                    <a:bodyPr/>
                    <a:lstStyle/>
                    <a:p>
                      <a:pPr algn="l" fontAlgn="b"/>
                      <a:r>
                        <a:rPr lang="es-SV" sz="2000" u="none" strike="noStrike" dirty="0">
                          <a:effectLst/>
                          <a:latin typeface="Calibri" pitchFamily="34" charset="0"/>
                        </a:rPr>
                        <a:t>Consultorías</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u="none" strike="noStrike">
                          <a:effectLst/>
                          <a:latin typeface="Calibri" pitchFamily="34" charset="0"/>
                        </a:rPr>
                        <a:t>$30,374.50</a:t>
                      </a:r>
                      <a:endParaRPr lang="es-SV" sz="2000" b="0" i="0" u="none" strike="noStrike">
                        <a:solidFill>
                          <a:srgbClr val="000000"/>
                        </a:solidFill>
                        <a:effectLst/>
                        <a:latin typeface="Calibri" pitchFamily="34" charset="0"/>
                      </a:endParaRPr>
                    </a:p>
                  </a:txBody>
                  <a:tcPr marL="45720" marR="45720" anchor="ctr"/>
                </a:tc>
                <a:tc>
                  <a:txBody>
                    <a:bodyPr/>
                    <a:lstStyle/>
                    <a:p>
                      <a:pPr algn="ctr" fontAlgn="b"/>
                      <a:r>
                        <a:rPr lang="es-SV" sz="2000" u="none" strike="noStrike" dirty="0">
                          <a:effectLst/>
                          <a:latin typeface="Calibri" pitchFamily="34" charset="0"/>
                        </a:rPr>
                        <a:t>171</a:t>
                      </a:r>
                      <a:endParaRPr lang="es-SV" sz="2000" b="0" i="0" u="none" strike="noStrike" dirty="0">
                        <a:solidFill>
                          <a:srgbClr val="000000"/>
                        </a:solidFill>
                        <a:effectLst/>
                        <a:latin typeface="Calibri" pitchFamily="34" charset="0"/>
                      </a:endParaRPr>
                    </a:p>
                  </a:txBody>
                  <a:tcPr marL="45720" marR="45720" anchor="ctr"/>
                </a:tc>
              </a:tr>
              <a:tr h="594647">
                <a:tc>
                  <a:txBody>
                    <a:bodyPr/>
                    <a:lstStyle/>
                    <a:p>
                      <a:pPr algn="l" fontAlgn="b"/>
                      <a:r>
                        <a:rPr lang="es-SV" sz="2000" u="none" strike="noStrike" dirty="0">
                          <a:effectLst/>
                          <a:latin typeface="Calibri" pitchFamily="34" charset="0"/>
                        </a:rPr>
                        <a:t>Gastos Administrativos PATI</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u="none" strike="noStrike">
                          <a:effectLst/>
                          <a:latin typeface="Calibri" pitchFamily="34" charset="0"/>
                        </a:rPr>
                        <a:t>$12,500.00</a:t>
                      </a:r>
                      <a:endParaRPr lang="es-SV" sz="2000" b="0" i="0" u="none" strike="noStrike">
                        <a:solidFill>
                          <a:srgbClr val="000000"/>
                        </a:solidFill>
                        <a:effectLst/>
                        <a:latin typeface="Calibri" pitchFamily="34" charset="0"/>
                      </a:endParaRPr>
                    </a:p>
                  </a:txBody>
                  <a:tcPr marL="45720" marR="45720" anchor="ctr"/>
                </a:tc>
                <a:tc>
                  <a:txBody>
                    <a:bodyPr/>
                    <a:lstStyle/>
                    <a:p>
                      <a:pPr algn="ctr" fontAlgn="b"/>
                      <a:r>
                        <a:rPr lang="es-SV" sz="2000" u="none" strike="noStrike" dirty="0">
                          <a:effectLst/>
                          <a:latin typeface="Calibri" pitchFamily="34" charset="0"/>
                        </a:rPr>
                        <a:t>1,723</a:t>
                      </a:r>
                      <a:endParaRPr lang="es-SV" sz="2000" b="0" i="0" u="none" strike="noStrike" dirty="0">
                        <a:solidFill>
                          <a:srgbClr val="000000"/>
                        </a:solidFill>
                        <a:effectLst/>
                        <a:latin typeface="Calibri" pitchFamily="34" charset="0"/>
                      </a:endParaRPr>
                    </a:p>
                  </a:txBody>
                  <a:tcPr marL="45720" marR="45720" anchor="ctr"/>
                </a:tc>
              </a:tr>
              <a:tr h="594647">
                <a:tc>
                  <a:txBody>
                    <a:bodyPr/>
                    <a:lstStyle/>
                    <a:p>
                      <a:pPr algn="l" fontAlgn="b"/>
                      <a:r>
                        <a:rPr lang="es-SV" sz="2000" u="none" strike="noStrike" dirty="0">
                          <a:effectLst/>
                          <a:latin typeface="Calibri" pitchFamily="34" charset="0"/>
                        </a:rPr>
                        <a:t> </a:t>
                      </a:r>
                      <a:r>
                        <a:rPr lang="es-SV" sz="2000" u="none" strike="noStrike" dirty="0" smtClean="0">
                          <a:effectLst/>
                          <a:latin typeface="Calibri" pitchFamily="34" charset="0"/>
                        </a:rPr>
                        <a:t>Total General</a:t>
                      </a:r>
                      <a:endParaRPr lang="es-SV" sz="2000" b="1" i="0" u="none" strike="noStrike" dirty="0">
                        <a:solidFill>
                          <a:srgbClr val="FFFFFF"/>
                        </a:solidFill>
                        <a:effectLst/>
                        <a:latin typeface="Calibri" pitchFamily="34" charset="0"/>
                      </a:endParaRPr>
                    </a:p>
                  </a:txBody>
                  <a:tcPr marL="45720" marR="45720" anchor="ctr"/>
                </a:tc>
                <a:tc>
                  <a:txBody>
                    <a:bodyPr/>
                    <a:lstStyle/>
                    <a:p>
                      <a:pPr algn="r" fontAlgn="b"/>
                      <a:r>
                        <a:rPr lang="es-SV" sz="2000" u="none" strike="noStrike">
                          <a:effectLst/>
                          <a:latin typeface="Calibri" pitchFamily="34" charset="0"/>
                        </a:rPr>
                        <a:t>$759,571.20</a:t>
                      </a:r>
                      <a:endParaRPr lang="es-SV" sz="2000" b="1" i="0" u="none" strike="noStrike">
                        <a:solidFill>
                          <a:srgbClr val="FFFFFF"/>
                        </a:solidFill>
                        <a:effectLst/>
                        <a:latin typeface="Calibri" pitchFamily="34" charset="0"/>
                      </a:endParaRPr>
                    </a:p>
                  </a:txBody>
                  <a:tcPr marL="45720" marR="45720" anchor="ctr"/>
                </a:tc>
                <a:tc>
                  <a:txBody>
                    <a:bodyPr/>
                    <a:lstStyle/>
                    <a:p>
                      <a:pPr algn="ctr" fontAlgn="b"/>
                      <a:endParaRPr lang="es-SV" sz="2000" b="1" i="0" u="none" strike="noStrike" dirty="0">
                        <a:solidFill>
                          <a:srgbClr val="FFFFFF"/>
                        </a:solidFill>
                        <a:effectLst/>
                        <a:latin typeface="Calibri" pitchFamily="34" charset="0"/>
                      </a:endParaRPr>
                    </a:p>
                  </a:txBody>
                  <a:tcPr marL="45720" marR="45720" anchor="ctr"/>
                </a:tc>
              </a:tr>
            </a:tbl>
          </a:graphicData>
        </a:graphic>
      </p:graphicFrame>
      <p:sp>
        <p:nvSpPr>
          <p:cNvPr id="5" name="Flecha derecha 34"/>
          <p:cNvSpPr/>
          <p:nvPr/>
        </p:nvSpPr>
        <p:spPr>
          <a:xfrm>
            <a:off x="251520" y="2276872"/>
            <a:ext cx="504056" cy="3600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dirty="0"/>
          </a:p>
        </p:txBody>
      </p:sp>
      <p:sp>
        <p:nvSpPr>
          <p:cNvPr id="7" name="Flecha derecha 35"/>
          <p:cNvSpPr/>
          <p:nvPr/>
        </p:nvSpPr>
        <p:spPr>
          <a:xfrm>
            <a:off x="251520" y="3140968"/>
            <a:ext cx="504056" cy="3600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dirty="0"/>
          </a:p>
        </p:txBody>
      </p:sp>
      <p:sp>
        <p:nvSpPr>
          <p:cNvPr id="8" name="Flecha derecha 36"/>
          <p:cNvSpPr/>
          <p:nvPr/>
        </p:nvSpPr>
        <p:spPr>
          <a:xfrm>
            <a:off x="251520" y="3933056"/>
            <a:ext cx="504056" cy="3600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dirty="0"/>
          </a:p>
        </p:txBody>
      </p:sp>
      <p:sp>
        <p:nvSpPr>
          <p:cNvPr id="9" name="Flecha derecha 37"/>
          <p:cNvSpPr/>
          <p:nvPr/>
        </p:nvSpPr>
        <p:spPr>
          <a:xfrm>
            <a:off x="251520" y="4509120"/>
            <a:ext cx="504056" cy="3600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dirty="0"/>
          </a:p>
        </p:txBody>
      </p:sp>
      <p:sp>
        <p:nvSpPr>
          <p:cNvPr id="10" name="Flecha derecha 38"/>
          <p:cNvSpPr/>
          <p:nvPr/>
        </p:nvSpPr>
        <p:spPr>
          <a:xfrm>
            <a:off x="251520" y="5085184"/>
            <a:ext cx="504056" cy="3600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dirty="0"/>
          </a:p>
        </p:txBody>
      </p:sp>
      <p:sp>
        <p:nvSpPr>
          <p:cNvPr id="11" name="Flecha derecha 39"/>
          <p:cNvSpPr/>
          <p:nvPr/>
        </p:nvSpPr>
        <p:spPr>
          <a:xfrm>
            <a:off x="251520" y="5661248"/>
            <a:ext cx="504056" cy="3600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dirty="0"/>
          </a:p>
        </p:txBody>
      </p:sp>
    </p:spTree>
    <p:extLst>
      <p:ext uri="{BB962C8B-B14F-4D97-AF65-F5344CB8AC3E}">
        <p14:creationId xmlns:p14="http://schemas.microsoft.com/office/powerpoint/2010/main" val="2975974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85384"/>
          </a:xfrm>
          <a:prstGeom prst="rect">
            <a:avLst/>
          </a:prstGeom>
        </p:spPr>
      </p:pic>
      <p:sp>
        <p:nvSpPr>
          <p:cNvPr id="4" name="3 CuadroTexto"/>
          <p:cNvSpPr txBox="1"/>
          <p:nvPr/>
        </p:nvSpPr>
        <p:spPr>
          <a:xfrm>
            <a:off x="827584" y="836712"/>
            <a:ext cx="7200800" cy="369332"/>
          </a:xfrm>
          <a:prstGeom prst="rect">
            <a:avLst/>
          </a:prstGeom>
          <a:noFill/>
        </p:spPr>
        <p:txBody>
          <a:bodyPr wrap="square" rtlCol="0">
            <a:spAutoFit/>
          </a:bodyPr>
          <a:lstStyle/>
          <a:p>
            <a:endParaRPr lang="es-SV" dirty="0"/>
          </a:p>
        </p:txBody>
      </p:sp>
      <p:sp>
        <p:nvSpPr>
          <p:cNvPr id="6" name="1 Título"/>
          <p:cNvSpPr>
            <a:spLocks noGrp="1"/>
          </p:cNvSpPr>
          <p:nvPr>
            <p:ph type="title"/>
          </p:nvPr>
        </p:nvSpPr>
        <p:spPr>
          <a:xfrm>
            <a:off x="35496" y="49267"/>
            <a:ext cx="4464496" cy="1723549"/>
          </a:xfrm>
          <a:noFill/>
          <a:ln w="9525">
            <a:noFill/>
            <a:miter lim="800000"/>
            <a:headEnd/>
            <a:tailEnd/>
          </a:ln>
        </p:spPr>
        <p:txBody>
          <a:bodyPr wrap="square" anchor="ctr">
            <a:spAutoFit/>
          </a:bodyPr>
          <a:lstStyle/>
          <a:p>
            <a:r>
              <a:rPr lang="es-SV" b="1" dirty="0" smtClean="0">
                <a:solidFill>
                  <a:schemeClr val="tx2"/>
                </a:solidFill>
                <a:ea typeface="+mn-ea"/>
                <a:cs typeface="Arial" pitchFamily="34" charset="0"/>
              </a:rPr>
              <a:t>Emprendimientos Solidarios</a:t>
            </a:r>
            <a:r>
              <a:rPr lang="es-SV" sz="4000" b="1" dirty="0" smtClean="0">
                <a:solidFill>
                  <a:schemeClr val="tx2"/>
                </a:solidFill>
                <a:ea typeface="+mn-ea"/>
                <a:cs typeface="Arial" pitchFamily="34" charset="0"/>
              </a:rPr>
              <a:t/>
            </a:r>
            <a:br>
              <a:rPr lang="es-SV" sz="4000" b="1" dirty="0" smtClean="0">
                <a:solidFill>
                  <a:schemeClr val="tx2"/>
                </a:solidFill>
                <a:ea typeface="+mn-ea"/>
                <a:cs typeface="Arial" pitchFamily="34" charset="0"/>
              </a:rPr>
            </a:br>
            <a:r>
              <a:rPr lang="es-SV" sz="1800" b="1" dirty="0" smtClean="0">
                <a:solidFill>
                  <a:schemeClr val="accent6">
                    <a:lumMod val="75000"/>
                  </a:schemeClr>
                </a:solidFill>
                <a:ea typeface="+mn-ea"/>
                <a:cs typeface="Arial" pitchFamily="34" charset="0"/>
              </a:rPr>
              <a:t>junio 2014 –mayo 2017 </a:t>
            </a:r>
            <a:endParaRPr lang="es-SV" sz="1800" b="1" dirty="0">
              <a:solidFill>
                <a:schemeClr val="accent6">
                  <a:lumMod val="75000"/>
                </a:schemeClr>
              </a:solidFill>
              <a:ea typeface="+mn-ea"/>
              <a:cs typeface="Arial" pitchFamily="34" charset="0"/>
            </a:endParaRPr>
          </a:p>
        </p:txBody>
      </p:sp>
      <p:sp>
        <p:nvSpPr>
          <p:cNvPr id="7" name="6 CuadroTexto"/>
          <p:cNvSpPr txBox="1"/>
          <p:nvPr/>
        </p:nvSpPr>
        <p:spPr>
          <a:xfrm>
            <a:off x="0" y="3933056"/>
            <a:ext cx="5256584" cy="1938992"/>
          </a:xfrm>
          <a:prstGeom prst="rect">
            <a:avLst/>
          </a:prstGeom>
          <a:noFill/>
        </p:spPr>
        <p:txBody>
          <a:bodyPr wrap="square" rtlCol="0">
            <a:spAutoFit/>
          </a:bodyPr>
          <a:lstStyle/>
          <a:p>
            <a:pPr algn="ctr"/>
            <a:r>
              <a:rPr lang="es-SV" sz="7200" b="1" dirty="0" smtClean="0">
                <a:solidFill>
                  <a:srgbClr val="002395"/>
                </a:solidFill>
                <a:latin typeface="+mj-lt"/>
                <a:ea typeface="Calibri"/>
                <a:cs typeface="Times New Roman"/>
              </a:rPr>
              <a:t>US$424</a:t>
            </a:r>
          </a:p>
          <a:p>
            <a:pPr algn="ctr"/>
            <a:r>
              <a:rPr lang="es-SV" sz="4800" b="1" dirty="0" smtClean="0">
                <a:solidFill>
                  <a:srgbClr val="002395"/>
                </a:solidFill>
                <a:latin typeface="+mj-lt"/>
                <a:ea typeface="Calibri"/>
                <a:cs typeface="Times New Roman"/>
              </a:rPr>
              <a:t>mil invertidos</a:t>
            </a:r>
            <a:endParaRPr lang="es-SV" sz="4800" b="1" dirty="0">
              <a:solidFill>
                <a:srgbClr val="002395"/>
              </a:solidFill>
              <a:latin typeface="+mj-lt"/>
              <a:ea typeface="Calibri"/>
              <a:cs typeface="Times New Roman"/>
            </a:endParaRPr>
          </a:p>
        </p:txBody>
      </p:sp>
      <p:sp>
        <p:nvSpPr>
          <p:cNvPr id="8" name="7 Rectángulo"/>
          <p:cNvSpPr/>
          <p:nvPr/>
        </p:nvSpPr>
        <p:spPr>
          <a:xfrm>
            <a:off x="107504" y="5805264"/>
            <a:ext cx="7560840" cy="830997"/>
          </a:xfrm>
          <a:prstGeom prst="rect">
            <a:avLst/>
          </a:prstGeom>
        </p:spPr>
        <p:txBody>
          <a:bodyPr wrap="square">
            <a:spAutoFit/>
          </a:bodyPr>
          <a:lstStyle/>
          <a:p>
            <a:pPr algn="ctr"/>
            <a:r>
              <a:rPr lang="es-SV" sz="2400" b="1" dirty="0" smtClean="0">
                <a:solidFill>
                  <a:schemeClr val="tx2"/>
                </a:solidFill>
              </a:rPr>
              <a:t>417 personas beneficiadas con </a:t>
            </a:r>
            <a:r>
              <a:rPr lang="es-SV" sz="2400" b="1" dirty="0">
                <a:solidFill>
                  <a:schemeClr val="tx2"/>
                </a:solidFill>
              </a:rPr>
              <a:t>el fortalecimiento de </a:t>
            </a:r>
            <a:r>
              <a:rPr lang="es-SV" sz="2400" b="1" dirty="0" smtClean="0">
                <a:solidFill>
                  <a:schemeClr val="tx2"/>
                </a:solidFill>
              </a:rPr>
              <a:t>varias iniciativas emprendedoras en 7 municipios</a:t>
            </a:r>
          </a:p>
        </p:txBody>
      </p:sp>
      <p:pic>
        <p:nvPicPr>
          <p:cNvPr id="10" name="9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502155">
            <a:off x="4728142" y="2185219"/>
            <a:ext cx="4645161" cy="4489713"/>
          </a:xfrm>
          <a:prstGeom prst="rect">
            <a:avLst/>
          </a:prstGeom>
        </p:spPr>
      </p:pic>
    </p:spTree>
    <p:extLst>
      <p:ext uri="{BB962C8B-B14F-4D97-AF65-F5344CB8AC3E}">
        <p14:creationId xmlns:p14="http://schemas.microsoft.com/office/powerpoint/2010/main" val="100724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5616" y="2815064"/>
            <a:ext cx="3240360" cy="2016224"/>
          </a:xfrm>
          <a:prstGeom prst="rect">
            <a:avLst/>
          </a:prstGeom>
          <a:solidFill>
            <a:srgbClr val="39C1B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6" name="1 Título"/>
          <p:cNvSpPr>
            <a:spLocks noGrp="1"/>
          </p:cNvSpPr>
          <p:nvPr>
            <p:ph type="title"/>
          </p:nvPr>
        </p:nvSpPr>
        <p:spPr>
          <a:xfrm>
            <a:off x="1115616" y="4941168"/>
            <a:ext cx="3240360" cy="1200329"/>
          </a:xfrm>
          <a:noFill/>
          <a:ln w="9525">
            <a:noFill/>
            <a:miter lim="800000"/>
            <a:headEnd/>
            <a:tailEnd/>
          </a:ln>
        </p:spPr>
        <p:txBody>
          <a:bodyPr wrap="square" anchor="ctr">
            <a:spAutoFit/>
          </a:bodyPr>
          <a:lstStyle/>
          <a:p>
            <a:r>
              <a:rPr lang="es-SV" sz="3200" b="1" dirty="0" smtClean="0">
                <a:solidFill>
                  <a:srgbClr val="002395"/>
                </a:solidFill>
              </a:rPr>
              <a:t>Gladis Rodríguez</a:t>
            </a:r>
            <a:r>
              <a:rPr lang="es-SV" sz="3200" b="1" dirty="0" smtClean="0">
                <a:solidFill>
                  <a:schemeClr val="tx1"/>
                </a:solidFill>
              </a:rPr>
              <a:t/>
            </a:r>
            <a:br>
              <a:rPr lang="es-SV" sz="3200" b="1" dirty="0" smtClean="0">
                <a:solidFill>
                  <a:schemeClr val="tx1"/>
                </a:solidFill>
              </a:rPr>
            </a:br>
            <a:r>
              <a:rPr lang="es-SV" sz="2000" dirty="0" err="1" smtClean="0">
                <a:solidFill>
                  <a:schemeClr val="tx1"/>
                </a:solidFill>
              </a:rPr>
              <a:t>D’Añil</a:t>
            </a:r>
            <a:r>
              <a:rPr lang="es-SV" sz="2000" dirty="0" smtClean="0">
                <a:solidFill>
                  <a:schemeClr val="tx1"/>
                </a:solidFill>
              </a:rPr>
              <a:t/>
            </a:r>
            <a:br>
              <a:rPr lang="es-SV" sz="2000" dirty="0" smtClean="0">
                <a:solidFill>
                  <a:schemeClr val="tx1"/>
                </a:solidFill>
              </a:rPr>
            </a:br>
            <a:r>
              <a:rPr lang="es-SV" sz="2000" dirty="0" smtClean="0">
                <a:solidFill>
                  <a:schemeClr val="tx1"/>
                </a:solidFill>
              </a:rPr>
              <a:t>Zacatecoluca</a:t>
            </a:r>
            <a:endParaRPr lang="es-SV" sz="2000" dirty="0">
              <a:solidFill>
                <a:schemeClr val="tx1"/>
              </a:solidFill>
            </a:endParaRPr>
          </a:p>
        </p:txBody>
      </p:sp>
      <p:sp>
        <p:nvSpPr>
          <p:cNvPr id="22" name="21 Rectángulo"/>
          <p:cNvSpPr/>
          <p:nvPr/>
        </p:nvSpPr>
        <p:spPr>
          <a:xfrm>
            <a:off x="4977369" y="2805083"/>
            <a:ext cx="3059832" cy="2016224"/>
          </a:xfrm>
          <a:prstGeom prst="rect">
            <a:avLst/>
          </a:prstGeom>
          <a:solidFill>
            <a:srgbClr val="EE7D2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8" name="7 CuadroTexto"/>
          <p:cNvSpPr txBox="1"/>
          <p:nvPr/>
        </p:nvSpPr>
        <p:spPr>
          <a:xfrm>
            <a:off x="0" y="116632"/>
            <a:ext cx="4427984" cy="1292662"/>
          </a:xfrm>
          <a:prstGeom prst="rect">
            <a:avLst/>
          </a:prstGeom>
          <a:noFill/>
        </p:spPr>
        <p:txBody>
          <a:bodyPr wrap="square" rtlCol="0">
            <a:spAutoFit/>
          </a:bodyPr>
          <a:lstStyle/>
          <a:p>
            <a:pPr algn="ctr"/>
            <a:r>
              <a:rPr lang="es-SV" sz="5400" b="1" dirty="0" smtClean="0">
                <a:latin typeface="+mj-lt"/>
                <a:ea typeface="Calibri"/>
                <a:cs typeface="Times New Roman"/>
              </a:rPr>
              <a:t>Testimonios</a:t>
            </a:r>
          </a:p>
          <a:p>
            <a:pPr algn="ctr"/>
            <a:r>
              <a:rPr lang="es-SV" sz="2400" b="1" dirty="0" smtClean="0">
                <a:latin typeface="+mj-lt"/>
                <a:ea typeface="Calibri"/>
                <a:cs typeface="Times New Roman"/>
              </a:rPr>
              <a:t>Emprendimientos Solidarios</a:t>
            </a:r>
            <a:endParaRPr lang="es-SV" sz="2400" b="1" dirty="0">
              <a:latin typeface="+mj-lt"/>
              <a:ea typeface="Calibri"/>
              <a:cs typeface="Times New Roman"/>
            </a:endParaRPr>
          </a:p>
        </p:txBody>
      </p:sp>
      <p:sp>
        <p:nvSpPr>
          <p:cNvPr id="23" name="1 Título"/>
          <p:cNvSpPr txBox="1">
            <a:spLocks/>
          </p:cNvSpPr>
          <p:nvPr/>
        </p:nvSpPr>
        <p:spPr>
          <a:xfrm>
            <a:off x="4932040" y="4881848"/>
            <a:ext cx="3305308" cy="1508105"/>
          </a:xfrm>
          <a:prstGeom prst="rect">
            <a:avLst/>
          </a:prstGeom>
          <a:noFill/>
          <a:ln w="9525">
            <a:noFill/>
            <a:miter lim="800000"/>
            <a:headEnd/>
            <a:tailEnd/>
          </a:ln>
        </p:spPr>
        <p:txBody>
          <a:bodyPr vert="horz" wrap="square" lIns="91440" tIns="45720" rIns="91440" bIns="45720" rtlCol="0" anchor="ctr">
            <a:spAutoFit/>
          </a:bodyPr>
          <a:lstStyle>
            <a:lvl1pPr algn="ctr" defTabSz="914400" rtl="0" eaLnBrk="1" latinLnBrk="0" hangingPunct="1">
              <a:spcBef>
                <a:spcPct val="0"/>
              </a:spcBef>
              <a:buNone/>
              <a:defRPr sz="4400" b="0" kern="1200" cap="none">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SV" sz="3200" b="1" dirty="0" smtClean="0">
                <a:solidFill>
                  <a:srgbClr val="002395"/>
                </a:solidFill>
              </a:rPr>
              <a:t>Marcos Tejada</a:t>
            </a:r>
          </a:p>
          <a:p>
            <a:r>
              <a:rPr lang="es-SV" sz="2000" dirty="0" smtClean="0">
                <a:solidFill>
                  <a:schemeClr val="tx1"/>
                </a:solidFill>
              </a:rPr>
              <a:t>Artesanías Madera y Productos del Mar</a:t>
            </a:r>
            <a:br>
              <a:rPr lang="es-SV" sz="2000" dirty="0" smtClean="0">
                <a:solidFill>
                  <a:schemeClr val="tx1"/>
                </a:solidFill>
              </a:rPr>
            </a:br>
            <a:r>
              <a:rPr lang="es-SV" sz="2000" dirty="0" smtClean="0">
                <a:solidFill>
                  <a:schemeClr val="tx1"/>
                </a:solidFill>
              </a:rPr>
              <a:t>San Pedro </a:t>
            </a:r>
            <a:r>
              <a:rPr lang="es-SV" sz="2000" dirty="0" err="1" smtClean="0">
                <a:solidFill>
                  <a:schemeClr val="tx1"/>
                </a:solidFill>
              </a:rPr>
              <a:t>Masahuat</a:t>
            </a:r>
            <a:endParaRPr lang="es-SV" sz="2000" dirty="0">
              <a:solidFill>
                <a:schemeClr val="tx1"/>
              </a:solidFill>
            </a:endParaRPr>
          </a:p>
        </p:txBody>
      </p:sp>
      <p:sp>
        <p:nvSpPr>
          <p:cNvPr id="7" name="6 CuadroTexto"/>
          <p:cNvSpPr txBox="1"/>
          <p:nvPr/>
        </p:nvSpPr>
        <p:spPr>
          <a:xfrm>
            <a:off x="2188676" y="1662936"/>
            <a:ext cx="785793" cy="1323439"/>
          </a:xfrm>
          <a:prstGeom prst="rect">
            <a:avLst/>
          </a:prstGeom>
          <a:noFill/>
        </p:spPr>
        <p:txBody>
          <a:bodyPr wrap="none" rtlCol="0">
            <a:spAutoFit/>
          </a:bodyPr>
          <a:lstStyle/>
          <a:p>
            <a:r>
              <a:rPr lang="es-SV" sz="8000" b="1" dirty="0" smtClean="0"/>
              <a:t>1</a:t>
            </a:r>
            <a:endParaRPr lang="es-SV" sz="8000" b="1" dirty="0"/>
          </a:p>
        </p:txBody>
      </p:sp>
      <p:sp>
        <p:nvSpPr>
          <p:cNvPr id="25" name="24 CuadroTexto"/>
          <p:cNvSpPr txBox="1"/>
          <p:nvPr/>
        </p:nvSpPr>
        <p:spPr>
          <a:xfrm>
            <a:off x="6009016" y="1662935"/>
            <a:ext cx="785793" cy="1323439"/>
          </a:xfrm>
          <a:prstGeom prst="rect">
            <a:avLst/>
          </a:prstGeom>
          <a:noFill/>
        </p:spPr>
        <p:txBody>
          <a:bodyPr wrap="none" rtlCol="0">
            <a:spAutoFit/>
          </a:bodyPr>
          <a:lstStyle/>
          <a:p>
            <a:r>
              <a:rPr lang="es-SV" sz="8000" b="1" dirty="0" smtClean="0"/>
              <a:t>2</a:t>
            </a:r>
            <a:endParaRPr lang="es-SV" sz="8000" b="1" dirty="0"/>
          </a:p>
        </p:txBody>
      </p:sp>
      <p:pic>
        <p:nvPicPr>
          <p:cNvPr id="9" name="8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5696" y="2994461"/>
            <a:ext cx="1692811" cy="1692811"/>
          </a:xfrm>
          <a:prstGeom prst="rect">
            <a:avLst/>
          </a:prstGeom>
        </p:spPr>
      </p:pic>
      <p:pic>
        <p:nvPicPr>
          <p:cNvPr id="18" name="17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5728" y="2987620"/>
            <a:ext cx="1665516" cy="1665516"/>
          </a:xfrm>
          <a:prstGeom prst="rect">
            <a:avLst/>
          </a:prstGeom>
        </p:spPr>
      </p:pic>
    </p:spTree>
    <p:extLst>
      <p:ext uri="{BB962C8B-B14F-4D97-AF65-F5344CB8AC3E}">
        <p14:creationId xmlns:p14="http://schemas.microsoft.com/office/powerpoint/2010/main" val="41302576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25" y="0"/>
            <a:ext cx="9156225" cy="6848856"/>
          </a:xfrm>
          <a:prstGeom prst="rect">
            <a:avLst/>
          </a:prstGeom>
        </p:spPr>
      </p:pic>
      <p:sp>
        <p:nvSpPr>
          <p:cNvPr id="4" name="3 CuadroTexto"/>
          <p:cNvSpPr txBox="1"/>
          <p:nvPr/>
        </p:nvSpPr>
        <p:spPr>
          <a:xfrm>
            <a:off x="827584" y="836712"/>
            <a:ext cx="7200800" cy="369332"/>
          </a:xfrm>
          <a:prstGeom prst="rect">
            <a:avLst/>
          </a:prstGeom>
          <a:noFill/>
        </p:spPr>
        <p:txBody>
          <a:bodyPr wrap="square" rtlCol="0">
            <a:spAutoFit/>
          </a:bodyPr>
          <a:lstStyle/>
          <a:p>
            <a:endParaRPr lang="es-SV" dirty="0"/>
          </a:p>
        </p:txBody>
      </p:sp>
      <p:sp>
        <p:nvSpPr>
          <p:cNvPr id="6" name="1 Título"/>
          <p:cNvSpPr>
            <a:spLocks noGrp="1"/>
          </p:cNvSpPr>
          <p:nvPr>
            <p:ph type="title"/>
          </p:nvPr>
        </p:nvSpPr>
        <p:spPr>
          <a:xfrm>
            <a:off x="179512" y="44624"/>
            <a:ext cx="4032448" cy="1746632"/>
          </a:xfrm>
          <a:noFill/>
          <a:ln w="9525">
            <a:noFill/>
            <a:miter lim="800000"/>
            <a:headEnd/>
            <a:tailEnd/>
          </a:ln>
        </p:spPr>
        <p:txBody>
          <a:bodyPr wrap="square" anchor="ctr">
            <a:spAutoFit/>
          </a:bodyPr>
          <a:lstStyle/>
          <a:p>
            <a:pPr>
              <a:spcBef>
                <a:spcPts val="0"/>
              </a:spcBef>
            </a:pPr>
            <a:r>
              <a:rPr lang="es-SV" b="1" dirty="0" smtClean="0">
                <a:solidFill>
                  <a:schemeClr val="tx2"/>
                </a:solidFill>
                <a:ea typeface="+mn-ea"/>
                <a:cs typeface="Arial" pitchFamily="34" charset="0"/>
              </a:rPr>
              <a:t>Agua </a:t>
            </a:r>
            <a:r>
              <a:rPr lang="es-SV" b="1" dirty="0">
                <a:solidFill>
                  <a:schemeClr val="tx2"/>
                </a:solidFill>
                <a:ea typeface="+mn-ea"/>
                <a:cs typeface="Arial" pitchFamily="34" charset="0"/>
              </a:rPr>
              <a:t>p</a:t>
            </a:r>
            <a:r>
              <a:rPr lang="es-SV" b="1" dirty="0" smtClean="0">
                <a:solidFill>
                  <a:schemeClr val="tx2"/>
                </a:solidFill>
                <a:ea typeface="+mn-ea"/>
                <a:cs typeface="Arial" pitchFamily="34" charset="0"/>
              </a:rPr>
              <a:t>otable y</a:t>
            </a:r>
            <a:br>
              <a:rPr lang="es-SV" b="1" dirty="0" smtClean="0">
                <a:solidFill>
                  <a:schemeClr val="tx2"/>
                </a:solidFill>
                <a:ea typeface="+mn-ea"/>
                <a:cs typeface="Arial" pitchFamily="34" charset="0"/>
              </a:rPr>
            </a:br>
            <a:r>
              <a:rPr lang="es-SV" b="1" dirty="0">
                <a:solidFill>
                  <a:schemeClr val="tx2"/>
                </a:solidFill>
                <a:ea typeface="+mn-ea"/>
                <a:cs typeface="Arial" pitchFamily="34" charset="0"/>
              </a:rPr>
              <a:t>s</a:t>
            </a:r>
            <a:r>
              <a:rPr lang="es-SV" b="1" dirty="0" smtClean="0">
                <a:solidFill>
                  <a:schemeClr val="tx2"/>
                </a:solidFill>
                <a:ea typeface="+mn-ea"/>
                <a:cs typeface="Arial" pitchFamily="34" charset="0"/>
              </a:rPr>
              <a:t>aneamiento</a:t>
            </a:r>
            <a:r>
              <a:rPr lang="es-SV" sz="4000" b="1" dirty="0" smtClean="0">
                <a:solidFill>
                  <a:schemeClr val="tx2"/>
                </a:solidFill>
                <a:ea typeface="+mn-ea"/>
                <a:cs typeface="Arial" pitchFamily="34" charset="0"/>
              </a:rPr>
              <a:t/>
            </a:r>
            <a:br>
              <a:rPr lang="es-SV" sz="4000" b="1" dirty="0" smtClean="0">
                <a:solidFill>
                  <a:schemeClr val="tx2"/>
                </a:solidFill>
                <a:ea typeface="+mn-ea"/>
                <a:cs typeface="Arial" pitchFamily="34" charset="0"/>
              </a:rPr>
            </a:br>
            <a:r>
              <a:rPr lang="es-SV" sz="1800" b="1" dirty="0" smtClean="0">
                <a:solidFill>
                  <a:schemeClr val="accent6">
                    <a:lumMod val="75000"/>
                  </a:schemeClr>
                </a:solidFill>
                <a:ea typeface="+mn-ea"/>
                <a:cs typeface="Arial" pitchFamily="34" charset="0"/>
              </a:rPr>
              <a:t>junio 2014 –mayo 2017 </a:t>
            </a:r>
            <a:endParaRPr lang="es-SV" sz="1800" b="1" dirty="0">
              <a:solidFill>
                <a:schemeClr val="accent6">
                  <a:lumMod val="75000"/>
                </a:schemeClr>
              </a:solidFill>
              <a:ea typeface="+mn-ea"/>
              <a:cs typeface="Arial" pitchFamily="34" charset="0"/>
            </a:endParaRPr>
          </a:p>
        </p:txBody>
      </p:sp>
      <p:sp>
        <p:nvSpPr>
          <p:cNvPr id="3" name="2 Rectángulo"/>
          <p:cNvSpPr/>
          <p:nvPr/>
        </p:nvSpPr>
        <p:spPr>
          <a:xfrm>
            <a:off x="893" y="6043935"/>
            <a:ext cx="8243515" cy="769441"/>
          </a:xfrm>
          <a:prstGeom prst="rect">
            <a:avLst/>
          </a:prstGeom>
        </p:spPr>
        <p:txBody>
          <a:bodyPr wrap="square">
            <a:spAutoFit/>
          </a:bodyPr>
          <a:lstStyle/>
          <a:p>
            <a:pPr algn="ctr"/>
            <a:r>
              <a:rPr lang="es-SV" sz="2200" b="1" dirty="0" smtClean="0">
                <a:solidFill>
                  <a:schemeClr val="tx2"/>
                </a:solidFill>
              </a:rPr>
              <a:t>Más de 800 familias con acceso a agua potable en el Municipio de San Luis Talpa (equivalente a más de 3 </a:t>
            </a:r>
            <a:r>
              <a:rPr lang="es-SV" sz="2200" b="1" dirty="0">
                <a:solidFill>
                  <a:schemeClr val="tx2"/>
                </a:solidFill>
              </a:rPr>
              <a:t>mil personas beneficiadas </a:t>
            </a:r>
            <a:r>
              <a:rPr lang="es-SV" sz="2200" b="1" dirty="0" smtClean="0">
                <a:solidFill>
                  <a:schemeClr val="tx2"/>
                </a:solidFill>
              </a:rPr>
              <a:t>) </a:t>
            </a:r>
          </a:p>
        </p:txBody>
      </p:sp>
      <p:sp>
        <p:nvSpPr>
          <p:cNvPr id="8" name="7 CuadroTexto"/>
          <p:cNvSpPr txBox="1"/>
          <p:nvPr/>
        </p:nvSpPr>
        <p:spPr>
          <a:xfrm>
            <a:off x="892" y="3928160"/>
            <a:ext cx="4715124" cy="1877437"/>
          </a:xfrm>
          <a:prstGeom prst="rect">
            <a:avLst/>
          </a:prstGeom>
          <a:noFill/>
        </p:spPr>
        <p:txBody>
          <a:bodyPr wrap="square" rtlCol="0">
            <a:spAutoFit/>
          </a:bodyPr>
          <a:lstStyle/>
          <a:p>
            <a:pPr algn="ctr"/>
            <a:r>
              <a:rPr lang="es-SV" sz="7200" b="1" dirty="0" smtClean="0">
                <a:solidFill>
                  <a:srgbClr val="002395"/>
                </a:solidFill>
                <a:latin typeface="+mj-lt"/>
                <a:ea typeface="Calibri"/>
                <a:cs typeface="Times New Roman"/>
              </a:rPr>
              <a:t>US$2.82 </a:t>
            </a:r>
            <a:r>
              <a:rPr lang="es-SV" sz="4400" b="1" dirty="0" smtClean="0">
                <a:solidFill>
                  <a:srgbClr val="002395"/>
                </a:solidFill>
                <a:latin typeface="+mj-lt"/>
                <a:ea typeface="Calibri"/>
                <a:cs typeface="Times New Roman"/>
              </a:rPr>
              <a:t>millones invertidos</a:t>
            </a:r>
            <a:endParaRPr lang="es-SV" sz="4400" b="1" dirty="0">
              <a:solidFill>
                <a:srgbClr val="002395"/>
              </a:solidFill>
              <a:latin typeface="+mj-lt"/>
              <a:ea typeface="Calibri"/>
              <a:cs typeface="Times New Roman"/>
            </a:endParaRPr>
          </a:p>
        </p:txBody>
      </p:sp>
      <p:pic>
        <p:nvPicPr>
          <p:cNvPr id="11" name="10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445251">
            <a:off x="4799155" y="1956969"/>
            <a:ext cx="4645161" cy="4489713"/>
          </a:xfrm>
          <a:prstGeom prst="rect">
            <a:avLst/>
          </a:prstGeom>
        </p:spPr>
      </p:pic>
    </p:spTree>
    <p:extLst>
      <p:ext uri="{BB962C8B-B14F-4D97-AF65-F5344CB8AC3E}">
        <p14:creationId xmlns:p14="http://schemas.microsoft.com/office/powerpoint/2010/main" val="144238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21 Rectángulo"/>
          <p:cNvSpPr/>
          <p:nvPr/>
        </p:nvSpPr>
        <p:spPr>
          <a:xfrm>
            <a:off x="4968552" y="2629246"/>
            <a:ext cx="3059832" cy="2016224"/>
          </a:xfrm>
          <a:prstGeom prst="rect">
            <a:avLst/>
          </a:prstGeom>
          <a:solidFill>
            <a:srgbClr val="EE7D2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8" name="7 CuadroTexto"/>
          <p:cNvSpPr txBox="1"/>
          <p:nvPr/>
        </p:nvSpPr>
        <p:spPr>
          <a:xfrm>
            <a:off x="0" y="116632"/>
            <a:ext cx="4427984" cy="1292662"/>
          </a:xfrm>
          <a:prstGeom prst="rect">
            <a:avLst/>
          </a:prstGeom>
          <a:noFill/>
        </p:spPr>
        <p:txBody>
          <a:bodyPr wrap="square" rtlCol="0">
            <a:spAutoFit/>
          </a:bodyPr>
          <a:lstStyle/>
          <a:p>
            <a:pPr algn="ctr"/>
            <a:r>
              <a:rPr lang="es-SV" sz="5400" b="1" dirty="0" smtClean="0">
                <a:latin typeface="+mj-lt"/>
                <a:ea typeface="Calibri"/>
                <a:cs typeface="Times New Roman"/>
              </a:rPr>
              <a:t>Testimonios</a:t>
            </a:r>
          </a:p>
          <a:p>
            <a:pPr algn="ctr"/>
            <a:r>
              <a:rPr lang="es-SV" sz="2400" b="1" dirty="0" smtClean="0">
                <a:latin typeface="+mj-lt"/>
                <a:ea typeface="Calibri"/>
                <a:cs typeface="Times New Roman"/>
              </a:rPr>
              <a:t>Agua Potable y Saneamiento</a:t>
            </a:r>
            <a:endParaRPr lang="es-SV" sz="2400" b="1" dirty="0">
              <a:latin typeface="+mj-lt"/>
              <a:ea typeface="Calibri"/>
              <a:cs typeface="Times New Roman"/>
            </a:endParaRPr>
          </a:p>
        </p:txBody>
      </p:sp>
      <p:sp>
        <p:nvSpPr>
          <p:cNvPr id="23" name="1 Título"/>
          <p:cNvSpPr txBox="1">
            <a:spLocks/>
          </p:cNvSpPr>
          <p:nvPr/>
        </p:nvSpPr>
        <p:spPr>
          <a:xfrm>
            <a:off x="4651068" y="4822700"/>
            <a:ext cx="3665348" cy="1692771"/>
          </a:xfrm>
          <a:prstGeom prst="rect">
            <a:avLst/>
          </a:prstGeom>
          <a:noFill/>
          <a:ln w="9525">
            <a:noFill/>
            <a:miter lim="800000"/>
            <a:headEnd/>
            <a:tailEnd/>
          </a:ln>
        </p:spPr>
        <p:txBody>
          <a:bodyPr vert="horz" wrap="square" lIns="91440" tIns="45720" rIns="91440" bIns="45720" rtlCol="0" anchor="ctr">
            <a:spAutoFit/>
          </a:bodyPr>
          <a:lstStyle>
            <a:lvl1pPr algn="ctr" defTabSz="914400" rtl="0" eaLnBrk="1" latinLnBrk="0" hangingPunct="1">
              <a:spcBef>
                <a:spcPct val="0"/>
              </a:spcBef>
              <a:buNone/>
              <a:defRPr sz="4400" b="0" kern="1200" cap="none">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SV" sz="3200" b="1" dirty="0" smtClean="0">
                <a:solidFill>
                  <a:srgbClr val="002395"/>
                </a:solidFill>
              </a:rPr>
              <a:t>Patricia Isela Aguirre</a:t>
            </a:r>
            <a:r>
              <a:rPr lang="es-SV" sz="3200" b="1" dirty="0" smtClean="0">
                <a:solidFill>
                  <a:schemeClr val="tx1"/>
                </a:solidFill>
              </a:rPr>
              <a:t/>
            </a:r>
            <a:br>
              <a:rPr lang="es-SV" sz="3200" b="1" dirty="0" smtClean="0">
                <a:solidFill>
                  <a:schemeClr val="tx1"/>
                </a:solidFill>
              </a:rPr>
            </a:br>
            <a:r>
              <a:rPr lang="es-SV" sz="2000" dirty="0" smtClean="0">
                <a:solidFill>
                  <a:schemeClr val="tx1"/>
                </a:solidFill>
              </a:rPr>
              <a:t>Agua Potable y Saneamiento</a:t>
            </a:r>
            <a:br>
              <a:rPr lang="es-SV" sz="2000" dirty="0" smtClean="0">
                <a:solidFill>
                  <a:schemeClr val="tx1"/>
                </a:solidFill>
              </a:rPr>
            </a:br>
            <a:r>
              <a:rPr lang="es-SV" sz="2000" dirty="0" smtClean="0">
                <a:solidFill>
                  <a:schemeClr val="tx1"/>
                </a:solidFill>
              </a:rPr>
              <a:t>San Luis Talpa</a:t>
            </a:r>
            <a:endParaRPr lang="es-SV" sz="2000" dirty="0">
              <a:solidFill>
                <a:schemeClr val="tx1"/>
              </a:solidFill>
            </a:endParaRPr>
          </a:p>
        </p:txBody>
      </p:sp>
      <p:sp>
        <p:nvSpPr>
          <p:cNvPr id="25" name="24 CuadroTexto"/>
          <p:cNvSpPr txBox="1"/>
          <p:nvPr/>
        </p:nvSpPr>
        <p:spPr>
          <a:xfrm>
            <a:off x="6079267" y="1487098"/>
            <a:ext cx="785793" cy="1323439"/>
          </a:xfrm>
          <a:prstGeom prst="rect">
            <a:avLst/>
          </a:prstGeom>
          <a:noFill/>
        </p:spPr>
        <p:txBody>
          <a:bodyPr wrap="none" rtlCol="0">
            <a:spAutoFit/>
          </a:bodyPr>
          <a:lstStyle/>
          <a:p>
            <a:r>
              <a:rPr lang="es-SV" sz="8000" b="1" dirty="0" smtClean="0"/>
              <a:t>2</a:t>
            </a:r>
            <a:endParaRPr lang="es-SV" sz="8000" b="1" dirty="0"/>
          </a:p>
        </p:txBody>
      </p:sp>
      <p:pic>
        <p:nvPicPr>
          <p:cNvPr id="28" name="27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04297" y="2798617"/>
            <a:ext cx="1692811" cy="1692811"/>
          </a:xfrm>
          <a:prstGeom prst="rect">
            <a:avLst/>
          </a:prstGeom>
        </p:spPr>
      </p:pic>
      <p:sp>
        <p:nvSpPr>
          <p:cNvPr id="18" name="17 Rectángulo"/>
          <p:cNvSpPr/>
          <p:nvPr/>
        </p:nvSpPr>
        <p:spPr>
          <a:xfrm>
            <a:off x="1066430" y="2636911"/>
            <a:ext cx="2915816" cy="2016224"/>
          </a:xfrm>
          <a:prstGeom prst="rect">
            <a:avLst/>
          </a:prstGeom>
          <a:solidFill>
            <a:srgbClr val="39C1B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19" name="1 Título"/>
          <p:cNvSpPr txBox="1">
            <a:spLocks/>
          </p:cNvSpPr>
          <p:nvPr/>
        </p:nvSpPr>
        <p:spPr>
          <a:xfrm>
            <a:off x="755576" y="4822700"/>
            <a:ext cx="3679468" cy="1692771"/>
          </a:xfrm>
          <a:prstGeom prst="rect">
            <a:avLst/>
          </a:prstGeom>
          <a:noFill/>
          <a:ln w="9525">
            <a:noFill/>
            <a:miter lim="800000"/>
            <a:headEnd/>
            <a:tailEnd/>
          </a:ln>
        </p:spPr>
        <p:txBody>
          <a:bodyPr vert="horz" wrap="square" lIns="91440" tIns="45720" rIns="91440" bIns="45720" rtlCol="0" anchor="ctr">
            <a:spAutoFit/>
          </a:bodyPr>
          <a:lstStyle>
            <a:lvl1pPr algn="ctr" defTabSz="914400" rtl="0" eaLnBrk="1" latinLnBrk="0" hangingPunct="1">
              <a:spcBef>
                <a:spcPct val="0"/>
              </a:spcBef>
              <a:buNone/>
              <a:defRPr sz="4400" b="0" kern="1200" cap="none">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SV" sz="3200" b="1" dirty="0" smtClean="0">
                <a:solidFill>
                  <a:srgbClr val="002395"/>
                </a:solidFill>
              </a:rPr>
              <a:t>Sandra Verónica</a:t>
            </a:r>
          </a:p>
          <a:p>
            <a:r>
              <a:rPr lang="es-SV" sz="3200" b="1" dirty="0" smtClean="0">
                <a:solidFill>
                  <a:srgbClr val="002395"/>
                </a:solidFill>
              </a:rPr>
              <a:t>de </a:t>
            </a:r>
            <a:r>
              <a:rPr lang="es-SV" sz="3200" b="1" dirty="0" err="1" smtClean="0">
                <a:solidFill>
                  <a:srgbClr val="002395"/>
                </a:solidFill>
              </a:rPr>
              <a:t>Chévez</a:t>
            </a:r>
            <a:r>
              <a:rPr lang="es-SV" sz="3200" b="1" dirty="0" smtClean="0">
                <a:solidFill>
                  <a:schemeClr val="tx1"/>
                </a:solidFill>
              </a:rPr>
              <a:t/>
            </a:r>
            <a:br>
              <a:rPr lang="es-SV" sz="3200" b="1" dirty="0" smtClean="0">
                <a:solidFill>
                  <a:schemeClr val="tx1"/>
                </a:solidFill>
              </a:rPr>
            </a:br>
            <a:r>
              <a:rPr lang="es-SV" sz="2000" dirty="0" smtClean="0">
                <a:solidFill>
                  <a:schemeClr val="tx1"/>
                </a:solidFill>
              </a:rPr>
              <a:t>Agua Potable y Saneamiento</a:t>
            </a:r>
            <a:br>
              <a:rPr lang="es-SV" sz="2000" dirty="0" smtClean="0">
                <a:solidFill>
                  <a:schemeClr val="tx1"/>
                </a:solidFill>
              </a:rPr>
            </a:br>
            <a:r>
              <a:rPr lang="es-SV" sz="2000" dirty="0" smtClean="0">
                <a:solidFill>
                  <a:schemeClr val="tx1"/>
                </a:solidFill>
              </a:rPr>
              <a:t>San Luis Talpa</a:t>
            </a:r>
            <a:endParaRPr lang="es-SV" sz="2000" dirty="0">
              <a:solidFill>
                <a:schemeClr val="tx1"/>
              </a:solidFill>
            </a:endParaRPr>
          </a:p>
        </p:txBody>
      </p:sp>
      <p:sp>
        <p:nvSpPr>
          <p:cNvPr id="21" name="20 CuadroTexto"/>
          <p:cNvSpPr txBox="1"/>
          <p:nvPr/>
        </p:nvSpPr>
        <p:spPr>
          <a:xfrm>
            <a:off x="2116333" y="1484783"/>
            <a:ext cx="785793" cy="1323439"/>
          </a:xfrm>
          <a:prstGeom prst="rect">
            <a:avLst/>
          </a:prstGeom>
          <a:noFill/>
        </p:spPr>
        <p:txBody>
          <a:bodyPr wrap="none" rtlCol="0">
            <a:spAutoFit/>
          </a:bodyPr>
          <a:lstStyle/>
          <a:p>
            <a:r>
              <a:rPr lang="es-SV" sz="8000" b="1" dirty="0" smtClean="0"/>
              <a:t>1</a:t>
            </a:r>
            <a:endParaRPr lang="es-SV" sz="8000" b="1" dirty="0"/>
          </a:p>
        </p:txBody>
      </p:sp>
      <p:pic>
        <p:nvPicPr>
          <p:cNvPr id="27" name="2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7990" y="2816308"/>
            <a:ext cx="1692811" cy="1692811"/>
          </a:xfrm>
          <a:prstGeom prst="rect">
            <a:avLst/>
          </a:prstGeom>
        </p:spPr>
      </p:pic>
    </p:spTree>
    <p:extLst>
      <p:ext uri="{BB962C8B-B14F-4D97-AF65-F5344CB8AC3E}">
        <p14:creationId xmlns:p14="http://schemas.microsoft.com/office/powerpoint/2010/main" val="4190673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398"/>
            <a:ext cx="9144000" cy="6841204"/>
          </a:xfrm>
          <a:prstGeom prst="rect">
            <a:avLst/>
          </a:prstGeom>
        </p:spPr>
      </p:pic>
      <p:sp>
        <p:nvSpPr>
          <p:cNvPr id="4" name="3 CuadroTexto"/>
          <p:cNvSpPr txBox="1"/>
          <p:nvPr/>
        </p:nvSpPr>
        <p:spPr>
          <a:xfrm>
            <a:off x="827584" y="836712"/>
            <a:ext cx="7200800" cy="369332"/>
          </a:xfrm>
          <a:prstGeom prst="rect">
            <a:avLst/>
          </a:prstGeom>
          <a:noFill/>
        </p:spPr>
        <p:txBody>
          <a:bodyPr wrap="square" rtlCol="0">
            <a:spAutoFit/>
          </a:bodyPr>
          <a:lstStyle/>
          <a:p>
            <a:endParaRPr lang="es-SV" dirty="0"/>
          </a:p>
        </p:txBody>
      </p:sp>
      <p:sp>
        <p:nvSpPr>
          <p:cNvPr id="6" name="1 Título"/>
          <p:cNvSpPr>
            <a:spLocks noGrp="1"/>
          </p:cNvSpPr>
          <p:nvPr>
            <p:ph type="title"/>
          </p:nvPr>
        </p:nvSpPr>
        <p:spPr>
          <a:xfrm>
            <a:off x="-30489" y="313492"/>
            <a:ext cx="4464496" cy="1046440"/>
          </a:xfrm>
          <a:noFill/>
          <a:ln w="9525">
            <a:noFill/>
            <a:miter lim="800000"/>
            <a:headEnd/>
            <a:tailEnd/>
          </a:ln>
        </p:spPr>
        <p:txBody>
          <a:bodyPr wrap="square" anchor="ctr">
            <a:spAutoFit/>
          </a:bodyPr>
          <a:lstStyle/>
          <a:p>
            <a:r>
              <a:rPr lang="es-SV" b="1" dirty="0" smtClean="0">
                <a:solidFill>
                  <a:schemeClr val="tx2"/>
                </a:solidFill>
                <a:ea typeface="+mn-ea"/>
                <a:cs typeface="Arial" pitchFamily="34" charset="0"/>
              </a:rPr>
              <a:t>Electrificación</a:t>
            </a:r>
            <a:r>
              <a:rPr lang="es-SV" sz="4000" b="1" dirty="0" smtClean="0">
                <a:solidFill>
                  <a:schemeClr val="tx2"/>
                </a:solidFill>
                <a:ea typeface="+mn-ea"/>
                <a:cs typeface="Arial" pitchFamily="34" charset="0"/>
              </a:rPr>
              <a:t/>
            </a:r>
            <a:br>
              <a:rPr lang="es-SV" sz="4000" b="1" dirty="0" smtClean="0">
                <a:solidFill>
                  <a:schemeClr val="tx2"/>
                </a:solidFill>
                <a:ea typeface="+mn-ea"/>
                <a:cs typeface="Arial" pitchFamily="34" charset="0"/>
              </a:rPr>
            </a:br>
            <a:r>
              <a:rPr lang="es-SV" sz="1800" b="1" dirty="0" smtClean="0">
                <a:solidFill>
                  <a:schemeClr val="accent6">
                    <a:lumMod val="75000"/>
                  </a:schemeClr>
                </a:solidFill>
                <a:ea typeface="+mn-ea"/>
                <a:cs typeface="Arial" pitchFamily="34" charset="0"/>
              </a:rPr>
              <a:t>junio 2014 –mayo 2017 </a:t>
            </a:r>
            <a:endParaRPr lang="es-SV" sz="1800" b="1" dirty="0">
              <a:solidFill>
                <a:schemeClr val="accent6">
                  <a:lumMod val="75000"/>
                </a:schemeClr>
              </a:solidFill>
              <a:ea typeface="+mn-ea"/>
              <a:cs typeface="Arial" pitchFamily="34" charset="0"/>
            </a:endParaRPr>
          </a:p>
        </p:txBody>
      </p:sp>
      <p:sp>
        <p:nvSpPr>
          <p:cNvPr id="3" name="2 Rectángulo"/>
          <p:cNvSpPr/>
          <p:nvPr/>
        </p:nvSpPr>
        <p:spPr>
          <a:xfrm>
            <a:off x="0" y="6207695"/>
            <a:ext cx="8028384" cy="523220"/>
          </a:xfrm>
          <a:prstGeom prst="rect">
            <a:avLst/>
          </a:prstGeom>
        </p:spPr>
        <p:txBody>
          <a:bodyPr wrap="square">
            <a:spAutoFit/>
          </a:bodyPr>
          <a:lstStyle/>
          <a:p>
            <a:pPr algn="ctr"/>
            <a:r>
              <a:rPr lang="es-SV" sz="2800" b="1" dirty="0" smtClean="0">
                <a:solidFill>
                  <a:schemeClr val="tx2"/>
                </a:solidFill>
              </a:rPr>
              <a:t>Más de 80 familias con acceso a electrificación</a:t>
            </a:r>
          </a:p>
        </p:txBody>
      </p:sp>
      <p:sp>
        <p:nvSpPr>
          <p:cNvPr id="8" name="7 CuadroTexto"/>
          <p:cNvSpPr txBox="1"/>
          <p:nvPr/>
        </p:nvSpPr>
        <p:spPr>
          <a:xfrm>
            <a:off x="-29880" y="3773939"/>
            <a:ext cx="4536504" cy="2031325"/>
          </a:xfrm>
          <a:prstGeom prst="rect">
            <a:avLst/>
          </a:prstGeom>
          <a:noFill/>
        </p:spPr>
        <p:txBody>
          <a:bodyPr wrap="square" rtlCol="0">
            <a:spAutoFit/>
          </a:bodyPr>
          <a:lstStyle/>
          <a:p>
            <a:pPr algn="ctr"/>
            <a:r>
              <a:rPr lang="es-SV" sz="7200" b="1" dirty="0" smtClean="0">
                <a:solidFill>
                  <a:srgbClr val="002395"/>
                </a:solidFill>
                <a:latin typeface="+mj-lt"/>
                <a:ea typeface="Calibri"/>
                <a:cs typeface="Times New Roman"/>
              </a:rPr>
              <a:t>US$81</a:t>
            </a:r>
          </a:p>
          <a:p>
            <a:pPr algn="ctr"/>
            <a:r>
              <a:rPr lang="es-SV" sz="5400" b="1" dirty="0" smtClean="0">
                <a:solidFill>
                  <a:srgbClr val="002395"/>
                </a:solidFill>
                <a:latin typeface="+mj-lt"/>
                <a:ea typeface="Calibri"/>
                <a:cs typeface="Times New Roman"/>
              </a:rPr>
              <a:t>mil invertidos</a:t>
            </a:r>
            <a:endParaRPr lang="es-SV" sz="5400" b="1" dirty="0">
              <a:solidFill>
                <a:srgbClr val="002395"/>
              </a:solidFill>
              <a:latin typeface="+mj-lt"/>
              <a:ea typeface="Calibri"/>
              <a:cs typeface="Times New Roman"/>
            </a:endParaRPr>
          </a:p>
        </p:txBody>
      </p:sp>
      <p:pic>
        <p:nvPicPr>
          <p:cNvPr id="5" name="4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6808" y="476672"/>
            <a:ext cx="4645161" cy="4489713"/>
          </a:xfrm>
          <a:prstGeom prst="rect">
            <a:avLst/>
          </a:prstGeom>
        </p:spPr>
      </p:pic>
    </p:spTree>
    <p:extLst>
      <p:ext uri="{BB962C8B-B14F-4D97-AF65-F5344CB8AC3E}">
        <p14:creationId xmlns:p14="http://schemas.microsoft.com/office/powerpoint/2010/main" val="353631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251521" y="221449"/>
            <a:ext cx="7272808" cy="1446550"/>
          </a:xfrm>
          <a:noFill/>
          <a:ln w="9525">
            <a:noFill/>
            <a:miter lim="800000"/>
            <a:headEnd/>
            <a:tailEnd/>
          </a:ln>
        </p:spPr>
        <p:txBody>
          <a:bodyPr wrap="square" anchor="ctr">
            <a:spAutoFit/>
          </a:bodyPr>
          <a:lstStyle/>
          <a:p>
            <a:pPr algn="l"/>
            <a:r>
              <a:rPr lang="es-SV" b="1" dirty="0">
                <a:solidFill>
                  <a:schemeClr val="tx2"/>
                </a:solidFill>
                <a:ea typeface="+mn-ea"/>
                <a:cs typeface="Arial" pitchFamily="34" charset="0"/>
              </a:rPr>
              <a:t>Pensamiento Estratégico </a:t>
            </a:r>
            <a:r>
              <a:rPr lang="es-SV" b="1" dirty="0" smtClean="0">
                <a:solidFill>
                  <a:schemeClr val="tx2"/>
                </a:solidFill>
                <a:ea typeface="+mn-ea"/>
                <a:cs typeface="Arial" pitchFamily="34" charset="0"/>
              </a:rPr>
              <a:t/>
            </a:r>
            <a:br>
              <a:rPr lang="es-SV" b="1" dirty="0" smtClean="0">
                <a:solidFill>
                  <a:schemeClr val="tx2"/>
                </a:solidFill>
                <a:ea typeface="+mn-ea"/>
                <a:cs typeface="Arial" pitchFamily="34" charset="0"/>
              </a:rPr>
            </a:br>
            <a:r>
              <a:rPr lang="es-SV" b="1" dirty="0" smtClean="0">
                <a:solidFill>
                  <a:schemeClr val="tx2"/>
                </a:solidFill>
                <a:ea typeface="+mn-ea"/>
                <a:cs typeface="Arial" pitchFamily="34" charset="0"/>
              </a:rPr>
              <a:t>2014 - 2019</a:t>
            </a:r>
            <a:endParaRPr lang="es-SV" b="1" dirty="0">
              <a:solidFill>
                <a:schemeClr val="tx2"/>
              </a:solidFill>
              <a:ea typeface="+mn-ea"/>
              <a:cs typeface="Arial" pitchFamily="34" charset="0"/>
            </a:endParaRPr>
          </a:p>
        </p:txBody>
      </p:sp>
      <p:sp>
        <p:nvSpPr>
          <p:cNvPr id="3" name="2 Subtítulo"/>
          <p:cNvSpPr>
            <a:spLocks noGrp="1"/>
          </p:cNvSpPr>
          <p:nvPr>
            <p:ph type="subTitle" idx="1"/>
          </p:nvPr>
        </p:nvSpPr>
        <p:spPr/>
        <p:txBody>
          <a:bodyPr/>
          <a:lstStyle/>
          <a:p>
            <a:endParaRPr lang="es-SV" dirty="0"/>
          </a:p>
        </p:txBody>
      </p:sp>
      <p:sp>
        <p:nvSpPr>
          <p:cNvPr id="9" name="15 Rectángulo"/>
          <p:cNvSpPr/>
          <p:nvPr/>
        </p:nvSpPr>
        <p:spPr>
          <a:xfrm>
            <a:off x="755576" y="2640176"/>
            <a:ext cx="7488831" cy="1440160"/>
          </a:xfrm>
          <a:prstGeom prst="rect">
            <a:avLst/>
          </a:prstGeom>
          <a:ln>
            <a:noFill/>
          </a:ln>
          <a:effectLst>
            <a:outerShdw blurRad="50800" dist="38100" dir="2700000" algn="tl" rotWithShape="0">
              <a:schemeClr val="accent1">
                <a:alpha val="40000"/>
              </a:schemeClr>
            </a:outerShdw>
          </a:effectLst>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SV" sz="2400" dirty="0">
                <a:solidFill>
                  <a:srgbClr val="1F497D"/>
                </a:solidFill>
                <a:effectLst/>
                <a:latin typeface="+mj-lt"/>
                <a:ea typeface="Calibri"/>
                <a:cs typeface="Times New Roman"/>
              </a:rPr>
              <a:t>Mejorar la calidad de vida de las personas en condición de pobreza y vulnerabilidad, impulsando procesos de desarrollo local </a:t>
            </a:r>
            <a:r>
              <a:rPr lang="es-SV" sz="2400" dirty="0" smtClean="0">
                <a:solidFill>
                  <a:srgbClr val="1F497D"/>
                </a:solidFill>
                <a:effectLst/>
                <a:latin typeface="+mj-lt"/>
                <a:ea typeface="Calibri"/>
                <a:cs typeface="Times New Roman"/>
              </a:rPr>
              <a:t>sostenible.</a:t>
            </a:r>
            <a:endParaRPr lang="es-SV" sz="2400" dirty="0">
              <a:effectLst/>
              <a:latin typeface="+mj-lt"/>
              <a:ea typeface="Calibri"/>
              <a:cs typeface="Times New Roman"/>
            </a:endParaRPr>
          </a:p>
        </p:txBody>
      </p:sp>
      <p:sp>
        <p:nvSpPr>
          <p:cNvPr id="4" name="3 CuadroTexto"/>
          <p:cNvSpPr txBox="1"/>
          <p:nvPr/>
        </p:nvSpPr>
        <p:spPr>
          <a:xfrm>
            <a:off x="539552" y="2136120"/>
            <a:ext cx="1340432" cy="523220"/>
          </a:xfrm>
          <a:prstGeom prst="rect">
            <a:avLst/>
          </a:prstGeom>
          <a:noFill/>
        </p:spPr>
        <p:txBody>
          <a:bodyPr wrap="none" rtlCol="0">
            <a:spAutoFit/>
          </a:bodyPr>
          <a:lstStyle/>
          <a:p>
            <a:r>
              <a:rPr lang="es-SV" sz="2800" b="1" dirty="0" smtClean="0">
                <a:solidFill>
                  <a:schemeClr val="tx2"/>
                </a:solidFill>
                <a:latin typeface="+mj-lt"/>
              </a:rPr>
              <a:t>MISIÓN</a:t>
            </a:r>
            <a:endParaRPr lang="es-SV" sz="2800" b="1" dirty="0">
              <a:solidFill>
                <a:schemeClr val="tx2"/>
              </a:solidFill>
              <a:latin typeface="+mj-lt"/>
            </a:endParaRPr>
          </a:p>
        </p:txBody>
      </p:sp>
      <p:sp>
        <p:nvSpPr>
          <p:cNvPr id="11" name="10 CuadroTexto"/>
          <p:cNvSpPr txBox="1"/>
          <p:nvPr/>
        </p:nvSpPr>
        <p:spPr>
          <a:xfrm>
            <a:off x="682258" y="4512384"/>
            <a:ext cx="1237839" cy="523220"/>
          </a:xfrm>
          <a:prstGeom prst="rect">
            <a:avLst/>
          </a:prstGeom>
          <a:noFill/>
        </p:spPr>
        <p:txBody>
          <a:bodyPr wrap="none" rtlCol="0">
            <a:spAutoFit/>
          </a:bodyPr>
          <a:lstStyle/>
          <a:p>
            <a:r>
              <a:rPr lang="es-SV" sz="2800" b="1" dirty="0">
                <a:solidFill>
                  <a:schemeClr val="tx2"/>
                </a:solidFill>
                <a:latin typeface="+mj-lt"/>
              </a:rPr>
              <a:t>V</a:t>
            </a:r>
            <a:r>
              <a:rPr lang="es-SV" sz="2800" b="1" dirty="0" smtClean="0">
                <a:solidFill>
                  <a:schemeClr val="tx2"/>
                </a:solidFill>
                <a:latin typeface="+mj-lt"/>
              </a:rPr>
              <a:t>ISIÓN</a:t>
            </a:r>
            <a:endParaRPr lang="es-SV" sz="2800" b="1" dirty="0">
              <a:solidFill>
                <a:schemeClr val="tx2"/>
              </a:solidFill>
              <a:latin typeface="+mj-lt"/>
            </a:endParaRPr>
          </a:p>
        </p:txBody>
      </p:sp>
      <p:sp>
        <p:nvSpPr>
          <p:cNvPr id="12" name="15 Rectángulo"/>
          <p:cNvSpPr/>
          <p:nvPr/>
        </p:nvSpPr>
        <p:spPr>
          <a:xfrm>
            <a:off x="755576" y="5013176"/>
            <a:ext cx="7488831" cy="1440160"/>
          </a:xfrm>
          <a:prstGeom prst="rect">
            <a:avLst/>
          </a:prstGeom>
          <a:ln>
            <a:noFill/>
          </a:ln>
          <a:effectLst>
            <a:outerShdw blurRad="50800" dist="38100" dir="2700000" algn="tl" rotWithShape="0">
              <a:schemeClr val="accent1">
                <a:alpha val="40000"/>
              </a:schemeClr>
            </a:outerShdw>
          </a:effectLst>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SV" sz="2400" dirty="0" smtClean="0">
                <a:solidFill>
                  <a:srgbClr val="1F497D"/>
                </a:solidFill>
                <a:effectLst/>
                <a:latin typeface="+mj-lt"/>
                <a:ea typeface="Calibri"/>
                <a:cs typeface="Times New Roman"/>
              </a:rPr>
              <a:t>Ser la institución referente en la implementación de iniciativas para el desarrollo local.</a:t>
            </a:r>
            <a:endParaRPr lang="es-SV" sz="2400" dirty="0">
              <a:effectLst/>
              <a:latin typeface="+mj-lt"/>
              <a:ea typeface="Calibri"/>
              <a:cs typeface="Times New Roman"/>
            </a:endParaRPr>
          </a:p>
        </p:txBody>
      </p:sp>
    </p:spTree>
    <p:extLst>
      <p:ext uri="{BB962C8B-B14F-4D97-AF65-F5344CB8AC3E}">
        <p14:creationId xmlns:p14="http://schemas.microsoft.com/office/powerpoint/2010/main" val="39936125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827584" y="836712"/>
            <a:ext cx="7200800" cy="369332"/>
          </a:xfrm>
          <a:prstGeom prst="rect">
            <a:avLst/>
          </a:prstGeom>
          <a:noFill/>
        </p:spPr>
        <p:txBody>
          <a:bodyPr wrap="square" rtlCol="0">
            <a:spAutoFit/>
          </a:bodyPr>
          <a:lstStyle/>
          <a:p>
            <a:endParaRPr lang="es-SV" dirty="0"/>
          </a:p>
        </p:txBody>
      </p:sp>
      <p:sp>
        <p:nvSpPr>
          <p:cNvPr id="6" name="1 Título"/>
          <p:cNvSpPr>
            <a:spLocks noGrp="1"/>
          </p:cNvSpPr>
          <p:nvPr>
            <p:ph type="title"/>
          </p:nvPr>
        </p:nvSpPr>
        <p:spPr>
          <a:xfrm>
            <a:off x="107504" y="162218"/>
            <a:ext cx="7488832" cy="984885"/>
          </a:xfrm>
          <a:noFill/>
          <a:ln w="9525">
            <a:noFill/>
            <a:miter lim="800000"/>
            <a:headEnd/>
            <a:tailEnd/>
          </a:ln>
        </p:spPr>
        <p:txBody>
          <a:bodyPr wrap="square" anchor="ctr">
            <a:spAutoFit/>
          </a:bodyPr>
          <a:lstStyle/>
          <a:p>
            <a:pPr algn="l"/>
            <a:r>
              <a:rPr lang="es-SV" sz="4000" b="1" dirty="0" smtClean="0">
                <a:solidFill>
                  <a:schemeClr val="tx2"/>
                </a:solidFill>
                <a:ea typeface="+mn-ea"/>
                <a:cs typeface="Arial" pitchFamily="34" charset="0"/>
              </a:rPr>
              <a:t>Electrificación</a:t>
            </a:r>
            <a:br>
              <a:rPr lang="es-SV" sz="4000" b="1" dirty="0" smtClean="0">
                <a:solidFill>
                  <a:schemeClr val="tx2"/>
                </a:solidFill>
                <a:ea typeface="+mn-ea"/>
                <a:cs typeface="Arial" pitchFamily="34" charset="0"/>
              </a:rPr>
            </a:br>
            <a:r>
              <a:rPr lang="es-SV" sz="1800" b="1" dirty="0" smtClean="0">
                <a:solidFill>
                  <a:schemeClr val="accent6">
                    <a:lumMod val="75000"/>
                  </a:schemeClr>
                </a:solidFill>
                <a:ea typeface="+mn-ea"/>
                <a:cs typeface="Arial" pitchFamily="34" charset="0"/>
              </a:rPr>
              <a:t>junio 2014 –mayo 2017 </a:t>
            </a:r>
            <a:endParaRPr lang="es-SV" sz="1800" b="1" dirty="0">
              <a:solidFill>
                <a:schemeClr val="accent6">
                  <a:lumMod val="75000"/>
                </a:schemeClr>
              </a:solidFill>
              <a:ea typeface="+mn-ea"/>
              <a:cs typeface="Arial" pitchFamily="34" charset="0"/>
            </a:endParaRPr>
          </a:p>
        </p:txBody>
      </p:sp>
      <p:graphicFrame>
        <p:nvGraphicFramePr>
          <p:cNvPr id="2" name="1 Tabla"/>
          <p:cNvGraphicFramePr>
            <a:graphicFrameLocks noGrp="1"/>
          </p:cNvGraphicFramePr>
          <p:nvPr>
            <p:extLst>
              <p:ext uri="{D42A27DB-BD31-4B8C-83A1-F6EECF244321}">
                <p14:modId xmlns:p14="http://schemas.microsoft.com/office/powerpoint/2010/main" val="670985258"/>
              </p:ext>
            </p:extLst>
          </p:nvPr>
        </p:nvGraphicFramePr>
        <p:xfrm>
          <a:off x="755573" y="1412776"/>
          <a:ext cx="8136907" cy="4824534"/>
        </p:xfrm>
        <a:graphic>
          <a:graphicData uri="http://schemas.openxmlformats.org/drawingml/2006/table">
            <a:tbl>
              <a:tblPr firstRow="1" lastRow="1" bandRow="1">
                <a:tableStyleId>{B301B821-A1FF-4177-AEE7-76D212191A09}</a:tableStyleId>
              </a:tblPr>
              <a:tblGrid>
                <a:gridCol w="2627542"/>
                <a:gridCol w="1404907"/>
                <a:gridCol w="1561674"/>
                <a:gridCol w="1271392"/>
                <a:gridCol w="1271392"/>
              </a:tblGrid>
              <a:tr h="1125725">
                <a:tc>
                  <a:txBody>
                    <a:bodyPr/>
                    <a:lstStyle/>
                    <a:p>
                      <a:pPr algn="ctr" fontAlgn="ctr"/>
                      <a:r>
                        <a:rPr lang="es-SV" sz="2000" u="none" strike="noStrike" dirty="0" smtClean="0">
                          <a:effectLst/>
                          <a:latin typeface="Calibri" pitchFamily="34" charset="0"/>
                        </a:rPr>
                        <a:t>Municipio</a:t>
                      </a:r>
                      <a:endParaRPr lang="es-SV" sz="2000" b="0" i="0" u="none" strike="noStrike" dirty="0">
                        <a:solidFill>
                          <a:srgbClr val="FFFFFF"/>
                        </a:solidFill>
                        <a:effectLst/>
                        <a:latin typeface="Calibri" pitchFamily="34" charset="0"/>
                      </a:endParaRPr>
                    </a:p>
                  </a:txBody>
                  <a:tcPr marL="45720" marR="45720" anchor="ctr"/>
                </a:tc>
                <a:tc>
                  <a:txBody>
                    <a:bodyPr/>
                    <a:lstStyle/>
                    <a:p>
                      <a:pPr algn="ctr" fontAlgn="ctr"/>
                      <a:r>
                        <a:rPr lang="es-SV" sz="2000" u="none" strike="noStrike" dirty="0">
                          <a:effectLst/>
                          <a:latin typeface="Calibri" pitchFamily="34" charset="0"/>
                        </a:rPr>
                        <a:t>Ejecutado</a:t>
                      </a:r>
                      <a:endParaRPr lang="es-SV" sz="2000" b="0" i="0" u="none" strike="noStrike" dirty="0">
                        <a:solidFill>
                          <a:srgbClr val="FFFFFF"/>
                        </a:solidFill>
                        <a:effectLst/>
                        <a:latin typeface="Calibri" pitchFamily="34" charset="0"/>
                      </a:endParaRPr>
                    </a:p>
                  </a:txBody>
                  <a:tcPr marL="45720" marR="45720" anchor="ctr"/>
                </a:tc>
                <a:tc>
                  <a:txBody>
                    <a:bodyPr/>
                    <a:lstStyle/>
                    <a:p>
                      <a:pPr algn="ctr" fontAlgn="ctr"/>
                      <a:r>
                        <a:rPr lang="es-SV" sz="2000" u="none" strike="noStrike">
                          <a:effectLst/>
                          <a:latin typeface="Calibri" pitchFamily="34" charset="0"/>
                        </a:rPr>
                        <a:t>Beneficiarios</a:t>
                      </a:r>
                      <a:endParaRPr lang="es-SV" sz="2000" b="1" i="0" u="none" strike="noStrike">
                        <a:solidFill>
                          <a:srgbClr val="FFFFFF"/>
                        </a:solidFill>
                        <a:effectLst/>
                        <a:latin typeface="Calibri" pitchFamily="34" charset="0"/>
                      </a:endParaRPr>
                    </a:p>
                  </a:txBody>
                  <a:tcPr marL="45720" marR="45720" anchor="ctr"/>
                </a:tc>
                <a:tc>
                  <a:txBody>
                    <a:bodyPr/>
                    <a:lstStyle/>
                    <a:p>
                      <a:pPr algn="ctr" fontAlgn="ctr"/>
                      <a:r>
                        <a:rPr lang="es-SV" sz="2000" u="none" strike="noStrike">
                          <a:effectLst/>
                          <a:latin typeface="Calibri" pitchFamily="34" charset="0"/>
                        </a:rPr>
                        <a:t>Estatus</a:t>
                      </a:r>
                      <a:endParaRPr lang="es-SV" sz="2000" b="1" i="0" u="none" strike="noStrike">
                        <a:solidFill>
                          <a:srgbClr val="FFFFFF"/>
                        </a:solidFill>
                        <a:effectLst/>
                        <a:latin typeface="Calibri" pitchFamily="34" charset="0"/>
                      </a:endParaRPr>
                    </a:p>
                  </a:txBody>
                  <a:tcPr marL="45720" marR="45720" anchor="ctr"/>
                </a:tc>
                <a:tc>
                  <a:txBody>
                    <a:bodyPr/>
                    <a:lstStyle/>
                    <a:p>
                      <a:pPr algn="ctr" fontAlgn="ctr"/>
                      <a:r>
                        <a:rPr lang="es-SV" sz="2000" u="none" strike="noStrike" dirty="0">
                          <a:effectLst/>
                          <a:latin typeface="Calibri" pitchFamily="34" charset="0"/>
                        </a:rPr>
                        <a:t>cantidad de proyectos</a:t>
                      </a:r>
                      <a:endParaRPr lang="es-SV" sz="2000" b="1" i="0" u="none" strike="noStrike" dirty="0">
                        <a:solidFill>
                          <a:srgbClr val="FFFFFF"/>
                        </a:solidFill>
                        <a:effectLst/>
                        <a:latin typeface="Calibri" pitchFamily="34" charset="0"/>
                      </a:endParaRPr>
                    </a:p>
                  </a:txBody>
                  <a:tcPr marL="45720" marR="45720" anchor="ctr"/>
                </a:tc>
              </a:tr>
              <a:tr h="1125725">
                <a:tc>
                  <a:txBody>
                    <a:bodyPr/>
                    <a:lstStyle/>
                    <a:p>
                      <a:pPr algn="l" fontAlgn="b"/>
                      <a:r>
                        <a:rPr lang="es-SV" sz="2000" u="none" strike="noStrike" dirty="0" smtClean="0">
                          <a:effectLst/>
                          <a:latin typeface="Calibri" pitchFamily="34" charset="0"/>
                        </a:rPr>
                        <a:t>San Miguel Tepezontes</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u="none" strike="noStrike">
                          <a:effectLst/>
                          <a:latin typeface="Calibri" pitchFamily="34" charset="0"/>
                        </a:rPr>
                        <a:t>$7,260</a:t>
                      </a:r>
                      <a:endParaRPr lang="es-SV" sz="2000" b="0" i="0" u="none" strike="noStrike">
                        <a:solidFill>
                          <a:srgbClr val="000000"/>
                        </a:solidFill>
                        <a:effectLst/>
                        <a:latin typeface="Calibri" pitchFamily="34" charset="0"/>
                      </a:endParaRPr>
                    </a:p>
                  </a:txBody>
                  <a:tcPr marL="45720" marR="45720" anchor="ctr"/>
                </a:tc>
                <a:tc>
                  <a:txBody>
                    <a:bodyPr/>
                    <a:lstStyle/>
                    <a:p>
                      <a:pPr algn="ctr" rtl="0" fontAlgn="b"/>
                      <a:r>
                        <a:rPr lang="es-SV" sz="2000" u="none" strike="noStrike" dirty="0">
                          <a:effectLst/>
                          <a:latin typeface="Calibri" pitchFamily="34" charset="0"/>
                        </a:rPr>
                        <a:t>75</a:t>
                      </a:r>
                      <a:endParaRPr lang="es-SV" sz="2000" b="0" i="0" u="none" strike="noStrike" dirty="0">
                        <a:solidFill>
                          <a:srgbClr val="000000"/>
                        </a:solidFill>
                        <a:effectLst/>
                        <a:latin typeface="Calibri" pitchFamily="34" charset="0"/>
                      </a:endParaRPr>
                    </a:p>
                  </a:txBody>
                  <a:tcPr marL="45720" marR="45720" anchor="ctr"/>
                </a:tc>
                <a:tc>
                  <a:txBody>
                    <a:bodyPr/>
                    <a:lstStyle/>
                    <a:p>
                      <a:pPr algn="ctr" rtl="0" fontAlgn="b"/>
                      <a:r>
                        <a:rPr lang="es-SV" sz="2000" u="none" strike="noStrike" dirty="0">
                          <a:effectLst/>
                          <a:latin typeface="Calibri" pitchFamily="34" charset="0"/>
                        </a:rPr>
                        <a:t>finalizado</a:t>
                      </a:r>
                      <a:endParaRPr lang="es-SV" sz="2000" b="0" i="0" u="none" strike="noStrike" dirty="0">
                        <a:solidFill>
                          <a:srgbClr val="000000"/>
                        </a:solidFill>
                        <a:effectLst/>
                        <a:latin typeface="Calibri" pitchFamily="34" charset="0"/>
                      </a:endParaRPr>
                    </a:p>
                  </a:txBody>
                  <a:tcPr marL="45720" marR="45720" anchor="ctr"/>
                </a:tc>
                <a:tc>
                  <a:txBody>
                    <a:bodyPr/>
                    <a:lstStyle/>
                    <a:p>
                      <a:pPr algn="ctr" rtl="0" fontAlgn="b"/>
                      <a:r>
                        <a:rPr lang="es-SV" sz="2000" u="none" strike="noStrike">
                          <a:effectLst/>
                          <a:latin typeface="Calibri" pitchFamily="34" charset="0"/>
                        </a:rPr>
                        <a:t>1</a:t>
                      </a:r>
                      <a:endParaRPr lang="es-SV" sz="2000" b="0" i="0" u="none" strike="noStrike">
                        <a:solidFill>
                          <a:srgbClr val="000000"/>
                        </a:solidFill>
                        <a:effectLst/>
                        <a:latin typeface="Calibri" pitchFamily="34" charset="0"/>
                      </a:endParaRPr>
                    </a:p>
                  </a:txBody>
                  <a:tcPr marL="45720" marR="45720" anchor="ctr"/>
                </a:tc>
              </a:tr>
              <a:tr h="643271">
                <a:tc>
                  <a:txBody>
                    <a:bodyPr/>
                    <a:lstStyle/>
                    <a:p>
                      <a:pPr algn="l" fontAlgn="b"/>
                      <a:r>
                        <a:rPr lang="es-SV" sz="2000" u="none" strike="noStrike" dirty="0" smtClean="0">
                          <a:effectLst/>
                          <a:latin typeface="Calibri" pitchFamily="34" charset="0"/>
                        </a:rPr>
                        <a:t>San Luis La Herradura</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u="none" strike="noStrike">
                          <a:effectLst/>
                          <a:latin typeface="Calibri" pitchFamily="34" charset="0"/>
                        </a:rPr>
                        <a:t>$33,615</a:t>
                      </a:r>
                      <a:endParaRPr lang="es-SV" sz="2000" b="0" i="0" u="none" strike="noStrike">
                        <a:solidFill>
                          <a:srgbClr val="000000"/>
                        </a:solidFill>
                        <a:effectLst/>
                        <a:latin typeface="Calibri" pitchFamily="34" charset="0"/>
                      </a:endParaRPr>
                    </a:p>
                  </a:txBody>
                  <a:tcPr marL="45720" marR="45720" anchor="ctr"/>
                </a:tc>
                <a:tc>
                  <a:txBody>
                    <a:bodyPr/>
                    <a:lstStyle/>
                    <a:p>
                      <a:pPr algn="ctr" rtl="0" fontAlgn="b"/>
                      <a:r>
                        <a:rPr lang="es-SV" sz="2000" u="none" strike="noStrike">
                          <a:effectLst/>
                          <a:latin typeface="Calibri" pitchFamily="34" charset="0"/>
                        </a:rPr>
                        <a:t>28</a:t>
                      </a:r>
                      <a:endParaRPr lang="es-SV" sz="2000" b="0" i="0" u="none" strike="noStrike">
                        <a:solidFill>
                          <a:srgbClr val="000000"/>
                        </a:solidFill>
                        <a:effectLst/>
                        <a:latin typeface="Calibri" pitchFamily="34" charset="0"/>
                      </a:endParaRPr>
                    </a:p>
                  </a:txBody>
                  <a:tcPr marL="45720" marR="45720" anchor="ctr"/>
                </a:tc>
                <a:tc>
                  <a:txBody>
                    <a:bodyPr/>
                    <a:lstStyle/>
                    <a:p>
                      <a:pPr algn="ctr" rtl="0" fontAlgn="b"/>
                      <a:r>
                        <a:rPr lang="es-SV" sz="2000" u="none" strike="noStrike" dirty="0">
                          <a:effectLst/>
                          <a:latin typeface="Calibri" pitchFamily="34" charset="0"/>
                        </a:rPr>
                        <a:t>finalizado</a:t>
                      </a:r>
                      <a:endParaRPr lang="es-SV" sz="2000" b="0" i="0" u="none" strike="noStrike" dirty="0">
                        <a:solidFill>
                          <a:srgbClr val="000000"/>
                        </a:solidFill>
                        <a:effectLst/>
                        <a:latin typeface="Calibri" pitchFamily="34" charset="0"/>
                      </a:endParaRPr>
                    </a:p>
                  </a:txBody>
                  <a:tcPr marL="45720" marR="45720" anchor="ctr"/>
                </a:tc>
                <a:tc>
                  <a:txBody>
                    <a:bodyPr/>
                    <a:lstStyle/>
                    <a:p>
                      <a:pPr algn="ctr" rtl="0" fontAlgn="b"/>
                      <a:r>
                        <a:rPr lang="es-SV" sz="2000" u="none" strike="noStrike">
                          <a:effectLst/>
                          <a:latin typeface="Calibri" pitchFamily="34" charset="0"/>
                        </a:rPr>
                        <a:t>2</a:t>
                      </a:r>
                      <a:endParaRPr lang="es-SV" sz="2000" b="0" i="0" u="none" strike="noStrike">
                        <a:solidFill>
                          <a:srgbClr val="000000"/>
                        </a:solidFill>
                        <a:effectLst/>
                        <a:latin typeface="Calibri" pitchFamily="34" charset="0"/>
                      </a:endParaRPr>
                    </a:p>
                  </a:txBody>
                  <a:tcPr marL="45720" marR="45720" anchor="ctr"/>
                </a:tc>
              </a:tr>
              <a:tr h="643271">
                <a:tc>
                  <a:txBody>
                    <a:bodyPr/>
                    <a:lstStyle/>
                    <a:p>
                      <a:pPr algn="l" fontAlgn="b"/>
                      <a:r>
                        <a:rPr lang="es-SV" sz="2000" u="none" strike="noStrike" dirty="0" smtClean="0">
                          <a:effectLst/>
                          <a:latin typeface="Calibri" pitchFamily="34" charset="0"/>
                        </a:rPr>
                        <a:t>San Pedro Nonualco</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u="none" strike="noStrike">
                          <a:effectLst/>
                          <a:latin typeface="Calibri" pitchFamily="34" charset="0"/>
                        </a:rPr>
                        <a:t>$24,729</a:t>
                      </a:r>
                      <a:endParaRPr lang="es-SV" sz="2000" b="0" i="0" u="none" strike="noStrike">
                        <a:solidFill>
                          <a:srgbClr val="000000"/>
                        </a:solidFill>
                        <a:effectLst/>
                        <a:latin typeface="Calibri" pitchFamily="34" charset="0"/>
                      </a:endParaRPr>
                    </a:p>
                  </a:txBody>
                  <a:tcPr marL="45720" marR="45720" anchor="ctr"/>
                </a:tc>
                <a:tc>
                  <a:txBody>
                    <a:bodyPr/>
                    <a:lstStyle/>
                    <a:p>
                      <a:pPr algn="ctr" rtl="0" fontAlgn="b"/>
                      <a:r>
                        <a:rPr lang="es-SV" sz="2000" u="none" strike="noStrike">
                          <a:effectLst/>
                          <a:latin typeface="Calibri" pitchFamily="34" charset="0"/>
                        </a:rPr>
                        <a:t>25</a:t>
                      </a:r>
                      <a:endParaRPr lang="es-SV" sz="2000" b="0" i="0" u="none" strike="noStrike">
                        <a:solidFill>
                          <a:srgbClr val="000000"/>
                        </a:solidFill>
                        <a:effectLst/>
                        <a:latin typeface="Calibri" pitchFamily="34" charset="0"/>
                      </a:endParaRPr>
                    </a:p>
                  </a:txBody>
                  <a:tcPr marL="45720" marR="45720" anchor="ctr"/>
                </a:tc>
                <a:tc>
                  <a:txBody>
                    <a:bodyPr/>
                    <a:lstStyle/>
                    <a:p>
                      <a:pPr algn="ctr" rtl="0" fontAlgn="b"/>
                      <a:r>
                        <a:rPr lang="es-SV" sz="2000" u="none" strike="noStrike" dirty="0">
                          <a:effectLst/>
                          <a:latin typeface="Calibri" pitchFamily="34" charset="0"/>
                        </a:rPr>
                        <a:t>finalizado</a:t>
                      </a:r>
                      <a:endParaRPr lang="es-SV" sz="2000" b="0" i="0" u="none" strike="noStrike" dirty="0">
                        <a:solidFill>
                          <a:srgbClr val="000000"/>
                        </a:solidFill>
                        <a:effectLst/>
                        <a:latin typeface="Calibri" pitchFamily="34" charset="0"/>
                      </a:endParaRPr>
                    </a:p>
                  </a:txBody>
                  <a:tcPr marL="45720" marR="45720" anchor="ctr"/>
                </a:tc>
                <a:tc>
                  <a:txBody>
                    <a:bodyPr/>
                    <a:lstStyle/>
                    <a:p>
                      <a:pPr algn="ctr" rtl="0" fontAlgn="b"/>
                      <a:r>
                        <a:rPr lang="es-SV" sz="2000" u="none" strike="noStrike">
                          <a:effectLst/>
                          <a:latin typeface="Calibri" pitchFamily="34" charset="0"/>
                        </a:rPr>
                        <a:t>1</a:t>
                      </a:r>
                      <a:endParaRPr lang="es-SV" sz="2000" b="0" i="0" u="none" strike="noStrike">
                        <a:solidFill>
                          <a:srgbClr val="000000"/>
                        </a:solidFill>
                        <a:effectLst/>
                        <a:latin typeface="Calibri" pitchFamily="34" charset="0"/>
                      </a:endParaRPr>
                    </a:p>
                  </a:txBody>
                  <a:tcPr marL="45720" marR="45720" anchor="ctr"/>
                </a:tc>
              </a:tr>
              <a:tr h="643271">
                <a:tc>
                  <a:txBody>
                    <a:bodyPr/>
                    <a:lstStyle/>
                    <a:p>
                      <a:pPr algn="l" fontAlgn="b"/>
                      <a:r>
                        <a:rPr lang="es-SV" sz="2000" u="none" strike="noStrike" dirty="0" smtClean="0">
                          <a:effectLst/>
                          <a:latin typeface="Calibri" pitchFamily="34" charset="0"/>
                        </a:rPr>
                        <a:t>Santiago Nonualco</a:t>
                      </a:r>
                      <a:endParaRPr lang="es-SV" sz="2000" b="0" i="0" u="none" strike="noStrike" dirty="0">
                        <a:solidFill>
                          <a:srgbClr val="000000"/>
                        </a:solidFill>
                        <a:effectLst/>
                        <a:latin typeface="Calibri" pitchFamily="34" charset="0"/>
                      </a:endParaRPr>
                    </a:p>
                  </a:txBody>
                  <a:tcPr marL="45720" marR="45720" anchor="ctr"/>
                </a:tc>
                <a:tc>
                  <a:txBody>
                    <a:bodyPr/>
                    <a:lstStyle/>
                    <a:p>
                      <a:pPr algn="r" fontAlgn="b"/>
                      <a:r>
                        <a:rPr lang="es-SV" sz="2000" u="none" strike="noStrike">
                          <a:effectLst/>
                          <a:latin typeface="Calibri" pitchFamily="34" charset="0"/>
                        </a:rPr>
                        <a:t>$15,807</a:t>
                      </a:r>
                      <a:endParaRPr lang="es-SV" sz="2000" b="0" i="0" u="none" strike="noStrike">
                        <a:solidFill>
                          <a:srgbClr val="000000"/>
                        </a:solidFill>
                        <a:effectLst/>
                        <a:latin typeface="Calibri" pitchFamily="34" charset="0"/>
                      </a:endParaRPr>
                    </a:p>
                  </a:txBody>
                  <a:tcPr marL="45720" marR="45720" anchor="ctr"/>
                </a:tc>
                <a:tc>
                  <a:txBody>
                    <a:bodyPr/>
                    <a:lstStyle/>
                    <a:p>
                      <a:pPr algn="ctr" rtl="0" fontAlgn="b"/>
                      <a:r>
                        <a:rPr lang="es-SV" sz="2000" u="none" strike="noStrike">
                          <a:effectLst/>
                          <a:latin typeface="Calibri" pitchFamily="34" charset="0"/>
                        </a:rPr>
                        <a:t>250</a:t>
                      </a:r>
                      <a:endParaRPr lang="es-SV" sz="2000" b="0" i="0" u="none" strike="noStrike">
                        <a:solidFill>
                          <a:srgbClr val="000000"/>
                        </a:solidFill>
                        <a:effectLst/>
                        <a:latin typeface="Calibri" pitchFamily="34" charset="0"/>
                      </a:endParaRPr>
                    </a:p>
                  </a:txBody>
                  <a:tcPr marL="45720" marR="45720" anchor="ctr"/>
                </a:tc>
                <a:tc>
                  <a:txBody>
                    <a:bodyPr/>
                    <a:lstStyle/>
                    <a:p>
                      <a:pPr algn="ctr" rtl="0" fontAlgn="b"/>
                      <a:r>
                        <a:rPr lang="es-SV" sz="2000" u="none" strike="noStrike" dirty="0">
                          <a:effectLst/>
                          <a:latin typeface="Calibri" pitchFamily="34" charset="0"/>
                        </a:rPr>
                        <a:t>finalizado</a:t>
                      </a:r>
                      <a:endParaRPr lang="es-SV" sz="2000" b="0" i="0" u="none" strike="noStrike" dirty="0">
                        <a:solidFill>
                          <a:srgbClr val="000000"/>
                        </a:solidFill>
                        <a:effectLst/>
                        <a:latin typeface="Calibri" pitchFamily="34" charset="0"/>
                      </a:endParaRPr>
                    </a:p>
                  </a:txBody>
                  <a:tcPr marL="45720" marR="45720" anchor="ctr"/>
                </a:tc>
                <a:tc>
                  <a:txBody>
                    <a:bodyPr/>
                    <a:lstStyle/>
                    <a:p>
                      <a:pPr algn="ctr" rtl="0" fontAlgn="b"/>
                      <a:r>
                        <a:rPr lang="es-SV" sz="2000" u="none" strike="noStrike">
                          <a:effectLst/>
                          <a:latin typeface="Calibri" pitchFamily="34" charset="0"/>
                        </a:rPr>
                        <a:t>1</a:t>
                      </a:r>
                      <a:endParaRPr lang="es-SV" sz="2000" b="0" i="0" u="none" strike="noStrike">
                        <a:solidFill>
                          <a:srgbClr val="000000"/>
                        </a:solidFill>
                        <a:effectLst/>
                        <a:latin typeface="Calibri" pitchFamily="34" charset="0"/>
                      </a:endParaRPr>
                    </a:p>
                  </a:txBody>
                  <a:tcPr marL="45720" marR="45720" anchor="ctr"/>
                </a:tc>
              </a:tr>
              <a:tr h="643271">
                <a:tc>
                  <a:txBody>
                    <a:bodyPr/>
                    <a:lstStyle/>
                    <a:p>
                      <a:pPr algn="l" fontAlgn="b"/>
                      <a:r>
                        <a:rPr lang="es-SV" sz="2000" u="none" strike="noStrike" dirty="0">
                          <a:effectLst/>
                          <a:latin typeface="Calibri" pitchFamily="34" charset="0"/>
                        </a:rPr>
                        <a:t>Total General</a:t>
                      </a:r>
                      <a:endParaRPr lang="es-SV" sz="2000" b="1" i="0" u="none" strike="noStrike" dirty="0">
                        <a:solidFill>
                          <a:srgbClr val="FFFFFF"/>
                        </a:solidFill>
                        <a:effectLst/>
                        <a:latin typeface="Calibri" pitchFamily="34" charset="0"/>
                      </a:endParaRPr>
                    </a:p>
                  </a:txBody>
                  <a:tcPr marL="45720" marR="45720" anchor="ctr"/>
                </a:tc>
                <a:tc>
                  <a:txBody>
                    <a:bodyPr/>
                    <a:lstStyle/>
                    <a:p>
                      <a:pPr algn="r" fontAlgn="b"/>
                      <a:r>
                        <a:rPr lang="es-SV" sz="2000" u="none" strike="noStrike">
                          <a:effectLst/>
                          <a:latin typeface="Calibri" pitchFamily="34" charset="0"/>
                        </a:rPr>
                        <a:t>$81,411</a:t>
                      </a:r>
                      <a:endParaRPr lang="es-SV" sz="2000" b="1" i="0" u="none" strike="noStrike">
                        <a:solidFill>
                          <a:srgbClr val="FFFFFF"/>
                        </a:solidFill>
                        <a:effectLst/>
                        <a:latin typeface="Calibri" pitchFamily="34" charset="0"/>
                      </a:endParaRPr>
                    </a:p>
                  </a:txBody>
                  <a:tcPr marL="45720" marR="45720" anchor="ctr"/>
                </a:tc>
                <a:tc>
                  <a:txBody>
                    <a:bodyPr/>
                    <a:lstStyle/>
                    <a:p>
                      <a:pPr algn="ctr" rtl="0" fontAlgn="b"/>
                      <a:r>
                        <a:rPr lang="es-SV" sz="2000" u="none" strike="noStrike">
                          <a:effectLst/>
                          <a:latin typeface="Calibri" pitchFamily="34" charset="0"/>
                        </a:rPr>
                        <a:t>378</a:t>
                      </a:r>
                      <a:endParaRPr lang="es-SV" sz="2000" b="0" i="0" u="none" strike="noStrike">
                        <a:solidFill>
                          <a:srgbClr val="000000"/>
                        </a:solidFill>
                        <a:effectLst/>
                        <a:latin typeface="Calibri" pitchFamily="34" charset="0"/>
                      </a:endParaRPr>
                    </a:p>
                  </a:txBody>
                  <a:tcPr marL="45720" marR="45720" anchor="ctr"/>
                </a:tc>
                <a:tc>
                  <a:txBody>
                    <a:bodyPr/>
                    <a:lstStyle/>
                    <a:p>
                      <a:pPr algn="ctr" rtl="0" fontAlgn="b"/>
                      <a:r>
                        <a:rPr lang="es-SV" sz="2000" u="none" strike="noStrike" dirty="0">
                          <a:effectLst/>
                          <a:latin typeface="Calibri" pitchFamily="34" charset="0"/>
                        </a:rPr>
                        <a:t> </a:t>
                      </a:r>
                      <a:endParaRPr lang="es-SV" sz="2000" b="0" i="0" u="none" strike="noStrike" dirty="0">
                        <a:solidFill>
                          <a:srgbClr val="000000"/>
                        </a:solidFill>
                        <a:effectLst/>
                        <a:latin typeface="Calibri" pitchFamily="34" charset="0"/>
                      </a:endParaRPr>
                    </a:p>
                  </a:txBody>
                  <a:tcPr marL="45720" marR="45720" anchor="ctr"/>
                </a:tc>
                <a:tc>
                  <a:txBody>
                    <a:bodyPr/>
                    <a:lstStyle/>
                    <a:p>
                      <a:pPr algn="ctr" rtl="0" fontAlgn="b"/>
                      <a:r>
                        <a:rPr lang="es-SV" sz="2000" u="none" strike="noStrike" dirty="0">
                          <a:effectLst/>
                          <a:latin typeface="Calibri" pitchFamily="34" charset="0"/>
                        </a:rPr>
                        <a:t>5</a:t>
                      </a:r>
                      <a:endParaRPr lang="es-SV" sz="2000" b="0" i="0" u="none" strike="noStrike" dirty="0">
                        <a:solidFill>
                          <a:srgbClr val="000000"/>
                        </a:solidFill>
                        <a:effectLst/>
                        <a:latin typeface="Calibri" pitchFamily="34" charset="0"/>
                      </a:endParaRPr>
                    </a:p>
                  </a:txBody>
                  <a:tcPr marL="45720" marR="45720" anchor="ctr"/>
                </a:tc>
              </a:tr>
            </a:tbl>
          </a:graphicData>
        </a:graphic>
      </p:graphicFrame>
      <p:sp>
        <p:nvSpPr>
          <p:cNvPr id="5" name="Flecha derecha 34"/>
          <p:cNvSpPr/>
          <p:nvPr/>
        </p:nvSpPr>
        <p:spPr>
          <a:xfrm>
            <a:off x="107504" y="2924944"/>
            <a:ext cx="504056" cy="3600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dirty="0"/>
          </a:p>
        </p:txBody>
      </p:sp>
      <p:sp>
        <p:nvSpPr>
          <p:cNvPr id="7" name="Flecha derecha 35"/>
          <p:cNvSpPr/>
          <p:nvPr/>
        </p:nvSpPr>
        <p:spPr>
          <a:xfrm>
            <a:off x="107504" y="3861048"/>
            <a:ext cx="504056" cy="3600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dirty="0"/>
          </a:p>
        </p:txBody>
      </p:sp>
      <p:sp>
        <p:nvSpPr>
          <p:cNvPr id="8" name="Flecha derecha 36"/>
          <p:cNvSpPr/>
          <p:nvPr/>
        </p:nvSpPr>
        <p:spPr>
          <a:xfrm>
            <a:off x="101276" y="4437112"/>
            <a:ext cx="504056" cy="3600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dirty="0"/>
          </a:p>
        </p:txBody>
      </p:sp>
      <p:sp>
        <p:nvSpPr>
          <p:cNvPr id="9" name="Flecha derecha 37"/>
          <p:cNvSpPr/>
          <p:nvPr/>
        </p:nvSpPr>
        <p:spPr>
          <a:xfrm>
            <a:off x="107504" y="5085184"/>
            <a:ext cx="504056" cy="3600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dirty="0"/>
          </a:p>
        </p:txBody>
      </p:sp>
      <p:sp>
        <p:nvSpPr>
          <p:cNvPr id="10" name="Flecha derecha 38"/>
          <p:cNvSpPr/>
          <p:nvPr/>
        </p:nvSpPr>
        <p:spPr>
          <a:xfrm>
            <a:off x="107504" y="5661248"/>
            <a:ext cx="504056" cy="3600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dirty="0"/>
          </a:p>
        </p:txBody>
      </p:sp>
    </p:spTree>
    <p:extLst>
      <p:ext uri="{BB962C8B-B14F-4D97-AF65-F5344CB8AC3E}">
        <p14:creationId xmlns:p14="http://schemas.microsoft.com/office/powerpoint/2010/main" val="4050930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398"/>
            <a:ext cx="9144000" cy="6841204"/>
          </a:xfrm>
          <a:prstGeom prst="rect">
            <a:avLst/>
          </a:prstGeom>
        </p:spPr>
      </p:pic>
      <p:sp>
        <p:nvSpPr>
          <p:cNvPr id="4" name="3 CuadroTexto"/>
          <p:cNvSpPr txBox="1"/>
          <p:nvPr/>
        </p:nvSpPr>
        <p:spPr>
          <a:xfrm>
            <a:off x="827584" y="836712"/>
            <a:ext cx="7200800" cy="369332"/>
          </a:xfrm>
          <a:prstGeom prst="rect">
            <a:avLst/>
          </a:prstGeom>
          <a:noFill/>
        </p:spPr>
        <p:txBody>
          <a:bodyPr wrap="square" rtlCol="0">
            <a:spAutoFit/>
          </a:bodyPr>
          <a:lstStyle/>
          <a:p>
            <a:endParaRPr lang="es-SV" dirty="0"/>
          </a:p>
        </p:txBody>
      </p:sp>
      <p:sp>
        <p:nvSpPr>
          <p:cNvPr id="3" name="2 Rectángulo"/>
          <p:cNvSpPr/>
          <p:nvPr/>
        </p:nvSpPr>
        <p:spPr>
          <a:xfrm>
            <a:off x="251520" y="6146140"/>
            <a:ext cx="7776864" cy="523220"/>
          </a:xfrm>
          <a:prstGeom prst="rect">
            <a:avLst/>
          </a:prstGeom>
        </p:spPr>
        <p:txBody>
          <a:bodyPr wrap="square">
            <a:spAutoFit/>
          </a:bodyPr>
          <a:lstStyle/>
          <a:p>
            <a:r>
              <a:rPr lang="es-SV" sz="2800" b="1" dirty="0" smtClean="0">
                <a:solidFill>
                  <a:schemeClr val="tx2"/>
                </a:solidFill>
              </a:rPr>
              <a:t>Más de 14 mil personas beneficiadas</a:t>
            </a:r>
          </a:p>
        </p:txBody>
      </p:sp>
      <p:sp>
        <p:nvSpPr>
          <p:cNvPr id="8" name="7 CuadroTexto"/>
          <p:cNvSpPr txBox="1"/>
          <p:nvPr/>
        </p:nvSpPr>
        <p:spPr>
          <a:xfrm>
            <a:off x="35496" y="3773939"/>
            <a:ext cx="4536504" cy="2031325"/>
          </a:xfrm>
          <a:prstGeom prst="rect">
            <a:avLst/>
          </a:prstGeom>
          <a:noFill/>
        </p:spPr>
        <p:txBody>
          <a:bodyPr wrap="square" rtlCol="0">
            <a:spAutoFit/>
          </a:bodyPr>
          <a:lstStyle/>
          <a:p>
            <a:pPr algn="ctr"/>
            <a:r>
              <a:rPr lang="es-SV" sz="7200" b="1" dirty="0" smtClean="0">
                <a:solidFill>
                  <a:srgbClr val="002395"/>
                </a:solidFill>
                <a:latin typeface="+mj-lt"/>
                <a:ea typeface="Calibri"/>
                <a:cs typeface="Times New Roman"/>
              </a:rPr>
              <a:t>US$866 </a:t>
            </a:r>
            <a:r>
              <a:rPr lang="es-SV" sz="5400" b="1" dirty="0" smtClean="0">
                <a:solidFill>
                  <a:srgbClr val="002395"/>
                </a:solidFill>
                <a:latin typeface="+mj-lt"/>
                <a:ea typeface="Calibri"/>
                <a:cs typeface="Times New Roman"/>
              </a:rPr>
              <a:t>mil invertidos</a:t>
            </a:r>
            <a:endParaRPr lang="es-SV" sz="5400" b="1" dirty="0">
              <a:solidFill>
                <a:srgbClr val="002395"/>
              </a:solidFill>
              <a:latin typeface="+mj-lt"/>
              <a:ea typeface="Calibri"/>
              <a:cs typeface="Times New Roman"/>
            </a:endParaRPr>
          </a:p>
        </p:txBody>
      </p:sp>
      <p:pic>
        <p:nvPicPr>
          <p:cNvPr id="9" name="8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624563">
            <a:off x="4155185" y="-414875"/>
            <a:ext cx="4645161" cy="4489713"/>
          </a:xfrm>
          <a:prstGeom prst="rect">
            <a:avLst/>
          </a:prstGeom>
        </p:spPr>
      </p:pic>
      <p:sp>
        <p:nvSpPr>
          <p:cNvPr id="6" name="1 Título"/>
          <p:cNvSpPr>
            <a:spLocks noGrp="1"/>
          </p:cNvSpPr>
          <p:nvPr>
            <p:ph type="title"/>
          </p:nvPr>
        </p:nvSpPr>
        <p:spPr>
          <a:xfrm>
            <a:off x="-25720" y="213464"/>
            <a:ext cx="4741736" cy="1246495"/>
          </a:xfrm>
          <a:noFill/>
          <a:ln w="9525">
            <a:noFill/>
            <a:miter lim="800000"/>
            <a:headEnd/>
            <a:tailEnd/>
          </a:ln>
        </p:spPr>
        <p:txBody>
          <a:bodyPr wrap="square" anchor="ctr">
            <a:spAutoFit/>
          </a:bodyPr>
          <a:lstStyle/>
          <a:p>
            <a:pPr>
              <a:lnSpc>
                <a:spcPts val="3000"/>
              </a:lnSpc>
            </a:pPr>
            <a:r>
              <a:rPr lang="es-SV" sz="3600" b="1" dirty="0" smtClean="0">
                <a:solidFill>
                  <a:schemeClr val="tx2"/>
                </a:solidFill>
                <a:ea typeface="+mn-ea"/>
                <a:cs typeface="Arial" pitchFamily="34" charset="0"/>
              </a:rPr>
              <a:t>Caminos, puentes y Gestión de Riesgos</a:t>
            </a:r>
            <a:br>
              <a:rPr lang="es-SV" sz="3600" b="1" dirty="0" smtClean="0">
                <a:solidFill>
                  <a:schemeClr val="tx2"/>
                </a:solidFill>
                <a:ea typeface="+mn-ea"/>
                <a:cs typeface="Arial" pitchFamily="34" charset="0"/>
              </a:rPr>
            </a:br>
            <a:r>
              <a:rPr lang="es-SV" sz="1800" b="1" dirty="0" smtClean="0">
                <a:solidFill>
                  <a:schemeClr val="accent6">
                    <a:lumMod val="75000"/>
                  </a:schemeClr>
                </a:solidFill>
                <a:ea typeface="+mn-ea"/>
                <a:cs typeface="Arial" pitchFamily="34" charset="0"/>
              </a:rPr>
              <a:t>junio 2014 –mayo 2017 </a:t>
            </a:r>
            <a:endParaRPr lang="es-SV" sz="1800" b="1" dirty="0">
              <a:solidFill>
                <a:schemeClr val="accent6">
                  <a:lumMod val="75000"/>
                </a:schemeClr>
              </a:solidFill>
              <a:ea typeface="+mn-ea"/>
              <a:cs typeface="Arial" pitchFamily="34" charset="0"/>
            </a:endParaRPr>
          </a:p>
        </p:txBody>
      </p:sp>
    </p:spTree>
    <p:extLst>
      <p:ext uri="{BB962C8B-B14F-4D97-AF65-F5344CB8AC3E}">
        <p14:creationId xmlns:p14="http://schemas.microsoft.com/office/powerpoint/2010/main" val="384783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778816" y="2746917"/>
            <a:ext cx="2915816" cy="2016224"/>
          </a:xfrm>
          <a:prstGeom prst="rect">
            <a:avLst/>
          </a:prstGeom>
          <a:solidFill>
            <a:srgbClr val="39C1B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4" name="3 CuadroTexto"/>
          <p:cNvSpPr txBox="1"/>
          <p:nvPr/>
        </p:nvSpPr>
        <p:spPr>
          <a:xfrm>
            <a:off x="827584" y="836712"/>
            <a:ext cx="7200800" cy="369332"/>
          </a:xfrm>
          <a:prstGeom prst="rect">
            <a:avLst/>
          </a:prstGeom>
          <a:noFill/>
        </p:spPr>
        <p:txBody>
          <a:bodyPr wrap="square" rtlCol="0">
            <a:spAutoFit/>
          </a:bodyPr>
          <a:lstStyle/>
          <a:p>
            <a:endParaRPr lang="es-SV" dirty="0"/>
          </a:p>
        </p:txBody>
      </p:sp>
      <p:sp>
        <p:nvSpPr>
          <p:cNvPr id="6" name="1 Título"/>
          <p:cNvSpPr>
            <a:spLocks noGrp="1"/>
          </p:cNvSpPr>
          <p:nvPr>
            <p:ph type="title"/>
          </p:nvPr>
        </p:nvSpPr>
        <p:spPr>
          <a:xfrm>
            <a:off x="2401028" y="4725144"/>
            <a:ext cx="3755148" cy="2000548"/>
          </a:xfrm>
          <a:noFill/>
          <a:ln w="9525">
            <a:noFill/>
            <a:miter lim="800000"/>
            <a:headEnd/>
            <a:tailEnd/>
          </a:ln>
        </p:spPr>
        <p:txBody>
          <a:bodyPr wrap="square" anchor="ctr">
            <a:spAutoFit/>
          </a:bodyPr>
          <a:lstStyle/>
          <a:p>
            <a:r>
              <a:rPr lang="es-SV" sz="3200" b="1" dirty="0" smtClean="0">
                <a:solidFill>
                  <a:srgbClr val="002395"/>
                </a:solidFill>
              </a:rPr>
              <a:t>Héctor Alonso Cornejo Guatemala</a:t>
            </a:r>
            <a:r>
              <a:rPr lang="es-SV" sz="2400" b="1" dirty="0" smtClean="0">
                <a:solidFill>
                  <a:schemeClr val="tx1"/>
                </a:solidFill>
              </a:rPr>
              <a:t/>
            </a:r>
            <a:br>
              <a:rPr lang="es-SV" sz="2400" b="1" dirty="0" smtClean="0">
                <a:solidFill>
                  <a:schemeClr val="tx1"/>
                </a:solidFill>
              </a:rPr>
            </a:br>
            <a:r>
              <a:rPr lang="es-SV" sz="2000" dirty="0" smtClean="0">
                <a:solidFill>
                  <a:schemeClr val="tx1"/>
                </a:solidFill>
              </a:rPr>
              <a:t>Presidente ADESCO</a:t>
            </a:r>
            <a:br>
              <a:rPr lang="es-SV" sz="2000" dirty="0" smtClean="0">
                <a:solidFill>
                  <a:schemeClr val="tx1"/>
                </a:solidFill>
              </a:rPr>
            </a:br>
            <a:r>
              <a:rPr lang="es-SV" sz="2000" dirty="0" err="1" smtClean="0">
                <a:solidFill>
                  <a:schemeClr val="tx1"/>
                </a:solidFill>
              </a:rPr>
              <a:t>Concreteado</a:t>
            </a:r>
            <a:r>
              <a:rPr lang="es-SV" sz="2000" dirty="0" smtClean="0">
                <a:solidFill>
                  <a:schemeClr val="tx1"/>
                </a:solidFill>
              </a:rPr>
              <a:t> de tramos de </a:t>
            </a:r>
            <a:r>
              <a:rPr lang="es-SV" sz="2000" dirty="0">
                <a:solidFill>
                  <a:schemeClr val="tx1"/>
                </a:solidFill>
              </a:rPr>
              <a:t>calle</a:t>
            </a:r>
            <a:br>
              <a:rPr lang="es-SV" sz="2000" dirty="0">
                <a:solidFill>
                  <a:schemeClr val="tx1"/>
                </a:solidFill>
              </a:rPr>
            </a:br>
            <a:r>
              <a:rPr lang="es-SV" sz="2000" dirty="0">
                <a:solidFill>
                  <a:schemeClr val="tx1"/>
                </a:solidFill>
              </a:rPr>
              <a:t>Santiago </a:t>
            </a:r>
            <a:r>
              <a:rPr lang="es-SV" sz="2000" dirty="0" err="1">
                <a:solidFill>
                  <a:schemeClr val="tx1"/>
                </a:solidFill>
              </a:rPr>
              <a:t>Nonualco</a:t>
            </a:r>
            <a:endParaRPr lang="es-SV" sz="2000" dirty="0">
              <a:solidFill>
                <a:schemeClr val="tx1"/>
              </a:solidFill>
            </a:endParaRPr>
          </a:p>
        </p:txBody>
      </p:sp>
      <p:sp>
        <p:nvSpPr>
          <p:cNvPr id="8" name="7 CuadroTexto"/>
          <p:cNvSpPr txBox="1"/>
          <p:nvPr/>
        </p:nvSpPr>
        <p:spPr>
          <a:xfrm>
            <a:off x="0" y="116632"/>
            <a:ext cx="3828719" cy="1661993"/>
          </a:xfrm>
          <a:prstGeom prst="rect">
            <a:avLst/>
          </a:prstGeom>
          <a:noFill/>
        </p:spPr>
        <p:txBody>
          <a:bodyPr wrap="square" rtlCol="0">
            <a:spAutoFit/>
          </a:bodyPr>
          <a:lstStyle/>
          <a:p>
            <a:pPr algn="ctr"/>
            <a:r>
              <a:rPr lang="es-SV" sz="5400" b="1" dirty="0" smtClean="0">
                <a:latin typeface="+mj-lt"/>
                <a:ea typeface="Calibri"/>
                <a:cs typeface="Times New Roman"/>
              </a:rPr>
              <a:t>Testimonios</a:t>
            </a:r>
          </a:p>
          <a:p>
            <a:pPr algn="ctr"/>
            <a:r>
              <a:rPr lang="es-SV" sz="2400" b="1" dirty="0" smtClean="0">
                <a:latin typeface="+mj-lt"/>
                <a:ea typeface="Calibri"/>
                <a:cs typeface="Times New Roman"/>
              </a:rPr>
              <a:t>Caminos, puentes y</a:t>
            </a:r>
          </a:p>
          <a:p>
            <a:pPr algn="ctr"/>
            <a:r>
              <a:rPr lang="es-SV" sz="2400" b="1" dirty="0" smtClean="0">
                <a:latin typeface="+mj-lt"/>
                <a:ea typeface="Calibri"/>
                <a:cs typeface="Times New Roman"/>
              </a:rPr>
              <a:t>gestión de riesgos</a:t>
            </a:r>
            <a:endParaRPr lang="es-SV" sz="2400" b="1" dirty="0">
              <a:latin typeface="+mj-lt"/>
              <a:ea typeface="Calibri"/>
              <a:cs typeface="Times New Roman"/>
            </a:endParaRPr>
          </a:p>
        </p:txBody>
      </p:sp>
      <p:sp>
        <p:nvSpPr>
          <p:cNvPr id="7" name="6 CuadroTexto"/>
          <p:cNvSpPr txBox="1"/>
          <p:nvPr/>
        </p:nvSpPr>
        <p:spPr>
          <a:xfrm>
            <a:off x="3828719" y="1594789"/>
            <a:ext cx="785793" cy="1323439"/>
          </a:xfrm>
          <a:prstGeom prst="rect">
            <a:avLst/>
          </a:prstGeom>
          <a:noFill/>
        </p:spPr>
        <p:txBody>
          <a:bodyPr wrap="none" rtlCol="0">
            <a:spAutoFit/>
          </a:bodyPr>
          <a:lstStyle/>
          <a:p>
            <a:r>
              <a:rPr lang="es-SV" sz="8000" b="1" dirty="0" smtClean="0"/>
              <a:t>1</a:t>
            </a:r>
            <a:endParaRPr lang="es-SV" sz="8000" b="1" dirty="0"/>
          </a:p>
        </p:txBody>
      </p:sp>
      <p:pic>
        <p:nvPicPr>
          <p:cNvPr id="18" name="17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3966" y="2915612"/>
            <a:ext cx="1665516" cy="1665516"/>
          </a:xfrm>
          <a:prstGeom prst="rect">
            <a:avLst/>
          </a:prstGeom>
        </p:spPr>
      </p:pic>
    </p:spTree>
    <p:extLst>
      <p:ext uri="{BB962C8B-B14F-4D97-AF65-F5344CB8AC3E}">
        <p14:creationId xmlns:p14="http://schemas.microsoft.com/office/powerpoint/2010/main" val="2773981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827584" y="836712"/>
            <a:ext cx="7200800" cy="369332"/>
          </a:xfrm>
          <a:prstGeom prst="rect">
            <a:avLst/>
          </a:prstGeom>
          <a:noFill/>
        </p:spPr>
        <p:txBody>
          <a:bodyPr wrap="square" rtlCol="0">
            <a:spAutoFit/>
          </a:bodyPr>
          <a:lstStyle/>
          <a:p>
            <a:endParaRPr lang="es-SV" dirty="0"/>
          </a:p>
        </p:txBody>
      </p:sp>
      <p:sp>
        <p:nvSpPr>
          <p:cNvPr id="6" name="1 Título"/>
          <p:cNvSpPr>
            <a:spLocks noGrp="1"/>
          </p:cNvSpPr>
          <p:nvPr>
            <p:ph type="title"/>
          </p:nvPr>
        </p:nvSpPr>
        <p:spPr>
          <a:xfrm>
            <a:off x="107504" y="54498"/>
            <a:ext cx="7488832" cy="1200329"/>
          </a:xfrm>
          <a:noFill/>
          <a:ln w="9525">
            <a:noFill/>
            <a:miter lim="800000"/>
            <a:headEnd/>
            <a:tailEnd/>
          </a:ln>
        </p:spPr>
        <p:txBody>
          <a:bodyPr wrap="square" anchor="ctr">
            <a:spAutoFit/>
          </a:bodyPr>
          <a:lstStyle/>
          <a:p>
            <a:pPr algn="l"/>
            <a:r>
              <a:rPr lang="es-SV" sz="3600" b="1" dirty="0" smtClean="0">
                <a:solidFill>
                  <a:schemeClr val="tx2"/>
                </a:solidFill>
                <a:ea typeface="+mn-ea"/>
                <a:cs typeface="Arial" pitchFamily="34" charset="0"/>
              </a:rPr>
              <a:t>Caminos, puentes y Gestión de Riesgos </a:t>
            </a:r>
            <a:r>
              <a:rPr lang="es-SV" sz="2000" b="1" dirty="0" smtClean="0">
                <a:solidFill>
                  <a:schemeClr val="tx2"/>
                </a:solidFill>
                <a:ea typeface="+mn-ea"/>
                <a:cs typeface="Arial" pitchFamily="34" charset="0"/>
              </a:rPr>
              <a:t>-</a:t>
            </a:r>
            <a:r>
              <a:rPr lang="es-SV" sz="3600" b="1" dirty="0" smtClean="0">
                <a:solidFill>
                  <a:schemeClr val="tx2"/>
                </a:solidFill>
                <a:ea typeface="+mn-ea"/>
                <a:cs typeface="Arial" pitchFamily="34" charset="0"/>
              </a:rPr>
              <a:t> </a:t>
            </a:r>
            <a:r>
              <a:rPr lang="es-SV" sz="1800" b="1" dirty="0" smtClean="0">
                <a:solidFill>
                  <a:schemeClr val="accent6">
                    <a:lumMod val="75000"/>
                  </a:schemeClr>
                </a:solidFill>
                <a:ea typeface="+mn-ea"/>
                <a:cs typeface="Arial" pitchFamily="34" charset="0"/>
              </a:rPr>
              <a:t>junio 2014 –mayo 2017 </a:t>
            </a:r>
            <a:endParaRPr lang="es-SV" sz="1800" b="1" dirty="0">
              <a:solidFill>
                <a:schemeClr val="accent6">
                  <a:lumMod val="75000"/>
                </a:schemeClr>
              </a:solidFill>
              <a:ea typeface="+mn-ea"/>
              <a:cs typeface="Arial" pitchFamily="34" charset="0"/>
            </a:endParaRPr>
          </a:p>
        </p:txBody>
      </p:sp>
      <p:graphicFrame>
        <p:nvGraphicFramePr>
          <p:cNvPr id="2" name="1 Tabla"/>
          <p:cNvGraphicFramePr>
            <a:graphicFrameLocks noGrp="1"/>
          </p:cNvGraphicFramePr>
          <p:nvPr>
            <p:extLst>
              <p:ext uri="{D42A27DB-BD31-4B8C-83A1-F6EECF244321}">
                <p14:modId xmlns:p14="http://schemas.microsoft.com/office/powerpoint/2010/main" val="16510016"/>
              </p:ext>
            </p:extLst>
          </p:nvPr>
        </p:nvGraphicFramePr>
        <p:xfrm>
          <a:off x="827584" y="1556792"/>
          <a:ext cx="7920880" cy="4896546"/>
        </p:xfrm>
        <a:graphic>
          <a:graphicData uri="http://schemas.openxmlformats.org/drawingml/2006/table">
            <a:tbl>
              <a:tblPr firstRow="1" lastRow="1" bandRow="1">
                <a:tableStyleId>{B301B821-A1FF-4177-AEE7-76D212191A09}</a:tableStyleId>
              </a:tblPr>
              <a:tblGrid>
                <a:gridCol w="2070446"/>
                <a:gridCol w="1457946"/>
                <a:gridCol w="1584176"/>
                <a:gridCol w="2808312"/>
              </a:tblGrid>
              <a:tr h="466338">
                <a:tc>
                  <a:txBody>
                    <a:bodyPr/>
                    <a:lstStyle/>
                    <a:p>
                      <a:pPr algn="ctr" rtl="0" fontAlgn="b"/>
                      <a:r>
                        <a:rPr lang="es-SV" sz="1800" u="none" strike="noStrike" dirty="0">
                          <a:effectLst/>
                          <a:latin typeface="Calibri" pitchFamily="34" charset="0"/>
                        </a:rPr>
                        <a:t>Municipio</a:t>
                      </a:r>
                      <a:endParaRPr lang="es-SV" sz="1800" b="1" i="0" u="none" strike="noStrike" dirty="0">
                        <a:solidFill>
                          <a:srgbClr val="FFFFFF"/>
                        </a:solidFill>
                        <a:effectLst/>
                        <a:latin typeface="Calibri" pitchFamily="34" charset="0"/>
                      </a:endParaRPr>
                    </a:p>
                  </a:txBody>
                  <a:tcPr marL="45720" marR="45720" anchor="ctr"/>
                </a:tc>
                <a:tc>
                  <a:txBody>
                    <a:bodyPr/>
                    <a:lstStyle/>
                    <a:p>
                      <a:pPr algn="ctr" rtl="0" fontAlgn="b"/>
                      <a:r>
                        <a:rPr lang="es-SV" sz="1800" u="none" strike="noStrike">
                          <a:effectLst/>
                          <a:latin typeface="Calibri" pitchFamily="34" charset="0"/>
                        </a:rPr>
                        <a:t>Ejecutado</a:t>
                      </a:r>
                      <a:endParaRPr lang="es-SV" sz="1800" b="1" i="0" u="none" strike="noStrike">
                        <a:solidFill>
                          <a:srgbClr val="FFFFFF"/>
                        </a:solidFill>
                        <a:effectLst/>
                        <a:latin typeface="Calibri" pitchFamily="34" charset="0"/>
                      </a:endParaRPr>
                    </a:p>
                  </a:txBody>
                  <a:tcPr marL="45720" marR="45720" anchor="ctr"/>
                </a:tc>
                <a:tc>
                  <a:txBody>
                    <a:bodyPr/>
                    <a:lstStyle/>
                    <a:p>
                      <a:pPr algn="ctr" rtl="0" fontAlgn="b"/>
                      <a:r>
                        <a:rPr lang="es-SV" sz="1800" u="none" strike="noStrike">
                          <a:effectLst/>
                          <a:latin typeface="Calibri" pitchFamily="34" charset="0"/>
                        </a:rPr>
                        <a:t>Beneficiarios</a:t>
                      </a:r>
                      <a:endParaRPr lang="es-SV" sz="1800" b="1" i="0" u="none" strike="noStrike">
                        <a:solidFill>
                          <a:srgbClr val="FFFFFF"/>
                        </a:solidFill>
                        <a:effectLst/>
                        <a:latin typeface="Calibri" pitchFamily="34" charset="0"/>
                      </a:endParaRPr>
                    </a:p>
                  </a:txBody>
                  <a:tcPr marL="45720" marR="45720" anchor="ctr"/>
                </a:tc>
                <a:tc>
                  <a:txBody>
                    <a:bodyPr/>
                    <a:lstStyle/>
                    <a:p>
                      <a:pPr algn="ctr" rtl="0" fontAlgn="b"/>
                      <a:r>
                        <a:rPr lang="es-SV" sz="1800" u="none" strike="noStrike" dirty="0">
                          <a:effectLst/>
                          <a:latin typeface="Calibri" pitchFamily="34" charset="0"/>
                        </a:rPr>
                        <a:t>Resultado</a:t>
                      </a:r>
                      <a:endParaRPr lang="es-SV" sz="1800" b="1" i="0" u="none" strike="noStrike" dirty="0">
                        <a:solidFill>
                          <a:srgbClr val="FFFFFF"/>
                        </a:solidFill>
                        <a:effectLst/>
                        <a:latin typeface="Calibri" pitchFamily="34" charset="0"/>
                      </a:endParaRPr>
                    </a:p>
                  </a:txBody>
                  <a:tcPr marL="45720" marR="45720" anchor="ctr"/>
                </a:tc>
              </a:tr>
              <a:tr h="816091">
                <a:tc>
                  <a:txBody>
                    <a:bodyPr/>
                    <a:lstStyle/>
                    <a:p>
                      <a:pPr algn="l" fontAlgn="b"/>
                      <a:r>
                        <a:rPr lang="es-SV" sz="1800" u="none" strike="noStrike" dirty="0" smtClean="0">
                          <a:effectLst/>
                          <a:latin typeface="Calibri" pitchFamily="34" charset="0"/>
                        </a:rPr>
                        <a:t>Cuyultitán</a:t>
                      </a:r>
                      <a:endParaRPr lang="es-SV" sz="1800" b="0" i="0" u="none" strike="noStrike" dirty="0">
                        <a:solidFill>
                          <a:srgbClr val="000000"/>
                        </a:solidFill>
                        <a:effectLst/>
                        <a:latin typeface="Calibri" pitchFamily="34" charset="0"/>
                      </a:endParaRPr>
                    </a:p>
                  </a:txBody>
                  <a:tcPr marL="45720" marR="45720" anchor="ctr"/>
                </a:tc>
                <a:tc>
                  <a:txBody>
                    <a:bodyPr/>
                    <a:lstStyle/>
                    <a:p>
                      <a:pPr algn="r" fontAlgn="b"/>
                      <a:r>
                        <a:rPr lang="es-SV" sz="1800" u="none" strike="noStrike">
                          <a:effectLst/>
                          <a:latin typeface="Calibri" pitchFamily="34" charset="0"/>
                        </a:rPr>
                        <a:t>$60,096.80</a:t>
                      </a:r>
                      <a:endParaRPr lang="es-SV" sz="1800" b="0" i="0" u="none" strike="noStrike">
                        <a:solidFill>
                          <a:srgbClr val="000000"/>
                        </a:solidFill>
                        <a:effectLst/>
                        <a:latin typeface="Calibri" pitchFamily="34" charset="0"/>
                      </a:endParaRPr>
                    </a:p>
                  </a:txBody>
                  <a:tcPr marL="45720" marR="45720" anchor="ctr"/>
                </a:tc>
                <a:tc>
                  <a:txBody>
                    <a:bodyPr/>
                    <a:lstStyle/>
                    <a:p>
                      <a:pPr algn="ctr" fontAlgn="b"/>
                      <a:r>
                        <a:rPr lang="es-SV" sz="1800" u="none" strike="noStrike" dirty="0">
                          <a:effectLst/>
                          <a:latin typeface="Calibri" pitchFamily="34" charset="0"/>
                        </a:rPr>
                        <a:t>150</a:t>
                      </a:r>
                      <a:endParaRPr lang="es-SV" sz="1800" b="0" i="0" u="none" strike="noStrike" dirty="0">
                        <a:solidFill>
                          <a:srgbClr val="000000"/>
                        </a:solidFill>
                        <a:effectLst/>
                        <a:latin typeface="Calibri" pitchFamily="34" charset="0"/>
                      </a:endParaRPr>
                    </a:p>
                  </a:txBody>
                  <a:tcPr marL="45720" marR="45720" anchor="ctr"/>
                </a:tc>
                <a:tc>
                  <a:txBody>
                    <a:bodyPr/>
                    <a:lstStyle/>
                    <a:p>
                      <a:pPr algn="ctr" fontAlgn="b"/>
                      <a:r>
                        <a:rPr lang="es-SV" sz="1800" u="none" strike="noStrike">
                          <a:effectLst/>
                          <a:latin typeface="Calibri" pitchFamily="34" charset="0"/>
                        </a:rPr>
                        <a:t>44.74 metros lineales de muro de gavión reconstruido</a:t>
                      </a:r>
                      <a:endParaRPr lang="es-SV" sz="1800" b="0" i="0" u="none" strike="noStrike">
                        <a:solidFill>
                          <a:srgbClr val="000000"/>
                        </a:solidFill>
                        <a:effectLst/>
                        <a:latin typeface="Calibri" pitchFamily="34" charset="0"/>
                      </a:endParaRPr>
                    </a:p>
                  </a:txBody>
                  <a:tcPr marL="45720" marR="45720" anchor="ctr"/>
                </a:tc>
              </a:tr>
              <a:tr h="1165844">
                <a:tc>
                  <a:txBody>
                    <a:bodyPr/>
                    <a:lstStyle/>
                    <a:p>
                      <a:pPr algn="l" fontAlgn="b"/>
                      <a:r>
                        <a:rPr lang="es-SV" sz="1800" u="none" strike="noStrike" dirty="0" smtClean="0">
                          <a:effectLst/>
                          <a:latin typeface="Calibri" pitchFamily="34" charset="0"/>
                        </a:rPr>
                        <a:t>Olocuilta</a:t>
                      </a:r>
                      <a:endParaRPr lang="es-SV" sz="1800" b="0" i="0" u="none" strike="noStrike" dirty="0">
                        <a:solidFill>
                          <a:srgbClr val="000000"/>
                        </a:solidFill>
                        <a:effectLst/>
                        <a:latin typeface="Calibri" pitchFamily="34" charset="0"/>
                      </a:endParaRPr>
                    </a:p>
                  </a:txBody>
                  <a:tcPr marL="45720" marR="45720" anchor="ctr"/>
                </a:tc>
                <a:tc>
                  <a:txBody>
                    <a:bodyPr/>
                    <a:lstStyle/>
                    <a:p>
                      <a:pPr algn="r" fontAlgn="b"/>
                      <a:r>
                        <a:rPr lang="es-SV" sz="1800" u="none" strike="noStrike">
                          <a:effectLst/>
                          <a:latin typeface="Calibri" pitchFamily="34" charset="0"/>
                        </a:rPr>
                        <a:t>$32,347.44</a:t>
                      </a:r>
                      <a:endParaRPr lang="es-SV" sz="1800" b="0" i="0" u="none" strike="noStrike">
                        <a:solidFill>
                          <a:srgbClr val="000000"/>
                        </a:solidFill>
                        <a:effectLst/>
                        <a:latin typeface="Calibri" pitchFamily="34" charset="0"/>
                      </a:endParaRPr>
                    </a:p>
                  </a:txBody>
                  <a:tcPr marL="45720" marR="45720" anchor="ctr"/>
                </a:tc>
                <a:tc>
                  <a:txBody>
                    <a:bodyPr/>
                    <a:lstStyle/>
                    <a:p>
                      <a:pPr algn="ctr" fontAlgn="b"/>
                      <a:r>
                        <a:rPr lang="es-SV" sz="1800" u="none" strike="noStrike" dirty="0">
                          <a:effectLst/>
                          <a:latin typeface="Calibri" pitchFamily="34" charset="0"/>
                        </a:rPr>
                        <a:t>447</a:t>
                      </a:r>
                      <a:endParaRPr lang="es-SV" sz="1800" b="0" i="0" u="none" strike="noStrike" dirty="0">
                        <a:solidFill>
                          <a:srgbClr val="000000"/>
                        </a:solidFill>
                        <a:effectLst/>
                        <a:latin typeface="Calibri" pitchFamily="34" charset="0"/>
                      </a:endParaRPr>
                    </a:p>
                  </a:txBody>
                  <a:tcPr marL="45720" marR="45720" anchor="ctr"/>
                </a:tc>
                <a:tc>
                  <a:txBody>
                    <a:bodyPr/>
                    <a:lstStyle/>
                    <a:p>
                      <a:pPr algn="ctr" fontAlgn="b"/>
                      <a:r>
                        <a:rPr lang="es-SV" sz="1800" u="none" strike="noStrike">
                          <a:effectLst/>
                          <a:latin typeface="Calibri" pitchFamily="34" charset="0"/>
                        </a:rPr>
                        <a:t>142.19 metros lineales de muro de retención de bloque construidos </a:t>
                      </a:r>
                      <a:endParaRPr lang="es-SV" sz="1800" b="0" i="0" u="none" strike="noStrike">
                        <a:solidFill>
                          <a:srgbClr val="000000"/>
                        </a:solidFill>
                        <a:effectLst/>
                        <a:latin typeface="Calibri" pitchFamily="34" charset="0"/>
                      </a:endParaRPr>
                    </a:p>
                  </a:txBody>
                  <a:tcPr marL="45720" marR="45720" anchor="ctr"/>
                </a:tc>
              </a:tr>
              <a:tr h="466338">
                <a:tc>
                  <a:txBody>
                    <a:bodyPr/>
                    <a:lstStyle/>
                    <a:p>
                      <a:pPr algn="l" fontAlgn="b"/>
                      <a:r>
                        <a:rPr lang="es-SV" sz="1800" u="none" strike="noStrike" dirty="0" smtClean="0">
                          <a:effectLst/>
                          <a:latin typeface="Calibri" pitchFamily="34" charset="0"/>
                        </a:rPr>
                        <a:t>San Juan Nonualco</a:t>
                      </a:r>
                      <a:endParaRPr lang="es-SV" sz="1800" b="0" i="0" u="none" strike="noStrike" dirty="0">
                        <a:solidFill>
                          <a:srgbClr val="000000"/>
                        </a:solidFill>
                        <a:effectLst/>
                        <a:latin typeface="Calibri" pitchFamily="34" charset="0"/>
                      </a:endParaRPr>
                    </a:p>
                  </a:txBody>
                  <a:tcPr marL="45720" marR="45720" anchor="ctr"/>
                </a:tc>
                <a:tc>
                  <a:txBody>
                    <a:bodyPr/>
                    <a:lstStyle/>
                    <a:p>
                      <a:pPr algn="r" fontAlgn="b"/>
                      <a:r>
                        <a:rPr lang="es-SV" sz="1800" u="none" strike="noStrike">
                          <a:effectLst/>
                          <a:latin typeface="Calibri" pitchFamily="34" charset="0"/>
                        </a:rPr>
                        <a:t>$387,427.31</a:t>
                      </a:r>
                      <a:endParaRPr lang="es-SV" sz="1800" b="0" i="0" u="none" strike="noStrike">
                        <a:solidFill>
                          <a:srgbClr val="000000"/>
                        </a:solidFill>
                        <a:effectLst/>
                        <a:latin typeface="Calibri" pitchFamily="34" charset="0"/>
                      </a:endParaRPr>
                    </a:p>
                  </a:txBody>
                  <a:tcPr marL="45720" marR="45720" anchor="ctr"/>
                </a:tc>
                <a:tc>
                  <a:txBody>
                    <a:bodyPr/>
                    <a:lstStyle/>
                    <a:p>
                      <a:pPr algn="ctr" fontAlgn="b"/>
                      <a:r>
                        <a:rPr lang="es-SV" sz="1800" u="none" strike="noStrike" dirty="0">
                          <a:effectLst/>
                          <a:latin typeface="Calibri" pitchFamily="34" charset="0"/>
                        </a:rPr>
                        <a:t>953</a:t>
                      </a:r>
                      <a:endParaRPr lang="es-SV" sz="1800" b="0" i="0" u="none" strike="noStrike" dirty="0">
                        <a:solidFill>
                          <a:srgbClr val="000000"/>
                        </a:solidFill>
                        <a:effectLst/>
                        <a:latin typeface="Calibri" pitchFamily="34" charset="0"/>
                      </a:endParaRPr>
                    </a:p>
                  </a:txBody>
                  <a:tcPr marL="45720" marR="45720" anchor="ctr"/>
                </a:tc>
                <a:tc>
                  <a:txBody>
                    <a:bodyPr/>
                    <a:lstStyle/>
                    <a:p>
                      <a:pPr algn="ctr" fontAlgn="b"/>
                      <a:r>
                        <a:rPr lang="es-SV" sz="1800" u="none" strike="noStrike">
                          <a:effectLst/>
                          <a:latin typeface="Calibri" pitchFamily="34" charset="0"/>
                        </a:rPr>
                        <a:t>1 puente reconstruido</a:t>
                      </a:r>
                      <a:endParaRPr lang="es-SV" sz="1800" b="0" i="0" u="none" strike="noStrike">
                        <a:solidFill>
                          <a:srgbClr val="000000"/>
                        </a:solidFill>
                        <a:effectLst/>
                        <a:latin typeface="Calibri" pitchFamily="34" charset="0"/>
                      </a:endParaRPr>
                    </a:p>
                  </a:txBody>
                  <a:tcPr marL="45720" marR="45720" anchor="ctr"/>
                </a:tc>
              </a:tr>
              <a:tr h="1515597">
                <a:tc>
                  <a:txBody>
                    <a:bodyPr/>
                    <a:lstStyle/>
                    <a:p>
                      <a:pPr algn="l" fontAlgn="b"/>
                      <a:r>
                        <a:rPr lang="es-SV" sz="1800" u="none" strike="noStrike" dirty="0" smtClean="0">
                          <a:effectLst/>
                          <a:latin typeface="Calibri" pitchFamily="34" charset="0"/>
                        </a:rPr>
                        <a:t>San Luis Talpa</a:t>
                      </a:r>
                      <a:endParaRPr lang="es-SV" sz="1800" b="0" i="0" u="none" strike="noStrike" dirty="0">
                        <a:solidFill>
                          <a:srgbClr val="000000"/>
                        </a:solidFill>
                        <a:effectLst/>
                        <a:latin typeface="Calibri" pitchFamily="34" charset="0"/>
                      </a:endParaRPr>
                    </a:p>
                  </a:txBody>
                  <a:tcPr marL="45720" marR="45720" anchor="ctr"/>
                </a:tc>
                <a:tc>
                  <a:txBody>
                    <a:bodyPr/>
                    <a:lstStyle/>
                    <a:p>
                      <a:pPr algn="r" fontAlgn="b"/>
                      <a:r>
                        <a:rPr lang="es-SV" sz="1800" u="none" strike="noStrike" dirty="0">
                          <a:effectLst/>
                          <a:latin typeface="Calibri" pitchFamily="34" charset="0"/>
                        </a:rPr>
                        <a:t>$386,572.11</a:t>
                      </a:r>
                      <a:endParaRPr lang="es-SV" sz="1800" b="0" i="0" u="none" strike="noStrike" dirty="0">
                        <a:solidFill>
                          <a:srgbClr val="000000"/>
                        </a:solidFill>
                        <a:effectLst/>
                        <a:latin typeface="Calibri" pitchFamily="34" charset="0"/>
                      </a:endParaRPr>
                    </a:p>
                  </a:txBody>
                  <a:tcPr marL="45720" marR="45720" anchor="ctr"/>
                </a:tc>
                <a:tc>
                  <a:txBody>
                    <a:bodyPr/>
                    <a:lstStyle/>
                    <a:p>
                      <a:pPr algn="ctr" fontAlgn="b"/>
                      <a:r>
                        <a:rPr lang="es-SV" sz="1800" u="none" strike="noStrike" dirty="0">
                          <a:effectLst/>
                          <a:latin typeface="Calibri" pitchFamily="34" charset="0"/>
                        </a:rPr>
                        <a:t>13,221</a:t>
                      </a:r>
                      <a:endParaRPr lang="es-SV" sz="1800" b="0" i="0" u="none" strike="noStrike" dirty="0">
                        <a:solidFill>
                          <a:srgbClr val="000000"/>
                        </a:solidFill>
                        <a:effectLst/>
                        <a:latin typeface="Calibri" pitchFamily="34" charset="0"/>
                      </a:endParaRPr>
                    </a:p>
                  </a:txBody>
                  <a:tcPr marL="45720" marR="45720" anchor="ctr"/>
                </a:tc>
                <a:tc>
                  <a:txBody>
                    <a:bodyPr/>
                    <a:lstStyle/>
                    <a:p>
                      <a:pPr algn="ctr" fontAlgn="b"/>
                      <a:r>
                        <a:rPr lang="es-SV" sz="1800" u="none" strike="noStrike" dirty="0">
                          <a:effectLst/>
                          <a:latin typeface="Calibri" pitchFamily="34" charset="0"/>
                        </a:rPr>
                        <a:t>2 puentes vehiculares reconstruidos, 40 metros de camino concreteado y obras de protección en un puente</a:t>
                      </a:r>
                      <a:endParaRPr lang="es-SV" sz="1800" b="0" i="0" u="none" strike="noStrike" dirty="0">
                        <a:solidFill>
                          <a:srgbClr val="000000"/>
                        </a:solidFill>
                        <a:effectLst/>
                        <a:latin typeface="Calibri" pitchFamily="34" charset="0"/>
                      </a:endParaRPr>
                    </a:p>
                  </a:txBody>
                  <a:tcPr marL="45720" marR="45720" anchor="ctr"/>
                </a:tc>
              </a:tr>
              <a:tr h="466338">
                <a:tc>
                  <a:txBody>
                    <a:bodyPr/>
                    <a:lstStyle/>
                    <a:p>
                      <a:pPr algn="l" fontAlgn="b"/>
                      <a:r>
                        <a:rPr lang="es-SV" sz="1800" u="none" strike="noStrike">
                          <a:effectLst/>
                          <a:latin typeface="Calibri" pitchFamily="34" charset="0"/>
                        </a:rPr>
                        <a:t>Total general</a:t>
                      </a:r>
                      <a:endParaRPr lang="es-SV" sz="1800" b="1" i="0" u="none" strike="noStrike">
                        <a:solidFill>
                          <a:srgbClr val="000000"/>
                        </a:solidFill>
                        <a:effectLst/>
                        <a:latin typeface="Calibri" pitchFamily="34" charset="0"/>
                      </a:endParaRPr>
                    </a:p>
                  </a:txBody>
                  <a:tcPr marL="45720" marR="45720" anchor="ctr"/>
                </a:tc>
                <a:tc>
                  <a:txBody>
                    <a:bodyPr/>
                    <a:lstStyle/>
                    <a:p>
                      <a:pPr algn="r" fontAlgn="b"/>
                      <a:r>
                        <a:rPr lang="es-SV" sz="1800" u="none" strike="noStrike">
                          <a:effectLst/>
                          <a:latin typeface="Calibri" pitchFamily="34" charset="0"/>
                        </a:rPr>
                        <a:t>$866,443.66</a:t>
                      </a:r>
                      <a:endParaRPr lang="es-SV" sz="1800" b="1" i="0" u="none" strike="noStrike">
                        <a:solidFill>
                          <a:srgbClr val="000000"/>
                        </a:solidFill>
                        <a:effectLst/>
                        <a:latin typeface="Calibri" pitchFamily="34" charset="0"/>
                      </a:endParaRPr>
                    </a:p>
                  </a:txBody>
                  <a:tcPr marL="45720" marR="45720" anchor="ctr"/>
                </a:tc>
                <a:tc>
                  <a:txBody>
                    <a:bodyPr/>
                    <a:lstStyle/>
                    <a:p>
                      <a:pPr algn="ctr" fontAlgn="b"/>
                      <a:r>
                        <a:rPr lang="es-SV" sz="1800" u="none" strike="noStrike" dirty="0">
                          <a:effectLst/>
                          <a:latin typeface="Calibri" pitchFamily="34" charset="0"/>
                        </a:rPr>
                        <a:t>14,771</a:t>
                      </a:r>
                      <a:endParaRPr lang="es-SV" sz="1800" b="0" i="0" u="none" strike="noStrike" dirty="0">
                        <a:solidFill>
                          <a:srgbClr val="000000"/>
                        </a:solidFill>
                        <a:effectLst/>
                        <a:latin typeface="Calibri" pitchFamily="34" charset="0"/>
                      </a:endParaRPr>
                    </a:p>
                  </a:txBody>
                  <a:tcPr marL="45720" marR="45720" anchor="ctr"/>
                </a:tc>
                <a:tc>
                  <a:txBody>
                    <a:bodyPr/>
                    <a:lstStyle/>
                    <a:p>
                      <a:pPr algn="l" fontAlgn="b"/>
                      <a:endParaRPr lang="es-SV" sz="1800" b="0" i="0" u="none" strike="noStrike" dirty="0">
                        <a:solidFill>
                          <a:srgbClr val="000000"/>
                        </a:solidFill>
                        <a:effectLst/>
                        <a:latin typeface="Calibri" pitchFamily="34" charset="0"/>
                      </a:endParaRPr>
                    </a:p>
                  </a:txBody>
                  <a:tcPr marL="45720" marR="45720" anchor="ctr"/>
                </a:tc>
              </a:tr>
            </a:tbl>
          </a:graphicData>
        </a:graphic>
      </p:graphicFrame>
      <p:sp>
        <p:nvSpPr>
          <p:cNvPr id="5" name="Flecha derecha 34"/>
          <p:cNvSpPr/>
          <p:nvPr/>
        </p:nvSpPr>
        <p:spPr>
          <a:xfrm>
            <a:off x="179512" y="2321044"/>
            <a:ext cx="504056" cy="3600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dirty="0"/>
          </a:p>
        </p:txBody>
      </p:sp>
      <p:sp>
        <p:nvSpPr>
          <p:cNvPr id="7" name="Flecha derecha 35"/>
          <p:cNvSpPr/>
          <p:nvPr/>
        </p:nvSpPr>
        <p:spPr>
          <a:xfrm>
            <a:off x="179512" y="3284984"/>
            <a:ext cx="504056" cy="3600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dirty="0"/>
          </a:p>
        </p:txBody>
      </p:sp>
      <p:sp>
        <p:nvSpPr>
          <p:cNvPr id="8" name="Flecha derecha 36"/>
          <p:cNvSpPr/>
          <p:nvPr/>
        </p:nvSpPr>
        <p:spPr>
          <a:xfrm>
            <a:off x="179512" y="4077072"/>
            <a:ext cx="504056" cy="3600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dirty="0"/>
          </a:p>
        </p:txBody>
      </p:sp>
      <p:sp>
        <p:nvSpPr>
          <p:cNvPr id="9" name="Flecha derecha 37"/>
          <p:cNvSpPr/>
          <p:nvPr/>
        </p:nvSpPr>
        <p:spPr>
          <a:xfrm>
            <a:off x="179512" y="5013176"/>
            <a:ext cx="504056" cy="3600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dirty="0"/>
          </a:p>
        </p:txBody>
      </p:sp>
      <p:sp>
        <p:nvSpPr>
          <p:cNvPr id="10" name="Flecha derecha 38"/>
          <p:cNvSpPr/>
          <p:nvPr/>
        </p:nvSpPr>
        <p:spPr>
          <a:xfrm>
            <a:off x="179512" y="6021288"/>
            <a:ext cx="504056" cy="3600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dirty="0"/>
          </a:p>
        </p:txBody>
      </p:sp>
    </p:spTree>
    <p:extLst>
      <p:ext uri="{BB962C8B-B14F-4D97-AF65-F5344CB8AC3E}">
        <p14:creationId xmlns:p14="http://schemas.microsoft.com/office/powerpoint/2010/main" val="380656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398"/>
            <a:ext cx="9144000" cy="6841204"/>
          </a:xfrm>
          <a:prstGeom prst="rect">
            <a:avLst/>
          </a:prstGeom>
        </p:spPr>
      </p:pic>
      <p:sp>
        <p:nvSpPr>
          <p:cNvPr id="4" name="3 CuadroTexto"/>
          <p:cNvSpPr txBox="1"/>
          <p:nvPr/>
        </p:nvSpPr>
        <p:spPr>
          <a:xfrm>
            <a:off x="827584" y="836712"/>
            <a:ext cx="7200800" cy="369332"/>
          </a:xfrm>
          <a:prstGeom prst="rect">
            <a:avLst/>
          </a:prstGeom>
          <a:noFill/>
        </p:spPr>
        <p:txBody>
          <a:bodyPr wrap="square" rtlCol="0">
            <a:spAutoFit/>
          </a:bodyPr>
          <a:lstStyle/>
          <a:p>
            <a:endParaRPr lang="es-SV" dirty="0"/>
          </a:p>
        </p:txBody>
      </p:sp>
      <p:sp>
        <p:nvSpPr>
          <p:cNvPr id="6" name="1 Título"/>
          <p:cNvSpPr>
            <a:spLocks noGrp="1"/>
          </p:cNvSpPr>
          <p:nvPr>
            <p:ph type="title"/>
          </p:nvPr>
        </p:nvSpPr>
        <p:spPr>
          <a:xfrm>
            <a:off x="107504" y="28276"/>
            <a:ext cx="4176464" cy="1508105"/>
          </a:xfrm>
          <a:noFill/>
          <a:ln w="9525">
            <a:noFill/>
            <a:miter lim="800000"/>
            <a:headEnd/>
            <a:tailEnd/>
          </a:ln>
        </p:spPr>
        <p:txBody>
          <a:bodyPr wrap="square" anchor="ctr">
            <a:spAutoFit/>
          </a:bodyPr>
          <a:lstStyle/>
          <a:p>
            <a:r>
              <a:rPr lang="es-SV" sz="3600" b="1" dirty="0" smtClean="0">
                <a:solidFill>
                  <a:schemeClr val="tx2"/>
                </a:solidFill>
                <a:ea typeface="+mn-ea"/>
                <a:cs typeface="Arial" pitchFamily="34" charset="0"/>
              </a:rPr>
              <a:t>Infraestructura para</a:t>
            </a:r>
            <a:br>
              <a:rPr lang="es-SV" sz="3600" b="1" dirty="0" smtClean="0">
                <a:solidFill>
                  <a:schemeClr val="tx2"/>
                </a:solidFill>
                <a:ea typeface="+mn-ea"/>
                <a:cs typeface="Arial" pitchFamily="34" charset="0"/>
              </a:rPr>
            </a:br>
            <a:r>
              <a:rPr lang="es-SV" sz="3600" b="1" dirty="0" smtClean="0">
                <a:solidFill>
                  <a:schemeClr val="tx2"/>
                </a:solidFill>
                <a:ea typeface="+mn-ea"/>
                <a:cs typeface="Arial" pitchFamily="34" charset="0"/>
              </a:rPr>
              <a:t>el desarrollo social</a:t>
            </a:r>
            <a:br>
              <a:rPr lang="es-SV" sz="3600" b="1" dirty="0" smtClean="0">
                <a:solidFill>
                  <a:schemeClr val="tx2"/>
                </a:solidFill>
                <a:ea typeface="+mn-ea"/>
                <a:cs typeface="Arial" pitchFamily="34" charset="0"/>
              </a:rPr>
            </a:br>
            <a:r>
              <a:rPr lang="es-SV" sz="1800" b="1" dirty="0" smtClean="0">
                <a:solidFill>
                  <a:schemeClr val="accent6">
                    <a:lumMod val="75000"/>
                  </a:schemeClr>
                </a:solidFill>
                <a:ea typeface="+mn-ea"/>
                <a:cs typeface="Arial" pitchFamily="34" charset="0"/>
              </a:rPr>
              <a:t>junio 2014 –mayo 2017 </a:t>
            </a:r>
            <a:endParaRPr lang="es-SV" sz="1800" b="1" dirty="0">
              <a:solidFill>
                <a:schemeClr val="accent6">
                  <a:lumMod val="75000"/>
                </a:schemeClr>
              </a:solidFill>
              <a:ea typeface="+mn-ea"/>
              <a:cs typeface="Arial" pitchFamily="34" charset="0"/>
            </a:endParaRPr>
          </a:p>
        </p:txBody>
      </p:sp>
      <p:sp>
        <p:nvSpPr>
          <p:cNvPr id="3" name="2 Rectángulo"/>
          <p:cNvSpPr/>
          <p:nvPr/>
        </p:nvSpPr>
        <p:spPr>
          <a:xfrm>
            <a:off x="130830" y="6135687"/>
            <a:ext cx="6408712" cy="523220"/>
          </a:xfrm>
          <a:prstGeom prst="rect">
            <a:avLst/>
          </a:prstGeom>
        </p:spPr>
        <p:txBody>
          <a:bodyPr wrap="square">
            <a:spAutoFit/>
          </a:bodyPr>
          <a:lstStyle/>
          <a:p>
            <a:pPr algn="ctr"/>
            <a:r>
              <a:rPr lang="es-SV" sz="2800" b="1" dirty="0" smtClean="0">
                <a:solidFill>
                  <a:schemeClr val="tx2"/>
                </a:solidFill>
              </a:rPr>
              <a:t>Más de 40 mil personas beneficiadas</a:t>
            </a:r>
          </a:p>
        </p:txBody>
      </p:sp>
      <p:sp>
        <p:nvSpPr>
          <p:cNvPr id="8" name="7 CuadroTexto"/>
          <p:cNvSpPr txBox="1"/>
          <p:nvPr/>
        </p:nvSpPr>
        <p:spPr>
          <a:xfrm>
            <a:off x="107504" y="4005064"/>
            <a:ext cx="4536504" cy="1815882"/>
          </a:xfrm>
          <a:prstGeom prst="rect">
            <a:avLst/>
          </a:prstGeom>
          <a:noFill/>
        </p:spPr>
        <p:txBody>
          <a:bodyPr wrap="square" rtlCol="0">
            <a:spAutoFit/>
          </a:bodyPr>
          <a:lstStyle/>
          <a:p>
            <a:pPr algn="ctr"/>
            <a:r>
              <a:rPr lang="es-SV" sz="7200" b="1" dirty="0" smtClean="0">
                <a:solidFill>
                  <a:srgbClr val="002395"/>
                </a:solidFill>
                <a:latin typeface="+mj-lt"/>
                <a:ea typeface="Calibri"/>
                <a:cs typeface="Times New Roman"/>
              </a:rPr>
              <a:t>US$1.96 </a:t>
            </a:r>
            <a:r>
              <a:rPr lang="es-SV" sz="4000" b="1" dirty="0" smtClean="0">
                <a:solidFill>
                  <a:srgbClr val="002395"/>
                </a:solidFill>
                <a:latin typeface="+mj-lt"/>
                <a:ea typeface="Calibri"/>
                <a:cs typeface="Times New Roman"/>
              </a:rPr>
              <a:t>millones invertidos</a:t>
            </a:r>
            <a:endParaRPr lang="es-SV" sz="4000" b="1" dirty="0">
              <a:solidFill>
                <a:srgbClr val="002395"/>
              </a:solidFill>
              <a:latin typeface="+mj-lt"/>
              <a:ea typeface="Calibri"/>
              <a:cs typeface="Times New Roman"/>
            </a:endParaRPr>
          </a:p>
        </p:txBody>
      </p:sp>
      <p:pic>
        <p:nvPicPr>
          <p:cNvPr id="9" name="8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938817">
            <a:off x="4615404" y="1384304"/>
            <a:ext cx="4645161" cy="4489713"/>
          </a:xfrm>
          <a:prstGeom prst="rect">
            <a:avLst/>
          </a:prstGeom>
        </p:spPr>
      </p:pic>
    </p:spTree>
    <p:extLst>
      <p:ext uri="{BB962C8B-B14F-4D97-AF65-F5344CB8AC3E}">
        <p14:creationId xmlns:p14="http://schemas.microsoft.com/office/powerpoint/2010/main" val="366771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827584" y="836712"/>
            <a:ext cx="7200800" cy="369332"/>
          </a:xfrm>
          <a:prstGeom prst="rect">
            <a:avLst/>
          </a:prstGeom>
          <a:noFill/>
        </p:spPr>
        <p:txBody>
          <a:bodyPr wrap="square" rtlCol="0">
            <a:spAutoFit/>
          </a:bodyPr>
          <a:lstStyle/>
          <a:p>
            <a:endParaRPr lang="es-SV" dirty="0"/>
          </a:p>
        </p:txBody>
      </p:sp>
      <p:sp>
        <p:nvSpPr>
          <p:cNvPr id="6" name="1 Título"/>
          <p:cNvSpPr>
            <a:spLocks noGrp="1"/>
          </p:cNvSpPr>
          <p:nvPr>
            <p:ph type="title"/>
          </p:nvPr>
        </p:nvSpPr>
        <p:spPr>
          <a:xfrm>
            <a:off x="107504" y="54496"/>
            <a:ext cx="7776864" cy="1200329"/>
          </a:xfrm>
          <a:noFill/>
          <a:ln w="9525">
            <a:noFill/>
            <a:miter lim="800000"/>
            <a:headEnd/>
            <a:tailEnd/>
          </a:ln>
        </p:spPr>
        <p:txBody>
          <a:bodyPr wrap="square" anchor="ctr">
            <a:spAutoFit/>
          </a:bodyPr>
          <a:lstStyle/>
          <a:p>
            <a:pPr algn="l"/>
            <a:r>
              <a:rPr lang="es-SV" sz="3600" b="1" dirty="0" smtClean="0">
                <a:solidFill>
                  <a:schemeClr val="tx2"/>
                </a:solidFill>
                <a:ea typeface="+mn-ea"/>
                <a:cs typeface="Arial" pitchFamily="34" charset="0"/>
              </a:rPr>
              <a:t>Infraestructura para el desarrollo social </a:t>
            </a:r>
            <a:r>
              <a:rPr lang="es-SV" sz="2000" b="1" dirty="0" smtClean="0">
                <a:solidFill>
                  <a:schemeClr val="tx2"/>
                </a:solidFill>
                <a:ea typeface="+mn-ea"/>
                <a:cs typeface="Arial" pitchFamily="34" charset="0"/>
              </a:rPr>
              <a:t>- </a:t>
            </a:r>
            <a:r>
              <a:rPr lang="es-SV" sz="1800" b="1" dirty="0" smtClean="0">
                <a:solidFill>
                  <a:schemeClr val="accent6">
                    <a:lumMod val="75000"/>
                  </a:schemeClr>
                </a:solidFill>
                <a:ea typeface="+mn-ea"/>
                <a:cs typeface="Arial" pitchFamily="34" charset="0"/>
              </a:rPr>
              <a:t>junio 2014 –mayo 2017 </a:t>
            </a:r>
            <a:endParaRPr lang="es-SV" sz="1800" b="1" dirty="0">
              <a:solidFill>
                <a:schemeClr val="accent6">
                  <a:lumMod val="75000"/>
                </a:schemeClr>
              </a:solidFill>
              <a:ea typeface="+mn-ea"/>
              <a:cs typeface="Arial" pitchFamily="34" charset="0"/>
            </a:endParaRPr>
          </a:p>
        </p:txBody>
      </p:sp>
      <p:graphicFrame>
        <p:nvGraphicFramePr>
          <p:cNvPr id="2" name="1 Tabla"/>
          <p:cNvGraphicFramePr>
            <a:graphicFrameLocks noGrp="1"/>
          </p:cNvGraphicFramePr>
          <p:nvPr>
            <p:extLst>
              <p:ext uri="{D42A27DB-BD31-4B8C-83A1-F6EECF244321}">
                <p14:modId xmlns:p14="http://schemas.microsoft.com/office/powerpoint/2010/main" val="3882492064"/>
              </p:ext>
            </p:extLst>
          </p:nvPr>
        </p:nvGraphicFramePr>
        <p:xfrm>
          <a:off x="1259633" y="1700808"/>
          <a:ext cx="7200799" cy="4248470"/>
        </p:xfrm>
        <a:graphic>
          <a:graphicData uri="http://schemas.openxmlformats.org/drawingml/2006/table">
            <a:tbl>
              <a:tblPr firstRow="1" bandRow="1">
                <a:tableStyleId>{B301B821-A1FF-4177-AEE7-76D212191A09}</a:tableStyleId>
              </a:tblPr>
              <a:tblGrid>
                <a:gridCol w="3600400"/>
                <a:gridCol w="1985195"/>
                <a:gridCol w="1615204"/>
              </a:tblGrid>
              <a:tr h="849694">
                <a:tc>
                  <a:txBody>
                    <a:bodyPr/>
                    <a:lstStyle/>
                    <a:p>
                      <a:pPr algn="ctr" fontAlgn="b"/>
                      <a:r>
                        <a:rPr lang="es-SV" sz="2000" b="1" u="none" strike="noStrike" dirty="0" smtClean="0">
                          <a:effectLst/>
                          <a:latin typeface="Calibri" pitchFamily="34" charset="0"/>
                        </a:rPr>
                        <a:t>Tipo de Infraestructura</a:t>
                      </a:r>
                      <a:endParaRPr lang="es-SV" sz="2000" b="1" i="0" u="none" strike="noStrike" dirty="0">
                        <a:solidFill>
                          <a:srgbClr val="FFFFFF"/>
                        </a:solidFill>
                        <a:effectLst/>
                        <a:latin typeface="Calibri" pitchFamily="34" charset="0"/>
                      </a:endParaRPr>
                    </a:p>
                  </a:txBody>
                  <a:tcPr marL="45720" marR="45720" anchor="ctr"/>
                </a:tc>
                <a:tc>
                  <a:txBody>
                    <a:bodyPr/>
                    <a:lstStyle/>
                    <a:p>
                      <a:pPr algn="ctr" fontAlgn="b"/>
                      <a:r>
                        <a:rPr lang="es-SV" sz="2000" b="1" u="none" strike="noStrike" dirty="0" smtClean="0">
                          <a:effectLst/>
                          <a:latin typeface="Calibri" pitchFamily="34" charset="0"/>
                        </a:rPr>
                        <a:t>Ejecutado</a:t>
                      </a:r>
                      <a:endParaRPr lang="es-SV" sz="2000" b="1" i="0" u="none" strike="noStrike" dirty="0">
                        <a:solidFill>
                          <a:srgbClr val="FFFFFF"/>
                        </a:solidFill>
                        <a:effectLst/>
                        <a:latin typeface="Calibri" pitchFamily="34" charset="0"/>
                      </a:endParaRPr>
                    </a:p>
                  </a:txBody>
                  <a:tcPr marL="45720" marR="45720" anchor="ctr"/>
                </a:tc>
                <a:tc>
                  <a:txBody>
                    <a:bodyPr/>
                    <a:lstStyle/>
                    <a:p>
                      <a:pPr algn="ctr" fontAlgn="b"/>
                      <a:r>
                        <a:rPr lang="es-SV" sz="2000" b="1" i="0" u="none" strike="noStrike" dirty="0" smtClean="0">
                          <a:solidFill>
                            <a:srgbClr val="FFFFFF"/>
                          </a:solidFill>
                          <a:effectLst/>
                          <a:latin typeface="Calibri" pitchFamily="34" charset="0"/>
                        </a:rPr>
                        <a:t>Beneficiarios</a:t>
                      </a:r>
                      <a:endParaRPr lang="es-SV" sz="2000" b="1" i="0" u="none" strike="noStrike" dirty="0">
                        <a:solidFill>
                          <a:srgbClr val="FFFFFF"/>
                        </a:solidFill>
                        <a:effectLst/>
                        <a:latin typeface="Calibri" pitchFamily="34" charset="0"/>
                      </a:endParaRPr>
                    </a:p>
                  </a:txBody>
                  <a:tcPr marL="45720" marR="45720" anchor="ctr"/>
                </a:tc>
              </a:tr>
              <a:tr h="849694">
                <a:tc>
                  <a:txBody>
                    <a:bodyPr/>
                    <a:lstStyle/>
                    <a:p>
                      <a:pPr algn="l" fontAlgn="b"/>
                      <a:r>
                        <a:rPr lang="es-SV" sz="2000" b="0" i="0" u="none" strike="noStrike" dirty="0" smtClean="0">
                          <a:solidFill>
                            <a:srgbClr val="000000"/>
                          </a:solidFill>
                          <a:effectLst/>
                          <a:latin typeface="Calibri"/>
                        </a:rPr>
                        <a:t>Componente de Infraestructura del PFGL (C1)</a:t>
                      </a:r>
                      <a:endParaRPr lang="es-SV" sz="2000" b="0" i="0" u="none" strike="noStrike" dirty="0">
                        <a:solidFill>
                          <a:srgbClr val="000000"/>
                        </a:solidFill>
                        <a:effectLst/>
                        <a:latin typeface="Calibri"/>
                      </a:endParaRPr>
                    </a:p>
                  </a:txBody>
                  <a:tcPr marL="45720" marR="45720" anchor="ctr"/>
                </a:tc>
                <a:tc>
                  <a:txBody>
                    <a:bodyPr/>
                    <a:lstStyle/>
                    <a:p>
                      <a:pPr algn="r" fontAlgn="b"/>
                      <a:r>
                        <a:rPr lang="es-SV" sz="2000" b="0" i="0" u="none" strike="noStrike">
                          <a:solidFill>
                            <a:srgbClr val="000000"/>
                          </a:solidFill>
                          <a:effectLst/>
                          <a:latin typeface="Calibri"/>
                        </a:rPr>
                        <a:t>$1,069,517.24</a:t>
                      </a:r>
                    </a:p>
                  </a:txBody>
                  <a:tcPr marL="45720" marR="45720" anchor="ctr"/>
                </a:tc>
                <a:tc>
                  <a:txBody>
                    <a:bodyPr/>
                    <a:lstStyle/>
                    <a:p>
                      <a:pPr algn="r" fontAlgn="b"/>
                      <a:r>
                        <a:rPr lang="es-SV" sz="2000" b="0" i="0" u="none" strike="noStrike">
                          <a:solidFill>
                            <a:srgbClr val="000000"/>
                          </a:solidFill>
                          <a:effectLst/>
                          <a:latin typeface="Calibri"/>
                        </a:rPr>
                        <a:t>30,507</a:t>
                      </a:r>
                    </a:p>
                  </a:txBody>
                  <a:tcPr marL="45720" marR="45720" anchor="ctr"/>
                </a:tc>
              </a:tr>
              <a:tr h="849694">
                <a:tc>
                  <a:txBody>
                    <a:bodyPr/>
                    <a:lstStyle/>
                    <a:p>
                      <a:pPr algn="l" fontAlgn="b"/>
                      <a:r>
                        <a:rPr lang="es-SV" sz="2000" b="0" i="0" u="none" strike="noStrike" dirty="0">
                          <a:solidFill>
                            <a:srgbClr val="000000"/>
                          </a:solidFill>
                          <a:effectLst/>
                          <a:latin typeface="Calibri"/>
                        </a:rPr>
                        <a:t>Prevención de Violencia</a:t>
                      </a:r>
                    </a:p>
                  </a:txBody>
                  <a:tcPr marL="45720" marR="45720" anchor="ctr"/>
                </a:tc>
                <a:tc>
                  <a:txBody>
                    <a:bodyPr/>
                    <a:lstStyle/>
                    <a:p>
                      <a:pPr algn="r" fontAlgn="b"/>
                      <a:r>
                        <a:rPr lang="es-SV" sz="2000" b="0" i="0" u="none" strike="noStrike">
                          <a:solidFill>
                            <a:srgbClr val="000000"/>
                          </a:solidFill>
                          <a:effectLst/>
                          <a:latin typeface="Calibri"/>
                        </a:rPr>
                        <a:t>$862,794.89</a:t>
                      </a:r>
                    </a:p>
                  </a:txBody>
                  <a:tcPr marL="45720" marR="45720" anchor="ctr"/>
                </a:tc>
                <a:tc>
                  <a:txBody>
                    <a:bodyPr/>
                    <a:lstStyle/>
                    <a:p>
                      <a:pPr algn="r" fontAlgn="b"/>
                      <a:r>
                        <a:rPr lang="es-SV" sz="2000" b="0" i="0" u="none" strike="noStrike">
                          <a:solidFill>
                            <a:srgbClr val="000000"/>
                          </a:solidFill>
                          <a:effectLst/>
                          <a:latin typeface="Calibri"/>
                        </a:rPr>
                        <a:t>8,864</a:t>
                      </a:r>
                    </a:p>
                  </a:txBody>
                  <a:tcPr marL="45720" marR="45720" anchor="ctr"/>
                </a:tc>
              </a:tr>
              <a:tr h="849694">
                <a:tc>
                  <a:txBody>
                    <a:bodyPr/>
                    <a:lstStyle/>
                    <a:p>
                      <a:pPr algn="l" fontAlgn="b"/>
                      <a:r>
                        <a:rPr lang="es-SV" sz="2000" b="0" i="0" u="none" strike="noStrike" dirty="0">
                          <a:solidFill>
                            <a:srgbClr val="000000"/>
                          </a:solidFill>
                          <a:effectLst/>
                          <a:latin typeface="Calibri"/>
                        </a:rPr>
                        <a:t>Adecuación de espacios </a:t>
                      </a:r>
                      <a:r>
                        <a:rPr lang="es-SV" sz="2000" b="0" i="0" u="none" strike="noStrike" dirty="0" smtClean="0">
                          <a:solidFill>
                            <a:srgbClr val="000000"/>
                          </a:solidFill>
                          <a:effectLst/>
                          <a:latin typeface="Calibri"/>
                        </a:rPr>
                        <a:t>para personas adultas mayores</a:t>
                      </a:r>
                      <a:endParaRPr lang="es-SV" sz="2000" b="0" i="0" u="none" strike="noStrike" dirty="0">
                        <a:solidFill>
                          <a:srgbClr val="000000"/>
                        </a:solidFill>
                        <a:effectLst/>
                        <a:latin typeface="Calibri"/>
                      </a:endParaRPr>
                    </a:p>
                  </a:txBody>
                  <a:tcPr marL="45720" marR="45720" anchor="ctr"/>
                </a:tc>
                <a:tc>
                  <a:txBody>
                    <a:bodyPr/>
                    <a:lstStyle/>
                    <a:p>
                      <a:pPr algn="r" fontAlgn="b"/>
                      <a:r>
                        <a:rPr lang="es-SV" sz="2000" b="0" i="0" u="none" strike="noStrike">
                          <a:solidFill>
                            <a:srgbClr val="000000"/>
                          </a:solidFill>
                          <a:effectLst/>
                          <a:latin typeface="Calibri"/>
                        </a:rPr>
                        <a:t>$25,223.39</a:t>
                      </a:r>
                    </a:p>
                  </a:txBody>
                  <a:tcPr marL="45720" marR="45720" anchor="ctr"/>
                </a:tc>
                <a:tc>
                  <a:txBody>
                    <a:bodyPr/>
                    <a:lstStyle/>
                    <a:p>
                      <a:pPr algn="r" fontAlgn="b"/>
                      <a:r>
                        <a:rPr lang="es-SV" sz="2000" b="0" i="0" u="none" strike="noStrike">
                          <a:solidFill>
                            <a:srgbClr val="000000"/>
                          </a:solidFill>
                          <a:effectLst/>
                          <a:latin typeface="Calibri"/>
                        </a:rPr>
                        <a:t>829</a:t>
                      </a:r>
                    </a:p>
                  </a:txBody>
                  <a:tcPr marL="45720" marR="45720" anchor="ctr"/>
                </a:tc>
              </a:tr>
              <a:tr h="849694">
                <a:tc>
                  <a:txBody>
                    <a:bodyPr/>
                    <a:lstStyle/>
                    <a:p>
                      <a:pPr algn="l" fontAlgn="b"/>
                      <a:r>
                        <a:rPr lang="es-SV" sz="2000" b="1" i="0" u="none" strike="noStrike">
                          <a:solidFill>
                            <a:srgbClr val="000000"/>
                          </a:solidFill>
                          <a:effectLst/>
                          <a:latin typeface="Calibri"/>
                        </a:rPr>
                        <a:t>Total general</a:t>
                      </a:r>
                    </a:p>
                  </a:txBody>
                  <a:tcPr marL="45720" marR="45720" anchor="ctr"/>
                </a:tc>
                <a:tc>
                  <a:txBody>
                    <a:bodyPr/>
                    <a:lstStyle/>
                    <a:p>
                      <a:pPr algn="r" fontAlgn="b"/>
                      <a:r>
                        <a:rPr lang="es-SV" sz="2000" b="1" i="0" u="none" strike="noStrike">
                          <a:solidFill>
                            <a:srgbClr val="000000"/>
                          </a:solidFill>
                          <a:effectLst/>
                          <a:latin typeface="Calibri"/>
                        </a:rPr>
                        <a:t>$1,957,535.52</a:t>
                      </a:r>
                    </a:p>
                  </a:txBody>
                  <a:tcPr marL="45720" marR="45720" anchor="ctr"/>
                </a:tc>
                <a:tc>
                  <a:txBody>
                    <a:bodyPr/>
                    <a:lstStyle/>
                    <a:p>
                      <a:pPr algn="r" fontAlgn="b"/>
                      <a:r>
                        <a:rPr lang="es-SV" sz="2000" b="0" i="0" u="none" strike="noStrike" dirty="0">
                          <a:solidFill>
                            <a:srgbClr val="000000"/>
                          </a:solidFill>
                          <a:effectLst/>
                          <a:latin typeface="Calibri"/>
                        </a:rPr>
                        <a:t>40,200</a:t>
                      </a:r>
                    </a:p>
                  </a:txBody>
                  <a:tcPr marL="45720" marR="45720" anchor="ctr"/>
                </a:tc>
              </a:tr>
            </a:tbl>
          </a:graphicData>
        </a:graphic>
      </p:graphicFrame>
      <p:sp>
        <p:nvSpPr>
          <p:cNvPr id="5" name="Flecha derecha 34"/>
          <p:cNvSpPr/>
          <p:nvPr/>
        </p:nvSpPr>
        <p:spPr>
          <a:xfrm>
            <a:off x="323528" y="2780928"/>
            <a:ext cx="504056" cy="3600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dirty="0"/>
          </a:p>
        </p:txBody>
      </p:sp>
      <p:sp>
        <p:nvSpPr>
          <p:cNvPr id="7" name="Flecha derecha 35"/>
          <p:cNvSpPr/>
          <p:nvPr/>
        </p:nvSpPr>
        <p:spPr>
          <a:xfrm>
            <a:off x="344920" y="3645024"/>
            <a:ext cx="504056" cy="3600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dirty="0"/>
          </a:p>
        </p:txBody>
      </p:sp>
      <p:sp>
        <p:nvSpPr>
          <p:cNvPr id="8" name="Flecha derecha 36"/>
          <p:cNvSpPr/>
          <p:nvPr/>
        </p:nvSpPr>
        <p:spPr>
          <a:xfrm>
            <a:off x="344920" y="4509120"/>
            <a:ext cx="504056" cy="3600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dirty="0"/>
          </a:p>
        </p:txBody>
      </p:sp>
      <p:sp>
        <p:nvSpPr>
          <p:cNvPr id="9" name="Flecha derecha 37"/>
          <p:cNvSpPr/>
          <p:nvPr/>
        </p:nvSpPr>
        <p:spPr>
          <a:xfrm>
            <a:off x="344920" y="5373216"/>
            <a:ext cx="504056" cy="3600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dirty="0"/>
          </a:p>
        </p:txBody>
      </p:sp>
    </p:spTree>
    <p:extLst>
      <p:ext uri="{BB962C8B-B14F-4D97-AF65-F5344CB8AC3E}">
        <p14:creationId xmlns:p14="http://schemas.microsoft.com/office/powerpoint/2010/main" val="269079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827584" y="836712"/>
            <a:ext cx="7200800" cy="369332"/>
          </a:xfrm>
          <a:prstGeom prst="rect">
            <a:avLst/>
          </a:prstGeom>
          <a:noFill/>
        </p:spPr>
        <p:txBody>
          <a:bodyPr wrap="square" rtlCol="0">
            <a:spAutoFit/>
          </a:bodyPr>
          <a:lstStyle/>
          <a:p>
            <a:endParaRPr lang="es-SV" dirty="0"/>
          </a:p>
        </p:txBody>
      </p:sp>
      <p:sp>
        <p:nvSpPr>
          <p:cNvPr id="22" name="21 Rectángulo"/>
          <p:cNvSpPr/>
          <p:nvPr/>
        </p:nvSpPr>
        <p:spPr>
          <a:xfrm>
            <a:off x="2896197" y="2565700"/>
            <a:ext cx="3059832" cy="2016224"/>
          </a:xfrm>
          <a:prstGeom prst="rect">
            <a:avLst/>
          </a:prstGeom>
          <a:solidFill>
            <a:srgbClr val="EE7D2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8" name="7 CuadroTexto"/>
          <p:cNvSpPr txBox="1"/>
          <p:nvPr/>
        </p:nvSpPr>
        <p:spPr>
          <a:xfrm>
            <a:off x="0" y="116632"/>
            <a:ext cx="4427984" cy="1661993"/>
          </a:xfrm>
          <a:prstGeom prst="rect">
            <a:avLst/>
          </a:prstGeom>
          <a:noFill/>
        </p:spPr>
        <p:txBody>
          <a:bodyPr wrap="square" rtlCol="0">
            <a:spAutoFit/>
          </a:bodyPr>
          <a:lstStyle/>
          <a:p>
            <a:pPr algn="ctr"/>
            <a:r>
              <a:rPr lang="es-SV" sz="5400" b="1" dirty="0" smtClean="0">
                <a:latin typeface="+mj-lt"/>
                <a:ea typeface="Calibri"/>
                <a:cs typeface="Times New Roman"/>
              </a:rPr>
              <a:t>Testimonios</a:t>
            </a:r>
          </a:p>
          <a:p>
            <a:pPr algn="ctr"/>
            <a:r>
              <a:rPr lang="es-SV" sz="2400" b="1" dirty="0" smtClean="0">
                <a:latin typeface="+mj-lt"/>
                <a:ea typeface="Calibri"/>
                <a:cs typeface="Times New Roman"/>
              </a:rPr>
              <a:t>Infraestructura para el desarrollo social</a:t>
            </a:r>
            <a:endParaRPr lang="es-SV" sz="2400" b="1" dirty="0">
              <a:latin typeface="+mj-lt"/>
              <a:ea typeface="Calibri"/>
              <a:cs typeface="Times New Roman"/>
            </a:endParaRPr>
          </a:p>
        </p:txBody>
      </p:sp>
      <p:sp>
        <p:nvSpPr>
          <p:cNvPr id="23" name="1 Título"/>
          <p:cNvSpPr txBox="1">
            <a:spLocks/>
          </p:cNvSpPr>
          <p:nvPr/>
        </p:nvSpPr>
        <p:spPr>
          <a:xfrm>
            <a:off x="2051720" y="4575319"/>
            <a:ext cx="4752528" cy="1815882"/>
          </a:xfrm>
          <a:prstGeom prst="rect">
            <a:avLst/>
          </a:prstGeom>
          <a:noFill/>
          <a:ln w="9525">
            <a:noFill/>
            <a:miter lim="800000"/>
            <a:headEnd/>
            <a:tailEnd/>
          </a:ln>
        </p:spPr>
        <p:txBody>
          <a:bodyPr vert="horz" wrap="square" lIns="91440" tIns="45720" rIns="91440" bIns="45720" rtlCol="0" anchor="ctr">
            <a:spAutoFit/>
          </a:bodyPr>
          <a:lstStyle>
            <a:lvl1pPr algn="ctr" defTabSz="914400" rtl="0" eaLnBrk="1" latinLnBrk="0" hangingPunct="1">
              <a:spcBef>
                <a:spcPct val="0"/>
              </a:spcBef>
              <a:buNone/>
              <a:defRPr sz="4400" b="0" kern="1200" cap="none">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SV" sz="3200" b="1" dirty="0" smtClean="0">
                <a:solidFill>
                  <a:srgbClr val="002395"/>
                </a:solidFill>
              </a:rPr>
              <a:t>Jorge Alberto Hernández</a:t>
            </a:r>
          </a:p>
          <a:p>
            <a:r>
              <a:rPr lang="es-SV" sz="2000" dirty="0" smtClean="0">
                <a:solidFill>
                  <a:schemeClr val="tx1"/>
                </a:solidFill>
              </a:rPr>
              <a:t>Presidente Comité Contraloría Ciudadana</a:t>
            </a:r>
          </a:p>
          <a:p>
            <a:r>
              <a:rPr lang="es-SV" sz="2000" dirty="0" smtClean="0">
                <a:solidFill>
                  <a:schemeClr val="tx1"/>
                </a:solidFill>
              </a:rPr>
              <a:t>Compra de camión </a:t>
            </a:r>
            <a:r>
              <a:rPr lang="es-SV" sz="2000" dirty="0">
                <a:solidFill>
                  <a:schemeClr val="tx1"/>
                </a:solidFill>
              </a:rPr>
              <a:t>c</a:t>
            </a:r>
            <a:r>
              <a:rPr lang="es-SV" sz="2000" dirty="0" smtClean="0">
                <a:solidFill>
                  <a:schemeClr val="tx1"/>
                </a:solidFill>
              </a:rPr>
              <a:t>ompactador</a:t>
            </a:r>
          </a:p>
          <a:p>
            <a:r>
              <a:rPr lang="es-SV" sz="2000" dirty="0" smtClean="0">
                <a:solidFill>
                  <a:schemeClr val="tx1"/>
                </a:solidFill>
              </a:rPr>
              <a:t>de desechos sólidos</a:t>
            </a:r>
            <a:br>
              <a:rPr lang="es-SV" sz="2000" dirty="0" smtClean="0">
                <a:solidFill>
                  <a:schemeClr val="tx1"/>
                </a:solidFill>
              </a:rPr>
            </a:br>
            <a:r>
              <a:rPr lang="es-SV" sz="2000" dirty="0" smtClean="0">
                <a:solidFill>
                  <a:schemeClr val="tx1"/>
                </a:solidFill>
              </a:rPr>
              <a:t>Santiago </a:t>
            </a:r>
            <a:r>
              <a:rPr lang="es-SV" sz="2000" dirty="0" err="1" smtClean="0">
                <a:solidFill>
                  <a:schemeClr val="tx1"/>
                </a:solidFill>
              </a:rPr>
              <a:t>Nonualco</a:t>
            </a:r>
            <a:endParaRPr lang="es-SV" sz="2000" dirty="0">
              <a:solidFill>
                <a:schemeClr val="tx1"/>
              </a:solidFill>
            </a:endParaRPr>
          </a:p>
        </p:txBody>
      </p:sp>
      <p:sp>
        <p:nvSpPr>
          <p:cNvPr id="25" name="24 CuadroTexto"/>
          <p:cNvSpPr txBox="1"/>
          <p:nvPr/>
        </p:nvSpPr>
        <p:spPr>
          <a:xfrm>
            <a:off x="3995936" y="1423552"/>
            <a:ext cx="785793" cy="1323439"/>
          </a:xfrm>
          <a:prstGeom prst="rect">
            <a:avLst/>
          </a:prstGeom>
          <a:noFill/>
        </p:spPr>
        <p:txBody>
          <a:bodyPr wrap="none" rtlCol="0">
            <a:spAutoFit/>
          </a:bodyPr>
          <a:lstStyle/>
          <a:p>
            <a:r>
              <a:rPr lang="es-SV" sz="8000" b="1" dirty="0" smtClean="0"/>
              <a:t>1</a:t>
            </a:r>
            <a:endParaRPr lang="es-SV" sz="8000" b="1" dirty="0"/>
          </a:p>
        </p:txBody>
      </p:sp>
      <p:pic>
        <p:nvPicPr>
          <p:cNvPr id="18" name="17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3355" y="2771596"/>
            <a:ext cx="1665516" cy="1665516"/>
          </a:xfrm>
          <a:prstGeom prst="rect">
            <a:avLst/>
          </a:prstGeom>
        </p:spPr>
      </p:pic>
    </p:spTree>
    <p:extLst>
      <p:ext uri="{BB962C8B-B14F-4D97-AF65-F5344CB8AC3E}">
        <p14:creationId xmlns:p14="http://schemas.microsoft.com/office/powerpoint/2010/main" val="29376432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398"/>
            <a:ext cx="9144000" cy="6841204"/>
          </a:xfrm>
          <a:prstGeom prst="rect">
            <a:avLst/>
          </a:prstGeom>
        </p:spPr>
      </p:pic>
      <p:sp>
        <p:nvSpPr>
          <p:cNvPr id="9" name="8 CuadroTexto"/>
          <p:cNvSpPr txBox="1"/>
          <p:nvPr/>
        </p:nvSpPr>
        <p:spPr>
          <a:xfrm>
            <a:off x="-60" y="3789040"/>
            <a:ext cx="4392488" cy="1815882"/>
          </a:xfrm>
          <a:prstGeom prst="rect">
            <a:avLst/>
          </a:prstGeom>
          <a:noFill/>
        </p:spPr>
        <p:txBody>
          <a:bodyPr wrap="square" rtlCol="0">
            <a:spAutoFit/>
          </a:bodyPr>
          <a:lstStyle/>
          <a:p>
            <a:pPr algn="ctr"/>
            <a:r>
              <a:rPr lang="es-SV" sz="7200" b="1" dirty="0" smtClean="0">
                <a:solidFill>
                  <a:srgbClr val="002395"/>
                </a:solidFill>
                <a:latin typeface="+mj-lt"/>
                <a:ea typeface="Calibri"/>
                <a:cs typeface="Times New Roman"/>
              </a:rPr>
              <a:t>US$108 </a:t>
            </a:r>
            <a:r>
              <a:rPr lang="es-SV" sz="4000" b="1" dirty="0" smtClean="0">
                <a:solidFill>
                  <a:srgbClr val="002395"/>
                </a:solidFill>
                <a:latin typeface="+mj-lt"/>
                <a:ea typeface="Calibri"/>
                <a:cs typeface="Times New Roman"/>
              </a:rPr>
              <a:t>mil invertidos</a:t>
            </a:r>
            <a:endParaRPr lang="es-SV" sz="4000" b="1" dirty="0">
              <a:solidFill>
                <a:srgbClr val="002395"/>
              </a:solidFill>
              <a:latin typeface="+mj-lt"/>
              <a:ea typeface="Calibri"/>
              <a:cs typeface="Times New Roman"/>
            </a:endParaRPr>
          </a:p>
        </p:txBody>
      </p:sp>
      <p:sp>
        <p:nvSpPr>
          <p:cNvPr id="4" name="3 CuadroTexto"/>
          <p:cNvSpPr txBox="1"/>
          <p:nvPr/>
        </p:nvSpPr>
        <p:spPr>
          <a:xfrm>
            <a:off x="827584" y="836712"/>
            <a:ext cx="7200800" cy="369332"/>
          </a:xfrm>
          <a:prstGeom prst="rect">
            <a:avLst/>
          </a:prstGeom>
          <a:noFill/>
        </p:spPr>
        <p:txBody>
          <a:bodyPr wrap="square" rtlCol="0">
            <a:spAutoFit/>
          </a:bodyPr>
          <a:lstStyle/>
          <a:p>
            <a:endParaRPr lang="es-SV" dirty="0"/>
          </a:p>
        </p:txBody>
      </p:sp>
      <p:sp>
        <p:nvSpPr>
          <p:cNvPr id="6" name="1 Título"/>
          <p:cNvSpPr>
            <a:spLocks noGrp="1"/>
          </p:cNvSpPr>
          <p:nvPr>
            <p:ph type="title"/>
          </p:nvPr>
        </p:nvSpPr>
        <p:spPr>
          <a:xfrm>
            <a:off x="431988" y="54564"/>
            <a:ext cx="3528392" cy="1600438"/>
          </a:xfrm>
          <a:noFill/>
          <a:ln w="9525">
            <a:noFill/>
            <a:miter lim="800000"/>
            <a:headEnd/>
            <a:tailEnd/>
          </a:ln>
        </p:spPr>
        <p:txBody>
          <a:bodyPr wrap="square" anchor="ctr">
            <a:spAutoFit/>
          </a:bodyPr>
          <a:lstStyle/>
          <a:p>
            <a:r>
              <a:rPr lang="es-SV" sz="4000" b="1" dirty="0" smtClean="0">
                <a:solidFill>
                  <a:schemeClr val="tx2"/>
                </a:solidFill>
                <a:ea typeface="+mn-ea"/>
                <a:cs typeface="Arial" pitchFamily="34" charset="0"/>
              </a:rPr>
              <a:t>Equipamiento en salud </a:t>
            </a:r>
            <a:br>
              <a:rPr lang="es-SV" sz="4000" b="1" dirty="0" smtClean="0">
                <a:solidFill>
                  <a:schemeClr val="tx2"/>
                </a:solidFill>
                <a:ea typeface="+mn-ea"/>
                <a:cs typeface="Arial" pitchFamily="34" charset="0"/>
              </a:rPr>
            </a:br>
            <a:r>
              <a:rPr lang="es-SV" sz="1800" b="1" dirty="0" smtClean="0">
                <a:solidFill>
                  <a:schemeClr val="accent6">
                    <a:lumMod val="75000"/>
                  </a:schemeClr>
                </a:solidFill>
                <a:ea typeface="+mn-ea"/>
                <a:cs typeface="Arial" pitchFamily="34" charset="0"/>
              </a:rPr>
              <a:t>junio 2014 –mayo 2017 </a:t>
            </a:r>
            <a:endParaRPr lang="es-SV" sz="1800" b="1" dirty="0">
              <a:solidFill>
                <a:schemeClr val="accent6">
                  <a:lumMod val="75000"/>
                </a:schemeClr>
              </a:solidFill>
              <a:ea typeface="+mn-ea"/>
              <a:cs typeface="Arial" pitchFamily="34" charset="0"/>
            </a:endParaRPr>
          </a:p>
        </p:txBody>
      </p:sp>
      <p:sp>
        <p:nvSpPr>
          <p:cNvPr id="3" name="2 Rectángulo"/>
          <p:cNvSpPr/>
          <p:nvPr/>
        </p:nvSpPr>
        <p:spPr>
          <a:xfrm>
            <a:off x="0" y="5517232"/>
            <a:ext cx="7020272" cy="1200329"/>
          </a:xfrm>
          <a:prstGeom prst="rect">
            <a:avLst/>
          </a:prstGeom>
        </p:spPr>
        <p:txBody>
          <a:bodyPr wrap="square">
            <a:spAutoFit/>
          </a:bodyPr>
          <a:lstStyle/>
          <a:p>
            <a:pPr algn="just"/>
            <a:r>
              <a:rPr lang="es-SV" sz="2400" b="1" dirty="0" smtClean="0">
                <a:solidFill>
                  <a:schemeClr val="tx2"/>
                </a:solidFill>
              </a:rPr>
              <a:t>Más de 2,700 personas beneficiadas con adquisición de papilla nutricional para los 8 municipios del programa CSR</a:t>
            </a:r>
            <a:r>
              <a:rPr lang="es-SV" sz="2400" b="1" dirty="0">
                <a:solidFill>
                  <a:schemeClr val="tx2"/>
                </a:solidFill>
              </a:rPr>
              <a:t>. </a:t>
            </a:r>
            <a:endParaRPr lang="es-SV" sz="2400" b="1" dirty="0" smtClean="0">
              <a:solidFill>
                <a:schemeClr val="tx2"/>
              </a:solidFill>
            </a:endParaRPr>
          </a:p>
        </p:txBody>
      </p:sp>
      <p:pic>
        <p:nvPicPr>
          <p:cNvPr id="10" name="9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231401">
            <a:off x="4907516" y="222881"/>
            <a:ext cx="4645161" cy="4489713"/>
          </a:xfrm>
          <a:prstGeom prst="rect">
            <a:avLst/>
          </a:prstGeom>
        </p:spPr>
      </p:pic>
    </p:spTree>
    <p:extLst>
      <p:ext uri="{BB962C8B-B14F-4D97-AF65-F5344CB8AC3E}">
        <p14:creationId xmlns:p14="http://schemas.microsoft.com/office/powerpoint/2010/main" val="348280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3923928" y="3789040"/>
            <a:ext cx="5038766" cy="1252728"/>
          </a:xfrm>
        </p:spPr>
        <p:txBody>
          <a:bodyPr>
            <a:noAutofit/>
          </a:bodyPr>
          <a:lstStyle/>
          <a:p>
            <a:pPr algn="r"/>
            <a:r>
              <a:rPr lang="es-SV" sz="7200" b="1" dirty="0" smtClean="0">
                <a:solidFill>
                  <a:schemeClr val="tx2"/>
                </a:solidFill>
              </a:rPr>
              <a:t>Desafíos Enfrentados</a:t>
            </a:r>
            <a:endParaRPr lang="es-SV" sz="3200" b="1" dirty="0">
              <a:solidFill>
                <a:schemeClr val="tx2"/>
              </a:solidFill>
            </a:endParaRPr>
          </a:p>
        </p:txBody>
      </p:sp>
    </p:spTree>
    <p:extLst>
      <p:ext uri="{BB962C8B-B14F-4D97-AF65-F5344CB8AC3E}">
        <p14:creationId xmlns:p14="http://schemas.microsoft.com/office/powerpoint/2010/main" val="30717751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827584" y="836712"/>
            <a:ext cx="7200800" cy="369332"/>
          </a:xfrm>
          <a:prstGeom prst="rect">
            <a:avLst/>
          </a:prstGeom>
          <a:noFill/>
        </p:spPr>
        <p:txBody>
          <a:bodyPr wrap="square" rtlCol="0">
            <a:spAutoFit/>
          </a:bodyPr>
          <a:lstStyle/>
          <a:p>
            <a:endParaRPr lang="es-SV" dirty="0"/>
          </a:p>
        </p:txBody>
      </p:sp>
      <p:sp>
        <p:nvSpPr>
          <p:cNvPr id="6" name="1 Título"/>
          <p:cNvSpPr>
            <a:spLocks noGrp="1"/>
          </p:cNvSpPr>
          <p:nvPr>
            <p:ph type="title"/>
          </p:nvPr>
        </p:nvSpPr>
        <p:spPr>
          <a:xfrm>
            <a:off x="107504" y="337592"/>
            <a:ext cx="8928992" cy="1046440"/>
          </a:xfrm>
          <a:noFill/>
          <a:ln w="9525">
            <a:noFill/>
            <a:miter lim="800000"/>
            <a:headEnd/>
            <a:tailEnd/>
          </a:ln>
        </p:spPr>
        <p:txBody>
          <a:bodyPr wrap="square" anchor="ctr">
            <a:spAutoFit/>
          </a:bodyPr>
          <a:lstStyle/>
          <a:p>
            <a:pPr algn="l"/>
            <a:r>
              <a:rPr lang="es-SV" b="1" dirty="0" smtClean="0">
                <a:solidFill>
                  <a:schemeClr val="tx2"/>
                </a:solidFill>
                <a:ea typeface="+mn-ea"/>
                <a:cs typeface="Arial" pitchFamily="34" charset="0"/>
              </a:rPr>
              <a:t>Desafíos Enfrentados</a:t>
            </a:r>
            <a:br>
              <a:rPr lang="es-SV" b="1" dirty="0" smtClean="0">
                <a:solidFill>
                  <a:schemeClr val="tx2"/>
                </a:solidFill>
                <a:ea typeface="+mn-ea"/>
                <a:cs typeface="Arial" pitchFamily="34" charset="0"/>
              </a:rPr>
            </a:br>
            <a:r>
              <a:rPr lang="es-SV" sz="1800" b="1" dirty="0">
                <a:solidFill>
                  <a:schemeClr val="accent6">
                    <a:lumMod val="75000"/>
                  </a:schemeClr>
                </a:solidFill>
                <a:ea typeface="+mn-ea"/>
                <a:cs typeface="Arial" pitchFamily="34" charset="0"/>
              </a:rPr>
              <a:t>junio 2014 –mayo 2017 </a:t>
            </a:r>
          </a:p>
        </p:txBody>
      </p:sp>
      <p:sp>
        <p:nvSpPr>
          <p:cNvPr id="5" name="4 Rectángulo"/>
          <p:cNvSpPr/>
          <p:nvPr/>
        </p:nvSpPr>
        <p:spPr>
          <a:xfrm>
            <a:off x="323528" y="1700808"/>
            <a:ext cx="8424936" cy="4524315"/>
          </a:xfrm>
          <a:prstGeom prst="rect">
            <a:avLst/>
          </a:prstGeom>
        </p:spPr>
        <p:txBody>
          <a:bodyPr wrap="square">
            <a:spAutoFit/>
          </a:bodyPr>
          <a:lstStyle/>
          <a:p>
            <a:pPr marL="285750" lvl="0" indent="-285750">
              <a:buFont typeface="Arial" pitchFamily="34" charset="0"/>
              <a:buChar char="•"/>
            </a:pPr>
            <a:r>
              <a:rPr lang="es-SV" sz="2400" dirty="0" smtClean="0"/>
              <a:t>Restricciones fiscales de carácter coyuntural.</a:t>
            </a:r>
          </a:p>
          <a:p>
            <a:pPr marL="285750" lvl="0" indent="-285750">
              <a:buFont typeface="Arial" pitchFamily="34" charset="0"/>
              <a:buChar char="•"/>
            </a:pPr>
            <a:endParaRPr lang="es-SV" sz="2400" dirty="0" smtClean="0"/>
          </a:p>
          <a:p>
            <a:pPr marL="285750" lvl="0" indent="-285750">
              <a:buFont typeface="Arial" pitchFamily="34" charset="0"/>
              <a:buChar char="•"/>
            </a:pPr>
            <a:r>
              <a:rPr lang="es-SV" sz="2400" dirty="0" smtClean="0"/>
              <a:t>Inseguridad en las áreas de ejecución de proyectos.</a:t>
            </a:r>
          </a:p>
          <a:p>
            <a:pPr marL="285750" lvl="0" indent="-285750">
              <a:buFont typeface="Arial" pitchFamily="34" charset="0"/>
              <a:buChar char="•"/>
            </a:pPr>
            <a:endParaRPr lang="es-SV" sz="2400" dirty="0" smtClean="0"/>
          </a:p>
          <a:p>
            <a:pPr marL="285750" lvl="0" indent="-285750">
              <a:buFont typeface="Arial" pitchFamily="34" charset="0"/>
              <a:buChar char="•"/>
            </a:pPr>
            <a:r>
              <a:rPr lang="es-SV" sz="2400" dirty="0" smtClean="0"/>
              <a:t>Demora en la liquidación de fondos transferidos por parte de las municipalidades.</a:t>
            </a:r>
          </a:p>
          <a:p>
            <a:pPr marL="285750" lvl="0" indent="-285750">
              <a:buFont typeface="Arial" pitchFamily="34" charset="0"/>
              <a:buChar char="•"/>
            </a:pPr>
            <a:endParaRPr lang="es-SV" sz="2400" dirty="0" smtClean="0"/>
          </a:p>
          <a:p>
            <a:pPr marL="285750" lvl="0" indent="-285750">
              <a:buFont typeface="Arial" pitchFamily="34" charset="0"/>
              <a:buChar char="•"/>
            </a:pPr>
            <a:r>
              <a:rPr lang="es-SV" sz="2400" dirty="0" smtClean="0"/>
              <a:t>Dificultades en coordinación con las instituciones en el territorio.</a:t>
            </a:r>
          </a:p>
          <a:p>
            <a:pPr marL="285750" lvl="0" indent="-285750">
              <a:buFont typeface="Arial" pitchFamily="34" charset="0"/>
              <a:buChar char="•"/>
            </a:pPr>
            <a:endParaRPr lang="es-SV" sz="2400" dirty="0" smtClean="0"/>
          </a:p>
          <a:p>
            <a:pPr marL="285750" lvl="0" indent="-285750">
              <a:buFont typeface="Arial" pitchFamily="34" charset="0"/>
              <a:buChar char="•"/>
            </a:pPr>
            <a:r>
              <a:rPr lang="es-SV" sz="2400" dirty="0" smtClean="0"/>
              <a:t>Demora en la presentación de carpetas técnicas por parte de los formuladores.</a:t>
            </a:r>
            <a:endParaRPr lang="es-SV" sz="2400" dirty="0"/>
          </a:p>
        </p:txBody>
      </p:sp>
    </p:spTree>
    <p:extLst>
      <p:ext uri="{BB962C8B-B14F-4D97-AF65-F5344CB8AC3E}">
        <p14:creationId xmlns:p14="http://schemas.microsoft.com/office/powerpoint/2010/main" val="35495897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827584" y="836712"/>
            <a:ext cx="7200800" cy="369332"/>
          </a:xfrm>
          <a:prstGeom prst="rect">
            <a:avLst/>
          </a:prstGeom>
          <a:noFill/>
        </p:spPr>
        <p:txBody>
          <a:bodyPr wrap="square" rtlCol="0">
            <a:spAutoFit/>
          </a:bodyPr>
          <a:lstStyle/>
          <a:p>
            <a:endParaRPr lang="es-SV" dirty="0"/>
          </a:p>
        </p:txBody>
      </p:sp>
      <p:sp>
        <p:nvSpPr>
          <p:cNvPr id="6" name="1 Título"/>
          <p:cNvSpPr>
            <a:spLocks noGrp="1"/>
          </p:cNvSpPr>
          <p:nvPr>
            <p:ph type="title"/>
          </p:nvPr>
        </p:nvSpPr>
        <p:spPr>
          <a:xfrm>
            <a:off x="719370" y="260648"/>
            <a:ext cx="7668344" cy="1323439"/>
          </a:xfrm>
          <a:noFill/>
          <a:ln w="9525">
            <a:noFill/>
            <a:miter lim="800000"/>
            <a:headEnd/>
            <a:tailEnd/>
          </a:ln>
        </p:spPr>
        <p:txBody>
          <a:bodyPr wrap="square" anchor="ctr">
            <a:spAutoFit/>
          </a:bodyPr>
          <a:lstStyle/>
          <a:p>
            <a:pPr algn="l"/>
            <a:r>
              <a:rPr lang="es-SV" sz="4000" b="1" dirty="0" smtClean="0">
                <a:solidFill>
                  <a:schemeClr val="tx2"/>
                </a:solidFill>
                <a:ea typeface="+mn-ea"/>
                <a:cs typeface="Arial" pitchFamily="34" charset="0"/>
              </a:rPr>
              <a:t>Inversión FISDL en tres años de</a:t>
            </a:r>
            <a:br>
              <a:rPr lang="es-SV" sz="4000" b="1" dirty="0" smtClean="0">
                <a:solidFill>
                  <a:schemeClr val="tx2"/>
                </a:solidFill>
                <a:ea typeface="+mn-ea"/>
                <a:cs typeface="Arial" pitchFamily="34" charset="0"/>
              </a:rPr>
            </a:br>
            <a:r>
              <a:rPr lang="es-SV" sz="4000" b="1" dirty="0" smtClean="0">
                <a:solidFill>
                  <a:schemeClr val="tx2"/>
                </a:solidFill>
                <a:ea typeface="+mn-ea"/>
                <a:cs typeface="Arial" pitchFamily="34" charset="0"/>
              </a:rPr>
              <a:t>gestión </a:t>
            </a:r>
            <a:r>
              <a:rPr lang="es-SV" sz="3200" b="1" dirty="0" smtClean="0">
                <a:solidFill>
                  <a:schemeClr val="tx2"/>
                </a:solidFill>
                <a:ea typeface="+mn-ea"/>
                <a:cs typeface="Arial" pitchFamily="34" charset="0"/>
              </a:rPr>
              <a:t>(junio 2014 – mayo 2017) </a:t>
            </a:r>
            <a:endParaRPr lang="es-SV" sz="3200" b="1" dirty="0">
              <a:solidFill>
                <a:schemeClr val="tx2"/>
              </a:solidFill>
              <a:ea typeface="+mn-ea"/>
              <a:cs typeface="Arial" pitchFamily="34" charset="0"/>
            </a:endParaRPr>
          </a:p>
        </p:txBody>
      </p:sp>
      <p:sp>
        <p:nvSpPr>
          <p:cNvPr id="2" name="1 CuadroTexto"/>
          <p:cNvSpPr txBox="1"/>
          <p:nvPr/>
        </p:nvSpPr>
        <p:spPr>
          <a:xfrm>
            <a:off x="-18458" y="1772816"/>
            <a:ext cx="9144000" cy="2759730"/>
          </a:xfrm>
          <a:prstGeom prst="rect">
            <a:avLst/>
          </a:prstGeom>
          <a:noFill/>
        </p:spPr>
        <p:txBody>
          <a:bodyPr wrap="square" rtlCol="0">
            <a:spAutoFit/>
          </a:bodyPr>
          <a:lstStyle/>
          <a:p>
            <a:pPr algn="ctr"/>
            <a:endParaRPr lang="es-SV" sz="2000" b="1" dirty="0" smtClean="0">
              <a:solidFill>
                <a:srgbClr val="002395"/>
              </a:solidFill>
              <a:latin typeface="+mj-lt"/>
              <a:ea typeface="Calibri"/>
              <a:cs typeface="Times New Roman"/>
            </a:endParaRPr>
          </a:p>
          <a:p>
            <a:pPr algn="ctr">
              <a:lnSpc>
                <a:spcPts val="9200"/>
              </a:lnSpc>
            </a:pPr>
            <a:r>
              <a:rPr lang="es-SV" sz="8800" b="1" dirty="0" smtClean="0">
                <a:solidFill>
                  <a:srgbClr val="002395"/>
                </a:solidFill>
                <a:latin typeface="+mj-lt"/>
                <a:ea typeface="Calibri"/>
                <a:cs typeface="Times New Roman"/>
              </a:rPr>
              <a:t>US$208.17 </a:t>
            </a:r>
          </a:p>
          <a:p>
            <a:pPr algn="ctr">
              <a:lnSpc>
                <a:spcPts val="9200"/>
              </a:lnSpc>
            </a:pPr>
            <a:r>
              <a:rPr lang="es-SV" sz="8800" b="1" dirty="0" smtClean="0">
                <a:solidFill>
                  <a:srgbClr val="002395"/>
                </a:solidFill>
                <a:latin typeface="+mj-lt"/>
                <a:ea typeface="Calibri"/>
                <a:cs typeface="Times New Roman"/>
              </a:rPr>
              <a:t>millones</a:t>
            </a:r>
            <a:endParaRPr lang="es-SV" dirty="0" smtClean="0">
              <a:solidFill>
                <a:srgbClr val="002395"/>
              </a:solidFill>
              <a:latin typeface="+mj-lt"/>
              <a:ea typeface="Calibri"/>
              <a:cs typeface="Times New Roman"/>
            </a:endParaRPr>
          </a:p>
        </p:txBody>
      </p:sp>
      <p:sp>
        <p:nvSpPr>
          <p:cNvPr id="7" name="6 CuadroTexto"/>
          <p:cNvSpPr txBox="1"/>
          <p:nvPr/>
        </p:nvSpPr>
        <p:spPr>
          <a:xfrm>
            <a:off x="0" y="4437112"/>
            <a:ext cx="9144000" cy="1595309"/>
          </a:xfrm>
          <a:prstGeom prst="rect">
            <a:avLst/>
          </a:prstGeom>
          <a:noFill/>
        </p:spPr>
        <p:txBody>
          <a:bodyPr wrap="square" rtlCol="0">
            <a:spAutoFit/>
          </a:bodyPr>
          <a:lstStyle/>
          <a:p>
            <a:pPr algn="ctr"/>
            <a:endParaRPr lang="es-SV" sz="1100" b="1" dirty="0" smtClean="0">
              <a:solidFill>
                <a:srgbClr val="002395"/>
              </a:solidFill>
              <a:effectLst>
                <a:outerShdw blurRad="38100" dist="38100" dir="2700000" algn="tl">
                  <a:srgbClr val="000000">
                    <a:alpha val="43137"/>
                  </a:srgbClr>
                </a:outerShdw>
              </a:effectLst>
              <a:latin typeface="+mj-lt"/>
              <a:ea typeface="Calibri"/>
              <a:cs typeface="Times New Roman"/>
            </a:endParaRPr>
          </a:p>
          <a:p>
            <a:pPr algn="ctr">
              <a:lnSpc>
                <a:spcPts val="5200"/>
              </a:lnSpc>
            </a:pPr>
            <a:r>
              <a:rPr lang="es-SV" sz="5400" b="1" dirty="0" smtClean="0">
                <a:solidFill>
                  <a:srgbClr val="002395"/>
                </a:solidFill>
                <a:ea typeface="Calibri"/>
                <a:cs typeface="Times New Roman"/>
              </a:rPr>
              <a:t>Inversión Nacional para </a:t>
            </a:r>
            <a:r>
              <a:rPr lang="es-SV" sz="5400" b="1" dirty="0">
                <a:solidFill>
                  <a:srgbClr val="002395"/>
                </a:solidFill>
                <a:ea typeface="Calibri"/>
                <a:cs typeface="Times New Roman"/>
              </a:rPr>
              <a:t>el Buen Vivir</a:t>
            </a:r>
            <a:endParaRPr lang="es-SV" sz="1050" b="1" dirty="0" smtClean="0">
              <a:solidFill>
                <a:srgbClr val="002395"/>
              </a:solidFill>
              <a:latin typeface="+mj-lt"/>
              <a:ea typeface="Calibri"/>
              <a:cs typeface="Times New Roman"/>
            </a:endParaRPr>
          </a:p>
        </p:txBody>
      </p:sp>
      <p:pic>
        <p:nvPicPr>
          <p:cNvPr id="8" name="7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4564906">
            <a:off x="6571211" y="4613144"/>
            <a:ext cx="4645161" cy="4489713"/>
          </a:xfrm>
          <a:prstGeom prst="rect">
            <a:avLst/>
          </a:prstGeom>
        </p:spPr>
      </p:pic>
    </p:spTree>
    <p:extLst>
      <p:ext uri="{BB962C8B-B14F-4D97-AF65-F5344CB8AC3E}">
        <p14:creationId xmlns:p14="http://schemas.microsoft.com/office/powerpoint/2010/main" val="3891927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3491880" y="4264504"/>
            <a:ext cx="5364088" cy="1252728"/>
          </a:xfrm>
        </p:spPr>
        <p:txBody>
          <a:bodyPr>
            <a:noAutofit/>
          </a:bodyPr>
          <a:lstStyle/>
          <a:p>
            <a:pPr algn="r"/>
            <a:r>
              <a:rPr lang="es-SV" sz="7200" b="1" dirty="0" smtClean="0">
                <a:solidFill>
                  <a:schemeClr val="tx2"/>
                </a:solidFill>
              </a:rPr>
              <a:t>Proyecciones</a:t>
            </a:r>
            <a:endParaRPr lang="es-SV" sz="2400" b="1" dirty="0">
              <a:solidFill>
                <a:schemeClr val="tx2"/>
              </a:solidFill>
            </a:endParaRPr>
          </a:p>
        </p:txBody>
      </p:sp>
    </p:spTree>
    <p:extLst>
      <p:ext uri="{BB962C8B-B14F-4D97-AF65-F5344CB8AC3E}">
        <p14:creationId xmlns:p14="http://schemas.microsoft.com/office/powerpoint/2010/main" val="1754438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398"/>
            <a:ext cx="9144000" cy="6841204"/>
          </a:xfrm>
          <a:prstGeom prst="rect">
            <a:avLst/>
          </a:prstGeom>
        </p:spPr>
      </p:pic>
      <p:sp>
        <p:nvSpPr>
          <p:cNvPr id="2" name="Título 1"/>
          <p:cNvSpPr>
            <a:spLocks noGrp="1"/>
          </p:cNvSpPr>
          <p:nvPr>
            <p:ph type="title"/>
          </p:nvPr>
        </p:nvSpPr>
        <p:spPr/>
        <p:txBody>
          <a:bodyPr>
            <a:normAutofit fontScale="90000"/>
          </a:bodyPr>
          <a:lstStyle/>
          <a:p>
            <a:r>
              <a:rPr lang="es-SV"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r>
            <a:br>
              <a:rPr lang="es-SV"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br>
            <a:r>
              <a:rPr lang="es-SV"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r>
            <a:br>
              <a:rPr lang="es-SV"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br>
            <a:r>
              <a:rPr lang="es-SV" sz="4000"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s-SV"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r>
            <a:br>
              <a:rPr lang="es-SV"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br>
            <a:endParaRPr lang="es-SV" dirty="0"/>
          </a:p>
        </p:txBody>
      </p:sp>
      <p:sp>
        <p:nvSpPr>
          <p:cNvPr id="7" name="CuadroTexto 2"/>
          <p:cNvSpPr txBox="1">
            <a:spLocks noChangeArrowheads="1"/>
          </p:cNvSpPr>
          <p:nvPr/>
        </p:nvSpPr>
        <p:spPr bwMode="auto">
          <a:xfrm>
            <a:off x="251520" y="3442712"/>
            <a:ext cx="6120680" cy="3132570"/>
          </a:xfrm>
          <a:prstGeom prst="rect">
            <a:avLst/>
          </a:prstGeom>
          <a:extLst/>
        </p:spPr>
        <p:txBody>
          <a:bodyPr vert="horz" lIns="91440" tIns="45720" rIns="91440" bIns="45720" rtlCol="0" anchor="ctr">
            <a:noAutofit/>
          </a:bodyPr>
          <a:lstStyle>
            <a:lvl1pPr algn="r">
              <a:spcBef>
                <a:spcPct val="0"/>
              </a:spcBef>
              <a:buNone/>
              <a:defRPr sz="7200" b="1">
                <a:solidFill>
                  <a:schemeClr val="tx2"/>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l"/>
            <a:r>
              <a:rPr lang="es-SV" altLang="es-SV" sz="4000" dirty="0"/>
              <a:t>De Comunidades Solidarias a la Estrategia de Erradicación de la Pobreza</a:t>
            </a:r>
          </a:p>
        </p:txBody>
      </p:sp>
      <p:pic>
        <p:nvPicPr>
          <p:cNvPr id="8" name="7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873435">
            <a:off x="4285706" y="849238"/>
            <a:ext cx="4645161" cy="4489713"/>
          </a:xfrm>
          <a:prstGeom prst="rect">
            <a:avLst/>
          </a:prstGeom>
        </p:spPr>
      </p:pic>
    </p:spTree>
    <p:extLst>
      <p:ext uri="{BB962C8B-B14F-4D97-AF65-F5344CB8AC3E}">
        <p14:creationId xmlns:p14="http://schemas.microsoft.com/office/powerpoint/2010/main" val="28386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37078" t="15038" r="35376" b="29920"/>
          <a:stretch/>
        </p:blipFill>
        <p:spPr bwMode="auto">
          <a:xfrm>
            <a:off x="4608512" y="1371043"/>
            <a:ext cx="4572000" cy="513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ítulo 1"/>
          <p:cNvSpPr>
            <a:spLocks noGrp="1"/>
          </p:cNvSpPr>
          <p:nvPr>
            <p:ph type="title"/>
          </p:nvPr>
        </p:nvSpPr>
        <p:spPr/>
        <p:txBody>
          <a:bodyPr>
            <a:normAutofit fontScale="90000"/>
          </a:bodyPr>
          <a:lstStyle/>
          <a:p>
            <a:r>
              <a:rPr lang="es-SV"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r>
            <a:br>
              <a:rPr lang="es-SV"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br>
            <a:r>
              <a:rPr lang="es-SV"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r>
            <a:br>
              <a:rPr lang="es-SV"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br>
            <a:r>
              <a:rPr lang="es-SV" sz="4000"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s-SV"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r>
            <a:br>
              <a:rPr lang="es-SV"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br>
            <a:endParaRPr lang="es-SV" dirty="0"/>
          </a:p>
        </p:txBody>
      </p:sp>
      <p:pic>
        <p:nvPicPr>
          <p:cNvPr id="2050" name="Picture 2"/>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4498" r="5774"/>
          <a:stretch/>
        </p:blipFill>
        <p:spPr bwMode="auto">
          <a:xfrm>
            <a:off x="35497" y="1340768"/>
            <a:ext cx="4608511" cy="516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uadroTexto 2"/>
          <p:cNvSpPr txBox="1">
            <a:spLocks noGrp="1" noChangeArrowheads="1"/>
          </p:cNvSpPr>
          <p:nvPr>
            <p:ph type="body" idx="1"/>
          </p:nvPr>
        </p:nvSpPr>
        <p:spPr bwMode="auto">
          <a:xfrm>
            <a:off x="0" y="0"/>
            <a:ext cx="3563888" cy="1268760"/>
          </a:xfrm>
          <a:prstGeom prst="rect">
            <a:avLst/>
          </a:prstGeom>
          <a:extLst/>
        </p:spPr>
        <p:txBody>
          <a:bodyPr vert="horz" lIns="91440" tIns="45720" rIns="91440" bIns="45720" rtlCol="0" anchor="ctr">
            <a:noAutofit/>
          </a:bodyPr>
          <a:lstStyle/>
          <a:p>
            <a:pPr>
              <a:spcBef>
                <a:spcPct val="0"/>
              </a:spcBef>
            </a:pPr>
            <a:r>
              <a:rPr lang="es-SV" altLang="es-SV" sz="3600" b="1" dirty="0" smtClean="0">
                <a:solidFill>
                  <a:schemeClr val="tx2"/>
                </a:solidFill>
                <a:latin typeface="+mj-lt"/>
                <a:ea typeface="+mj-ea"/>
                <a:cs typeface="+mj-cs"/>
              </a:rPr>
              <a:t>Decreto Ejecutivo No. 28</a:t>
            </a:r>
          </a:p>
        </p:txBody>
      </p:sp>
      <p:sp>
        <p:nvSpPr>
          <p:cNvPr id="3" name="2 CuadroTexto"/>
          <p:cNvSpPr txBox="1"/>
          <p:nvPr/>
        </p:nvSpPr>
        <p:spPr>
          <a:xfrm>
            <a:off x="251520" y="1416655"/>
            <a:ext cx="8640960" cy="4524315"/>
          </a:xfrm>
          <a:prstGeom prst="rect">
            <a:avLst/>
          </a:prstGeom>
          <a:solidFill>
            <a:schemeClr val="bg1"/>
          </a:solidFill>
          <a:ln w="25400">
            <a:solidFill>
              <a:schemeClr val="tx2"/>
            </a:solidFill>
          </a:ln>
        </p:spPr>
        <p:txBody>
          <a:bodyPr wrap="square" rtlCol="0">
            <a:spAutoFit/>
          </a:bodyPr>
          <a:lstStyle/>
          <a:p>
            <a:pPr algn="just"/>
            <a:endParaRPr lang="es-SV" sz="2400" dirty="0" smtClean="0"/>
          </a:p>
          <a:p>
            <a:pPr algn="just"/>
            <a:r>
              <a:rPr lang="es-SV" sz="2400" dirty="0" smtClean="0"/>
              <a:t>Art</a:t>
            </a:r>
            <a:r>
              <a:rPr lang="es-SV" sz="2400" dirty="0"/>
              <a:t>. </a:t>
            </a:r>
            <a:r>
              <a:rPr lang="es-SV" sz="2400" dirty="0" smtClean="0"/>
              <a:t>2.- </a:t>
            </a:r>
            <a:r>
              <a:rPr lang="es-SV" sz="2400" dirty="0"/>
              <a:t>La Estrategia sustituirá gradualmente al Programa Comunidades Solidarias, de acuerdo a la priorización de municipios definida por el Registro Único de Beneficiarios o participantes de los programas sociales. Los municipios de comunidades Solidarias, donde no se esté implementando la Estrategia, continuarán con la entrega de transferencias monetarias y el seguimiento de corresponsabilidades a los beneficiarios que ya están participando. No se realizarán nuevas incorporaciones de beneficiarios, con excepción de las personas adultas mayores, que cumplan con los criterios establecidos, hasta que la Estrategia se implemente en dichos municipios</a:t>
            </a:r>
            <a:r>
              <a:rPr lang="es-SV" sz="2400" dirty="0" smtClean="0"/>
              <a:t>.</a:t>
            </a:r>
          </a:p>
        </p:txBody>
      </p:sp>
      <p:sp>
        <p:nvSpPr>
          <p:cNvPr id="10" name="9 CuadroTexto"/>
          <p:cNvSpPr txBox="1"/>
          <p:nvPr/>
        </p:nvSpPr>
        <p:spPr>
          <a:xfrm>
            <a:off x="251520" y="1407656"/>
            <a:ext cx="8640960" cy="4570482"/>
          </a:xfrm>
          <a:prstGeom prst="rect">
            <a:avLst/>
          </a:prstGeom>
          <a:solidFill>
            <a:schemeClr val="bg1"/>
          </a:solidFill>
          <a:ln w="25400">
            <a:solidFill>
              <a:schemeClr val="tx2"/>
            </a:solidFill>
          </a:ln>
        </p:spPr>
        <p:txBody>
          <a:bodyPr wrap="square" rtlCol="0">
            <a:spAutoFit/>
          </a:bodyPr>
          <a:lstStyle/>
          <a:p>
            <a:endParaRPr lang="es-SV" sz="2400" dirty="0" smtClean="0"/>
          </a:p>
          <a:p>
            <a:r>
              <a:rPr lang="es-SV" sz="2400" dirty="0" smtClean="0"/>
              <a:t>Art</a:t>
            </a:r>
            <a:r>
              <a:rPr lang="es-SV" sz="2400" dirty="0"/>
              <a:t>. 4.- En cuanto al componente de infraestructura social, </a:t>
            </a:r>
            <a:r>
              <a:rPr lang="es-SV" sz="2500" b="1" i="1" dirty="0">
                <a:solidFill>
                  <a:srgbClr val="490092"/>
                </a:solidFill>
              </a:rPr>
              <a:t>la priorización de acciones será determinada por la Secretaría Técnica y de Planificación de la Presidencia</a:t>
            </a:r>
            <a:r>
              <a:rPr lang="es-SV" sz="2500" b="1" dirty="0"/>
              <a:t>,</a:t>
            </a:r>
            <a:r>
              <a:rPr lang="es-SV" sz="2400" dirty="0"/>
              <a:t> tanto en los municipios que se incorporan a la Estrategia, como en los municipios donde continúa implementándose el Programa Comunidades Solidarias, las cuales contemplarán mejoras al sistema de agua potable, protección de fuentes de agua, saneamiento, acceso a energía, mejoramiento de infraestructura educativa y de salud y mejoramiento de vivienda y </a:t>
            </a:r>
            <a:r>
              <a:rPr lang="es-SV" sz="2400" dirty="0" smtClean="0"/>
              <a:t>hábitat…</a:t>
            </a:r>
          </a:p>
          <a:p>
            <a:endParaRPr lang="es-SV" sz="2400" dirty="0"/>
          </a:p>
          <a:p>
            <a:endParaRPr lang="es-SV" sz="2400" dirty="0"/>
          </a:p>
        </p:txBody>
      </p:sp>
    </p:spTree>
    <p:extLst>
      <p:ext uri="{BB962C8B-B14F-4D97-AF65-F5344CB8AC3E}">
        <p14:creationId xmlns:p14="http://schemas.microsoft.com/office/powerpoint/2010/main" val="2843433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SV"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r>
            <a:br>
              <a:rPr lang="es-SV"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br>
            <a:r>
              <a:rPr lang="es-SV"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r>
            <a:br>
              <a:rPr lang="es-SV"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br>
            <a:r>
              <a:rPr lang="es-SV" sz="4000"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s-SV"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r>
            <a:br>
              <a:rPr lang="es-SV"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br>
            <a:endParaRPr lang="es-SV" dirty="0"/>
          </a:p>
        </p:txBody>
      </p:sp>
      <p:sp>
        <p:nvSpPr>
          <p:cNvPr id="4" name="CuadroTexto 2"/>
          <p:cNvSpPr txBox="1">
            <a:spLocks noGrp="1" noChangeArrowheads="1"/>
          </p:cNvSpPr>
          <p:nvPr>
            <p:ph type="body" idx="1"/>
          </p:nvPr>
        </p:nvSpPr>
        <p:spPr bwMode="auto">
          <a:xfrm>
            <a:off x="1403648" y="2060848"/>
            <a:ext cx="6476316" cy="2088232"/>
          </a:xfrm>
          <a:prstGeom prst="rect">
            <a:avLst/>
          </a:prstGeom>
          <a:extLst/>
        </p:spPr>
        <p:txBody>
          <a:bodyPr vert="horz" lIns="91440" tIns="45720" rIns="91440" bIns="45720" rtlCol="0" anchor="ctr">
            <a:noAutofit/>
          </a:bodyPr>
          <a:lstStyle/>
          <a:p>
            <a:pPr>
              <a:spcBef>
                <a:spcPct val="0"/>
              </a:spcBef>
            </a:pPr>
            <a:r>
              <a:rPr lang="es-SV" altLang="es-SV" sz="5400" b="1" dirty="0">
                <a:solidFill>
                  <a:schemeClr val="tx2"/>
                </a:solidFill>
                <a:latin typeface="+mj-lt"/>
                <a:ea typeface="+mj-ea"/>
                <a:cs typeface="+mj-cs"/>
              </a:rPr>
              <a:t>¿Qué es la Estrategia de Erradicación de la Pobreza?</a:t>
            </a:r>
          </a:p>
        </p:txBody>
      </p:sp>
    </p:spTree>
    <p:extLst>
      <p:ext uri="{BB962C8B-B14F-4D97-AF65-F5344CB8AC3E}">
        <p14:creationId xmlns:p14="http://schemas.microsoft.com/office/powerpoint/2010/main" val="4505921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SV"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r>
            <a:br>
              <a:rPr lang="es-SV"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br>
            <a:r>
              <a:rPr lang="es-SV"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r>
            <a:br>
              <a:rPr lang="es-SV"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br>
            <a:r>
              <a:rPr lang="es-SV" sz="4000"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s-SV"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r>
            <a:br>
              <a:rPr lang="es-SV"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br>
            <a:endParaRPr lang="es-SV" dirty="0"/>
          </a:p>
        </p:txBody>
      </p:sp>
      <p:sp>
        <p:nvSpPr>
          <p:cNvPr id="5" name="CuadroTexto 2"/>
          <p:cNvSpPr txBox="1">
            <a:spLocks noChangeArrowheads="1"/>
          </p:cNvSpPr>
          <p:nvPr/>
        </p:nvSpPr>
        <p:spPr bwMode="auto">
          <a:xfrm>
            <a:off x="107504" y="2838415"/>
            <a:ext cx="2788925" cy="2246769"/>
          </a:xfrm>
          <a:prstGeom prst="rect">
            <a:avLst/>
          </a:prstGeom>
          <a:ln>
            <a:noFill/>
          </a:ln>
          <a:extLst/>
        </p:spPr>
        <p:style>
          <a:lnRef idx="2">
            <a:schemeClr val="accent3"/>
          </a:lnRef>
          <a:fillRef idx="1">
            <a:schemeClr val="lt1"/>
          </a:fillRef>
          <a:effectRef idx="0">
            <a:schemeClr val="accent3"/>
          </a:effectRef>
          <a:fontRef idx="minor">
            <a:schemeClr val="dk1"/>
          </a:fontRef>
        </p:style>
        <p:txBody>
          <a:bodyPr wrap="square">
            <a:spAutoFit/>
          </a:bodyPr>
          <a:lstStyle>
            <a:lvl1pPr marL="285750" indent="-285750">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indent="0" algn="ctr"/>
            <a:r>
              <a:rPr lang="es-MX" altLang="es-SV" sz="2800" b="1" dirty="0" smtClean="0">
                <a:solidFill>
                  <a:schemeClr val="tx2"/>
                </a:solidFill>
              </a:rPr>
              <a:t>De un programa hacia una </a:t>
            </a:r>
            <a:r>
              <a:rPr lang="es-MX" altLang="es-SV" sz="2800" b="1" i="1" dirty="0" smtClean="0">
                <a:solidFill>
                  <a:srgbClr val="002395"/>
                </a:solidFill>
              </a:rPr>
              <a:t>Estrategia para los 262 municipios </a:t>
            </a:r>
          </a:p>
        </p:txBody>
      </p:sp>
      <p:sp>
        <p:nvSpPr>
          <p:cNvPr id="6" name="Rectángulo 5"/>
          <p:cNvSpPr/>
          <p:nvPr/>
        </p:nvSpPr>
        <p:spPr>
          <a:xfrm>
            <a:off x="3668092" y="2031806"/>
            <a:ext cx="5368404" cy="4832092"/>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lgn="ctr">
              <a:buClr>
                <a:srgbClr val="002395">
                  <a:lumMod val="75000"/>
                </a:srgbClr>
              </a:buClr>
              <a:defRPr/>
            </a:pPr>
            <a:r>
              <a:rPr lang="es-GT" altLang="es-SV" sz="2800" b="1" dirty="0" smtClean="0">
                <a:solidFill>
                  <a:srgbClr val="002395"/>
                </a:solidFill>
                <a:latin typeface="Calibri" pitchFamily="34" charset="0"/>
              </a:rPr>
              <a:t>Es </a:t>
            </a:r>
            <a:r>
              <a:rPr lang="es-GT" altLang="es-SV" sz="2800" b="1" dirty="0">
                <a:solidFill>
                  <a:srgbClr val="002395"/>
                </a:solidFill>
                <a:latin typeface="Calibri" pitchFamily="34" charset="0"/>
              </a:rPr>
              <a:t>un conjunto de acciones interinstitucionales e intersectoriales de política pública para la atención prioritaria de las </a:t>
            </a:r>
            <a:r>
              <a:rPr lang="es-GT" altLang="es-SV" sz="2800" b="1" i="1" u="sng" dirty="0">
                <a:solidFill>
                  <a:srgbClr val="002395"/>
                </a:solidFill>
                <a:latin typeface="Calibri" pitchFamily="34" charset="0"/>
              </a:rPr>
              <a:t>familias</a:t>
            </a:r>
            <a:r>
              <a:rPr lang="es-GT" altLang="es-SV" sz="2800" b="1" dirty="0">
                <a:solidFill>
                  <a:srgbClr val="002395"/>
                </a:solidFill>
                <a:latin typeface="Calibri" pitchFamily="34" charset="0"/>
              </a:rPr>
              <a:t> en </a:t>
            </a:r>
            <a:r>
              <a:rPr lang="es-GT" altLang="es-SV" sz="2800" b="1" dirty="0" smtClean="0">
                <a:solidFill>
                  <a:srgbClr val="002395"/>
                </a:solidFill>
                <a:latin typeface="Calibri" pitchFamily="34" charset="0"/>
              </a:rPr>
              <a:t>pobreza: </a:t>
            </a:r>
            <a:endParaRPr lang="es-GT" altLang="es-SV" sz="2800" b="1" dirty="0">
              <a:solidFill>
                <a:srgbClr val="002395"/>
              </a:solidFill>
              <a:latin typeface="Calibri" pitchFamily="34" charset="0"/>
            </a:endParaRPr>
          </a:p>
          <a:p>
            <a:pPr lvl="1" algn="just"/>
            <a:endParaRPr lang="es-ES" altLang="es-SV" sz="2400" dirty="0">
              <a:solidFill>
                <a:schemeClr val="tx2"/>
              </a:solidFill>
              <a:latin typeface="Calibri" pitchFamily="34" charset="0"/>
            </a:endParaRPr>
          </a:p>
          <a:p>
            <a:pPr marL="342900" indent="-342900" algn="r">
              <a:buClr>
                <a:srgbClr val="490092"/>
              </a:buClr>
              <a:buSzPct val="120000"/>
              <a:buFont typeface="+mj-lt"/>
              <a:buAutoNum type="arabicPeriod"/>
              <a:defRPr/>
            </a:pPr>
            <a:r>
              <a:rPr lang="es-MX" altLang="es-SV" sz="2000" dirty="0">
                <a:solidFill>
                  <a:schemeClr val="tx2"/>
                </a:solidFill>
                <a:latin typeface="Calibri" pitchFamily="34" charset="0"/>
              </a:rPr>
              <a:t>Atender derechos humanos fundamentales: salud, alimentación,  educación </a:t>
            </a:r>
            <a:r>
              <a:rPr lang="es-MX" altLang="es-SV" sz="2000" dirty="0" smtClean="0">
                <a:solidFill>
                  <a:schemeClr val="tx2"/>
                </a:solidFill>
                <a:latin typeface="Calibri" pitchFamily="34" charset="0"/>
              </a:rPr>
              <a:t>principalmente.</a:t>
            </a:r>
          </a:p>
          <a:p>
            <a:pPr marL="342900" indent="-342900" algn="r">
              <a:buClr>
                <a:srgbClr val="490092"/>
              </a:buClr>
              <a:buSzPct val="120000"/>
              <a:buFont typeface="+mj-lt"/>
              <a:buAutoNum type="arabicPeriod"/>
              <a:defRPr/>
            </a:pPr>
            <a:r>
              <a:rPr lang="es-MX" altLang="es-SV" sz="2000" dirty="0" smtClean="0">
                <a:solidFill>
                  <a:schemeClr val="tx2"/>
                </a:solidFill>
                <a:latin typeface="Calibri" pitchFamily="34" charset="0"/>
              </a:rPr>
              <a:t>Crear medios </a:t>
            </a:r>
            <a:r>
              <a:rPr lang="es-MX" altLang="es-SV" sz="2000" dirty="0">
                <a:solidFill>
                  <a:schemeClr val="tx2"/>
                </a:solidFill>
                <a:latin typeface="Calibri" pitchFamily="34" charset="0"/>
              </a:rPr>
              <a:t>de vida sostenibles y </a:t>
            </a:r>
            <a:r>
              <a:rPr lang="es-MX" altLang="es-SV" sz="2000" dirty="0" smtClean="0">
                <a:solidFill>
                  <a:schemeClr val="tx2"/>
                </a:solidFill>
                <a:latin typeface="Calibri" pitchFamily="34" charset="0"/>
              </a:rPr>
              <a:t>fortalecer </a:t>
            </a:r>
            <a:r>
              <a:rPr lang="es-MX" altLang="es-SV" sz="2000" dirty="0">
                <a:solidFill>
                  <a:schemeClr val="tx2"/>
                </a:solidFill>
                <a:latin typeface="Calibri" pitchFamily="34" charset="0"/>
              </a:rPr>
              <a:t>los activos productivos y </a:t>
            </a:r>
            <a:r>
              <a:rPr lang="es-MX" altLang="es-SV" sz="2000" dirty="0" smtClean="0">
                <a:solidFill>
                  <a:schemeClr val="tx2"/>
                </a:solidFill>
                <a:latin typeface="Calibri" pitchFamily="34" charset="0"/>
              </a:rPr>
              <a:t>humanos.</a:t>
            </a:r>
            <a:endParaRPr lang="es-MX" altLang="es-SV" sz="2000" dirty="0">
              <a:solidFill>
                <a:schemeClr val="tx2"/>
              </a:solidFill>
              <a:latin typeface="Calibri" pitchFamily="34" charset="0"/>
            </a:endParaRPr>
          </a:p>
          <a:p>
            <a:pPr marL="342900" indent="-342900" algn="r">
              <a:buClr>
                <a:srgbClr val="490092"/>
              </a:buClr>
              <a:buSzPct val="120000"/>
              <a:buFont typeface="+mj-lt"/>
              <a:buAutoNum type="arabicPeriod"/>
              <a:defRPr/>
            </a:pPr>
            <a:r>
              <a:rPr lang="es-MX" altLang="es-SV" sz="2000" dirty="0" smtClean="0">
                <a:solidFill>
                  <a:schemeClr val="tx2"/>
                </a:solidFill>
                <a:latin typeface="Calibri" pitchFamily="34" charset="0"/>
              </a:rPr>
              <a:t>Aumentar capacidades </a:t>
            </a:r>
            <a:r>
              <a:rPr lang="es-MX" altLang="es-SV" sz="2000" dirty="0">
                <a:solidFill>
                  <a:schemeClr val="tx2"/>
                </a:solidFill>
                <a:latin typeface="Calibri" pitchFamily="34" charset="0"/>
              </a:rPr>
              <a:t>para enfrentar la vulnerabilidad</a:t>
            </a:r>
            <a:r>
              <a:rPr lang="es-MX" altLang="es-SV" sz="2400" dirty="0" smtClean="0">
                <a:solidFill>
                  <a:schemeClr val="tx2"/>
                </a:solidFill>
                <a:latin typeface="Calibri" pitchFamily="34" charset="0"/>
              </a:rPr>
              <a:t>.</a:t>
            </a:r>
            <a:endParaRPr lang="es-SV" altLang="es-SV" sz="2400" dirty="0">
              <a:solidFill>
                <a:schemeClr val="tx2"/>
              </a:solidFill>
              <a:latin typeface="Calibri" pitchFamily="34" charset="0"/>
            </a:endParaRPr>
          </a:p>
        </p:txBody>
      </p:sp>
      <p:sp>
        <p:nvSpPr>
          <p:cNvPr id="7" name="Flecha derecha 6"/>
          <p:cNvSpPr/>
          <p:nvPr/>
        </p:nvSpPr>
        <p:spPr>
          <a:xfrm>
            <a:off x="2896429" y="3533162"/>
            <a:ext cx="887441" cy="759934"/>
          </a:xfrm>
          <a:prstGeom prst="rightArrow">
            <a:avLst/>
          </a:prstGeom>
          <a:solidFill>
            <a:schemeClr val="tx2"/>
          </a:solidFill>
          <a:ln>
            <a:solidFill>
              <a:schemeClr val="tx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S" dirty="0">
              <a:solidFill>
                <a:srgbClr val="FFFFFF"/>
              </a:solidFill>
            </a:endParaRPr>
          </a:p>
        </p:txBody>
      </p:sp>
      <p:sp>
        <p:nvSpPr>
          <p:cNvPr id="8" name="2 Rectángulo"/>
          <p:cNvSpPr/>
          <p:nvPr/>
        </p:nvSpPr>
        <p:spPr>
          <a:xfrm>
            <a:off x="35496" y="-27384"/>
            <a:ext cx="7848872" cy="1938992"/>
          </a:xfrm>
          <a:prstGeom prst="rect">
            <a:avLst/>
          </a:prstGeom>
          <a:noFill/>
          <a:ln w="9525">
            <a:noFill/>
            <a:miter lim="800000"/>
            <a:headEnd/>
            <a:tailEnd/>
          </a:ln>
        </p:spPr>
        <p:txBody>
          <a:bodyPr vert="horz" wrap="square" lIns="91440" tIns="45720" rIns="91440" bIns="45720" rtlCol="0" anchor="ctr">
            <a:spAutoFit/>
          </a:bodyPr>
          <a:lstStyle/>
          <a:p>
            <a:pPr>
              <a:spcBef>
                <a:spcPct val="0"/>
              </a:spcBef>
            </a:pPr>
            <a:r>
              <a:rPr lang="es-SV" sz="4000" b="1" dirty="0" smtClean="0">
                <a:solidFill>
                  <a:schemeClr val="tx2"/>
                </a:solidFill>
                <a:latin typeface="+mj-lt"/>
                <a:cs typeface="Arial" pitchFamily="34" charset="0"/>
              </a:rPr>
              <a:t>De Comunidades Solidarias a la </a:t>
            </a:r>
          </a:p>
          <a:p>
            <a:pPr>
              <a:spcBef>
                <a:spcPct val="0"/>
              </a:spcBef>
            </a:pPr>
            <a:r>
              <a:rPr lang="es-SV" sz="4000" b="1" dirty="0" smtClean="0">
                <a:solidFill>
                  <a:schemeClr val="tx2"/>
                </a:solidFill>
                <a:latin typeface="+mj-lt"/>
                <a:cs typeface="Arial" pitchFamily="34" charset="0"/>
              </a:rPr>
              <a:t>Estrategia de Erradicación de la Pobreza</a:t>
            </a:r>
            <a:endParaRPr lang="es-SV" sz="4000" b="1" dirty="0">
              <a:solidFill>
                <a:schemeClr val="tx2"/>
              </a:solidFill>
              <a:latin typeface="+mj-lt"/>
              <a:cs typeface="Arial" pitchFamily="34" charset="0"/>
            </a:endParaRPr>
          </a:p>
        </p:txBody>
      </p:sp>
    </p:spTree>
    <p:extLst>
      <p:ext uri="{BB962C8B-B14F-4D97-AF65-F5344CB8AC3E}">
        <p14:creationId xmlns:p14="http://schemas.microsoft.com/office/powerpoint/2010/main" val="41176055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8398"/>
            <a:ext cx="4572000" cy="830997"/>
          </a:xfrm>
          <a:noFill/>
          <a:ln w="9525">
            <a:noFill/>
            <a:miter lim="800000"/>
            <a:headEnd/>
            <a:tailEnd/>
          </a:ln>
        </p:spPr>
        <p:txBody>
          <a:bodyPr vert="horz" wrap="square" lIns="91440" tIns="45720" rIns="91440" bIns="45720" rtlCol="0" anchor="ctr">
            <a:spAutoFit/>
          </a:bodyPr>
          <a:lstStyle/>
          <a:p>
            <a:pPr algn="ctr"/>
            <a:r>
              <a:rPr lang="es-SV" sz="4800" b="1" dirty="0" smtClean="0">
                <a:ea typeface="+mn-ea"/>
                <a:cs typeface="Arial" pitchFamily="34" charset="0"/>
              </a:rPr>
              <a:t>Objetivo</a:t>
            </a:r>
            <a:endParaRPr lang="es-SV" sz="4800" b="1" dirty="0">
              <a:ea typeface="+mn-ea"/>
              <a:cs typeface="Arial" pitchFamily="34" charset="0"/>
            </a:endParaRPr>
          </a:p>
        </p:txBody>
      </p:sp>
      <p:sp>
        <p:nvSpPr>
          <p:cNvPr id="4" name="7 Marcador de contenido"/>
          <p:cNvSpPr txBox="1">
            <a:spLocks noGrp="1"/>
          </p:cNvSpPr>
          <p:nvPr>
            <p:ph idx="1"/>
          </p:nvPr>
        </p:nvSpPr>
        <p:spPr bwMode="auto">
          <a:xfrm>
            <a:off x="-180528" y="1156752"/>
            <a:ext cx="5760640" cy="5078313"/>
          </a:xfrm>
          <a:prstGeom prst="rect">
            <a:avLst/>
          </a:prstGeom>
          <a:noFill/>
          <a:ln>
            <a:noFill/>
          </a:ln>
          <a:extLst/>
        </p:spPr>
        <p:style>
          <a:lnRef idx="2">
            <a:schemeClr val="dk1"/>
          </a:lnRef>
          <a:fillRef idx="1">
            <a:schemeClr val="lt1"/>
          </a:fillRef>
          <a:effectRef idx="0">
            <a:schemeClr val="dk1"/>
          </a:effectRef>
          <a:fontRef idx="minor">
            <a:schemeClr val="dk1"/>
          </a:fontRef>
        </p:style>
        <p:txBody>
          <a:bodyPr wrap="square">
            <a:spAutoFit/>
          </a:bodyPr>
          <a:lstStyle>
            <a:lvl1pPr marL="217488" indent="-217488" algn="l" rtl="0" eaLnBrk="0" fontAlgn="base" hangingPunct="0">
              <a:spcBef>
                <a:spcPct val="20000"/>
              </a:spcBef>
              <a:spcAft>
                <a:spcPct val="0"/>
              </a:spcAft>
              <a:buFont typeface="Arial" pitchFamily="34" charset="0"/>
              <a:buChar char="•"/>
              <a:defRPr sz="2000" kern="1200">
                <a:solidFill>
                  <a:schemeClr val="tx1"/>
                </a:solidFill>
                <a:latin typeface="Tw Cen MT" panose="020B0602020104020603" pitchFamily="34" charset="0"/>
                <a:ea typeface="+mn-ea"/>
                <a:cs typeface="+mn-cs"/>
              </a:defRPr>
            </a:lvl1pPr>
            <a:lvl2pPr marL="471488" indent="-180975" algn="l" rtl="0" eaLnBrk="0" fontAlgn="base" hangingPunct="0">
              <a:spcBef>
                <a:spcPct val="20000"/>
              </a:spcBef>
              <a:spcAft>
                <a:spcPct val="0"/>
              </a:spcAft>
              <a:buFont typeface="Arial" pitchFamily="34" charset="0"/>
              <a:buChar char="–"/>
              <a:defRPr sz="1700" kern="1200">
                <a:solidFill>
                  <a:schemeClr val="tx1"/>
                </a:solidFill>
                <a:latin typeface="Tw Cen MT" panose="020B0602020104020603" pitchFamily="34" charset="0"/>
                <a:ea typeface="+mn-ea"/>
                <a:cs typeface="+mn-cs"/>
              </a:defRPr>
            </a:lvl2pPr>
            <a:lvl3pPr marL="725488" indent="-144463" algn="l" rtl="0" eaLnBrk="0" fontAlgn="base" hangingPunct="0">
              <a:spcBef>
                <a:spcPct val="20000"/>
              </a:spcBef>
              <a:spcAft>
                <a:spcPct val="0"/>
              </a:spcAft>
              <a:buFont typeface="Arial" pitchFamily="34" charset="0"/>
              <a:buChar char="•"/>
              <a:defRPr sz="1500" kern="1200">
                <a:solidFill>
                  <a:schemeClr val="tx1"/>
                </a:solidFill>
                <a:latin typeface="Tw Cen MT" panose="020B0602020104020603" pitchFamily="34" charset="0"/>
                <a:ea typeface="+mn-ea"/>
                <a:cs typeface="+mn-cs"/>
              </a:defRPr>
            </a:lvl3pPr>
            <a:lvl4pPr marL="1014413" indent="-144463" algn="l" rtl="0" eaLnBrk="0" fontAlgn="base" hangingPunct="0">
              <a:spcBef>
                <a:spcPct val="20000"/>
              </a:spcBef>
              <a:spcAft>
                <a:spcPct val="0"/>
              </a:spcAft>
              <a:buFont typeface="Arial" pitchFamily="34" charset="0"/>
              <a:buChar char="–"/>
              <a:defRPr sz="1200" kern="1200">
                <a:solidFill>
                  <a:schemeClr val="tx1"/>
                </a:solidFill>
                <a:latin typeface="Tw Cen MT" panose="020B0602020104020603" pitchFamily="34" charset="0"/>
                <a:ea typeface="+mn-ea"/>
                <a:cs typeface="+mn-cs"/>
              </a:defRPr>
            </a:lvl4pPr>
            <a:lvl5pPr marL="1304925" indent="-144463" algn="l" rtl="0" eaLnBrk="0" fontAlgn="base" hangingPunct="0">
              <a:spcBef>
                <a:spcPct val="20000"/>
              </a:spcBef>
              <a:spcAft>
                <a:spcPct val="0"/>
              </a:spcAft>
              <a:buFont typeface="Arial" pitchFamily="34" charset="0"/>
              <a:buChar char="»"/>
              <a:defRPr sz="1200" kern="1200">
                <a:solidFill>
                  <a:schemeClr val="tx1"/>
                </a:solidFill>
                <a:latin typeface="Tw Cen MT" panose="020B0602020104020603" pitchFamily="34" charset="0"/>
                <a:ea typeface="+mn-ea"/>
                <a:cs typeface="+mn-cs"/>
              </a:defRPr>
            </a:lvl5pPr>
            <a:lvl6pPr marL="1596520" indent="-145138" algn="l" defTabSz="580553" rtl="0" eaLnBrk="1" latinLnBrk="0" hangingPunct="1">
              <a:spcBef>
                <a:spcPct val="20000"/>
              </a:spcBef>
              <a:buFont typeface="Arial" panose="020B0604020202020204" pitchFamily="34" charset="0"/>
              <a:buChar char="•"/>
              <a:defRPr sz="1270" kern="1200">
                <a:solidFill>
                  <a:schemeClr val="tx1"/>
                </a:solidFill>
                <a:latin typeface="+mn-lt"/>
                <a:ea typeface="+mn-ea"/>
                <a:cs typeface="+mn-cs"/>
              </a:defRPr>
            </a:lvl6pPr>
            <a:lvl7pPr marL="1886796" indent="-145138" algn="l" defTabSz="580553" rtl="0" eaLnBrk="1" latinLnBrk="0" hangingPunct="1">
              <a:spcBef>
                <a:spcPct val="20000"/>
              </a:spcBef>
              <a:buFont typeface="Arial" panose="020B0604020202020204" pitchFamily="34" charset="0"/>
              <a:buChar char="•"/>
              <a:defRPr sz="1270" kern="1200">
                <a:solidFill>
                  <a:schemeClr val="tx1"/>
                </a:solidFill>
                <a:latin typeface="+mn-lt"/>
                <a:ea typeface="+mn-ea"/>
                <a:cs typeface="+mn-cs"/>
              </a:defRPr>
            </a:lvl7pPr>
            <a:lvl8pPr marL="2177072" indent="-145138" algn="l" defTabSz="580553" rtl="0" eaLnBrk="1" latinLnBrk="0" hangingPunct="1">
              <a:spcBef>
                <a:spcPct val="20000"/>
              </a:spcBef>
              <a:buFont typeface="Arial" panose="020B0604020202020204" pitchFamily="34" charset="0"/>
              <a:buChar char="•"/>
              <a:defRPr sz="1270" kern="1200">
                <a:solidFill>
                  <a:schemeClr val="tx1"/>
                </a:solidFill>
                <a:latin typeface="+mn-lt"/>
                <a:ea typeface="+mn-ea"/>
                <a:cs typeface="+mn-cs"/>
              </a:defRPr>
            </a:lvl8pPr>
            <a:lvl9pPr marL="2467348" indent="-145138" algn="l" defTabSz="580553" rtl="0" eaLnBrk="1" latinLnBrk="0" hangingPunct="1">
              <a:spcBef>
                <a:spcPct val="20000"/>
              </a:spcBef>
              <a:buFont typeface="Arial" panose="020B0604020202020204" pitchFamily="34" charset="0"/>
              <a:buChar char="•"/>
              <a:defRPr sz="1270" kern="1200">
                <a:solidFill>
                  <a:schemeClr val="tx1"/>
                </a:solidFill>
                <a:latin typeface="+mn-lt"/>
                <a:ea typeface="+mn-ea"/>
                <a:cs typeface="+mn-cs"/>
              </a:defRPr>
            </a:lvl9pPr>
          </a:lstStyle>
          <a:p>
            <a:pPr marL="254000" lvl="1" indent="0">
              <a:buNone/>
              <a:defRPr/>
            </a:pPr>
            <a:r>
              <a:rPr lang="es-SV" sz="3600" dirty="0" smtClean="0">
                <a:solidFill>
                  <a:schemeClr val="tx2"/>
                </a:solidFill>
                <a:latin typeface="Calibri" pitchFamily="34" charset="0"/>
              </a:rPr>
              <a:t>Contribuir </a:t>
            </a:r>
            <a:r>
              <a:rPr lang="es-MX" sz="3600" dirty="0" smtClean="0">
                <a:solidFill>
                  <a:schemeClr val="tx2"/>
                </a:solidFill>
                <a:latin typeface="Calibri" pitchFamily="34" charset="0"/>
              </a:rPr>
              <a:t>progresivamente </a:t>
            </a:r>
            <a:r>
              <a:rPr lang="es-MX" sz="3600" dirty="0">
                <a:solidFill>
                  <a:schemeClr val="tx2"/>
                </a:solidFill>
                <a:latin typeface="Calibri" pitchFamily="34" charset="0"/>
              </a:rPr>
              <a:t>a la erradicación de la pobreza, especialmente </a:t>
            </a:r>
            <a:r>
              <a:rPr lang="es-MX" sz="3600" dirty="0" smtClean="0">
                <a:solidFill>
                  <a:schemeClr val="tx2"/>
                </a:solidFill>
                <a:latin typeface="Calibri" pitchFamily="34" charset="0"/>
              </a:rPr>
              <a:t>la </a:t>
            </a:r>
            <a:r>
              <a:rPr lang="es-MX" sz="3600" dirty="0">
                <a:solidFill>
                  <a:schemeClr val="tx2"/>
                </a:solidFill>
                <a:latin typeface="Calibri" pitchFamily="34" charset="0"/>
              </a:rPr>
              <a:t>pobreza extrema, a través del desarrollo de capacidades y mejora del ingreso a las personas en condición de pobreza en 262 municipios.</a:t>
            </a:r>
            <a:endParaRPr lang="es-SV" sz="3600" dirty="0" smtClean="0">
              <a:solidFill>
                <a:schemeClr val="tx2"/>
              </a:solidFill>
              <a:latin typeface="Calibri" pitchFamily="34" charset="0"/>
            </a:endParaRPr>
          </a:p>
        </p:txBody>
      </p:sp>
      <p:sp>
        <p:nvSpPr>
          <p:cNvPr id="6" name="Rectángulo 5"/>
          <p:cNvSpPr/>
          <p:nvPr/>
        </p:nvSpPr>
        <p:spPr>
          <a:xfrm>
            <a:off x="5508104" y="1124744"/>
            <a:ext cx="3312368" cy="5509200"/>
          </a:xfrm>
          <a:prstGeom prst="rect">
            <a:avLst/>
          </a:prstGeom>
          <a:solidFill>
            <a:schemeClr val="tx2"/>
          </a:solidFill>
          <a:ln>
            <a:noFill/>
          </a:ln>
          <a:effectLst/>
        </p:spPr>
        <p:style>
          <a:lnRef idx="0">
            <a:schemeClr val="accent4"/>
          </a:lnRef>
          <a:fillRef idx="3">
            <a:schemeClr val="accent4"/>
          </a:fillRef>
          <a:effectRef idx="3">
            <a:schemeClr val="accent4"/>
          </a:effectRef>
          <a:fontRef idx="minor">
            <a:schemeClr val="lt1"/>
          </a:fontRef>
        </p:style>
        <p:txBody>
          <a:bodyPr wrap="square">
            <a:spAutoFit/>
          </a:bodyPr>
          <a:lstStyle/>
          <a:p>
            <a:pPr algn="ctr">
              <a:buClr>
                <a:srgbClr val="002395"/>
              </a:buClr>
              <a:buFont typeface="Arial" charset="0"/>
              <a:buChar char="•"/>
            </a:pPr>
            <a:r>
              <a:rPr lang="es-ES" altLang="es-SV" sz="3200" b="1" dirty="0">
                <a:solidFill>
                  <a:srgbClr val="FFFFFF"/>
                </a:solidFill>
                <a:latin typeface="Calibri" pitchFamily="34" charset="0"/>
              </a:rPr>
              <a:t>Aún </a:t>
            </a:r>
            <a:r>
              <a:rPr lang="es-ES" altLang="es-SV" sz="3200" b="1" dirty="0" smtClean="0">
                <a:solidFill>
                  <a:srgbClr val="FFFFFF"/>
                </a:solidFill>
                <a:latin typeface="Calibri" pitchFamily="34" charset="0"/>
              </a:rPr>
              <a:t>hay 7.9% </a:t>
            </a:r>
            <a:r>
              <a:rPr lang="es-ES" altLang="es-SV" sz="3200" b="1" dirty="0">
                <a:solidFill>
                  <a:srgbClr val="FFFFFF"/>
                </a:solidFill>
                <a:latin typeface="Calibri" pitchFamily="34" charset="0"/>
              </a:rPr>
              <a:t>de hogares en extrema </a:t>
            </a:r>
            <a:r>
              <a:rPr lang="es-ES" altLang="es-SV" sz="3200" b="1" dirty="0" smtClean="0">
                <a:solidFill>
                  <a:srgbClr val="FFFFFF"/>
                </a:solidFill>
                <a:latin typeface="Calibri" pitchFamily="34" charset="0"/>
              </a:rPr>
              <a:t>pobreza. Unas 600,000 </a:t>
            </a:r>
            <a:r>
              <a:rPr lang="es-ES" altLang="es-SV" sz="3200" b="1" dirty="0">
                <a:solidFill>
                  <a:srgbClr val="FFFFFF"/>
                </a:solidFill>
                <a:latin typeface="Calibri" pitchFamily="34" charset="0"/>
              </a:rPr>
              <a:t>personas</a:t>
            </a:r>
            <a:r>
              <a:rPr lang="es-ES" altLang="es-SV" sz="3200" b="1" dirty="0" smtClean="0">
                <a:solidFill>
                  <a:srgbClr val="FFFFFF"/>
                </a:solidFill>
                <a:latin typeface="Calibri" pitchFamily="34" charset="0"/>
              </a:rPr>
              <a:t>.</a:t>
            </a:r>
          </a:p>
          <a:p>
            <a:pPr algn="ctr">
              <a:buClr>
                <a:srgbClr val="002395"/>
              </a:buClr>
            </a:pPr>
            <a:r>
              <a:rPr lang="es-ES" altLang="es-SV" sz="3200" b="1" dirty="0" smtClean="0">
                <a:solidFill>
                  <a:srgbClr val="FFFFFF"/>
                </a:solidFill>
                <a:latin typeface="Calibri" pitchFamily="34" charset="0"/>
              </a:rPr>
              <a:t> </a:t>
            </a:r>
          </a:p>
          <a:p>
            <a:pPr algn="ctr">
              <a:buClr>
                <a:srgbClr val="002395"/>
              </a:buClr>
              <a:buFont typeface="Arial" charset="0"/>
              <a:buChar char="•"/>
            </a:pPr>
            <a:r>
              <a:rPr lang="es-ES" altLang="es-SV" sz="3200" b="1" dirty="0" smtClean="0">
                <a:solidFill>
                  <a:srgbClr val="FFFFFF"/>
                </a:solidFill>
                <a:latin typeface="Calibri" pitchFamily="34" charset="0"/>
              </a:rPr>
              <a:t>Y alrededor de 1,900,000 </a:t>
            </a:r>
            <a:r>
              <a:rPr lang="es-ES" altLang="es-SV" sz="3200" b="1" dirty="0">
                <a:solidFill>
                  <a:srgbClr val="FFFFFF"/>
                </a:solidFill>
                <a:latin typeface="Calibri" pitchFamily="34" charset="0"/>
              </a:rPr>
              <a:t>de personas (32.7%</a:t>
            </a:r>
            <a:r>
              <a:rPr lang="es-ES" altLang="es-SV" sz="3200" b="1" dirty="0" smtClean="0">
                <a:solidFill>
                  <a:srgbClr val="FFFFFF"/>
                </a:solidFill>
                <a:latin typeface="Calibri" pitchFamily="34" charset="0"/>
              </a:rPr>
              <a:t>) en pobreza relativa.</a:t>
            </a:r>
            <a:endParaRPr lang="es-ES" altLang="es-SV" sz="3200" b="1" dirty="0">
              <a:solidFill>
                <a:srgbClr val="FFFFFF"/>
              </a:solidFill>
              <a:latin typeface="Calibri" pitchFamily="34" charset="0"/>
            </a:endParaRPr>
          </a:p>
        </p:txBody>
      </p:sp>
    </p:spTree>
    <p:extLst>
      <p:ext uri="{BB962C8B-B14F-4D97-AF65-F5344CB8AC3E}">
        <p14:creationId xmlns:p14="http://schemas.microsoft.com/office/powerpoint/2010/main" val="36315837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1 Diagrama"/>
          <p:cNvGraphicFramePr/>
          <p:nvPr>
            <p:extLst>
              <p:ext uri="{D42A27DB-BD31-4B8C-83A1-F6EECF244321}">
                <p14:modId xmlns:p14="http://schemas.microsoft.com/office/powerpoint/2010/main" val="621350641"/>
              </p:ext>
            </p:extLst>
          </p:nvPr>
        </p:nvGraphicFramePr>
        <p:xfrm>
          <a:off x="1043608" y="2420888"/>
          <a:ext cx="7109543" cy="4176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ítulo 1"/>
          <p:cNvSpPr>
            <a:spLocks noGrp="1"/>
          </p:cNvSpPr>
          <p:nvPr>
            <p:ph type="ctrTitle"/>
          </p:nvPr>
        </p:nvSpPr>
        <p:spPr>
          <a:xfrm>
            <a:off x="35496" y="77723"/>
            <a:ext cx="7272808" cy="830997"/>
          </a:xfrm>
          <a:noFill/>
          <a:ln w="9525">
            <a:noFill/>
            <a:miter lim="800000"/>
            <a:headEnd/>
            <a:tailEnd/>
          </a:ln>
        </p:spPr>
        <p:txBody>
          <a:bodyPr vert="horz" wrap="square" lIns="91440" tIns="45720" rIns="91440" bIns="45720" rtlCol="0" anchor="ctr">
            <a:spAutoFit/>
          </a:bodyPr>
          <a:lstStyle/>
          <a:p>
            <a:pPr algn="l"/>
            <a:r>
              <a:rPr lang="es-SV" sz="4800" b="1" dirty="0" smtClean="0">
                <a:solidFill>
                  <a:schemeClr val="tx2"/>
                </a:solidFill>
                <a:ea typeface="+mn-ea"/>
                <a:cs typeface="Arial" pitchFamily="34" charset="0"/>
              </a:rPr>
              <a:t>Población objetivo</a:t>
            </a:r>
            <a:endParaRPr lang="es-SV" sz="4800" b="1" dirty="0">
              <a:solidFill>
                <a:schemeClr val="tx2"/>
              </a:solidFill>
              <a:ea typeface="+mn-ea"/>
              <a:cs typeface="Arial" pitchFamily="34" charset="0"/>
            </a:endParaRPr>
          </a:p>
        </p:txBody>
      </p:sp>
      <p:sp>
        <p:nvSpPr>
          <p:cNvPr id="4" name="3 CuadroTexto"/>
          <p:cNvSpPr txBox="1"/>
          <p:nvPr/>
        </p:nvSpPr>
        <p:spPr>
          <a:xfrm>
            <a:off x="107504" y="1052736"/>
            <a:ext cx="8856984" cy="1384995"/>
          </a:xfrm>
          <a:prstGeom prst="rect">
            <a:avLst/>
          </a:prstGeom>
          <a:noFill/>
        </p:spPr>
        <p:txBody>
          <a:bodyPr wrap="square" rtlCol="0">
            <a:spAutoFit/>
          </a:bodyPr>
          <a:lstStyle/>
          <a:p>
            <a:pPr algn="just"/>
            <a:r>
              <a:rPr lang="es-SV" sz="2800" dirty="0">
                <a:solidFill>
                  <a:schemeClr val="tx2"/>
                </a:solidFill>
                <a:latin typeface="+mj-lt"/>
              </a:rPr>
              <a:t>Familias en condición de pobreza (estratos 1-7 </a:t>
            </a:r>
            <a:r>
              <a:rPr lang="es-SV" sz="2800" dirty="0" smtClean="0">
                <a:solidFill>
                  <a:schemeClr val="tx2"/>
                </a:solidFill>
                <a:latin typeface="+mj-lt"/>
              </a:rPr>
              <a:t>Registro Único de Participantes) </a:t>
            </a:r>
            <a:r>
              <a:rPr lang="es-SV" sz="2800" dirty="0">
                <a:solidFill>
                  <a:schemeClr val="tx2"/>
                </a:solidFill>
                <a:latin typeface="+mj-lt"/>
              </a:rPr>
              <a:t>y mayor vulnerabilidad de los 262 municipios: </a:t>
            </a:r>
          </a:p>
        </p:txBody>
      </p:sp>
    </p:spTree>
    <p:extLst>
      <p:ext uri="{BB962C8B-B14F-4D97-AF65-F5344CB8AC3E}">
        <p14:creationId xmlns:p14="http://schemas.microsoft.com/office/powerpoint/2010/main" val="42310992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683568" y="1628800"/>
            <a:ext cx="7920880" cy="3816424"/>
          </a:xfrm>
        </p:spPr>
        <p:txBody>
          <a:bodyPr vert="horz" lIns="91440" tIns="45720" rIns="91440" bIns="45720" rtlCol="0" anchor="ctr">
            <a:noAutofit/>
          </a:bodyPr>
          <a:lstStyle/>
          <a:p>
            <a:pPr>
              <a:buClr>
                <a:schemeClr val="accent1"/>
              </a:buClr>
              <a:buSzPct val="100000"/>
              <a:buFont typeface="Symbol" pitchFamily="18" charset="2"/>
            </a:pPr>
            <a:r>
              <a:rPr lang="es-MX" altLang="es-ES" sz="5400" b="1" dirty="0">
                <a:solidFill>
                  <a:schemeClr val="tx2"/>
                </a:solidFill>
              </a:rPr>
              <a:t>Proceso de implementación de la Estrategia a partir </a:t>
            </a:r>
            <a:r>
              <a:rPr lang="es-MX" altLang="es-ES" sz="5400" b="1" dirty="0" smtClean="0">
                <a:solidFill>
                  <a:schemeClr val="tx2"/>
                </a:solidFill>
              </a:rPr>
              <a:t>de </a:t>
            </a:r>
            <a:r>
              <a:rPr lang="es-MX" altLang="es-ES" sz="5400" b="1" dirty="0">
                <a:solidFill>
                  <a:schemeClr val="tx2"/>
                </a:solidFill>
              </a:rPr>
              <a:t>2017 </a:t>
            </a:r>
            <a:endParaRPr lang="es-SV" sz="5400" b="1" dirty="0">
              <a:solidFill>
                <a:schemeClr val="tx2"/>
              </a:solidFill>
            </a:endParaRPr>
          </a:p>
        </p:txBody>
      </p:sp>
    </p:spTree>
    <p:extLst>
      <p:ext uri="{BB962C8B-B14F-4D97-AF65-F5344CB8AC3E}">
        <p14:creationId xmlns:p14="http://schemas.microsoft.com/office/powerpoint/2010/main" val="38135200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07504" y="44624"/>
            <a:ext cx="7272808" cy="830997"/>
          </a:xfrm>
          <a:noFill/>
          <a:ln w="9525">
            <a:noFill/>
            <a:miter lim="800000"/>
            <a:headEnd/>
            <a:tailEnd/>
          </a:ln>
        </p:spPr>
        <p:txBody>
          <a:bodyPr vert="horz" wrap="square" lIns="91440" tIns="45720" rIns="91440" bIns="45720" rtlCol="0" anchor="ctr">
            <a:spAutoFit/>
          </a:bodyPr>
          <a:lstStyle/>
          <a:p>
            <a:pPr algn="l"/>
            <a:r>
              <a:rPr lang="es-MX" altLang="es-SV" sz="4800" b="1" dirty="0" smtClean="0">
                <a:solidFill>
                  <a:schemeClr val="tx2"/>
                </a:solidFill>
                <a:ea typeface="+mn-ea"/>
                <a:cs typeface="Arial" pitchFamily="34" charset="0"/>
              </a:rPr>
              <a:t>Fases de implementación </a:t>
            </a:r>
            <a:endParaRPr lang="es-SV" sz="4800" b="1" dirty="0">
              <a:solidFill>
                <a:schemeClr val="tx2"/>
              </a:solidFill>
              <a:ea typeface="+mn-ea"/>
              <a:cs typeface="Arial" pitchFamily="34" charset="0"/>
            </a:endParaRPr>
          </a:p>
        </p:txBody>
      </p:sp>
      <p:graphicFrame>
        <p:nvGraphicFramePr>
          <p:cNvPr id="8" name="7 Marcador de contenido"/>
          <p:cNvGraphicFramePr>
            <a:graphicFrameLocks noGrp="1"/>
          </p:cNvGraphicFramePr>
          <p:nvPr>
            <p:ph idx="4294967295"/>
            <p:extLst>
              <p:ext uri="{D42A27DB-BD31-4B8C-83A1-F6EECF244321}">
                <p14:modId xmlns:p14="http://schemas.microsoft.com/office/powerpoint/2010/main" val="880395347"/>
              </p:ext>
            </p:extLst>
          </p:nvPr>
        </p:nvGraphicFramePr>
        <p:xfrm>
          <a:off x="1403648" y="1916832"/>
          <a:ext cx="7287198" cy="3064375"/>
        </p:xfrm>
        <a:graphic>
          <a:graphicData uri="http://schemas.openxmlformats.org/drawingml/2006/table">
            <a:tbl>
              <a:tblPr firstRow="1" bandRow="1">
                <a:tableStyleId>{B301B821-A1FF-4177-AEE7-76D212191A09}</a:tableStyleId>
              </a:tblPr>
              <a:tblGrid>
                <a:gridCol w="1589636">
                  <a:extLst>
                    <a:ext uri="{9D8B030D-6E8A-4147-A177-3AD203B41FA5}">
                      <a16:colId xmlns="" xmlns:a16="http://schemas.microsoft.com/office/drawing/2014/main" val="20000"/>
                    </a:ext>
                  </a:extLst>
                </a:gridCol>
                <a:gridCol w="3268496">
                  <a:extLst>
                    <a:ext uri="{9D8B030D-6E8A-4147-A177-3AD203B41FA5}">
                      <a16:colId xmlns="" xmlns:a16="http://schemas.microsoft.com/office/drawing/2014/main" val="20001"/>
                    </a:ext>
                  </a:extLst>
                </a:gridCol>
                <a:gridCol w="2429066">
                  <a:extLst>
                    <a:ext uri="{9D8B030D-6E8A-4147-A177-3AD203B41FA5}">
                      <a16:colId xmlns="" xmlns:a16="http://schemas.microsoft.com/office/drawing/2014/main" val="20002"/>
                    </a:ext>
                  </a:extLst>
                </a:gridCol>
              </a:tblGrid>
              <a:tr h="612875">
                <a:tc>
                  <a:txBody>
                    <a:bodyPr/>
                    <a:lstStyle/>
                    <a:p>
                      <a:pPr algn="ctr">
                        <a:lnSpc>
                          <a:spcPct val="115000"/>
                        </a:lnSpc>
                        <a:spcAft>
                          <a:spcPts val="0"/>
                        </a:spcAft>
                      </a:pPr>
                      <a:r>
                        <a:rPr lang="es-SV" sz="2200" dirty="0">
                          <a:effectLst/>
                        </a:rPr>
                        <a:t>Fase</a:t>
                      </a:r>
                      <a:endParaRPr lang="es-MX" sz="2200" i="0" dirty="0">
                        <a:effectLst/>
                        <a:latin typeface="Tw Cen MT" panose="020B0602020104020603" pitchFamily="34" charset="0"/>
                        <a:ea typeface="Calibri"/>
                        <a:cs typeface="Times New Roman"/>
                      </a:endParaRPr>
                    </a:p>
                  </a:txBody>
                  <a:tcPr marL="45720" marR="45720"/>
                </a:tc>
                <a:tc>
                  <a:txBody>
                    <a:bodyPr/>
                    <a:lstStyle/>
                    <a:p>
                      <a:pPr algn="ctr">
                        <a:lnSpc>
                          <a:spcPct val="115000"/>
                        </a:lnSpc>
                        <a:spcAft>
                          <a:spcPts val="0"/>
                        </a:spcAft>
                      </a:pPr>
                      <a:r>
                        <a:rPr lang="es-SV" sz="2200" dirty="0">
                          <a:effectLst/>
                        </a:rPr>
                        <a:t>Municipios</a:t>
                      </a:r>
                      <a:endParaRPr lang="es-MX" sz="2200" i="0" dirty="0">
                        <a:effectLst/>
                        <a:latin typeface="Tw Cen MT" panose="020B0602020104020603" pitchFamily="34" charset="0"/>
                        <a:ea typeface="Calibri"/>
                        <a:cs typeface="Times New Roman"/>
                      </a:endParaRPr>
                    </a:p>
                  </a:txBody>
                  <a:tcPr marL="45720" marR="45720"/>
                </a:tc>
                <a:tc>
                  <a:txBody>
                    <a:bodyPr/>
                    <a:lstStyle/>
                    <a:p>
                      <a:pPr algn="ctr">
                        <a:lnSpc>
                          <a:spcPct val="115000"/>
                        </a:lnSpc>
                        <a:spcAft>
                          <a:spcPts val="0"/>
                        </a:spcAft>
                      </a:pPr>
                      <a:r>
                        <a:rPr lang="es-SV" sz="2200" dirty="0">
                          <a:effectLst/>
                        </a:rPr>
                        <a:t>Año</a:t>
                      </a:r>
                      <a:endParaRPr lang="es-MX" sz="2200" i="0" dirty="0">
                        <a:effectLst/>
                        <a:latin typeface="Tw Cen MT" panose="020B0602020104020603" pitchFamily="34" charset="0"/>
                        <a:ea typeface="Calibri"/>
                        <a:cs typeface="Times New Roman"/>
                      </a:endParaRPr>
                    </a:p>
                  </a:txBody>
                  <a:tcPr marL="45720" marR="45720"/>
                </a:tc>
                <a:extLst>
                  <a:ext uri="{0D108BD9-81ED-4DB2-BD59-A6C34878D82A}">
                    <a16:rowId xmlns="" xmlns:a16="http://schemas.microsoft.com/office/drawing/2014/main" val="10000"/>
                  </a:ext>
                </a:extLst>
              </a:tr>
              <a:tr h="612875">
                <a:tc>
                  <a:txBody>
                    <a:bodyPr/>
                    <a:lstStyle/>
                    <a:p>
                      <a:pPr algn="ctr">
                        <a:lnSpc>
                          <a:spcPct val="115000"/>
                        </a:lnSpc>
                        <a:spcAft>
                          <a:spcPts val="0"/>
                        </a:spcAft>
                      </a:pPr>
                      <a:r>
                        <a:rPr lang="es-SV" sz="2200" dirty="0">
                          <a:effectLst/>
                        </a:rPr>
                        <a:t>I</a:t>
                      </a:r>
                      <a:endParaRPr lang="es-MX" sz="2200" i="0" dirty="0">
                        <a:effectLst/>
                        <a:latin typeface="Tw Cen MT" panose="020B0602020104020603" pitchFamily="34" charset="0"/>
                        <a:ea typeface="Calibri"/>
                        <a:cs typeface="Times New Roman"/>
                      </a:endParaRPr>
                    </a:p>
                  </a:txBody>
                  <a:tcPr marL="45720" marR="45720"/>
                </a:tc>
                <a:tc>
                  <a:txBody>
                    <a:bodyPr/>
                    <a:lstStyle/>
                    <a:p>
                      <a:pPr algn="just">
                        <a:lnSpc>
                          <a:spcPct val="115000"/>
                        </a:lnSpc>
                        <a:spcAft>
                          <a:spcPts val="0"/>
                        </a:spcAft>
                      </a:pPr>
                      <a:r>
                        <a:rPr lang="es-MX" sz="2200" dirty="0" smtClean="0">
                          <a:effectLst/>
                        </a:rPr>
                        <a:t>30 municipios </a:t>
                      </a:r>
                      <a:endParaRPr lang="es-MX" sz="2200" dirty="0" smtClean="0">
                        <a:effectLst/>
                        <a:latin typeface="Tw Cen MT" panose="020B0602020104020603" pitchFamily="34" charset="0"/>
                      </a:endParaRPr>
                    </a:p>
                  </a:txBody>
                  <a:tcPr marL="45720" marR="45720"/>
                </a:tc>
                <a:tc>
                  <a:txBody>
                    <a:bodyPr/>
                    <a:lstStyle/>
                    <a:p>
                      <a:pPr algn="ctr">
                        <a:lnSpc>
                          <a:spcPct val="115000"/>
                        </a:lnSpc>
                        <a:spcAft>
                          <a:spcPts val="0"/>
                        </a:spcAft>
                      </a:pPr>
                      <a:r>
                        <a:rPr lang="es-SV" sz="2200" dirty="0" smtClean="0">
                          <a:effectLst/>
                        </a:rPr>
                        <a:t>2017</a:t>
                      </a:r>
                      <a:endParaRPr lang="es-SV" sz="2200" dirty="0" smtClean="0">
                        <a:effectLst/>
                        <a:latin typeface="Tw Cen MT" panose="020B0602020104020603" pitchFamily="34" charset="0"/>
                      </a:endParaRPr>
                    </a:p>
                  </a:txBody>
                  <a:tcPr marL="45720" marR="45720" anchor="ctr"/>
                </a:tc>
                <a:extLst>
                  <a:ext uri="{0D108BD9-81ED-4DB2-BD59-A6C34878D82A}">
                    <a16:rowId xmlns="" xmlns:a16="http://schemas.microsoft.com/office/drawing/2014/main" val="10001"/>
                  </a:ext>
                </a:extLst>
              </a:tr>
              <a:tr h="612875">
                <a:tc>
                  <a:txBody>
                    <a:bodyPr/>
                    <a:lstStyle/>
                    <a:p>
                      <a:pPr algn="ctr">
                        <a:lnSpc>
                          <a:spcPct val="115000"/>
                        </a:lnSpc>
                        <a:spcAft>
                          <a:spcPts val="0"/>
                        </a:spcAft>
                      </a:pPr>
                      <a:r>
                        <a:rPr lang="es-SV" sz="2200" dirty="0" smtClean="0">
                          <a:effectLst/>
                        </a:rPr>
                        <a:t>II</a:t>
                      </a:r>
                      <a:endParaRPr lang="es-MX" sz="2200" i="0" dirty="0">
                        <a:effectLst/>
                        <a:latin typeface="Tw Cen MT" panose="020B0602020104020603" pitchFamily="34" charset="0"/>
                        <a:ea typeface="Calibri"/>
                        <a:cs typeface="Times New Roman"/>
                      </a:endParaRPr>
                    </a:p>
                  </a:txBody>
                  <a:tcPr marL="45720" marR="45720"/>
                </a:tc>
                <a:tc>
                  <a:txBody>
                    <a:bodyPr/>
                    <a:lstStyle/>
                    <a:p>
                      <a:pPr algn="just">
                        <a:lnSpc>
                          <a:spcPct val="115000"/>
                        </a:lnSpc>
                        <a:spcAft>
                          <a:spcPts val="0"/>
                        </a:spcAft>
                      </a:pPr>
                      <a:r>
                        <a:rPr lang="es-SV" sz="2200" dirty="0" smtClean="0">
                          <a:effectLst/>
                        </a:rPr>
                        <a:t>30 municipios</a:t>
                      </a:r>
                      <a:endParaRPr lang="es-MX" sz="2200" i="0" dirty="0">
                        <a:effectLst/>
                        <a:latin typeface="Tw Cen MT" panose="020B0602020104020603" pitchFamily="34" charset="0"/>
                        <a:ea typeface="Calibri"/>
                        <a:cs typeface="Times New Roman"/>
                      </a:endParaRPr>
                    </a:p>
                  </a:txBody>
                  <a:tcPr marL="45720" marR="45720"/>
                </a:tc>
                <a:tc>
                  <a:txBody>
                    <a:bodyPr/>
                    <a:lstStyle/>
                    <a:p>
                      <a:pPr algn="ctr">
                        <a:lnSpc>
                          <a:spcPct val="115000"/>
                        </a:lnSpc>
                        <a:spcAft>
                          <a:spcPts val="0"/>
                        </a:spcAft>
                      </a:pPr>
                      <a:r>
                        <a:rPr lang="es-SV" sz="2200" dirty="0" smtClean="0">
                          <a:effectLst/>
                        </a:rPr>
                        <a:t>2018</a:t>
                      </a:r>
                      <a:endParaRPr lang="es-MX" sz="2200" b="1" i="0" dirty="0">
                        <a:effectLst/>
                        <a:latin typeface="Tw Cen MT" panose="020B0602020104020603" pitchFamily="34" charset="0"/>
                        <a:ea typeface="Calibri"/>
                        <a:cs typeface="Times New Roman"/>
                      </a:endParaRPr>
                    </a:p>
                  </a:txBody>
                  <a:tcPr marL="45720" marR="45720" anchor="ctr"/>
                </a:tc>
                <a:extLst>
                  <a:ext uri="{0D108BD9-81ED-4DB2-BD59-A6C34878D82A}">
                    <a16:rowId xmlns="" xmlns:a16="http://schemas.microsoft.com/office/drawing/2014/main" val="10002"/>
                  </a:ext>
                </a:extLst>
              </a:tr>
              <a:tr h="612875">
                <a:tc>
                  <a:txBody>
                    <a:bodyPr/>
                    <a:lstStyle/>
                    <a:p>
                      <a:pPr algn="ctr">
                        <a:lnSpc>
                          <a:spcPct val="115000"/>
                        </a:lnSpc>
                        <a:spcAft>
                          <a:spcPts val="0"/>
                        </a:spcAft>
                      </a:pPr>
                      <a:r>
                        <a:rPr lang="es-SV" sz="2200" dirty="0" smtClean="0">
                          <a:effectLst/>
                        </a:rPr>
                        <a:t>III</a:t>
                      </a:r>
                      <a:endParaRPr lang="es-MX" sz="2200" i="0" dirty="0">
                        <a:effectLst/>
                        <a:latin typeface="Tw Cen MT" panose="020B0602020104020603" pitchFamily="34" charset="0"/>
                        <a:ea typeface="Calibri"/>
                        <a:cs typeface="Times New Roman"/>
                      </a:endParaRPr>
                    </a:p>
                  </a:txBody>
                  <a:tcPr marL="45720" marR="45720"/>
                </a:tc>
                <a:tc>
                  <a:txBody>
                    <a:bodyPr/>
                    <a:lstStyle/>
                    <a:p>
                      <a:pPr algn="just">
                        <a:lnSpc>
                          <a:spcPct val="115000"/>
                        </a:lnSpc>
                        <a:spcAft>
                          <a:spcPts val="0"/>
                        </a:spcAft>
                      </a:pPr>
                      <a:r>
                        <a:rPr lang="es-SV" sz="2200" dirty="0" smtClean="0">
                          <a:effectLst/>
                        </a:rPr>
                        <a:t>30 municipios </a:t>
                      </a:r>
                      <a:endParaRPr lang="es-MX" sz="2200" i="0" dirty="0">
                        <a:effectLst/>
                        <a:latin typeface="Tw Cen MT" panose="020B0602020104020603" pitchFamily="34" charset="0"/>
                        <a:ea typeface="Calibri"/>
                        <a:cs typeface="Times New Roman"/>
                      </a:endParaRPr>
                    </a:p>
                  </a:txBody>
                  <a:tcPr marL="45720" marR="45720"/>
                </a:tc>
                <a:tc>
                  <a:txBody>
                    <a:bodyPr/>
                    <a:lstStyle/>
                    <a:p>
                      <a:pPr algn="ctr">
                        <a:lnSpc>
                          <a:spcPct val="115000"/>
                        </a:lnSpc>
                        <a:spcAft>
                          <a:spcPts val="0"/>
                        </a:spcAft>
                      </a:pPr>
                      <a:r>
                        <a:rPr lang="es-SV" sz="2200" dirty="0" smtClean="0">
                          <a:effectLst/>
                        </a:rPr>
                        <a:t>2019</a:t>
                      </a:r>
                      <a:r>
                        <a:rPr lang="es-SV" sz="2200" baseline="0" dirty="0" smtClean="0">
                          <a:effectLst/>
                        </a:rPr>
                        <a:t> </a:t>
                      </a:r>
                      <a:endParaRPr lang="es-MX" sz="2200" b="1" i="0" dirty="0">
                        <a:effectLst/>
                        <a:latin typeface="Tw Cen MT" panose="020B0602020104020603" pitchFamily="34" charset="0"/>
                        <a:ea typeface="Calibri"/>
                        <a:cs typeface="Times New Roman"/>
                      </a:endParaRPr>
                    </a:p>
                  </a:txBody>
                  <a:tcPr marL="45720" marR="45720"/>
                </a:tc>
                <a:extLst>
                  <a:ext uri="{0D108BD9-81ED-4DB2-BD59-A6C34878D82A}">
                    <a16:rowId xmlns="" xmlns:a16="http://schemas.microsoft.com/office/drawing/2014/main" val="10003"/>
                  </a:ext>
                </a:extLst>
              </a:tr>
              <a:tr h="612875">
                <a:tc>
                  <a:txBody>
                    <a:bodyPr/>
                    <a:lstStyle/>
                    <a:p>
                      <a:pPr algn="ctr">
                        <a:lnSpc>
                          <a:spcPct val="115000"/>
                        </a:lnSpc>
                        <a:spcAft>
                          <a:spcPts val="0"/>
                        </a:spcAft>
                      </a:pPr>
                      <a:r>
                        <a:rPr lang="es-MX" sz="2200" dirty="0" smtClean="0">
                          <a:effectLst/>
                        </a:rPr>
                        <a:t>IV</a:t>
                      </a:r>
                      <a:endParaRPr lang="es-MX" sz="2200" i="0" dirty="0">
                        <a:effectLst/>
                        <a:latin typeface="Tw Cen MT" panose="020B0602020104020603" pitchFamily="34" charset="0"/>
                        <a:ea typeface="Calibri"/>
                        <a:cs typeface="Times New Roman"/>
                      </a:endParaRPr>
                    </a:p>
                  </a:txBody>
                  <a:tcPr marL="45720" marR="45720"/>
                </a:tc>
                <a:tc>
                  <a:txBody>
                    <a:bodyPr/>
                    <a:lstStyle/>
                    <a:p>
                      <a:pPr algn="just">
                        <a:lnSpc>
                          <a:spcPct val="115000"/>
                        </a:lnSpc>
                        <a:spcAft>
                          <a:spcPts val="0"/>
                        </a:spcAft>
                      </a:pPr>
                      <a:r>
                        <a:rPr lang="es-MX" sz="2200" baseline="0" dirty="0" smtClean="0">
                          <a:effectLst/>
                        </a:rPr>
                        <a:t>hasta completar los 262 </a:t>
                      </a:r>
                      <a:endParaRPr lang="es-MX" sz="2200" i="0" dirty="0">
                        <a:effectLst/>
                        <a:latin typeface="Tw Cen MT" panose="020B0602020104020603" pitchFamily="34" charset="0"/>
                        <a:ea typeface="Calibri"/>
                        <a:cs typeface="Times New Roman"/>
                      </a:endParaRPr>
                    </a:p>
                  </a:txBody>
                  <a:tcPr marL="45720" marR="45720"/>
                </a:tc>
                <a:tc>
                  <a:txBody>
                    <a:bodyPr/>
                    <a:lstStyle/>
                    <a:p>
                      <a:pPr algn="ctr">
                        <a:lnSpc>
                          <a:spcPct val="115000"/>
                        </a:lnSpc>
                        <a:spcAft>
                          <a:spcPts val="0"/>
                        </a:spcAft>
                      </a:pPr>
                      <a:r>
                        <a:rPr lang="es-MX" sz="2200" dirty="0" smtClean="0">
                          <a:effectLst/>
                        </a:rPr>
                        <a:t>2023-25</a:t>
                      </a:r>
                      <a:endParaRPr lang="es-MX" sz="2200" b="1" i="0" dirty="0">
                        <a:effectLst/>
                        <a:latin typeface="Tw Cen MT" panose="020B0602020104020603" pitchFamily="34" charset="0"/>
                        <a:ea typeface="Calibri"/>
                        <a:cs typeface="Times New Roman"/>
                      </a:endParaRPr>
                    </a:p>
                  </a:txBody>
                  <a:tcPr marL="45720" marR="45720"/>
                </a:tc>
                <a:extLst>
                  <a:ext uri="{0D108BD9-81ED-4DB2-BD59-A6C34878D82A}">
                    <a16:rowId xmlns="" xmlns:a16="http://schemas.microsoft.com/office/drawing/2014/main" val="10004"/>
                  </a:ext>
                </a:extLst>
              </a:tr>
            </a:tbl>
          </a:graphicData>
        </a:graphic>
      </p:graphicFrame>
      <p:sp>
        <p:nvSpPr>
          <p:cNvPr id="5" name="Rectangle 1"/>
          <p:cNvSpPr>
            <a:spLocks noChangeArrowheads="1"/>
          </p:cNvSpPr>
          <p:nvPr/>
        </p:nvSpPr>
        <p:spPr bwMode="auto">
          <a:xfrm>
            <a:off x="251520" y="1196752"/>
            <a:ext cx="87129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r>
              <a:rPr lang="es-SV" altLang="es-SV" sz="2400" dirty="0" smtClean="0"/>
              <a:t>Fases de implementación según la disponibilidad presupuestaria:</a:t>
            </a:r>
            <a:endParaRPr lang="es-MX" altLang="es-SV" sz="1050" dirty="0" smtClean="0"/>
          </a:p>
        </p:txBody>
      </p:sp>
      <p:sp>
        <p:nvSpPr>
          <p:cNvPr id="6" name="Rectangle 1"/>
          <p:cNvSpPr>
            <a:spLocks noChangeArrowheads="1"/>
          </p:cNvSpPr>
          <p:nvPr/>
        </p:nvSpPr>
        <p:spPr bwMode="auto">
          <a:xfrm>
            <a:off x="251520" y="5301208"/>
            <a:ext cx="8496944"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r>
              <a:rPr lang="es-SV" altLang="es-SV" sz="2200" dirty="0" smtClean="0"/>
              <a:t>Actualmente FISDL está haciendo la actualización del levantamiento de la información censal en los primeros </a:t>
            </a:r>
            <a:r>
              <a:rPr lang="es-SV" altLang="es-SV" sz="2200" u="sng" dirty="0" smtClean="0"/>
              <a:t>26 municipios </a:t>
            </a:r>
            <a:r>
              <a:rPr lang="es-SV" altLang="es-SV" sz="2200" dirty="0" smtClean="0"/>
              <a:t>a intervenir.</a:t>
            </a:r>
          </a:p>
          <a:p>
            <a:pPr>
              <a:defRPr/>
            </a:pPr>
            <a:r>
              <a:rPr lang="es-SV" altLang="es-SV" sz="2200" dirty="0" smtClean="0"/>
              <a:t>En 4 municipios se está haciendo el levantamiento completo de la ficha del RUP.</a:t>
            </a:r>
            <a:endParaRPr lang="es-MX" altLang="es-SV" sz="2200" dirty="0" smtClean="0"/>
          </a:p>
        </p:txBody>
      </p:sp>
      <p:sp>
        <p:nvSpPr>
          <p:cNvPr id="7" name="Flecha derecha 34"/>
          <p:cNvSpPr/>
          <p:nvPr/>
        </p:nvSpPr>
        <p:spPr>
          <a:xfrm>
            <a:off x="629524" y="2636912"/>
            <a:ext cx="504056" cy="3600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dirty="0"/>
          </a:p>
        </p:txBody>
      </p:sp>
      <p:sp>
        <p:nvSpPr>
          <p:cNvPr id="9" name="Flecha derecha 35"/>
          <p:cNvSpPr/>
          <p:nvPr/>
        </p:nvSpPr>
        <p:spPr>
          <a:xfrm>
            <a:off x="629524" y="3284984"/>
            <a:ext cx="504056" cy="3600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dirty="0"/>
          </a:p>
        </p:txBody>
      </p:sp>
      <p:sp>
        <p:nvSpPr>
          <p:cNvPr id="10" name="Flecha derecha 36"/>
          <p:cNvSpPr/>
          <p:nvPr/>
        </p:nvSpPr>
        <p:spPr>
          <a:xfrm>
            <a:off x="629524" y="3933056"/>
            <a:ext cx="504056" cy="3600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dirty="0"/>
          </a:p>
        </p:txBody>
      </p:sp>
      <p:sp>
        <p:nvSpPr>
          <p:cNvPr id="11" name="Flecha derecha 37"/>
          <p:cNvSpPr/>
          <p:nvPr/>
        </p:nvSpPr>
        <p:spPr>
          <a:xfrm>
            <a:off x="629524" y="4509120"/>
            <a:ext cx="504056" cy="3600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dirty="0"/>
          </a:p>
        </p:txBody>
      </p:sp>
    </p:spTree>
    <p:extLst>
      <p:ext uri="{BB962C8B-B14F-4D97-AF65-F5344CB8AC3E}">
        <p14:creationId xmlns:p14="http://schemas.microsoft.com/office/powerpoint/2010/main" val="394666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5496" y="-27384"/>
            <a:ext cx="7776863" cy="1323439"/>
          </a:xfrm>
          <a:noFill/>
          <a:ln w="9525">
            <a:noFill/>
            <a:miter lim="800000"/>
            <a:headEnd/>
            <a:tailEnd/>
          </a:ln>
        </p:spPr>
        <p:txBody>
          <a:bodyPr vert="horz" wrap="square" lIns="91440" tIns="45720" rIns="91440" bIns="45720" rtlCol="0" anchor="ctr">
            <a:spAutoFit/>
          </a:bodyPr>
          <a:lstStyle/>
          <a:p>
            <a:pPr algn="l"/>
            <a:r>
              <a:rPr lang="es-SV" sz="4000" b="1" dirty="0" smtClean="0">
                <a:solidFill>
                  <a:schemeClr val="tx2"/>
                </a:solidFill>
                <a:ea typeface="+mn-ea"/>
                <a:cs typeface="Arial" pitchFamily="34" charset="0"/>
              </a:rPr>
              <a:t>Proceso de incorporación de municipios y participantes </a:t>
            </a:r>
            <a:endParaRPr lang="es-SV" sz="4000" b="1" dirty="0">
              <a:solidFill>
                <a:schemeClr val="tx2"/>
              </a:solidFill>
              <a:ea typeface="+mn-ea"/>
              <a:cs typeface="Arial" pitchFamily="34" charset="0"/>
            </a:endParaRPr>
          </a:p>
        </p:txBody>
      </p:sp>
      <p:sp>
        <p:nvSpPr>
          <p:cNvPr id="7" name="Rectángulo 6"/>
          <p:cNvSpPr/>
          <p:nvPr/>
        </p:nvSpPr>
        <p:spPr>
          <a:xfrm>
            <a:off x="0" y="1484784"/>
            <a:ext cx="9132397" cy="523220"/>
          </a:xfrm>
          <a:prstGeom prst="rect">
            <a:avLst/>
          </a:prstGeom>
        </p:spPr>
        <p:txBody>
          <a:bodyPr wrap="square">
            <a:spAutoFit/>
          </a:bodyPr>
          <a:lstStyle/>
          <a:p>
            <a:pPr algn="just">
              <a:defRPr/>
            </a:pPr>
            <a:r>
              <a:rPr lang="es-SV" sz="2800" b="1" dirty="0">
                <a:solidFill>
                  <a:schemeClr val="tx2"/>
                </a:solidFill>
                <a:latin typeface="Calibri" pitchFamily="34" charset="0"/>
              </a:rPr>
              <a:t>A partir de información del </a:t>
            </a:r>
            <a:r>
              <a:rPr lang="es-SV" sz="2800" b="1" dirty="0" smtClean="0">
                <a:solidFill>
                  <a:schemeClr val="tx2"/>
                </a:solidFill>
                <a:latin typeface="Calibri" pitchFamily="34" charset="0"/>
              </a:rPr>
              <a:t>Registro Único de Participantes:</a:t>
            </a:r>
            <a:endParaRPr lang="es-SV" sz="2800" b="1" dirty="0">
              <a:solidFill>
                <a:schemeClr val="tx2"/>
              </a:solidFill>
              <a:latin typeface="Calibri" pitchFamily="34" charset="0"/>
            </a:endParaRPr>
          </a:p>
        </p:txBody>
      </p:sp>
      <p:graphicFrame>
        <p:nvGraphicFramePr>
          <p:cNvPr id="10" name="9 Diagrama"/>
          <p:cNvGraphicFramePr/>
          <p:nvPr>
            <p:extLst>
              <p:ext uri="{D42A27DB-BD31-4B8C-83A1-F6EECF244321}">
                <p14:modId xmlns:p14="http://schemas.microsoft.com/office/powerpoint/2010/main" val="2737626361"/>
              </p:ext>
            </p:extLst>
          </p:nvPr>
        </p:nvGraphicFramePr>
        <p:xfrm>
          <a:off x="683568" y="2060848"/>
          <a:ext cx="7704856" cy="47151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761897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12" y="523875"/>
            <a:ext cx="9020175" cy="5810250"/>
          </a:xfrm>
          <a:prstGeom prst="rect">
            <a:avLst/>
          </a:prstGeom>
        </p:spPr>
      </p:pic>
      <p:sp>
        <p:nvSpPr>
          <p:cNvPr id="4" name="3 CuadroTexto"/>
          <p:cNvSpPr txBox="1"/>
          <p:nvPr/>
        </p:nvSpPr>
        <p:spPr>
          <a:xfrm>
            <a:off x="827584" y="836712"/>
            <a:ext cx="7200800" cy="369332"/>
          </a:xfrm>
          <a:prstGeom prst="rect">
            <a:avLst/>
          </a:prstGeom>
          <a:noFill/>
        </p:spPr>
        <p:txBody>
          <a:bodyPr wrap="square" rtlCol="0">
            <a:spAutoFit/>
          </a:bodyPr>
          <a:lstStyle/>
          <a:p>
            <a:endParaRPr lang="es-SV" dirty="0"/>
          </a:p>
        </p:txBody>
      </p:sp>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2376" y="1718977"/>
            <a:ext cx="4561623" cy="4883349"/>
          </a:xfrm>
          <a:prstGeom prst="rect">
            <a:avLst/>
          </a:prstGeom>
          <a:effectLst>
            <a:outerShdw blurRad="241300" dist="152400" dir="5400000" algn="ctr" rotWithShape="0">
              <a:schemeClr val="tx1">
                <a:alpha val="71000"/>
              </a:schemeClr>
            </a:outerShdw>
          </a:effectLst>
        </p:spPr>
      </p:pic>
    </p:spTree>
    <p:extLst>
      <p:ext uri="{BB962C8B-B14F-4D97-AF65-F5344CB8AC3E}">
        <p14:creationId xmlns:p14="http://schemas.microsoft.com/office/powerpoint/2010/main" val="1162134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44624"/>
            <a:ext cx="7524329" cy="523220"/>
          </a:xfrm>
          <a:noFill/>
          <a:ln w="9525">
            <a:noFill/>
            <a:miter lim="800000"/>
            <a:headEnd/>
            <a:tailEnd/>
          </a:ln>
        </p:spPr>
        <p:txBody>
          <a:bodyPr vert="horz" wrap="square" lIns="91440" tIns="45720" rIns="91440" bIns="45720" rtlCol="0" anchor="ctr">
            <a:spAutoFit/>
          </a:bodyPr>
          <a:lstStyle/>
          <a:p>
            <a:pPr algn="l"/>
            <a:r>
              <a:rPr lang="es-SV" sz="2800" b="1" dirty="0" smtClean="0">
                <a:solidFill>
                  <a:schemeClr val="tx2"/>
                </a:solidFill>
                <a:ea typeface="+mn-ea"/>
                <a:cs typeface="Arial" pitchFamily="34" charset="0"/>
              </a:rPr>
              <a:t>Primeros 30 municipios priorizados para 2017</a:t>
            </a:r>
            <a:endParaRPr lang="es-SV" sz="2800" b="1" dirty="0">
              <a:solidFill>
                <a:schemeClr val="tx2"/>
              </a:solidFill>
              <a:ea typeface="+mn-ea"/>
              <a:cs typeface="Arial" pitchFamily="34" charset="0"/>
            </a:endParaRPr>
          </a:p>
        </p:txBody>
      </p:sp>
      <p:sp>
        <p:nvSpPr>
          <p:cNvPr id="3" name="2 Subtítulo"/>
          <p:cNvSpPr>
            <a:spLocks noGrp="1"/>
          </p:cNvSpPr>
          <p:nvPr>
            <p:ph type="subTitle" idx="1"/>
          </p:nvPr>
        </p:nvSpPr>
        <p:spPr/>
        <p:txBody>
          <a:bodyPr/>
          <a:lstStyle/>
          <a:p>
            <a:endParaRPr lang="es-SV" dirty="0"/>
          </a:p>
        </p:txBody>
      </p:sp>
      <p:graphicFrame>
        <p:nvGraphicFramePr>
          <p:cNvPr id="5" name="Tabla 4"/>
          <p:cNvGraphicFramePr>
            <a:graphicFrameLocks noGrp="1"/>
          </p:cNvGraphicFramePr>
          <p:nvPr>
            <p:extLst>
              <p:ext uri="{D42A27DB-BD31-4B8C-83A1-F6EECF244321}">
                <p14:modId xmlns:p14="http://schemas.microsoft.com/office/powerpoint/2010/main" val="934280143"/>
              </p:ext>
            </p:extLst>
          </p:nvPr>
        </p:nvGraphicFramePr>
        <p:xfrm>
          <a:off x="251520" y="638869"/>
          <a:ext cx="8712968" cy="6053145"/>
        </p:xfrm>
        <a:graphic>
          <a:graphicData uri="http://schemas.openxmlformats.org/drawingml/2006/table">
            <a:tbl>
              <a:tblPr firstRow="1" bandRow="1">
                <a:tableStyleId>{B301B821-A1FF-4177-AEE7-76D212191A09}</a:tableStyleId>
              </a:tblPr>
              <a:tblGrid>
                <a:gridCol w="1810158">
                  <a:extLst>
                    <a:ext uri="{9D8B030D-6E8A-4147-A177-3AD203B41FA5}">
                      <a16:colId xmlns="" xmlns:a16="http://schemas.microsoft.com/office/drawing/2014/main" val="20000"/>
                    </a:ext>
                  </a:extLst>
                </a:gridCol>
                <a:gridCol w="3068515">
                  <a:extLst>
                    <a:ext uri="{9D8B030D-6E8A-4147-A177-3AD203B41FA5}">
                      <a16:colId xmlns="" xmlns:a16="http://schemas.microsoft.com/office/drawing/2014/main" val="20001"/>
                    </a:ext>
                  </a:extLst>
                </a:gridCol>
                <a:gridCol w="2613576">
                  <a:extLst>
                    <a:ext uri="{9D8B030D-6E8A-4147-A177-3AD203B41FA5}">
                      <a16:colId xmlns="" xmlns:a16="http://schemas.microsoft.com/office/drawing/2014/main" val="20002"/>
                    </a:ext>
                  </a:extLst>
                </a:gridCol>
                <a:gridCol w="1220719">
                  <a:extLst>
                    <a:ext uri="{9D8B030D-6E8A-4147-A177-3AD203B41FA5}">
                      <a16:colId xmlns="" xmlns:a16="http://schemas.microsoft.com/office/drawing/2014/main" val="20003"/>
                    </a:ext>
                  </a:extLst>
                </a:gridCol>
              </a:tblGrid>
              <a:tr h="432054">
                <a:tc>
                  <a:txBody>
                    <a:bodyPr/>
                    <a:lstStyle/>
                    <a:p>
                      <a:pPr algn="ctr">
                        <a:spcAft>
                          <a:spcPts val="0"/>
                        </a:spcAft>
                      </a:pPr>
                      <a:r>
                        <a:rPr lang="es-SV" sz="1200" dirty="0">
                          <a:effectLst/>
                        </a:rPr>
                        <a:t>DEPARTAMENTO</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nchor="ctr"/>
                </a:tc>
                <a:tc>
                  <a:txBody>
                    <a:bodyPr/>
                    <a:lstStyle/>
                    <a:p>
                      <a:pPr algn="ctr">
                        <a:spcAft>
                          <a:spcPts val="0"/>
                        </a:spcAft>
                      </a:pPr>
                      <a:r>
                        <a:rPr lang="es-SV" sz="1200" dirty="0">
                          <a:effectLst/>
                        </a:rPr>
                        <a:t>MUNICIPIO</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nchor="ctr"/>
                </a:tc>
                <a:tc>
                  <a:txBody>
                    <a:bodyPr/>
                    <a:lstStyle/>
                    <a:p>
                      <a:pPr algn="ctr">
                        <a:spcAft>
                          <a:spcPts val="0"/>
                        </a:spcAft>
                      </a:pPr>
                      <a:r>
                        <a:rPr lang="es-SV" sz="1200" dirty="0">
                          <a:effectLst/>
                        </a:rPr>
                        <a:t>Porcentaje de hogares en los estratos del 1 al 7</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nchor="ctr"/>
                </a:tc>
                <a:tc>
                  <a:txBody>
                    <a:bodyPr/>
                    <a:lstStyle/>
                    <a:p>
                      <a:pPr algn="ctr">
                        <a:spcAft>
                          <a:spcPts val="0"/>
                        </a:spcAft>
                      </a:pPr>
                      <a:r>
                        <a:rPr lang="es-SV" sz="1200" dirty="0">
                          <a:effectLst/>
                        </a:rPr>
                        <a:t>Ranking</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nchor="ctr"/>
                </a:tc>
                <a:extLst>
                  <a:ext uri="{0D108BD9-81ED-4DB2-BD59-A6C34878D82A}">
                    <a16:rowId xmlns="" xmlns:a16="http://schemas.microsoft.com/office/drawing/2014/main" val="10000"/>
                  </a:ext>
                </a:extLst>
              </a:tr>
              <a:tr h="187524">
                <a:tc>
                  <a:txBody>
                    <a:bodyPr/>
                    <a:lstStyle/>
                    <a:p>
                      <a:pPr algn="just">
                        <a:spcAft>
                          <a:spcPts val="0"/>
                        </a:spcAft>
                      </a:pPr>
                      <a:r>
                        <a:rPr lang="es-SV" sz="1200" dirty="0">
                          <a:effectLst/>
                        </a:rPr>
                        <a:t>MORAZAN</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just">
                        <a:spcAft>
                          <a:spcPts val="0"/>
                        </a:spcAft>
                      </a:pPr>
                      <a:r>
                        <a:rPr lang="es-SV" sz="1200" dirty="0">
                          <a:effectLst/>
                        </a:rPr>
                        <a:t>SAN ISIDRO</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rPr>
                        <a:t>91.44</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rPr>
                        <a:t>1</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extLst>
                  <a:ext uri="{0D108BD9-81ED-4DB2-BD59-A6C34878D82A}">
                    <a16:rowId xmlns="" xmlns:a16="http://schemas.microsoft.com/office/drawing/2014/main" val="10001"/>
                  </a:ext>
                </a:extLst>
              </a:tr>
              <a:tr h="187524">
                <a:tc>
                  <a:txBody>
                    <a:bodyPr/>
                    <a:lstStyle/>
                    <a:p>
                      <a:pPr algn="just">
                        <a:spcAft>
                          <a:spcPts val="0"/>
                        </a:spcAft>
                      </a:pPr>
                      <a:r>
                        <a:rPr lang="es-SV" sz="1200" dirty="0">
                          <a:effectLst/>
                        </a:rPr>
                        <a:t>SAN MIGUEL</a:t>
                      </a:r>
                      <a:endParaRPr lang="es-SV" sz="1200" b="1" dirty="0">
                        <a:solidFill>
                          <a:schemeClr val="bg1"/>
                        </a:solidFill>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just">
                        <a:spcAft>
                          <a:spcPts val="0"/>
                        </a:spcAft>
                      </a:pPr>
                      <a:r>
                        <a:rPr lang="es-SV" sz="1200" dirty="0">
                          <a:effectLst/>
                        </a:rPr>
                        <a:t>SAN ANTONIO</a:t>
                      </a:r>
                      <a:endParaRPr lang="es-SV" sz="1200" b="1" dirty="0">
                        <a:solidFill>
                          <a:schemeClr val="bg1"/>
                        </a:solidFill>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rPr>
                        <a:t>91.41</a:t>
                      </a:r>
                      <a:endParaRPr lang="es-SV" sz="1200" b="1" dirty="0">
                        <a:solidFill>
                          <a:schemeClr val="bg1"/>
                        </a:solidFill>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rPr>
                        <a:t>2</a:t>
                      </a:r>
                      <a:endParaRPr lang="es-SV" sz="1200" b="1" dirty="0">
                        <a:solidFill>
                          <a:schemeClr val="bg1"/>
                        </a:solidFill>
                        <a:effectLst/>
                        <a:latin typeface="Calibri" pitchFamily="34" charset="0"/>
                        <a:ea typeface="Calibri" panose="020F0502020204030204" pitchFamily="34" charset="0"/>
                        <a:cs typeface="Times New Roman" panose="02020603050405020304" pitchFamily="18" charset="0"/>
                      </a:endParaRPr>
                    </a:p>
                  </a:txBody>
                  <a:tcPr marL="51306" marR="51306" marT="0" marB="0"/>
                </a:tc>
                <a:extLst>
                  <a:ext uri="{0D108BD9-81ED-4DB2-BD59-A6C34878D82A}">
                    <a16:rowId xmlns="" xmlns:a16="http://schemas.microsoft.com/office/drawing/2014/main" val="10002"/>
                  </a:ext>
                </a:extLst>
              </a:tr>
              <a:tr h="187524">
                <a:tc>
                  <a:txBody>
                    <a:bodyPr/>
                    <a:lstStyle/>
                    <a:p>
                      <a:pPr algn="just">
                        <a:spcAft>
                          <a:spcPts val="0"/>
                        </a:spcAft>
                      </a:pPr>
                      <a:r>
                        <a:rPr lang="es-SV" sz="1200" dirty="0">
                          <a:effectLst/>
                        </a:rPr>
                        <a:t>MORAZAN</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just">
                        <a:spcAft>
                          <a:spcPts val="0"/>
                        </a:spcAft>
                      </a:pPr>
                      <a:r>
                        <a:rPr lang="es-SV" sz="1200" dirty="0">
                          <a:effectLst/>
                        </a:rPr>
                        <a:t>GUALOCOCTI</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rPr>
                        <a:t>91.26</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rPr>
                        <a:t>3</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extLst>
                  <a:ext uri="{0D108BD9-81ED-4DB2-BD59-A6C34878D82A}">
                    <a16:rowId xmlns="" xmlns:a16="http://schemas.microsoft.com/office/drawing/2014/main" val="10003"/>
                  </a:ext>
                </a:extLst>
              </a:tr>
              <a:tr h="187524">
                <a:tc>
                  <a:txBody>
                    <a:bodyPr/>
                    <a:lstStyle/>
                    <a:p>
                      <a:pPr algn="just">
                        <a:spcAft>
                          <a:spcPts val="0"/>
                        </a:spcAft>
                      </a:pPr>
                      <a:r>
                        <a:rPr lang="es-SV" sz="1200" dirty="0">
                          <a:effectLst/>
                        </a:rPr>
                        <a:t>SONSONATE</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just">
                        <a:spcAft>
                          <a:spcPts val="0"/>
                        </a:spcAft>
                      </a:pPr>
                      <a:r>
                        <a:rPr lang="es-SV" sz="1200" dirty="0" smtClean="0">
                          <a:effectLst/>
                        </a:rPr>
                        <a:t>CUISNAHUAT – pob. indígena</a:t>
                      </a:r>
                      <a:endParaRPr lang="es-SV" sz="1200" dirty="0">
                        <a:solidFill>
                          <a:schemeClr val="tx1"/>
                        </a:solidFill>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rPr>
                        <a:t>90.24</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rPr>
                        <a:t>4</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extLst>
                  <a:ext uri="{0D108BD9-81ED-4DB2-BD59-A6C34878D82A}">
                    <a16:rowId xmlns="" xmlns:a16="http://schemas.microsoft.com/office/drawing/2014/main" val="10004"/>
                  </a:ext>
                </a:extLst>
              </a:tr>
              <a:tr h="187524">
                <a:tc>
                  <a:txBody>
                    <a:bodyPr/>
                    <a:lstStyle/>
                    <a:p>
                      <a:pPr algn="just">
                        <a:spcAft>
                          <a:spcPts val="0"/>
                        </a:spcAft>
                      </a:pPr>
                      <a:r>
                        <a:rPr lang="es-SV" sz="1200" dirty="0">
                          <a:effectLst/>
                        </a:rPr>
                        <a:t>AHUACHAPAN</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just">
                        <a:spcAft>
                          <a:spcPts val="0"/>
                        </a:spcAft>
                      </a:pPr>
                      <a:r>
                        <a:rPr lang="es-SV" sz="1200" dirty="0">
                          <a:effectLst/>
                        </a:rPr>
                        <a:t>GUAYMANGO</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rPr>
                        <a:t>88.85</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rPr>
                        <a:t>5</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extLst>
                  <a:ext uri="{0D108BD9-81ED-4DB2-BD59-A6C34878D82A}">
                    <a16:rowId xmlns="" xmlns:a16="http://schemas.microsoft.com/office/drawing/2014/main" val="10005"/>
                  </a:ext>
                </a:extLst>
              </a:tr>
              <a:tr h="187524">
                <a:tc>
                  <a:txBody>
                    <a:bodyPr/>
                    <a:lstStyle/>
                    <a:p>
                      <a:pPr algn="just">
                        <a:spcAft>
                          <a:spcPts val="0"/>
                        </a:spcAft>
                      </a:pPr>
                      <a:r>
                        <a:rPr lang="es-SV" sz="1200" dirty="0">
                          <a:effectLst/>
                        </a:rPr>
                        <a:t>MORAZAN</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just">
                        <a:spcAft>
                          <a:spcPts val="0"/>
                        </a:spcAft>
                      </a:pPr>
                      <a:r>
                        <a:rPr lang="es-SV" sz="1200" dirty="0">
                          <a:effectLst/>
                        </a:rPr>
                        <a:t>SAN SIMON</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rPr>
                        <a:t>88.44</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rPr>
                        <a:t>6</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extLst>
                  <a:ext uri="{0D108BD9-81ED-4DB2-BD59-A6C34878D82A}">
                    <a16:rowId xmlns="" xmlns:a16="http://schemas.microsoft.com/office/drawing/2014/main" val="10006"/>
                  </a:ext>
                </a:extLst>
              </a:tr>
              <a:tr h="187524">
                <a:tc>
                  <a:txBody>
                    <a:bodyPr/>
                    <a:lstStyle/>
                    <a:p>
                      <a:pPr algn="just">
                        <a:spcAft>
                          <a:spcPts val="0"/>
                        </a:spcAft>
                      </a:pPr>
                      <a:r>
                        <a:rPr lang="es-SV" sz="1200" dirty="0">
                          <a:effectLst/>
                        </a:rPr>
                        <a:t>MORAZAN</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just">
                        <a:spcAft>
                          <a:spcPts val="0"/>
                        </a:spcAft>
                      </a:pPr>
                      <a:r>
                        <a:rPr lang="es-SV" sz="1200" dirty="0">
                          <a:effectLst/>
                        </a:rPr>
                        <a:t>TOROLA</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rPr>
                        <a:t>88.20</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rPr>
                        <a:t>7</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extLst>
                  <a:ext uri="{0D108BD9-81ED-4DB2-BD59-A6C34878D82A}">
                    <a16:rowId xmlns="" xmlns:a16="http://schemas.microsoft.com/office/drawing/2014/main" val="10007"/>
                  </a:ext>
                </a:extLst>
              </a:tr>
              <a:tr h="187524">
                <a:tc>
                  <a:txBody>
                    <a:bodyPr/>
                    <a:lstStyle/>
                    <a:p>
                      <a:pPr algn="just">
                        <a:spcAft>
                          <a:spcPts val="0"/>
                        </a:spcAft>
                      </a:pPr>
                      <a:r>
                        <a:rPr lang="es-SV" sz="1200" dirty="0">
                          <a:effectLst/>
                        </a:rPr>
                        <a:t>LA UNION</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just">
                        <a:spcAft>
                          <a:spcPts val="0"/>
                        </a:spcAft>
                      </a:pPr>
                      <a:r>
                        <a:rPr lang="es-SV" sz="1200" dirty="0">
                          <a:effectLst/>
                        </a:rPr>
                        <a:t>LISLIQUE</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rPr>
                        <a:t>85.37</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rPr>
                        <a:t>8</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extLst>
                  <a:ext uri="{0D108BD9-81ED-4DB2-BD59-A6C34878D82A}">
                    <a16:rowId xmlns="" xmlns:a16="http://schemas.microsoft.com/office/drawing/2014/main" val="10008"/>
                  </a:ext>
                </a:extLst>
              </a:tr>
              <a:tr h="187524">
                <a:tc>
                  <a:txBody>
                    <a:bodyPr/>
                    <a:lstStyle/>
                    <a:p>
                      <a:pPr algn="just">
                        <a:spcAft>
                          <a:spcPts val="0"/>
                        </a:spcAft>
                      </a:pPr>
                      <a:r>
                        <a:rPr lang="es-SV" sz="1200" dirty="0">
                          <a:effectLst/>
                        </a:rPr>
                        <a:t>MORAZAN</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just">
                        <a:spcAft>
                          <a:spcPts val="0"/>
                        </a:spcAft>
                      </a:pPr>
                      <a:r>
                        <a:rPr lang="es-SV" sz="1200" dirty="0" smtClean="0">
                          <a:effectLst/>
                        </a:rPr>
                        <a:t>CACAOPERA – pob. Indígena </a:t>
                      </a:r>
                      <a:endParaRPr lang="es-SV" sz="1200" dirty="0">
                        <a:solidFill>
                          <a:schemeClr val="tx1"/>
                        </a:solidFill>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rPr>
                        <a:t>84.66</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rPr>
                        <a:t>9</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extLst>
                  <a:ext uri="{0D108BD9-81ED-4DB2-BD59-A6C34878D82A}">
                    <a16:rowId xmlns="" xmlns:a16="http://schemas.microsoft.com/office/drawing/2014/main" val="10009"/>
                  </a:ext>
                </a:extLst>
              </a:tr>
              <a:tr h="187524">
                <a:tc>
                  <a:txBody>
                    <a:bodyPr/>
                    <a:lstStyle/>
                    <a:p>
                      <a:pPr algn="just">
                        <a:spcAft>
                          <a:spcPts val="0"/>
                        </a:spcAft>
                      </a:pPr>
                      <a:r>
                        <a:rPr lang="es-SV" sz="1200" dirty="0">
                          <a:effectLst/>
                        </a:rPr>
                        <a:t>CHALATENANGO</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just">
                        <a:spcAft>
                          <a:spcPts val="0"/>
                        </a:spcAft>
                      </a:pPr>
                      <a:r>
                        <a:rPr lang="es-SV" sz="1200" dirty="0">
                          <a:effectLst/>
                        </a:rPr>
                        <a:t>CANCASQUE</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rPr>
                        <a:t>83.51</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rPr>
                        <a:t>10</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extLst>
                  <a:ext uri="{0D108BD9-81ED-4DB2-BD59-A6C34878D82A}">
                    <a16:rowId xmlns="" xmlns:a16="http://schemas.microsoft.com/office/drawing/2014/main" val="10010"/>
                  </a:ext>
                </a:extLst>
              </a:tr>
              <a:tr h="187524">
                <a:tc>
                  <a:txBody>
                    <a:bodyPr/>
                    <a:lstStyle/>
                    <a:p>
                      <a:pPr algn="just">
                        <a:spcAft>
                          <a:spcPts val="0"/>
                        </a:spcAft>
                      </a:pPr>
                      <a:r>
                        <a:rPr lang="es-SV" sz="1200" dirty="0">
                          <a:effectLst/>
                        </a:rPr>
                        <a:t>CUSCATLAN</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just">
                        <a:spcAft>
                          <a:spcPts val="0"/>
                        </a:spcAft>
                      </a:pPr>
                      <a:r>
                        <a:rPr lang="es-SV" sz="1200" dirty="0">
                          <a:effectLst/>
                        </a:rPr>
                        <a:t>MONTE SAN JUAN</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rPr>
                        <a:t>83.32</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rPr>
                        <a:t>11</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extLst>
                  <a:ext uri="{0D108BD9-81ED-4DB2-BD59-A6C34878D82A}">
                    <a16:rowId xmlns="" xmlns:a16="http://schemas.microsoft.com/office/drawing/2014/main" val="10011"/>
                  </a:ext>
                </a:extLst>
              </a:tr>
              <a:tr h="187524">
                <a:tc>
                  <a:txBody>
                    <a:bodyPr/>
                    <a:lstStyle/>
                    <a:p>
                      <a:pPr algn="just">
                        <a:spcAft>
                          <a:spcPts val="0"/>
                        </a:spcAft>
                      </a:pPr>
                      <a:r>
                        <a:rPr lang="es-SV" sz="1200" dirty="0">
                          <a:effectLst/>
                        </a:rPr>
                        <a:t>CHALATENANGO</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just">
                        <a:spcAft>
                          <a:spcPts val="0"/>
                        </a:spcAft>
                      </a:pPr>
                      <a:r>
                        <a:rPr lang="es-SV" sz="1200" dirty="0">
                          <a:effectLst/>
                        </a:rPr>
                        <a:t>SAN FERNANDO</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rPr>
                        <a:t>81.68</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rPr>
                        <a:t>12</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extLst>
                  <a:ext uri="{0D108BD9-81ED-4DB2-BD59-A6C34878D82A}">
                    <a16:rowId xmlns="" xmlns:a16="http://schemas.microsoft.com/office/drawing/2014/main" val="10012"/>
                  </a:ext>
                </a:extLst>
              </a:tr>
              <a:tr h="187524">
                <a:tc>
                  <a:txBody>
                    <a:bodyPr/>
                    <a:lstStyle/>
                    <a:p>
                      <a:pPr algn="just">
                        <a:spcAft>
                          <a:spcPts val="0"/>
                        </a:spcAft>
                      </a:pPr>
                      <a:r>
                        <a:rPr lang="es-SV" sz="1200" dirty="0">
                          <a:effectLst/>
                        </a:rPr>
                        <a:t>MORAZAN</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just">
                        <a:spcAft>
                          <a:spcPts val="0"/>
                        </a:spcAft>
                      </a:pPr>
                      <a:r>
                        <a:rPr lang="es-SV" sz="1200" dirty="0" smtClean="0">
                          <a:effectLst/>
                        </a:rPr>
                        <a:t>GUATAJIAGUA – pob. indígena</a:t>
                      </a:r>
                      <a:endParaRPr lang="es-SV" sz="1200" dirty="0">
                        <a:solidFill>
                          <a:schemeClr val="tx1"/>
                        </a:solidFill>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rPr>
                        <a:t>81.39</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rPr>
                        <a:t>13</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extLst>
                  <a:ext uri="{0D108BD9-81ED-4DB2-BD59-A6C34878D82A}">
                    <a16:rowId xmlns="" xmlns:a16="http://schemas.microsoft.com/office/drawing/2014/main" val="10013"/>
                  </a:ext>
                </a:extLst>
              </a:tr>
              <a:tr h="187524">
                <a:tc>
                  <a:txBody>
                    <a:bodyPr/>
                    <a:lstStyle/>
                    <a:p>
                      <a:pPr algn="just">
                        <a:spcAft>
                          <a:spcPts val="0"/>
                        </a:spcAft>
                      </a:pPr>
                      <a:r>
                        <a:rPr lang="es-SV" sz="1200" dirty="0">
                          <a:effectLst/>
                        </a:rPr>
                        <a:t>MORAZAN</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just">
                        <a:spcAft>
                          <a:spcPts val="0"/>
                        </a:spcAft>
                      </a:pPr>
                      <a:r>
                        <a:rPr lang="es-SV" sz="1200" dirty="0">
                          <a:effectLst/>
                        </a:rPr>
                        <a:t>YAMABAL</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rPr>
                        <a:t>80.82</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rPr>
                        <a:t>14</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extLst>
                  <a:ext uri="{0D108BD9-81ED-4DB2-BD59-A6C34878D82A}">
                    <a16:rowId xmlns="" xmlns:a16="http://schemas.microsoft.com/office/drawing/2014/main" val="10014"/>
                  </a:ext>
                </a:extLst>
              </a:tr>
              <a:tr h="182895">
                <a:tc>
                  <a:txBody>
                    <a:bodyPr/>
                    <a:lstStyle/>
                    <a:p>
                      <a:pPr algn="just">
                        <a:spcAft>
                          <a:spcPts val="0"/>
                        </a:spcAft>
                      </a:pPr>
                      <a:r>
                        <a:rPr lang="es-SV" sz="1200" dirty="0" smtClean="0">
                          <a:effectLst/>
                        </a:rPr>
                        <a:t>USULUTAN</a:t>
                      </a:r>
                      <a:r>
                        <a:rPr lang="es-SV" sz="1200" baseline="0" dirty="0" smtClean="0">
                          <a:effectLst/>
                        </a:rPr>
                        <a:t> </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just">
                        <a:spcAft>
                          <a:spcPts val="0"/>
                        </a:spcAft>
                      </a:pPr>
                      <a:r>
                        <a:rPr lang="es-SV" sz="1200" dirty="0" smtClean="0">
                          <a:effectLst/>
                        </a:rPr>
                        <a:t>JUCUARAN  - para 2018 Lev</a:t>
                      </a:r>
                      <a:r>
                        <a:rPr lang="es-SV" sz="1200" baseline="0" dirty="0" smtClean="0">
                          <a:effectLst/>
                        </a:rPr>
                        <a:t> RUP</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smtClean="0">
                          <a:effectLst/>
                        </a:rPr>
                        <a:t>80.53</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smtClean="0">
                          <a:effectLst/>
                        </a:rPr>
                        <a:t>15</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extLst>
                  <a:ext uri="{0D108BD9-81ED-4DB2-BD59-A6C34878D82A}">
                    <a16:rowId xmlns="" xmlns:a16="http://schemas.microsoft.com/office/drawing/2014/main" val="10015"/>
                  </a:ext>
                </a:extLst>
              </a:tr>
              <a:tr h="187524">
                <a:tc>
                  <a:txBody>
                    <a:bodyPr/>
                    <a:lstStyle/>
                    <a:p>
                      <a:pPr algn="just">
                        <a:spcAft>
                          <a:spcPts val="0"/>
                        </a:spcAft>
                      </a:pPr>
                      <a:r>
                        <a:rPr lang="es-SV" sz="1200" dirty="0" smtClean="0">
                          <a:effectLst/>
                        </a:rPr>
                        <a:t>MORAZAN</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just">
                        <a:spcAft>
                          <a:spcPts val="0"/>
                        </a:spcAft>
                      </a:pPr>
                      <a:r>
                        <a:rPr lang="es-SV" sz="1200" dirty="0">
                          <a:effectLst/>
                        </a:rPr>
                        <a:t>SAN FERNANDO</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rPr>
                        <a:t>80.06</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rPr>
                        <a:t>16</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extLst>
                  <a:ext uri="{0D108BD9-81ED-4DB2-BD59-A6C34878D82A}">
                    <a16:rowId xmlns="" xmlns:a16="http://schemas.microsoft.com/office/drawing/2014/main" val="10016"/>
                  </a:ext>
                </a:extLst>
              </a:tr>
              <a:tr h="187524">
                <a:tc>
                  <a:txBody>
                    <a:bodyPr/>
                    <a:lstStyle/>
                    <a:p>
                      <a:pPr algn="just">
                        <a:spcAft>
                          <a:spcPts val="0"/>
                        </a:spcAft>
                      </a:pPr>
                      <a:r>
                        <a:rPr lang="es-SV" sz="1200" dirty="0">
                          <a:effectLst/>
                        </a:rPr>
                        <a:t>CABAÑAS</a:t>
                      </a:r>
                      <a:endParaRPr lang="es-SV" sz="1200" b="1" dirty="0">
                        <a:solidFill>
                          <a:schemeClr val="bg1"/>
                        </a:solidFill>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just">
                        <a:spcAft>
                          <a:spcPts val="0"/>
                        </a:spcAft>
                      </a:pPr>
                      <a:r>
                        <a:rPr lang="es-SV" sz="1200" dirty="0">
                          <a:effectLst/>
                        </a:rPr>
                        <a:t>JUTIAPA</a:t>
                      </a:r>
                      <a:endParaRPr lang="es-SV" sz="1200" b="0" dirty="0">
                        <a:solidFill>
                          <a:schemeClr val="tx1"/>
                        </a:solidFill>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rPr>
                        <a:t>78.86</a:t>
                      </a:r>
                      <a:endParaRPr lang="es-SV" sz="1200" b="0" dirty="0">
                        <a:solidFill>
                          <a:schemeClr val="tx1"/>
                        </a:solidFill>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rPr>
                        <a:t>17</a:t>
                      </a:r>
                      <a:endParaRPr lang="es-SV" sz="1200" b="1" dirty="0">
                        <a:solidFill>
                          <a:schemeClr val="accent6">
                            <a:lumMod val="75000"/>
                          </a:schemeClr>
                        </a:solidFill>
                        <a:effectLst/>
                        <a:latin typeface="Calibri" pitchFamily="34" charset="0"/>
                        <a:ea typeface="Calibri" panose="020F0502020204030204" pitchFamily="34" charset="0"/>
                        <a:cs typeface="Times New Roman" panose="02020603050405020304" pitchFamily="18" charset="0"/>
                      </a:endParaRPr>
                    </a:p>
                  </a:txBody>
                  <a:tcPr marL="51306" marR="51306" marT="0" marB="0"/>
                </a:tc>
                <a:extLst>
                  <a:ext uri="{0D108BD9-81ED-4DB2-BD59-A6C34878D82A}">
                    <a16:rowId xmlns="" xmlns:a16="http://schemas.microsoft.com/office/drawing/2014/main" val="10017"/>
                  </a:ext>
                </a:extLst>
              </a:tr>
              <a:tr h="187524">
                <a:tc>
                  <a:txBody>
                    <a:bodyPr/>
                    <a:lstStyle/>
                    <a:p>
                      <a:pPr algn="just">
                        <a:spcAft>
                          <a:spcPts val="0"/>
                        </a:spcAft>
                      </a:pPr>
                      <a:r>
                        <a:rPr lang="es-SV" sz="1200" dirty="0">
                          <a:effectLst/>
                        </a:rPr>
                        <a:t>LA LIBERTAD</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just">
                        <a:spcAft>
                          <a:spcPts val="0"/>
                        </a:spcAft>
                      </a:pPr>
                      <a:r>
                        <a:rPr lang="es-SV" sz="1200" dirty="0">
                          <a:effectLst/>
                        </a:rPr>
                        <a:t>JICALAPA</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rPr>
                        <a:t>78.84</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rPr>
                        <a:t>18</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extLst>
                  <a:ext uri="{0D108BD9-81ED-4DB2-BD59-A6C34878D82A}">
                    <a16:rowId xmlns="" xmlns:a16="http://schemas.microsoft.com/office/drawing/2014/main" val="10018"/>
                  </a:ext>
                </a:extLst>
              </a:tr>
              <a:tr h="187524">
                <a:tc>
                  <a:txBody>
                    <a:bodyPr/>
                    <a:lstStyle/>
                    <a:p>
                      <a:pPr algn="just">
                        <a:spcAft>
                          <a:spcPts val="0"/>
                        </a:spcAft>
                      </a:pPr>
                      <a:r>
                        <a:rPr lang="es-SV" sz="1200" dirty="0">
                          <a:effectLst/>
                        </a:rPr>
                        <a:t>USULUTAN</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just">
                        <a:spcAft>
                          <a:spcPts val="0"/>
                        </a:spcAft>
                      </a:pPr>
                      <a:r>
                        <a:rPr lang="es-SV" sz="1200" dirty="0">
                          <a:effectLst/>
                        </a:rPr>
                        <a:t>SAN FRANCISCO JAVIER</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rPr>
                        <a:t>78.78</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rPr>
                        <a:t>19</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extLst>
                  <a:ext uri="{0D108BD9-81ED-4DB2-BD59-A6C34878D82A}">
                    <a16:rowId xmlns="" xmlns:a16="http://schemas.microsoft.com/office/drawing/2014/main" val="10019"/>
                  </a:ext>
                </a:extLst>
              </a:tr>
              <a:tr h="187524">
                <a:tc>
                  <a:txBody>
                    <a:bodyPr/>
                    <a:lstStyle/>
                    <a:p>
                      <a:pPr algn="just">
                        <a:spcAft>
                          <a:spcPts val="0"/>
                        </a:spcAft>
                      </a:pPr>
                      <a:r>
                        <a:rPr lang="es-SV" sz="1200" dirty="0">
                          <a:effectLst/>
                        </a:rPr>
                        <a:t>CUSCATLAN</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just">
                        <a:spcAft>
                          <a:spcPts val="0"/>
                        </a:spcAft>
                      </a:pPr>
                      <a:r>
                        <a:rPr lang="es-SV" sz="1200" dirty="0">
                          <a:effectLst/>
                        </a:rPr>
                        <a:t>EL </a:t>
                      </a:r>
                      <a:r>
                        <a:rPr lang="es-SV" sz="1200" dirty="0" smtClean="0">
                          <a:effectLst/>
                        </a:rPr>
                        <a:t>ROSARIO – para 2018 Lev RUP</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rPr>
                        <a:t>78.63</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rPr>
                        <a:t>20</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extLst>
                  <a:ext uri="{0D108BD9-81ED-4DB2-BD59-A6C34878D82A}">
                    <a16:rowId xmlns="" xmlns:a16="http://schemas.microsoft.com/office/drawing/2014/main" val="10020"/>
                  </a:ext>
                </a:extLst>
              </a:tr>
              <a:tr h="187524">
                <a:tc>
                  <a:txBody>
                    <a:bodyPr/>
                    <a:lstStyle/>
                    <a:p>
                      <a:pPr algn="just">
                        <a:spcAft>
                          <a:spcPts val="0"/>
                        </a:spcAft>
                      </a:pPr>
                      <a:r>
                        <a:rPr lang="es-SV" sz="1200" dirty="0">
                          <a:effectLst/>
                        </a:rPr>
                        <a:t>MORAZAN</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just">
                        <a:spcAft>
                          <a:spcPts val="0"/>
                        </a:spcAft>
                      </a:pPr>
                      <a:r>
                        <a:rPr lang="es-SV" sz="1200" dirty="0">
                          <a:effectLst/>
                        </a:rPr>
                        <a:t>JOATECA</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rPr>
                        <a:t>78.40</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rPr>
                        <a:t>21</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extLst>
                  <a:ext uri="{0D108BD9-81ED-4DB2-BD59-A6C34878D82A}">
                    <a16:rowId xmlns="" xmlns:a16="http://schemas.microsoft.com/office/drawing/2014/main" val="10021"/>
                  </a:ext>
                </a:extLst>
              </a:tr>
              <a:tr h="187524">
                <a:tc>
                  <a:txBody>
                    <a:bodyPr/>
                    <a:lstStyle/>
                    <a:p>
                      <a:pPr algn="just">
                        <a:spcAft>
                          <a:spcPts val="0"/>
                        </a:spcAft>
                      </a:pPr>
                      <a:r>
                        <a:rPr lang="es-SV" sz="1200" dirty="0">
                          <a:effectLst/>
                        </a:rPr>
                        <a:t>SAN MIGUEL</a:t>
                      </a:r>
                      <a:endParaRPr lang="es-SV" sz="1200" b="1" dirty="0">
                        <a:solidFill>
                          <a:schemeClr val="bg1"/>
                        </a:solidFill>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just">
                        <a:spcAft>
                          <a:spcPts val="0"/>
                        </a:spcAft>
                      </a:pPr>
                      <a:r>
                        <a:rPr lang="es-SV" sz="1200" dirty="0">
                          <a:effectLst/>
                        </a:rPr>
                        <a:t>NUEVO EDEN DE SAN JUAN</a:t>
                      </a:r>
                      <a:endParaRPr lang="es-SV" sz="1200" b="1" dirty="0">
                        <a:solidFill>
                          <a:schemeClr val="bg1"/>
                        </a:solidFill>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rPr>
                        <a:t>77.85</a:t>
                      </a:r>
                      <a:endParaRPr lang="es-SV" sz="1200" b="1" dirty="0">
                        <a:solidFill>
                          <a:schemeClr val="bg1"/>
                        </a:solidFill>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rPr>
                        <a:t>22</a:t>
                      </a:r>
                      <a:endParaRPr lang="es-SV" sz="1200" b="1" dirty="0">
                        <a:solidFill>
                          <a:schemeClr val="bg1"/>
                        </a:solidFill>
                        <a:effectLst/>
                        <a:latin typeface="Calibri" pitchFamily="34" charset="0"/>
                        <a:ea typeface="Calibri" panose="020F0502020204030204" pitchFamily="34" charset="0"/>
                        <a:cs typeface="Times New Roman" panose="02020603050405020304" pitchFamily="18" charset="0"/>
                      </a:endParaRPr>
                    </a:p>
                  </a:txBody>
                  <a:tcPr marL="51306" marR="51306" marT="0" marB="0"/>
                </a:tc>
                <a:extLst>
                  <a:ext uri="{0D108BD9-81ED-4DB2-BD59-A6C34878D82A}">
                    <a16:rowId xmlns="" xmlns:a16="http://schemas.microsoft.com/office/drawing/2014/main" val="10022"/>
                  </a:ext>
                </a:extLst>
              </a:tr>
              <a:tr h="187524">
                <a:tc>
                  <a:txBody>
                    <a:bodyPr/>
                    <a:lstStyle/>
                    <a:p>
                      <a:pPr algn="just">
                        <a:spcAft>
                          <a:spcPts val="0"/>
                        </a:spcAft>
                      </a:pPr>
                      <a:r>
                        <a:rPr lang="es-SV" sz="1200" dirty="0">
                          <a:effectLst/>
                        </a:rPr>
                        <a:t>CUSCATLAN</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just">
                        <a:spcAft>
                          <a:spcPts val="0"/>
                        </a:spcAft>
                      </a:pPr>
                      <a:r>
                        <a:rPr lang="es-SV" sz="1200" dirty="0">
                          <a:effectLst/>
                        </a:rPr>
                        <a:t>SAN CRISTOBAL</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rPr>
                        <a:t>77.75</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rPr>
                        <a:t>23</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extLst>
                  <a:ext uri="{0D108BD9-81ED-4DB2-BD59-A6C34878D82A}">
                    <a16:rowId xmlns="" xmlns:a16="http://schemas.microsoft.com/office/drawing/2014/main" val="10023"/>
                  </a:ext>
                </a:extLst>
              </a:tr>
              <a:tr h="187524">
                <a:tc>
                  <a:txBody>
                    <a:bodyPr/>
                    <a:lstStyle/>
                    <a:p>
                      <a:pPr algn="just">
                        <a:spcAft>
                          <a:spcPts val="0"/>
                        </a:spcAft>
                      </a:pPr>
                      <a:r>
                        <a:rPr lang="es-SV" sz="1200" dirty="0">
                          <a:effectLst/>
                        </a:rPr>
                        <a:t>AHUACHAPAN</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just">
                        <a:spcAft>
                          <a:spcPts val="0"/>
                        </a:spcAft>
                      </a:pPr>
                      <a:r>
                        <a:rPr lang="es-SV" sz="1200" dirty="0">
                          <a:effectLst/>
                        </a:rPr>
                        <a:t>SAN PEDRO </a:t>
                      </a:r>
                      <a:r>
                        <a:rPr lang="es-SV" sz="1200" dirty="0" smtClean="0">
                          <a:effectLst/>
                        </a:rPr>
                        <a:t>PUXTLA – para 2018 Lev RUP</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rPr>
                        <a:t>77.61</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rPr>
                        <a:t>24</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extLst>
                  <a:ext uri="{0D108BD9-81ED-4DB2-BD59-A6C34878D82A}">
                    <a16:rowId xmlns="" xmlns:a16="http://schemas.microsoft.com/office/drawing/2014/main" val="10024"/>
                  </a:ext>
                </a:extLst>
              </a:tr>
              <a:tr h="187524">
                <a:tc>
                  <a:txBody>
                    <a:bodyPr/>
                    <a:lstStyle/>
                    <a:p>
                      <a:pPr algn="just">
                        <a:spcAft>
                          <a:spcPts val="0"/>
                        </a:spcAft>
                      </a:pPr>
                      <a:r>
                        <a:rPr lang="es-SV" sz="1200" dirty="0">
                          <a:effectLst/>
                        </a:rPr>
                        <a:t>CHALATENANGO</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just">
                        <a:spcAft>
                          <a:spcPts val="0"/>
                        </a:spcAft>
                      </a:pPr>
                      <a:r>
                        <a:rPr lang="es-SV" sz="1200" dirty="0">
                          <a:effectLst/>
                        </a:rPr>
                        <a:t>SAN ANTONIO DE LA </a:t>
                      </a:r>
                      <a:r>
                        <a:rPr lang="es-SV" sz="1200" dirty="0" smtClean="0">
                          <a:effectLst/>
                        </a:rPr>
                        <a:t>CRUZ – para 2018</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rPr>
                        <a:t>77.51</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rPr>
                        <a:t>25</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extLst>
                  <a:ext uri="{0D108BD9-81ED-4DB2-BD59-A6C34878D82A}">
                    <a16:rowId xmlns="" xmlns:a16="http://schemas.microsoft.com/office/drawing/2014/main" val="10025"/>
                  </a:ext>
                </a:extLst>
              </a:tr>
              <a:tr h="187524">
                <a:tc>
                  <a:txBody>
                    <a:bodyPr/>
                    <a:lstStyle/>
                    <a:p>
                      <a:pPr algn="just">
                        <a:spcAft>
                          <a:spcPts val="0"/>
                        </a:spcAft>
                      </a:pPr>
                      <a:r>
                        <a:rPr lang="es-SV" sz="1200" dirty="0">
                          <a:effectLst/>
                        </a:rPr>
                        <a:t>SONSONATE</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just">
                        <a:spcAft>
                          <a:spcPts val="0"/>
                        </a:spcAft>
                      </a:pPr>
                      <a:r>
                        <a:rPr lang="es-SV" sz="1200" dirty="0">
                          <a:effectLst/>
                        </a:rPr>
                        <a:t>CALUCO</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rPr>
                        <a:t>77.49</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rPr>
                        <a:t>26</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extLst>
                  <a:ext uri="{0D108BD9-81ED-4DB2-BD59-A6C34878D82A}">
                    <a16:rowId xmlns="" xmlns:a16="http://schemas.microsoft.com/office/drawing/2014/main" val="10026"/>
                  </a:ext>
                </a:extLst>
              </a:tr>
              <a:tr h="187524">
                <a:tc>
                  <a:txBody>
                    <a:bodyPr/>
                    <a:lstStyle/>
                    <a:p>
                      <a:pPr algn="just">
                        <a:spcAft>
                          <a:spcPts val="0"/>
                        </a:spcAft>
                      </a:pPr>
                      <a:r>
                        <a:rPr lang="es-SV" sz="1200" dirty="0">
                          <a:effectLst/>
                        </a:rPr>
                        <a:t>AHUACHAPAN</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just">
                        <a:spcAft>
                          <a:spcPts val="0"/>
                        </a:spcAft>
                      </a:pPr>
                      <a:r>
                        <a:rPr lang="es-SV" sz="1200" dirty="0" smtClean="0">
                          <a:effectLst/>
                        </a:rPr>
                        <a:t>TACUBA – pob. Indígena </a:t>
                      </a:r>
                      <a:endParaRPr lang="es-SV" sz="1200" dirty="0">
                        <a:solidFill>
                          <a:schemeClr val="tx1"/>
                        </a:solidFill>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rPr>
                        <a:t>77.44</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rPr>
                        <a:t>27</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extLst>
                  <a:ext uri="{0D108BD9-81ED-4DB2-BD59-A6C34878D82A}">
                    <a16:rowId xmlns="" xmlns:a16="http://schemas.microsoft.com/office/drawing/2014/main" val="10027"/>
                  </a:ext>
                </a:extLst>
              </a:tr>
              <a:tr h="187524">
                <a:tc>
                  <a:txBody>
                    <a:bodyPr/>
                    <a:lstStyle/>
                    <a:p>
                      <a:pPr algn="just">
                        <a:spcAft>
                          <a:spcPts val="0"/>
                        </a:spcAft>
                      </a:pPr>
                      <a:r>
                        <a:rPr lang="es-SV" sz="1200" dirty="0">
                          <a:effectLst/>
                        </a:rPr>
                        <a:t>SONSONATE</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just">
                        <a:spcAft>
                          <a:spcPts val="0"/>
                        </a:spcAft>
                      </a:pPr>
                      <a:r>
                        <a:rPr lang="es-SV" sz="1200" dirty="0">
                          <a:effectLst/>
                        </a:rPr>
                        <a:t>SANTA ISABEL ISHUATAN</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rPr>
                        <a:t>77.13</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rPr>
                        <a:t>28</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extLst>
                  <a:ext uri="{0D108BD9-81ED-4DB2-BD59-A6C34878D82A}">
                    <a16:rowId xmlns="" xmlns:a16="http://schemas.microsoft.com/office/drawing/2014/main" val="10028"/>
                  </a:ext>
                </a:extLst>
              </a:tr>
              <a:tr h="187524">
                <a:tc>
                  <a:txBody>
                    <a:bodyPr/>
                    <a:lstStyle/>
                    <a:p>
                      <a:pPr algn="just">
                        <a:spcAft>
                          <a:spcPts val="0"/>
                        </a:spcAft>
                      </a:pPr>
                      <a:r>
                        <a:rPr lang="es-SV" sz="1200" dirty="0">
                          <a:effectLst/>
                        </a:rPr>
                        <a:t>LA LIBERTAD</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just">
                        <a:spcAft>
                          <a:spcPts val="0"/>
                        </a:spcAft>
                      </a:pPr>
                      <a:r>
                        <a:rPr lang="es-SV" sz="1200" dirty="0">
                          <a:effectLst/>
                        </a:rPr>
                        <a:t>TEOTEPEQUE</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rPr>
                        <a:t>76.93</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rPr>
                        <a:t>29</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extLst>
                  <a:ext uri="{0D108BD9-81ED-4DB2-BD59-A6C34878D82A}">
                    <a16:rowId xmlns="" xmlns:a16="http://schemas.microsoft.com/office/drawing/2014/main" val="10029"/>
                  </a:ext>
                </a:extLst>
              </a:tr>
              <a:tr h="187524">
                <a:tc>
                  <a:txBody>
                    <a:bodyPr/>
                    <a:lstStyle/>
                    <a:p>
                      <a:pPr algn="just">
                        <a:spcAft>
                          <a:spcPts val="0"/>
                        </a:spcAft>
                      </a:pPr>
                      <a:r>
                        <a:rPr lang="es-SV" sz="1200" dirty="0" smtClean="0">
                          <a:effectLst/>
                        </a:rPr>
                        <a:t>SAN VICENTE</a:t>
                      </a:r>
                      <a:endParaRPr lang="es-SV" sz="1200" dirty="0" smtClean="0">
                        <a:effectLst/>
                        <a:latin typeface="Calibri" pitchFamily="34" charset="0"/>
                      </a:endParaRPr>
                    </a:p>
                  </a:txBody>
                  <a:tcPr marL="51306" marR="51306" marT="0" marB="0"/>
                </a:tc>
                <a:tc>
                  <a:txBody>
                    <a:bodyPr/>
                    <a:lstStyle/>
                    <a:p>
                      <a:pPr algn="just">
                        <a:spcAft>
                          <a:spcPts val="0"/>
                        </a:spcAft>
                      </a:pPr>
                      <a:r>
                        <a:rPr lang="es-SV" sz="1200" dirty="0">
                          <a:effectLst/>
                        </a:rPr>
                        <a:t>SANTA CLARA</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rPr>
                        <a:t>76.82</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tc>
                  <a:txBody>
                    <a:bodyPr/>
                    <a:lstStyle/>
                    <a:p>
                      <a:pPr algn="ctr">
                        <a:spcAft>
                          <a:spcPts val="0"/>
                        </a:spcAft>
                      </a:pPr>
                      <a:r>
                        <a:rPr lang="es-SV" sz="1200" dirty="0">
                          <a:effectLst/>
                        </a:rPr>
                        <a:t>30</a:t>
                      </a:r>
                      <a:endParaRPr lang="es-SV" sz="1200" dirty="0">
                        <a:effectLst/>
                        <a:latin typeface="Calibri" pitchFamily="34" charset="0"/>
                        <a:ea typeface="Calibri" panose="020F0502020204030204" pitchFamily="34" charset="0"/>
                        <a:cs typeface="Times New Roman" panose="02020603050405020304" pitchFamily="18" charset="0"/>
                      </a:endParaRPr>
                    </a:p>
                  </a:txBody>
                  <a:tcPr marL="51306" marR="51306" marT="0" marB="0"/>
                </a:tc>
                <a:extLst>
                  <a:ext uri="{0D108BD9-81ED-4DB2-BD59-A6C34878D82A}">
                    <a16:rowId xmlns="" xmlns:a16="http://schemas.microsoft.com/office/drawing/2014/main" val="10030"/>
                  </a:ext>
                </a:extLst>
              </a:tr>
            </a:tbl>
          </a:graphicData>
        </a:graphic>
      </p:graphicFrame>
    </p:spTree>
    <p:extLst>
      <p:ext uri="{BB962C8B-B14F-4D97-AF65-F5344CB8AC3E}">
        <p14:creationId xmlns:p14="http://schemas.microsoft.com/office/powerpoint/2010/main" val="42910283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398"/>
            <a:ext cx="9144000" cy="6841204"/>
          </a:xfrm>
          <a:prstGeom prst="rect">
            <a:avLst/>
          </a:prstGeom>
        </p:spPr>
      </p:pic>
      <p:sp>
        <p:nvSpPr>
          <p:cNvPr id="2" name="Título 1"/>
          <p:cNvSpPr>
            <a:spLocks noGrp="1"/>
          </p:cNvSpPr>
          <p:nvPr>
            <p:ph type="title"/>
          </p:nvPr>
        </p:nvSpPr>
        <p:spPr/>
        <p:txBody>
          <a:bodyPr>
            <a:normAutofit fontScale="90000"/>
          </a:bodyPr>
          <a:lstStyle/>
          <a:p>
            <a:r>
              <a:rPr lang="es-SV"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r>
            <a:br>
              <a:rPr lang="es-SV"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br>
            <a:r>
              <a:rPr lang="es-SV"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r>
            <a:br>
              <a:rPr lang="es-SV"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br>
            <a:r>
              <a:rPr lang="es-SV" sz="4000"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s-SV"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r>
            <a:br>
              <a:rPr lang="es-SV"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br>
            <a:endParaRPr lang="es-SV" dirty="0"/>
          </a:p>
        </p:txBody>
      </p:sp>
      <p:sp>
        <p:nvSpPr>
          <p:cNvPr id="4" name="CuadroTexto 2"/>
          <p:cNvSpPr txBox="1">
            <a:spLocks noGrp="1" noChangeArrowheads="1"/>
          </p:cNvSpPr>
          <p:nvPr>
            <p:ph type="body" idx="1"/>
          </p:nvPr>
        </p:nvSpPr>
        <p:spPr bwMode="auto">
          <a:xfrm>
            <a:off x="9127" y="0"/>
            <a:ext cx="4346849" cy="1196752"/>
          </a:xfrm>
          <a:prstGeom prst="rect">
            <a:avLst/>
          </a:prstGeom>
          <a:extLst/>
        </p:spPr>
        <p:txBody>
          <a:bodyPr vert="horz" lIns="91440" tIns="45720" rIns="91440" bIns="45720" rtlCol="0" anchor="ctr">
            <a:noAutofit/>
          </a:bodyPr>
          <a:lstStyle/>
          <a:p>
            <a:pPr>
              <a:spcBef>
                <a:spcPct val="0"/>
              </a:spcBef>
            </a:pPr>
            <a:r>
              <a:rPr lang="es-SV" altLang="es-SV" sz="6600" b="1" dirty="0" smtClean="0">
                <a:solidFill>
                  <a:schemeClr val="tx2"/>
                </a:solidFill>
                <a:latin typeface="+mj-lt"/>
                <a:ea typeface="+mj-ea"/>
                <a:cs typeface="+mj-cs"/>
              </a:rPr>
              <a:t>CONVIVIR</a:t>
            </a:r>
            <a:endParaRPr lang="es-SV" altLang="es-SV" sz="6600" b="1" dirty="0">
              <a:solidFill>
                <a:schemeClr val="tx2"/>
              </a:solidFill>
              <a:latin typeface="+mj-lt"/>
              <a:ea typeface="+mj-ea"/>
              <a:cs typeface="+mj-cs"/>
            </a:endParaRPr>
          </a:p>
        </p:txBody>
      </p:sp>
      <p:sp>
        <p:nvSpPr>
          <p:cNvPr id="7" name="Título 3"/>
          <p:cNvSpPr txBox="1">
            <a:spLocks/>
          </p:cNvSpPr>
          <p:nvPr/>
        </p:nvSpPr>
        <p:spPr>
          <a:xfrm>
            <a:off x="0" y="3366485"/>
            <a:ext cx="6624736" cy="33843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0" kern="1200" cap="none">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chemeClr val="accent1"/>
              </a:buClr>
              <a:buSzPct val="100000"/>
            </a:pPr>
            <a:r>
              <a:rPr lang="es-SV" altLang="es-ES" b="1" dirty="0" smtClean="0">
                <a:solidFill>
                  <a:srgbClr val="002395"/>
                </a:solidFill>
              </a:rPr>
              <a:t>Programa </a:t>
            </a:r>
            <a:r>
              <a:rPr lang="es-SV" altLang="es-ES" b="1" dirty="0">
                <a:solidFill>
                  <a:srgbClr val="002395"/>
                </a:solidFill>
              </a:rPr>
              <a:t>Espacios Seguros de Convivencia para Jóvenes en </a:t>
            </a:r>
            <a:endParaRPr lang="es-SV" altLang="es-ES" b="1" dirty="0" smtClean="0">
              <a:solidFill>
                <a:srgbClr val="002395"/>
              </a:solidFill>
            </a:endParaRPr>
          </a:p>
          <a:p>
            <a:pPr algn="l">
              <a:buClr>
                <a:schemeClr val="accent1"/>
              </a:buClr>
              <a:buSzPct val="100000"/>
            </a:pPr>
            <a:r>
              <a:rPr lang="es-SV" altLang="es-ES" b="1" dirty="0" smtClean="0">
                <a:solidFill>
                  <a:srgbClr val="002395"/>
                </a:solidFill>
              </a:rPr>
              <a:t>El Salvador</a:t>
            </a:r>
            <a:endParaRPr lang="es-SV" b="1" dirty="0">
              <a:solidFill>
                <a:srgbClr val="002395"/>
              </a:solidFill>
            </a:endParaRPr>
          </a:p>
        </p:txBody>
      </p:sp>
      <p:pic>
        <p:nvPicPr>
          <p:cNvPr id="8" name="7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627894">
            <a:off x="5308656" y="82782"/>
            <a:ext cx="4645161" cy="4489713"/>
          </a:xfrm>
          <a:prstGeom prst="rect">
            <a:avLst/>
          </a:prstGeom>
        </p:spPr>
      </p:pic>
    </p:spTree>
    <p:extLst>
      <p:ext uri="{BB962C8B-B14F-4D97-AF65-F5344CB8AC3E}">
        <p14:creationId xmlns:p14="http://schemas.microsoft.com/office/powerpoint/2010/main" val="185795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8858" y="-744"/>
            <a:ext cx="4465142" cy="6858000"/>
          </a:xfrm>
          <a:prstGeom prst="rect">
            <a:avLst/>
          </a:prstGeom>
        </p:spPr>
      </p:pic>
      <p:sp>
        <p:nvSpPr>
          <p:cNvPr id="3" name="2 CuadroTexto"/>
          <p:cNvSpPr txBox="1">
            <a:spLocks noChangeArrowheads="1"/>
          </p:cNvSpPr>
          <p:nvPr/>
        </p:nvSpPr>
        <p:spPr bwMode="auto">
          <a:xfrm>
            <a:off x="0" y="-127267"/>
            <a:ext cx="4591655" cy="1446550"/>
          </a:xfrm>
          <a:prstGeom prst="rect">
            <a:avLst/>
          </a:prstGeom>
          <a:noFill/>
          <a:ln w="9525">
            <a:noFill/>
            <a:miter lim="800000"/>
            <a:headEnd/>
            <a:tailEnd/>
          </a:ln>
        </p:spPr>
        <p:txBody>
          <a:bodyPr vert="horz" wrap="square" lIns="91440" tIns="45720" rIns="91440" bIns="45720" rtlCol="0" anchor="ctr">
            <a:spAutoFit/>
          </a:bodyPr>
          <a:lstStyle>
            <a:lvl1pPr>
              <a:spcBef>
                <a:spcPct val="0"/>
              </a:spcBef>
              <a:buNone/>
              <a:defRPr sz="4000" b="1">
                <a:solidFill>
                  <a:schemeClr val="tx2"/>
                </a:solidFill>
                <a:latin typeface="+mj-lt"/>
                <a:cs typeface="Arial"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ctr"/>
            <a:r>
              <a:rPr lang="es-SV" sz="4400" dirty="0" smtClean="0"/>
              <a:t>Objetivos del</a:t>
            </a:r>
          </a:p>
          <a:p>
            <a:pPr algn="ctr"/>
            <a:r>
              <a:rPr lang="es-SV" sz="4400" dirty="0" smtClean="0"/>
              <a:t>programa</a:t>
            </a:r>
            <a:endParaRPr lang="es-SV" sz="4400" dirty="0"/>
          </a:p>
        </p:txBody>
      </p:sp>
      <p:sp>
        <p:nvSpPr>
          <p:cNvPr id="4" name="1 Título"/>
          <p:cNvSpPr txBox="1">
            <a:spLocks/>
          </p:cNvSpPr>
          <p:nvPr/>
        </p:nvSpPr>
        <p:spPr bwMode="auto">
          <a:xfrm>
            <a:off x="42863" y="2996952"/>
            <a:ext cx="4529138" cy="3528392"/>
          </a:xfrm>
          <a:prstGeom prst="rect">
            <a:avLst/>
          </a:prstGeom>
          <a:noFill/>
          <a:ln>
            <a:noFill/>
          </a:ln>
          <a:extLst/>
        </p:spPr>
        <p:txBody>
          <a:bodyPr lIns="91386" tIns="45692" rIns="91386" bIns="45692"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just">
              <a:defRPr/>
            </a:pPr>
            <a:r>
              <a:rPr lang="es-SV" altLang="es-SV" sz="2800" dirty="0"/>
              <a:t>Promover la participación protagónica de los y las jóvenes en la revitalización y utilización de forma sostenible de los espacios seguros de comunidades seleccionadas en municipios priorizados.</a:t>
            </a:r>
          </a:p>
        </p:txBody>
      </p:sp>
      <p:sp>
        <p:nvSpPr>
          <p:cNvPr id="5" name="1 Título"/>
          <p:cNvSpPr txBox="1">
            <a:spLocks/>
          </p:cNvSpPr>
          <p:nvPr/>
        </p:nvSpPr>
        <p:spPr bwMode="auto">
          <a:xfrm>
            <a:off x="89506" y="1340768"/>
            <a:ext cx="4502149" cy="1296144"/>
          </a:xfrm>
          <a:prstGeom prst="rect">
            <a:avLst/>
          </a:prstGeom>
          <a:noFill/>
          <a:ln>
            <a:noFill/>
          </a:ln>
          <a:extLst/>
        </p:spPr>
        <p:txBody>
          <a:bodyPr lIns="91386" tIns="45692" rIns="91386" bIns="45692"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just">
              <a:defRPr/>
            </a:pPr>
            <a:r>
              <a:rPr lang="es-SV" altLang="es-SV" sz="2800" dirty="0"/>
              <a:t>Fortalecimiento de la participación ciudadana y la cohesión social.</a:t>
            </a:r>
          </a:p>
        </p:txBody>
      </p:sp>
    </p:spTree>
    <p:extLst>
      <p:ext uri="{BB962C8B-B14F-4D97-AF65-F5344CB8AC3E}">
        <p14:creationId xmlns:p14="http://schemas.microsoft.com/office/powerpoint/2010/main" val="187233422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a:spLocks noChangeArrowheads="1"/>
          </p:cNvSpPr>
          <p:nvPr/>
        </p:nvSpPr>
        <p:spPr bwMode="auto">
          <a:xfrm>
            <a:off x="153988" y="44624"/>
            <a:ext cx="7442348" cy="769441"/>
          </a:xfrm>
          <a:prstGeom prst="rect">
            <a:avLst/>
          </a:prstGeom>
          <a:noFill/>
          <a:ln w="9525">
            <a:noFill/>
            <a:miter lim="800000"/>
            <a:headEnd/>
            <a:tailEnd/>
          </a:ln>
        </p:spPr>
        <p:txBody>
          <a:bodyPr vert="horz" wrap="square" lIns="91440" tIns="45720" rIns="91440" bIns="45720" rtlCol="0" anchor="ctr">
            <a:spAutoFit/>
          </a:bodyPr>
          <a:lstStyle>
            <a:defPPr>
              <a:defRPr lang="es-SV"/>
            </a:defPPr>
            <a:lvl1pPr>
              <a:spcBef>
                <a:spcPct val="0"/>
              </a:spcBef>
              <a:buNone/>
              <a:defRPr sz="4400" b="1">
                <a:solidFill>
                  <a:schemeClr val="tx2"/>
                </a:solidFill>
                <a:latin typeface="+mj-lt"/>
                <a:cs typeface="Arial"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s-SV" dirty="0" smtClean="0"/>
              <a:t>Resultados del programa</a:t>
            </a:r>
            <a:endParaRPr lang="es-SV" dirty="0"/>
          </a:p>
        </p:txBody>
      </p:sp>
      <p:sp>
        <p:nvSpPr>
          <p:cNvPr id="3" name="2 Marcador de contenido"/>
          <p:cNvSpPr txBox="1">
            <a:spLocks/>
          </p:cNvSpPr>
          <p:nvPr/>
        </p:nvSpPr>
        <p:spPr bwMode="auto">
          <a:xfrm>
            <a:off x="1772859" y="3140670"/>
            <a:ext cx="6466036" cy="1511300"/>
          </a:xfrm>
          <a:prstGeom prst="rect">
            <a:avLst/>
          </a:prstGeom>
          <a:solidFill>
            <a:schemeClr val="tx2"/>
          </a:solidFill>
          <a:ln/>
          <a:effectLst/>
          <a:extLst/>
        </p:spPr>
        <p:style>
          <a:lnRef idx="0">
            <a:schemeClr val="accent2"/>
          </a:lnRef>
          <a:fillRef idx="3">
            <a:schemeClr val="accent2"/>
          </a:fillRef>
          <a:effectRef idx="3">
            <a:schemeClr val="accent2"/>
          </a:effectRef>
          <a:fontRef idx="minor">
            <a:schemeClr val="lt1"/>
          </a:fontRef>
        </p:style>
        <p:txBody>
          <a:bodyPr lIns="91386" tIns="45692" rIns="91386" bIns="45692"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just">
              <a:spcBef>
                <a:spcPct val="20000"/>
              </a:spcBef>
              <a:buFont typeface="Arial" pitchFamily="34" charset="0"/>
              <a:buNone/>
              <a:defRPr/>
            </a:pPr>
            <a:r>
              <a:rPr lang="es-SV" altLang="es-SV" sz="2200" dirty="0">
                <a:solidFill>
                  <a:schemeClr val="bg1"/>
                </a:solidFill>
                <a:cs typeface="Arial" pitchFamily="34" charset="0"/>
              </a:rPr>
              <a:t>Fortalecimiento de habilidades para el trabajo habilidades sociales en jóvenes</a:t>
            </a:r>
          </a:p>
        </p:txBody>
      </p:sp>
      <p:sp>
        <p:nvSpPr>
          <p:cNvPr id="4" name="2 Marcador de contenido"/>
          <p:cNvSpPr txBox="1">
            <a:spLocks/>
          </p:cNvSpPr>
          <p:nvPr/>
        </p:nvSpPr>
        <p:spPr bwMode="auto">
          <a:xfrm>
            <a:off x="1804609" y="4796433"/>
            <a:ext cx="6422034" cy="1512887"/>
          </a:xfrm>
          <a:prstGeom prst="rect">
            <a:avLst/>
          </a:prstGeom>
          <a:solidFill>
            <a:schemeClr val="tx2"/>
          </a:solidFill>
          <a:ln/>
          <a:effectLst/>
          <a:extLst/>
        </p:spPr>
        <p:style>
          <a:lnRef idx="0">
            <a:schemeClr val="accent2"/>
          </a:lnRef>
          <a:fillRef idx="3">
            <a:schemeClr val="accent2"/>
          </a:fillRef>
          <a:effectRef idx="3">
            <a:schemeClr val="accent2"/>
          </a:effectRef>
          <a:fontRef idx="minor">
            <a:schemeClr val="lt1"/>
          </a:fontRef>
        </p:style>
        <p:txBody>
          <a:bodyPr lIns="91386" tIns="45692" rIns="91386" bIns="45692" anchor="ct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charset="0"/>
              <a:buNone/>
              <a:defRPr/>
            </a:pPr>
            <a:r>
              <a:rPr lang="es-SV" altLang="es-SV" sz="2200" dirty="0">
                <a:solidFill>
                  <a:schemeClr val="bg1"/>
                </a:solidFill>
                <a:latin typeface="Calibri" pitchFamily="34" charset="0"/>
              </a:rPr>
              <a:t>Fortalecimiento de las capacidades de las instituciones nacionales e instituciones ejecutoras: MJSP, FISDL y Municipalidades</a:t>
            </a:r>
            <a:endParaRPr lang="es-ES_tradnl" altLang="es-SV" sz="2200" dirty="0">
              <a:solidFill>
                <a:schemeClr val="bg1"/>
              </a:solidFill>
              <a:latin typeface="Calibri" pitchFamily="34" charset="0"/>
              <a:ea typeface="+mj-ea"/>
              <a:cs typeface="+mj-cs"/>
            </a:endParaRPr>
          </a:p>
        </p:txBody>
      </p:sp>
      <p:sp>
        <p:nvSpPr>
          <p:cNvPr id="5" name="2 Marcador de contenido"/>
          <p:cNvSpPr txBox="1">
            <a:spLocks/>
          </p:cNvSpPr>
          <p:nvPr/>
        </p:nvSpPr>
        <p:spPr bwMode="auto">
          <a:xfrm>
            <a:off x="1758572" y="1484908"/>
            <a:ext cx="6485836" cy="1511300"/>
          </a:xfrm>
          <a:prstGeom prst="rect">
            <a:avLst/>
          </a:prstGeom>
          <a:solidFill>
            <a:schemeClr val="tx2"/>
          </a:solidFill>
          <a:ln/>
          <a:effectLst/>
          <a:extLst/>
        </p:spPr>
        <p:style>
          <a:lnRef idx="0">
            <a:schemeClr val="accent2"/>
          </a:lnRef>
          <a:fillRef idx="3">
            <a:schemeClr val="accent2"/>
          </a:fillRef>
          <a:effectRef idx="3">
            <a:schemeClr val="accent2"/>
          </a:effectRef>
          <a:fontRef idx="minor">
            <a:schemeClr val="lt1"/>
          </a:fontRef>
        </p:style>
        <p:txBody>
          <a:bodyPr lIns="91386" tIns="45692" rIns="91386" bIns="45692"/>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just">
              <a:spcBef>
                <a:spcPct val="20000"/>
              </a:spcBef>
              <a:buFont typeface="Arial" pitchFamily="34" charset="0"/>
              <a:buNone/>
              <a:defRPr/>
            </a:pPr>
            <a:r>
              <a:rPr lang="es-SV" altLang="es-SV" sz="2200" dirty="0">
                <a:solidFill>
                  <a:schemeClr val="bg1"/>
                </a:solidFill>
                <a:cs typeface="Arial" pitchFamily="34" charset="0"/>
              </a:rPr>
              <a:t>Construcción/mejoramiento de infraestructura social y espacios públicos para jóvenes con un enfoque de prevención situacional y de espacios seguros en comunidades seleccionadas</a:t>
            </a:r>
          </a:p>
          <a:p>
            <a:pPr algn="ctr">
              <a:buFont typeface="Arial" pitchFamily="34" charset="0"/>
              <a:buNone/>
              <a:defRPr/>
            </a:pPr>
            <a:endParaRPr lang="es-ES_tradnl" altLang="es-SV" sz="2200" dirty="0">
              <a:solidFill>
                <a:schemeClr val="bg1"/>
              </a:solidFill>
              <a:cs typeface="Arial" pitchFamily="34" charset="0"/>
            </a:endParaRPr>
          </a:p>
          <a:p>
            <a:pPr algn="ctr">
              <a:buFont typeface="Arial" pitchFamily="34" charset="0"/>
              <a:buNone/>
              <a:defRPr/>
            </a:pPr>
            <a:endParaRPr lang="es-ES_tradnl" altLang="es-SV" sz="2200" dirty="0">
              <a:solidFill>
                <a:schemeClr val="bg1"/>
              </a:solidFill>
              <a:cs typeface="Arial" pitchFamily="34" charset="0"/>
            </a:endParaRPr>
          </a:p>
          <a:p>
            <a:pPr algn="ctr">
              <a:buFont typeface="Arial" pitchFamily="34" charset="0"/>
              <a:buNone/>
              <a:defRPr/>
            </a:pPr>
            <a:endParaRPr lang="es-ES_tradnl" altLang="es-SV" sz="2200" dirty="0">
              <a:solidFill>
                <a:schemeClr val="bg1"/>
              </a:solidFill>
              <a:cs typeface="Arial" pitchFamily="34" charset="0"/>
            </a:endParaRPr>
          </a:p>
          <a:p>
            <a:pPr algn="ctr">
              <a:buFont typeface="Arial" pitchFamily="34" charset="0"/>
              <a:buNone/>
              <a:defRPr/>
            </a:pPr>
            <a:endParaRPr lang="es-ES_tradnl" altLang="es-SV" sz="2200" dirty="0">
              <a:solidFill>
                <a:schemeClr val="bg1"/>
              </a:solidFill>
              <a:cs typeface="Arial" pitchFamily="34" charset="0"/>
            </a:endParaRPr>
          </a:p>
        </p:txBody>
      </p:sp>
      <p:sp>
        <p:nvSpPr>
          <p:cNvPr id="6" name="2 Marcador de contenido"/>
          <p:cNvSpPr txBox="1">
            <a:spLocks/>
          </p:cNvSpPr>
          <p:nvPr/>
        </p:nvSpPr>
        <p:spPr bwMode="auto">
          <a:xfrm>
            <a:off x="821947" y="1484908"/>
            <a:ext cx="855662" cy="1511300"/>
          </a:xfrm>
          <a:prstGeom prst="rect">
            <a:avLst/>
          </a:prstGeom>
          <a:solidFill>
            <a:schemeClr val="tx2"/>
          </a:solidFill>
          <a:ln/>
          <a:effectLst/>
          <a:extLst/>
        </p:spPr>
        <p:style>
          <a:lnRef idx="0">
            <a:schemeClr val="accent2"/>
          </a:lnRef>
          <a:fillRef idx="3">
            <a:schemeClr val="accent2"/>
          </a:fillRef>
          <a:effectRef idx="3">
            <a:schemeClr val="accent2"/>
          </a:effectRef>
          <a:fontRef idx="minor">
            <a:schemeClr val="lt1"/>
          </a:fontRef>
        </p:style>
        <p:txBody>
          <a:bodyPr lIns="91386" tIns="45692" rIns="91386" bIns="45692"/>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eaLnBrk="0" hangingPunct="0">
              <a:spcBef>
                <a:spcPct val="20000"/>
              </a:spcBef>
              <a:buFont typeface="Arial" charset="0"/>
              <a:buNone/>
              <a:defRPr/>
            </a:pPr>
            <a:r>
              <a:rPr lang="es-SV" sz="8000" dirty="0">
                <a:solidFill>
                  <a:schemeClr val="bg1"/>
                </a:solidFill>
                <a:latin typeface="Calibri" pitchFamily="34" charset="0"/>
                <a:cs typeface="Arial" charset="0"/>
              </a:rPr>
              <a:t>1</a:t>
            </a:r>
          </a:p>
          <a:p>
            <a:pPr algn="ctr" eaLnBrk="0" hangingPunct="0">
              <a:buFont typeface="Arial" charset="0"/>
              <a:buNone/>
              <a:defRPr/>
            </a:pPr>
            <a:endParaRPr lang="es-ES_tradnl" sz="2000" dirty="0">
              <a:solidFill>
                <a:schemeClr val="bg1"/>
              </a:solidFill>
              <a:latin typeface="Calibri" pitchFamily="34" charset="0"/>
              <a:cs typeface="Arial" charset="0"/>
            </a:endParaRPr>
          </a:p>
          <a:p>
            <a:pPr algn="ctr" eaLnBrk="0" hangingPunct="0">
              <a:buFont typeface="Arial" charset="0"/>
              <a:buNone/>
              <a:defRPr/>
            </a:pPr>
            <a:endParaRPr lang="es-ES_tradnl" sz="2000" dirty="0">
              <a:solidFill>
                <a:schemeClr val="bg1"/>
              </a:solidFill>
              <a:latin typeface="Calibri" pitchFamily="34" charset="0"/>
              <a:cs typeface="Arial" charset="0"/>
            </a:endParaRPr>
          </a:p>
          <a:p>
            <a:pPr algn="ctr" eaLnBrk="0" hangingPunct="0">
              <a:buFont typeface="Arial" charset="0"/>
              <a:buNone/>
              <a:defRPr/>
            </a:pPr>
            <a:endParaRPr lang="es-ES_tradnl" sz="1800" dirty="0">
              <a:solidFill>
                <a:schemeClr val="bg1"/>
              </a:solidFill>
              <a:latin typeface="Calibri" pitchFamily="34" charset="0"/>
              <a:cs typeface="Arial" charset="0"/>
            </a:endParaRPr>
          </a:p>
          <a:p>
            <a:pPr algn="ctr" eaLnBrk="0" hangingPunct="0">
              <a:buFont typeface="Arial" charset="0"/>
              <a:buNone/>
              <a:defRPr/>
            </a:pPr>
            <a:endParaRPr lang="es-ES_tradnl" sz="1800" dirty="0">
              <a:solidFill>
                <a:schemeClr val="bg1"/>
              </a:solidFill>
              <a:latin typeface="Calibri" pitchFamily="34" charset="0"/>
              <a:cs typeface="Arial" charset="0"/>
            </a:endParaRPr>
          </a:p>
        </p:txBody>
      </p:sp>
      <p:sp>
        <p:nvSpPr>
          <p:cNvPr id="7" name="2 Marcador de contenido"/>
          <p:cNvSpPr txBox="1">
            <a:spLocks/>
          </p:cNvSpPr>
          <p:nvPr/>
        </p:nvSpPr>
        <p:spPr bwMode="auto">
          <a:xfrm>
            <a:off x="837822" y="3140670"/>
            <a:ext cx="855662" cy="1511300"/>
          </a:xfrm>
          <a:prstGeom prst="rect">
            <a:avLst/>
          </a:prstGeom>
          <a:solidFill>
            <a:schemeClr val="tx2"/>
          </a:solidFill>
          <a:ln/>
          <a:effectLst/>
          <a:extLst/>
        </p:spPr>
        <p:style>
          <a:lnRef idx="0">
            <a:schemeClr val="accent2"/>
          </a:lnRef>
          <a:fillRef idx="3">
            <a:schemeClr val="accent2"/>
          </a:fillRef>
          <a:effectRef idx="3">
            <a:schemeClr val="accent2"/>
          </a:effectRef>
          <a:fontRef idx="minor">
            <a:schemeClr val="lt1"/>
          </a:fontRef>
        </p:style>
        <p:txBody>
          <a:bodyPr lIns="91386" tIns="45692" rIns="91386" bIns="45692"/>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eaLnBrk="0" hangingPunct="0">
              <a:spcBef>
                <a:spcPct val="20000"/>
              </a:spcBef>
              <a:buFont typeface="Arial" charset="0"/>
              <a:buNone/>
              <a:defRPr/>
            </a:pPr>
            <a:r>
              <a:rPr lang="es-SV" sz="8000" dirty="0">
                <a:solidFill>
                  <a:schemeClr val="bg1"/>
                </a:solidFill>
                <a:latin typeface="Calibri" pitchFamily="34" charset="0"/>
                <a:cs typeface="Arial" charset="0"/>
              </a:rPr>
              <a:t>2</a:t>
            </a:r>
          </a:p>
          <a:p>
            <a:pPr algn="ctr" eaLnBrk="0" hangingPunct="0">
              <a:buFont typeface="Arial" charset="0"/>
              <a:buNone/>
              <a:defRPr/>
            </a:pPr>
            <a:endParaRPr lang="es-ES_tradnl" sz="2000" dirty="0">
              <a:solidFill>
                <a:schemeClr val="bg1"/>
              </a:solidFill>
              <a:latin typeface="Calibri" pitchFamily="34" charset="0"/>
              <a:cs typeface="Arial" charset="0"/>
            </a:endParaRPr>
          </a:p>
          <a:p>
            <a:pPr algn="ctr" eaLnBrk="0" hangingPunct="0">
              <a:buFont typeface="Arial" charset="0"/>
              <a:buNone/>
              <a:defRPr/>
            </a:pPr>
            <a:endParaRPr lang="es-ES_tradnl" sz="2000" dirty="0">
              <a:solidFill>
                <a:schemeClr val="bg1"/>
              </a:solidFill>
              <a:latin typeface="Calibri" pitchFamily="34" charset="0"/>
              <a:cs typeface="Arial" charset="0"/>
            </a:endParaRPr>
          </a:p>
          <a:p>
            <a:pPr algn="ctr" eaLnBrk="0" hangingPunct="0">
              <a:buFont typeface="Arial" charset="0"/>
              <a:buNone/>
              <a:defRPr/>
            </a:pPr>
            <a:endParaRPr lang="es-ES_tradnl" sz="1800" dirty="0">
              <a:solidFill>
                <a:schemeClr val="bg1"/>
              </a:solidFill>
              <a:latin typeface="Calibri" pitchFamily="34" charset="0"/>
              <a:cs typeface="Arial" charset="0"/>
            </a:endParaRPr>
          </a:p>
          <a:p>
            <a:pPr algn="ctr" eaLnBrk="0" hangingPunct="0">
              <a:buFont typeface="Arial" charset="0"/>
              <a:buNone/>
              <a:defRPr/>
            </a:pPr>
            <a:endParaRPr lang="es-ES_tradnl" sz="1800" dirty="0">
              <a:solidFill>
                <a:schemeClr val="bg1"/>
              </a:solidFill>
              <a:latin typeface="Calibri" pitchFamily="34" charset="0"/>
              <a:cs typeface="Arial" charset="0"/>
            </a:endParaRPr>
          </a:p>
        </p:txBody>
      </p:sp>
      <p:sp>
        <p:nvSpPr>
          <p:cNvPr id="8" name="2 Marcador de contenido"/>
          <p:cNvSpPr txBox="1">
            <a:spLocks/>
          </p:cNvSpPr>
          <p:nvPr/>
        </p:nvSpPr>
        <p:spPr bwMode="auto">
          <a:xfrm>
            <a:off x="837822" y="4780558"/>
            <a:ext cx="855662" cy="1511300"/>
          </a:xfrm>
          <a:prstGeom prst="rect">
            <a:avLst/>
          </a:prstGeom>
          <a:solidFill>
            <a:schemeClr val="tx2"/>
          </a:solidFill>
          <a:ln/>
          <a:effectLst/>
          <a:extLst/>
        </p:spPr>
        <p:style>
          <a:lnRef idx="0">
            <a:schemeClr val="accent2"/>
          </a:lnRef>
          <a:fillRef idx="3">
            <a:schemeClr val="accent2"/>
          </a:fillRef>
          <a:effectRef idx="3">
            <a:schemeClr val="accent2"/>
          </a:effectRef>
          <a:fontRef idx="minor">
            <a:schemeClr val="lt1"/>
          </a:fontRef>
        </p:style>
        <p:txBody>
          <a:bodyPr lIns="91386" tIns="45692" rIns="91386" bIns="45692"/>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eaLnBrk="0" hangingPunct="0">
              <a:spcBef>
                <a:spcPct val="20000"/>
              </a:spcBef>
              <a:buFont typeface="Arial" charset="0"/>
              <a:buNone/>
              <a:defRPr/>
            </a:pPr>
            <a:r>
              <a:rPr lang="es-SV" sz="8000" dirty="0">
                <a:solidFill>
                  <a:schemeClr val="bg1"/>
                </a:solidFill>
                <a:latin typeface="Calibri" pitchFamily="34" charset="0"/>
                <a:cs typeface="Arial" charset="0"/>
              </a:rPr>
              <a:t>3</a:t>
            </a:r>
          </a:p>
          <a:p>
            <a:pPr algn="ctr" eaLnBrk="0" hangingPunct="0">
              <a:buFont typeface="Arial" charset="0"/>
              <a:buNone/>
              <a:defRPr/>
            </a:pPr>
            <a:endParaRPr lang="es-ES_tradnl" sz="2000" dirty="0">
              <a:solidFill>
                <a:schemeClr val="bg1"/>
              </a:solidFill>
              <a:latin typeface="Calibri" pitchFamily="34" charset="0"/>
              <a:cs typeface="Arial" charset="0"/>
            </a:endParaRPr>
          </a:p>
          <a:p>
            <a:pPr algn="ctr" eaLnBrk="0" hangingPunct="0">
              <a:buFont typeface="Arial" charset="0"/>
              <a:buNone/>
              <a:defRPr/>
            </a:pPr>
            <a:endParaRPr lang="es-ES_tradnl" sz="2000" dirty="0">
              <a:solidFill>
                <a:schemeClr val="bg1"/>
              </a:solidFill>
              <a:latin typeface="Calibri" pitchFamily="34" charset="0"/>
              <a:cs typeface="Arial" charset="0"/>
            </a:endParaRPr>
          </a:p>
          <a:p>
            <a:pPr algn="ctr" eaLnBrk="0" hangingPunct="0">
              <a:buFont typeface="Arial" charset="0"/>
              <a:buNone/>
              <a:defRPr/>
            </a:pPr>
            <a:endParaRPr lang="es-ES_tradnl" sz="1800" dirty="0">
              <a:solidFill>
                <a:schemeClr val="bg1"/>
              </a:solidFill>
              <a:latin typeface="Calibri" pitchFamily="34" charset="0"/>
              <a:cs typeface="Arial" charset="0"/>
            </a:endParaRPr>
          </a:p>
          <a:p>
            <a:pPr algn="ctr" eaLnBrk="0" hangingPunct="0">
              <a:buFont typeface="Arial" charset="0"/>
              <a:buNone/>
              <a:defRPr/>
            </a:pPr>
            <a:endParaRPr lang="es-ES_tradnl" sz="1800" dirty="0">
              <a:solidFill>
                <a:schemeClr val="bg1"/>
              </a:solidFill>
              <a:latin typeface="Calibri" pitchFamily="34" charset="0"/>
              <a:cs typeface="Arial" charset="0"/>
            </a:endParaRPr>
          </a:p>
        </p:txBody>
      </p:sp>
    </p:spTree>
    <p:extLst>
      <p:ext uri="{BB962C8B-B14F-4D97-AF65-F5344CB8AC3E}">
        <p14:creationId xmlns:p14="http://schemas.microsoft.com/office/powerpoint/2010/main" val="218876898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6"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53340" y="557800"/>
            <a:ext cx="9333852" cy="6039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5589240"/>
            <a:ext cx="1239838" cy="775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Flecha derecha"/>
          <p:cNvSpPr/>
          <p:nvPr/>
        </p:nvSpPr>
        <p:spPr>
          <a:xfrm>
            <a:off x="2411760" y="4869160"/>
            <a:ext cx="432048" cy="288032"/>
          </a:xfrm>
          <a:prstGeom prst="rightArrow">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sp>
        <p:nvSpPr>
          <p:cNvPr id="9" name="8 Flecha derecha"/>
          <p:cNvSpPr/>
          <p:nvPr/>
        </p:nvSpPr>
        <p:spPr>
          <a:xfrm>
            <a:off x="2564160" y="5373216"/>
            <a:ext cx="432048" cy="288032"/>
          </a:xfrm>
          <a:prstGeom prst="rightArrow">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sp>
        <p:nvSpPr>
          <p:cNvPr id="10" name="9 Flecha derecha"/>
          <p:cNvSpPr/>
          <p:nvPr/>
        </p:nvSpPr>
        <p:spPr>
          <a:xfrm>
            <a:off x="3347864" y="5805264"/>
            <a:ext cx="432048" cy="288032"/>
          </a:xfrm>
          <a:prstGeom prst="rightArrow">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spTree>
    <p:extLst>
      <p:ext uri="{BB962C8B-B14F-4D97-AF65-F5344CB8AC3E}">
        <p14:creationId xmlns:p14="http://schemas.microsoft.com/office/powerpoint/2010/main" val="1437044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398"/>
            <a:ext cx="9144000" cy="6841204"/>
          </a:xfrm>
          <a:prstGeom prst="rect">
            <a:avLst/>
          </a:prstGeom>
        </p:spPr>
      </p:pic>
      <p:pic>
        <p:nvPicPr>
          <p:cNvPr id="12" name="11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026192">
            <a:off x="5023961" y="905928"/>
            <a:ext cx="4645161" cy="4489713"/>
          </a:xfrm>
          <a:prstGeom prst="rect">
            <a:avLst/>
          </a:prstGeom>
        </p:spPr>
      </p:pic>
      <p:sp>
        <p:nvSpPr>
          <p:cNvPr id="5" name="CuadroTexto 2"/>
          <p:cNvSpPr txBox="1">
            <a:spLocks noGrp="1" noChangeArrowheads="1"/>
          </p:cNvSpPr>
          <p:nvPr>
            <p:ph type="body" idx="1"/>
          </p:nvPr>
        </p:nvSpPr>
        <p:spPr bwMode="auto">
          <a:xfrm>
            <a:off x="0" y="5013176"/>
            <a:ext cx="4968552" cy="1656184"/>
          </a:xfrm>
          <a:prstGeom prst="rect">
            <a:avLst/>
          </a:prstGeom>
          <a:extLst/>
        </p:spPr>
        <p:txBody>
          <a:bodyPr vert="horz" lIns="91440" tIns="45720" rIns="91440" bIns="45720" rtlCol="0" anchor="ctr">
            <a:noAutofit/>
          </a:bodyPr>
          <a:lstStyle/>
          <a:p>
            <a:pPr>
              <a:spcBef>
                <a:spcPct val="0"/>
              </a:spcBef>
            </a:pPr>
            <a:r>
              <a:rPr lang="es-SV" altLang="es-SV" sz="5000" b="1" dirty="0" smtClean="0">
                <a:solidFill>
                  <a:schemeClr val="tx2"/>
                </a:solidFill>
                <a:latin typeface="+mj-lt"/>
                <a:ea typeface="+mj-ea"/>
                <a:cs typeface="+mj-cs"/>
              </a:rPr>
              <a:t>Infraestructura</a:t>
            </a:r>
          </a:p>
          <a:p>
            <a:pPr>
              <a:spcBef>
                <a:spcPct val="0"/>
              </a:spcBef>
            </a:pPr>
            <a:r>
              <a:rPr lang="es-SV" altLang="es-SV" sz="5000" b="1" dirty="0" smtClean="0">
                <a:solidFill>
                  <a:schemeClr val="tx2"/>
                </a:solidFill>
                <a:latin typeface="+mj-lt"/>
                <a:ea typeface="+mj-ea"/>
                <a:cs typeface="+mj-cs"/>
              </a:rPr>
              <a:t>social básica</a:t>
            </a:r>
            <a:endParaRPr lang="es-SV" altLang="es-SV" sz="5000" b="1" dirty="0">
              <a:solidFill>
                <a:schemeClr val="tx2"/>
              </a:solidFill>
              <a:latin typeface="+mj-lt"/>
              <a:ea typeface="+mj-ea"/>
              <a:cs typeface="+mj-cs"/>
            </a:endParaRPr>
          </a:p>
        </p:txBody>
      </p:sp>
      <p:sp>
        <p:nvSpPr>
          <p:cNvPr id="2" name="1 Rectángulo"/>
          <p:cNvSpPr/>
          <p:nvPr/>
        </p:nvSpPr>
        <p:spPr>
          <a:xfrm>
            <a:off x="0" y="3783231"/>
            <a:ext cx="4932040" cy="1661993"/>
          </a:xfrm>
          <a:prstGeom prst="rect">
            <a:avLst/>
          </a:prstGeom>
        </p:spPr>
        <p:txBody>
          <a:bodyPr vert="horz" lIns="91440" tIns="45720" rIns="91440" bIns="45720" rtlCol="0" anchor="ctr">
            <a:noAutofit/>
          </a:bodyPr>
          <a:lstStyle/>
          <a:p>
            <a:pPr algn="ctr">
              <a:spcBef>
                <a:spcPct val="0"/>
              </a:spcBef>
              <a:buClr>
                <a:schemeClr val="accent1"/>
              </a:buClr>
              <a:buSzPct val="100000"/>
              <a:buFont typeface="Symbol" pitchFamily="18" charset="2"/>
              <a:buNone/>
            </a:pPr>
            <a:r>
              <a:rPr lang="es-SV" altLang="es-SV" sz="6000" b="1" dirty="0" smtClean="0">
                <a:solidFill>
                  <a:srgbClr val="002395"/>
                </a:solidFill>
                <a:latin typeface="+mj-lt"/>
                <a:ea typeface="+mj-ea"/>
                <a:cs typeface="+mj-cs"/>
              </a:rPr>
              <a:t>US$675 mil</a:t>
            </a:r>
            <a:endParaRPr lang="es-SV" altLang="es-SV" sz="6000" b="1" dirty="0">
              <a:solidFill>
                <a:srgbClr val="002395"/>
              </a:solidFill>
              <a:latin typeface="+mj-lt"/>
              <a:ea typeface="+mj-ea"/>
              <a:cs typeface="+mj-cs"/>
            </a:endParaRPr>
          </a:p>
        </p:txBody>
      </p:sp>
      <p:sp>
        <p:nvSpPr>
          <p:cNvPr id="7" name="CuadroTexto 2"/>
          <p:cNvSpPr txBox="1">
            <a:spLocks noChangeArrowheads="1"/>
          </p:cNvSpPr>
          <p:nvPr/>
        </p:nvSpPr>
        <p:spPr bwMode="auto">
          <a:xfrm>
            <a:off x="395537" y="221168"/>
            <a:ext cx="3744414" cy="1047592"/>
          </a:xfrm>
          <a:prstGeom prst="rect">
            <a:avLst/>
          </a:prstGeom>
          <a:extLst/>
        </p:spPr>
        <p:txBody>
          <a:bodyPr vert="horz" lIns="91440" tIns="45720" rIns="91440" bIns="45720" rtlCol="0" anchor="ctr">
            <a:noAutofit/>
          </a:bodyPr>
          <a:lstStyle>
            <a:lvl1pPr marL="0" indent="0" algn="ctr" defTabSz="914400" rtl="0" eaLnBrk="1" latinLnBrk="0" hangingPunct="1">
              <a:spcBef>
                <a:spcPct val="20000"/>
              </a:spcBef>
              <a:buClr>
                <a:schemeClr val="accent1"/>
              </a:buClr>
              <a:buSzPct val="100000"/>
              <a:buFont typeface="Symbol" pitchFamily="18" charset="2"/>
              <a:buNone/>
              <a:defRPr sz="2000" kern="1200">
                <a:solidFill>
                  <a:srgbClr val="FFFFFF"/>
                </a:solidFill>
                <a:latin typeface="+mn-lt"/>
                <a:ea typeface="+mn-ea"/>
                <a:cs typeface="+mn-cs"/>
              </a:defRPr>
            </a:lvl1pPr>
            <a:lvl2pPr marL="457200" indent="0" algn="l" defTabSz="914400" rtl="0" eaLnBrk="1" latinLnBrk="0" hangingPunct="1">
              <a:spcBef>
                <a:spcPct val="20000"/>
              </a:spcBef>
              <a:buClr>
                <a:schemeClr val="accent1"/>
              </a:buClr>
              <a:buSzPct val="100000"/>
              <a:buFont typeface="Symbol"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Clr>
                <a:schemeClr val="accent1"/>
              </a:buClr>
              <a:buSzPct val="100000"/>
              <a:buFont typeface="Symbol"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Clr>
                <a:schemeClr val="accent1"/>
              </a:buClr>
              <a:buSzPct val="100000"/>
              <a:buFont typeface="Symbol"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Clr>
                <a:schemeClr val="accent1"/>
              </a:buClr>
              <a:buSzPct val="100000"/>
              <a:buFont typeface="Symbol"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9pPr>
          </a:lstStyle>
          <a:p>
            <a:pPr>
              <a:spcBef>
                <a:spcPct val="0"/>
              </a:spcBef>
            </a:pPr>
            <a:r>
              <a:rPr lang="es-SV" altLang="es-SV" sz="5400" b="1" dirty="0" smtClean="0">
                <a:solidFill>
                  <a:schemeClr val="tx2"/>
                </a:solidFill>
                <a:latin typeface="Calibri" pitchFamily="34" charset="0"/>
                <a:ea typeface="+mj-ea"/>
                <a:cs typeface="+mj-cs"/>
              </a:rPr>
              <a:t>Proyección</a:t>
            </a:r>
          </a:p>
          <a:p>
            <a:pPr>
              <a:spcBef>
                <a:spcPct val="0"/>
              </a:spcBef>
            </a:pPr>
            <a:r>
              <a:rPr lang="es-SV" sz="2800" b="1" dirty="0" smtClean="0">
                <a:solidFill>
                  <a:schemeClr val="accent6">
                    <a:lumMod val="75000"/>
                  </a:schemeClr>
                </a:solidFill>
                <a:latin typeface="Calibri" pitchFamily="34" charset="0"/>
                <a:cs typeface="Arial" pitchFamily="34" charset="0"/>
              </a:rPr>
              <a:t>junio – diciembre </a:t>
            </a:r>
            <a:r>
              <a:rPr lang="es-SV" sz="2800" b="1" dirty="0">
                <a:solidFill>
                  <a:schemeClr val="accent6">
                    <a:lumMod val="75000"/>
                  </a:schemeClr>
                </a:solidFill>
                <a:latin typeface="Calibri" pitchFamily="34" charset="0"/>
                <a:cs typeface="Arial" pitchFamily="34" charset="0"/>
              </a:rPr>
              <a:t>2017 </a:t>
            </a:r>
            <a:endParaRPr lang="es-SV" altLang="es-SV" sz="2800" b="1" dirty="0">
              <a:solidFill>
                <a:schemeClr val="tx2"/>
              </a:solidFill>
              <a:latin typeface="Calibri" pitchFamily="34" charset="0"/>
              <a:ea typeface="+mj-ea"/>
              <a:cs typeface="+mj-cs"/>
            </a:endParaRPr>
          </a:p>
        </p:txBody>
      </p:sp>
    </p:spTree>
    <p:extLst>
      <p:ext uri="{BB962C8B-B14F-4D97-AF65-F5344CB8AC3E}">
        <p14:creationId xmlns:p14="http://schemas.microsoft.com/office/powerpoint/2010/main" val="208444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echa derecha 34"/>
          <p:cNvSpPr/>
          <p:nvPr/>
        </p:nvSpPr>
        <p:spPr>
          <a:xfrm>
            <a:off x="467544" y="1916832"/>
            <a:ext cx="504056" cy="3600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dirty="0"/>
          </a:p>
        </p:txBody>
      </p:sp>
      <p:sp>
        <p:nvSpPr>
          <p:cNvPr id="5" name="Flecha derecha 35"/>
          <p:cNvSpPr/>
          <p:nvPr/>
        </p:nvSpPr>
        <p:spPr>
          <a:xfrm>
            <a:off x="432168" y="2996952"/>
            <a:ext cx="504056" cy="3600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dirty="0"/>
          </a:p>
        </p:txBody>
      </p:sp>
      <p:sp>
        <p:nvSpPr>
          <p:cNvPr id="6" name="Flecha derecha 36"/>
          <p:cNvSpPr/>
          <p:nvPr/>
        </p:nvSpPr>
        <p:spPr>
          <a:xfrm>
            <a:off x="467544" y="4077072"/>
            <a:ext cx="504056" cy="3600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dirty="0"/>
          </a:p>
        </p:txBody>
      </p:sp>
      <p:graphicFrame>
        <p:nvGraphicFramePr>
          <p:cNvPr id="8" name="7 Tabla"/>
          <p:cNvGraphicFramePr>
            <a:graphicFrameLocks noGrp="1"/>
          </p:cNvGraphicFramePr>
          <p:nvPr>
            <p:extLst>
              <p:ext uri="{D42A27DB-BD31-4B8C-83A1-F6EECF244321}">
                <p14:modId xmlns:p14="http://schemas.microsoft.com/office/powerpoint/2010/main" val="3961637070"/>
              </p:ext>
            </p:extLst>
          </p:nvPr>
        </p:nvGraphicFramePr>
        <p:xfrm>
          <a:off x="1115616" y="548669"/>
          <a:ext cx="7632850" cy="6120690"/>
        </p:xfrm>
        <a:graphic>
          <a:graphicData uri="http://schemas.openxmlformats.org/drawingml/2006/table">
            <a:tbl>
              <a:tblPr firstRow="1" lastRow="1" bandRow="1">
                <a:tableStyleId>{B301B821-A1FF-4177-AEE7-76D212191A09}</a:tableStyleId>
              </a:tblPr>
              <a:tblGrid>
                <a:gridCol w="1447609"/>
                <a:gridCol w="4869231"/>
                <a:gridCol w="1316010"/>
              </a:tblGrid>
              <a:tr h="1193016">
                <a:tc>
                  <a:txBody>
                    <a:bodyPr/>
                    <a:lstStyle/>
                    <a:p>
                      <a:pPr algn="ctr" rtl="0" fontAlgn="ctr"/>
                      <a:r>
                        <a:rPr lang="es-SV" sz="2000" u="none" strike="noStrike" dirty="0" smtClean="0">
                          <a:effectLst/>
                          <a:latin typeface="Calibri" pitchFamily="34" charset="0"/>
                        </a:rPr>
                        <a:t>Municipio</a:t>
                      </a:r>
                      <a:endParaRPr lang="es-SV" sz="2000" b="1" i="0" u="none" strike="noStrike" dirty="0">
                        <a:solidFill>
                          <a:srgbClr val="FFFFFF"/>
                        </a:solidFill>
                        <a:effectLst/>
                        <a:latin typeface="Calibri" pitchFamily="34" charset="0"/>
                      </a:endParaRPr>
                    </a:p>
                  </a:txBody>
                  <a:tcPr marL="45720" marR="45720" anchor="ctr"/>
                </a:tc>
                <a:tc>
                  <a:txBody>
                    <a:bodyPr/>
                    <a:lstStyle/>
                    <a:p>
                      <a:pPr algn="ctr" rtl="0" fontAlgn="ctr"/>
                      <a:r>
                        <a:rPr lang="es-SV" sz="2000" u="none" strike="noStrike" dirty="0" smtClean="0">
                          <a:effectLst/>
                          <a:latin typeface="Calibri" pitchFamily="34" charset="0"/>
                        </a:rPr>
                        <a:t>Nombre del proyecto</a:t>
                      </a:r>
                      <a:endParaRPr lang="es-SV" sz="2000" b="1" i="0" u="none" strike="noStrike" dirty="0">
                        <a:solidFill>
                          <a:srgbClr val="FFFFFF"/>
                        </a:solidFill>
                        <a:effectLst/>
                        <a:latin typeface="Calibri" pitchFamily="34" charset="0"/>
                      </a:endParaRPr>
                    </a:p>
                  </a:txBody>
                  <a:tcPr marL="45720" marR="45720" anchor="ctr"/>
                </a:tc>
                <a:tc>
                  <a:txBody>
                    <a:bodyPr/>
                    <a:lstStyle/>
                    <a:p>
                      <a:pPr algn="ctr" rtl="0" fontAlgn="ctr"/>
                      <a:r>
                        <a:rPr lang="es-SV" sz="2000" u="none" strike="noStrike" dirty="0" smtClean="0">
                          <a:effectLst/>
                          <a:latin typeface="Calibri" pitchFamily="34" charset="0"/>
                        </a:rPr>
                        <a:t>Proyección jun-dic 17</a:t>
                      </a:r>
                      <a:endParaRPr lang="es-SV" sz="2000" b="1" i="0" u="none" strike="noStrike" dirty="0">
                        <a:solidFill>
                          <a:srgbClr val="FFFFFF"/>
                        </a:solidFill>
                        <a:effectLst/>
                        <a:latin typeface="Calibri" pitchFamily="34" charset="0"/>
                      </a:endParaRPr>
                    </a:p>
                  </a:txBody>
                  <a:tcPr marL="45720" marR="45720" anchor="ctr"/>
                </a:tc>
              </a:tr>
              <a:tr h="674313">
                <a:tc>
                  <a:txBody>
                    <a:bodyPr/>
                    <a:lstStyle/>
                    <a:p>
                      <a:pPr algn="l" rtl="0" fontAlgn="ctr"/>
                      <a:r>
                        <a:rPr lang="es-SV" sz="2000" b="0" i="0" u="none" strike="noStrike" dirty="0" smtClean="0">
                          <a:solidFill>
                            <a:srgbClr val="000000"/>
                          </a:solidFill>
                          <a:effectLst/>
                          <a:latin typeface="Calibri" pitchFamily="34" charset="0"/>
                        </a:rPr>
                        <a:t>El Rosario</a:t>
                      </a:r>
                      <a:endParaRPr lang="es-SV" sz="2000" b="0" i="0" u="none" strike="noStrike" dirty="0">
                        <a:solidFill>
                          <a:srgbClr val="000000"/>
                        </a:solidFill>
                        <a:effectLst/>
                        <a:latin typeface="Calibri" pitchFamily="34" charset="0"/>
                      </a:endParaRPr>
                    </a:p>
                  </a:txBody>
                  <a:tcPr marL="45720" marR="45720" anchor="ctr"/>
                </a:tc>
                <a:tc>
                  <a:txBody>
                    <a:bodyPr/>
                    <a:lstStyle/>
                    <a:p>
                      <a:pPr algn="l" rtl="0" fontAlgn="ctr"/>
                      <a:r>
                        <a:rPr lang="es-SV" sz="2000" b="0" i="0" u="none" strike="noStrike" dirty="0" smtClean="0">
                          <a:solidFill>
                            <a:srgbClr val="000000"/>
                          </a:solidFill>
                          <a:effectLst/>
                          <a:latin typeface="Calibri" pitchFamily="34" charset="0"/>
                        </a:rPr>
                        <a:t>Construcción de salón de usos múltiples</a:t>
                      </a:r>
                      <a:endParaRPr lang="es-SV" sz="2000" b="0" i="0" u="none" strike="noStrike" dirty="0">
                        <a:solidFill>
                          <a:srgbClr val="000000"/>
                        </a:solidFill>
                        <a:effectLst/>
                        <a:latin typeface="Calibri" pitchFamily="34" charset="0"/>
                      </a:endParaRPr>
                    </a:p>
                  </a:txBody>
                  <a:tcPr marL="45720" marR="45720" anchor="ctr"/>
                </a:tc>
                <a:tc>
                  <a:txBody>
                    <a:bodyPr/>
                    <a:lstStyle/>
                    <a:p>
                      <a:pPr algn="r" rtl="0" fontAlgn="ctr"/>
                      <a:r>
                        <a:rPr lang="es-SV" sz="2000" b="0" i="0" u="none" strike="noStrike" dirty="0" smtClean="0">
                          <a:solidFill>
                            <a:srgbClr val="000000"/>
                          </a:solidFill>
                          <a:effectLst/>
                          <a:latin typeface="Calibri" pitchFamily="34" charset="0"/>
                        </a:rPr>
                        <a:t>$299,000</a:t>
                      </a:r>
                      <a:endParaRPr lang="es-SV" sz="2000" b="0" i="0" u="none" strike="noStrike" dirty="0">
                        <a:solidFill>
                          <a:srgbClr val="000000"/>
                        </a:solidFill>
                        <a:effectLst/>
                        <a:latin typeface="Calibri" pitchFamily="34" charset="0"/>
                      </a:endParaRPr>
                    </a:p>
                  </a:txBody>
                  <a:tcPr marL="45720" marR="45720" anchor="ctr"/>
                </a:tc>
              </a:tr>
              <a:tr h="1193016">
                <a:tc>
                  <a:txBody>
                    <a:bodyPr/>
                    <a:lstStyle/>
                    <a:p>
                      <a:pPr algn="l" rtl="0" fontAlgn="ctr"/>
                      <a:r>
                        <a:rPr lang="es-SV" sz="2000" b="0" i="0" u="none" strike="noStrike" dirty="0" smtClean="0">
                          <a:solidFill>
                            <a:srgbClr val="000000"/>
                          </a:solidFill>
                          <a:effectLst/>
                          <a:latin typeface="Calibri" pitchFamily="34" charset="0"/>
                        </a:rPr>
                        <a:t>San Luis Talpa</a:t>
                      </a:r>
                      <a:endParaRPr lang="es-SV" sz="2000" b="0" i="0" u="none" strike="noStrike" dirty="0">
                        <a:solidFill>
                          <a:srgbClr val="000000"/>
                        </a:solidFill>
                        <a:effectLst/>
                        <a:latin typeface="Calibri" pitchFamily="34" charset="0"/>
                      </a:endParaRPr>
                    </a:p>
                  </a:txBody>
                  <a:tcPr marL="45720" marR="45720" anchor="ctr"/>
                </a:tc>
                <a:tc>
                  <a:txBody>
                    <a:bodyPr/>
                    <a:lstStyle/>
                    <a:p>
                      <a:pPr algn="l" rtl="0" fontAlgn="ctr"/>
                      <a:r>
                        <a:rPr lang="es-SV" sz="2000" b="0" i="0" u="none" strike="noStrike" dirty="0" smtClean="0">
                          <a:solidFill>
                            <a:srgbClr val="000000"/>
                          </a:solidFill>
                          <a:effectLst/>
                          <a:latin typeface="Calibri" pitchFamily="34" charset="0"/>
                        </a:rPr>
                        <a:t>Mejoramiento y ampliación del estadio de San Luis Talpa</a:t>
                      </a:r>
                      <a:endParaRPr lang="es-SV" sz="2000" b="0" i="0" u="none" strike="noStrike" dirty="0">
                        <a:solidFill>
                          <a:srgbClr val="000000"/>
                        </a:solidFill>
                        <a:effectLst/>
                        <a:latin typeface="Calibri" pitchFamily="34" charset="0"/>
                      </a:endParaRPr>
                    </a:p>
                  </a:txBody>
                  <a:tcPr marL="45720" marR="45720" anchor="ctr"/>
                </a:tc>
                <a:tc>
                  <a:txBody>
                    <a:bodyPr/>
                    <a:lstStyle/>
                    <a:p>
                      <a:pPr algn="r" rtl="0" fontAlgn="ctr"/>
                      <a:r>
                        <a:rPr lang="es-SV" sz="2000" b="0" i="0" u="none" strike="noStrike" dirty="0" smtClean="0">
                          <a:solidFill>
                            <a:srgbClr val="000000"/>
                          </a:solidFill>
                          <a:effectLst/>
                          <a:latin typeface="Calibri" pitchFamily="34" charset="0"/>
                        </a:rPr>
                        <a:t>$201,459</a:t>
                      </a:r>
                      <a:endParaRPr lang="es-SV" sz="2000" b="0" i="0" u="none" strike="noStrike" dirty="0">
                        <a:solidFill>
                          <a:srgbClr val="000000"/>
                        </a:solidFill>
                        <a:effectLst/>
                        <a:latin typeface="Calibri" pitchFamily="34" charset="0"/>
                      </a:endParaRPr>
                    </a:p>
                  </a:txBody>
                  <a:tcPr marL="45720" marR="45720" anchor="ctr"/>
                </a:tc>
              </a:tr>
              <a:tr h="1193016">
                <a:tc>
                  <a:txBody>
                    <a:bodyPr/>
                    <a:lstStyle/>
                    <a:p>
                      <a:pPr algn="l" rtl="0" fontAlgn="ctr"/>
                      <a:r>
                        <a:rPr lang="es-SV" sz="2000" b="0" i="0" u="none" strike="noStrike" dirty="0" smtClean="0">
                          <a:solidFill>
                            <a:srgbClr val="000000"/>
                          </a:solidFill>
                          <a:effectLst/>
                          <a:latin typeface="Calibri" pitchFamily="34" charset="0"/>
                        </a:rPr>
                        <a:t> </a:t>
                      </a:r>
                      <a:endParaRPr lang="es-SV" sz="2000" b="0" i="0" u="none" strike="noStrike" dirty="0">
                        <a:solidFill>
                          <a:srgbClr val="000000"/>
                        </a:solidFill>
                        <a:effectLst/>
                        <a:latin typeface="Calibri" pitchFamily="34" charset="0"/>
                      </a:endParaRPr>
                    </a:p>
                  </a:txBody>
                  <a:tcPr marL="45720" marR="45720" anchor="ctr"/>
                </a:tc>
                <a:tc>
                  <a:txBody>
                    <a:bodyPr/>
                    <a:lstStyle/>
                    <a:p>
                      <a:pPr algn="l" rtl="0" fontAlgn="ctr"/>
                      <a:r>
                        <a:rPr lang="es-SV" sz="2000" b="0" i="0" u="none" strike="noStrike" dirty="0" smtClean="0">
                          <a:solidFill>
                            <a:srgbClr val="000000"/>
                          </a:solidFill>
                          <a:effectLst/>
                          <a:latin typeface="Calibri" pitchFamily="34" charset="0"/>
                        </a:rPr>
                        <a:t>Construcción de muro de protección de calle que conduce a la playa pimental, fase II</a:t>
                      </a:r>
                      <a:endParaRPr lang="es-SV" sz="2000" b="0" i="0" u="none" strike="noStrike" dirty="0">
                        <a:solidFill>
                          <a:srgbClr val="000000"/>
                        </a:solidFill>
                        <a:effectLst/>
                        <a:latin typeface="Calibri" pitchFamily="34" charset="0"/>
                      </a:endParaRPr>
                    </a:p>
                  </a:txBody>
                  <a:tcPr marL="45720" marR="45720" anchor="ctr"/>
                </a:tc>
                <a:tc>
                  <a:txBody>
                    <a:bodyPr/>
                    <a:lstStyle/>
                    <a:p>
                      <a:pPr algn="r" rtl="0" fontAlgn="ctr"/>
                      <a:r>
                        <a:rPr lang="es-SV" sz="2000" b="0" i="0" u="none" strike="noStrike" dirty="0" smtClean="0">
                          <a:solidFill>
                            <a:srgbClr val="000000"/>
                          </a:solidFill>
                          <a:effectLst/>
                          <a:latin typeface="Calibri" pitchFamily="34" charset="0"/>
                        </a:rPr>
                        <a:t>$174,900</a:t>
                      </a:r>
                      <a:endParaRPr lang="es-SV" sz="2000" b="0" i="0" u="none" strike="noStrike" dirty="0">
                        <a:solidFill>
                          <a:srgbClr val="000000"/>
                        </a:solidFill>
                        <a:effectLst/>
                        <a:latin typeface="Calibri" pitchFamily="34" charset="0"/>
                      </a:endParaRPr>
                    </a:p>
                  </a:txBody>
                  <a:tcPr marL="45720" marR="45720" anchor="ctr"/>
                </a:tc>
              </a:tr>
              <a:tr h="1193016">
                <a:tc>
                  <a:txBody>
                    <a:bodyPr/>
                    <a:lstStyle/>
                    <a:p>
                      <a:pPr marL="0" algn="l" defTabSz="914400" rtl="0" eaLnBrk="1" fontAlgn="ctr" latinLnBrk="0" hangingPunct="1"/>
                      <a:r>
                        <a:rPr lang="es-SV" sz="2000" b="0" i="0" u="none" strike="noStrike" kern="1200" dirty="0" smtClean="0">
                          <a:solidFill>
                            <a:srgbClr val="000000"/>
                          </a:solidFill>
                          <a:effectLst/>
                          <a:latin typeface="Calibri" pitchFamily="34" charset="0"/>
                          <a:ea typeface="+mn-ea"/>
                          <a:cs typeface="+mn-cs"/>
                        </a:rPr>
                        <a:t>Zacatecoluca</a:t>
                      </a:r>
                      <a:endParaRPr lang="es-SV" sz="2000" b="0" i="0" u="none" strike="noStrike" kern="1200" dirty="0">
                        <a:solidFill>
                          <a:srgbClr val="000000"/>
                        </a:solidFill>
                        <a:effectLst/>
                        <a:latin typeface="Calibri" pitchFamily="34" charset="0"/>
                        <a:ea typeface="+mn-ea"/>
                        <a:cs typeface="+mn-cs"/>
                      </a:endParaRPr>
                    </a:p>
                  </a:txBody>
                  <a:tcPr marL="45720" marR="45720" anchor="ctr"/>
                </a:tc>
                <a:tc>
                  <a:txBody>
                    <a:bodyPr/>
                    <a:lstStyle/>
                    <a:p>
                      <a:r>
                        <a:rPr lang="es-SV" sz="2000" dirty="0" smtClean="0">
                          <a:latin typeface="Calibri" pitchFamily="34" charset="0"/>
                        </a:rPr>
                        <a:t>Centro integral</a:t>
                      </a:r>
                      <a:r>
                        <a:rPr lang="es-SV" sz="2000" baseline="0" dirty="0" smtClean="0">
                          <a:latin typeface="Calibri" pitchFamily="34" charset="0"/>
                        </a:rPr>
                        <a:t> de convivencia ciudadana “El Tuco Alfaro”</a:t>
                      </a:r>
                      <a:endParaRPr lang="es-SV" sz="2000" dirty="0">
                        <a:latin typeface="Calibri" pitchFamily="34" charset="0"/>
                      </a:endParaRPr>
                    </a:p>
                  </a:txBody>
                  <a:tcPr marL="45720" marR="45720" anchor="ctr"/>
                </a:tc>
                <a:tc>
                  <a:txBody>
                    <a:bodyPr/>
                    <a:lstStyle/>
                    <a:p>
                      <a:pPr marL="0" algn="r" defTabSz="914400" rtl="0" eaLnBrk="1" fontAlgn="ctr" latinLnBrk="0" hangingPunct="1"/>
                      <a:r>
                        <a:rPr lang="es-SV" sz="2000" b="0" i="0" u="none" strike="noStrike" kern="1200" dirty="0" smtClean="0">
                          <a:solidFill>
                            <a:srgbClr val="000000"/>
                          </a:solidFill>
                          <a:effectLst/>
                          <a:latin typeface="Calibri" pitchFamily="34" charset="0"/>
                          <a:ea typeface="+mn-ea"/>
                          <a:cs typeface="+mn-cs"/>
                        </a:rPr>
                        <a:t>$244,500</a:t>
                      </a:r>
                      <a:endParaRPr lang="es-SV" sz="2000" b="0" i="0" u="none" strike="noStrike" kern="1200" dirty="0">
                        <a:solidFill>
                          <a:srgbClr val="000000"/>
                        </a:solidFill>
                        <a:effectLst/>
                        <a:latin typeface="Calibri" pitchFamily="34" charset="0"/>
                        <a:ea typeface="+mn-ea"/>
                        <a:cs typeface="+mn-cs"/>
                      </a:endParaRPr>
                    </a:p>
                  </a:txBody>
                  <a:tcPr marL="45720" marR="45720" anchor="ctr"/>
                </a:tc>
              </a:tr>
              <a:tr h="674313">
                <a:tc gridSpan="2">
                  <a:txBody>
                    <a:bodyPr/>
                    <a:lstStyle/>
                    <a:p>
                      <a:pPr algn="l" rtl="0" fontAlgn="ctr"/>
                      <a:r>
                        <a:rPr lang="es-SV" sz="2000" b="1" i="0" u="none" strike="noStrike" dirty="0" smtClean="0">
                          <a:solidFill>
                            <a:srgbClr val="000000"/>
                          </a:solidFill>
                          <a:effectLst/>
                          <a:latin typeface="Calibri" pitchFamily="34" charset="0"/>
                        </a:rPr>
                        <a:t>Total general</a:t>
                      </a:r>
                      <a:endParaRPr lang="es-SV" sz="2000" b="1" i="0" u="none" strike="noStrike" dirty="0">
                        <a:solidFill>
                          <a:srgbClr val="000000"/>
                        </a:solidFill>
                        <a:effectLst/>
                        <a:latin typeface="Calibri" pitchFamily="34" charset="0"/>
                      </a:endParaRPr>
                    </a:p>
                  </a:txBody>
                  <a:tcPr marL="45720" marR="45720" anchor="ctr"/>
                </a:tc>
                <a:tc hMerge="1">
                  <a:txBody>
                    <a:bodyPr/>
                    <a:lstStyle/>
                    <a:p>
                      <a:endParaRPr lang="es-SV"/>
                    </a:p>
                  </a:txBody>
                  <a:tcPr/>
                </a:tc>
                <a:tc>
                  <a:txBody>
                    <a:bodyPr/>
                    <a:lstStyle/>
                    <a:p>
                      <a:pPr algn="r" rtl="0" fontAlgn="ctr"/>
                      <a:r>
                        <a:rPr lang="es-SV" sz="2000" b="1" i="0" u="none" strike="noStrike" dirty="0" smtClean="0">
                          <a:solidFill>
                            <a:srgbClr val="000000"/>
                          </a:solidFill>
                          <a:effectLst/>
                          <a:latin typeface="Calibri" pitchFamily="34" charset="0"/>
                        </a:rPr>
                        <a:t>$892,859</a:t>
                      </a:r>
                      <a:endParaRPr lang="es-SV" sz="2000" b="1" i="0" u="none" strike="noStrike" dirty="0">
                        <a:solidFill>
                          <a:srgbClr val="000000"/>
                        </a:solidFill>
                        <a:effectLst/>
                        <a:latin typeface="Calibri" pitchFamily="34" charset="0"/>
                      </a:endParaRPr>
                    </a:p>
                  </a:txBody>
                  <a:tcPr marL="45720" marR="45720" anchor="ctr"/>
                </a:tc>
              </a:tr>
            </a:tbl>
          </a:graphicData>
        </a:graphic>
      </p:graphicFrame>
      <p:sp>
        <p:nvSpPr>
          <p:cNvPr id="9" name="Flecha derecha 36"/>
          <p:cNvSpPr/>
          <p:nvPr/>
        </p:nvSpPr>
        <p:spPr>
          <a:xfrm>
            <a:off x="467544" y="5229200"/>
            <a:ext cx="504056" cy="3600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dirty="0"/>
          </a:p>
        </p:txBody>
      </p:sp>
      <p:sp>
        <p:nvSpPr>
          <p:cNvPr id="7" name="Flecha derecha 36"/>
          <p:cNvSpPr/>
          <p:nvPr/>
        </p:nvSpPr>
        <p:spPr>
          <a:xfrm>
            <a:off x="467544" y="6165304"/>
            <a:ext cx="504056" cy="3600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S" dirty="0"/>
          </a:p>
        </p:txBody>
      </p:sp>
    </p:spTree>
    <p:extLst>
      <p:ext uri="{BB962C8B-B14F-4D97-AF65-F5344CB8AC3E}">
        <p14:creationId xmlns:p14="http://schemas.microsoft.com/office/powerpoint/2010/main" val="318801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idx="4294967295"/>
          </p:nvPr>
        </p:nvSpPr>
        <p:spPr>
          <a:xfrm>
            <a:off x="4543979" y="6166925"/>
            <a:ext cx="4420509" cy="718459"/>
          </a:xfrm>
          <a:prstGeom prst="rect">
            <a:avLst/>
          </a:prstGeom>
        </p:spPr>
        <p:txBody>
          <a:bodyPr>
            <a:normAutofit/>
          </a:bodyPr>
          <a:lstStyle/>
          <a:p>
            <a:pPr marL="0" indent="0" algn="r">
              <a:buNone/>
            </a:pPr>
            <a:r>
              <a:rPr lang="es-SV" sz="1600" dirty="0" smtClean="0">
                <a:solidFill>
                  <a:schemeClr val="tx2"/>
                </a:solidFill>
              </a:rPr>
              <a:t>Ingeniera Gladis Eugenia Schmidt de Serpas</a:t>
            </a:r>
          </a:p>
          <a:p>
            <a:pPr marL="0" indent="0" algn="r">
              <a:buNone/>
            </a:pPr>
            <a:r>
              <a:rPr lang="es-SV" sz="1600" dirty="0" smtClean="0">
                <a:solidFill>
                  <a:schemeClr val="tx2"/>
                </a:solidFill>
              </a:rPr>
              <a:t>Presidenta</a:t>
            </a:r>
            <a:endParaRPr lang="es-SV" sz="1600" dirty="0">
              <a:solidFill>
                <a:schemeClr val="tx2"/>
              </a:solidFill>
            </a:endParaRPr>
          </a:p>
        </p:txBody>
      </p:sp>
      <p:sp>
        <p:nvSpPr>
          <p:cNvPr id="2" name="1 Título"/>
          <p:cNvSpPr>
            <a:spLocks noGrp="1"/>
          </p:cNvSpPr>
          <p:nvPr>
            <p:ph type="title"/>
          </p:nvPr>
        </p:nvSpPr>
        <p:spPr>
          <a:xfrm>
            <a:off x="3275855" y="2132856"/>
            <a:ext cx="5760640" cy="1252728"/>
          </a:xfrm>
        </p:spPr>
        <p:txBody>
          <a:bodyPr>
            <a:noAutofit/>
          </a:bodyPr>
          <a:lstStyle/>
          <a:p>
            <a:pPr algn="r"/>
            <a:r>
              <a:rPr lang="es-SV" b="1" dirty="0" smtClean="0">
                <a:solidFill>
                  <a:schemeClr val="tx2"/>
                </a:solidFill>
              </a:rPr>
              <a:t>Rendición de</a:t>
            </a:r>
            <a:br>
              <a:rPr lang="es-SV" b="1" dirty="0" smtClean="0">
                <a:solidFill>
                  <a:schemeClr val="tx2"/>
                </a:solidFill>
              </a:rPr>
            </a:br>
            <a:r>
              <a:rPr lang="es-SV" b="1" dirty="0" smtClean="0">
                <a:solidFill>
                  <a:schemeClr val="tx2"/>
                </a:solidFill>
              </a:rPr>
              <a:t>Cuentas FISDL</a:t>
            </a:r>
            <a:br>
              <a:rPr lang="es-SV" b="1" dirty="0" smtClean="0">
                <a:solidFill>
                  <a:schemeClr val="tx2"/>
                </a:solidFill>
              </a:rPr>
            </a:br>
            <a:r>
              <a:rPr lang="es-SV" sz="1200" b="1" dirty="0" smtClean="0">
                <a:solidFill>
                  <a:schemeClr val="tx2"/>
                </a:solidFill>
              </a:rPr>
              <a:t/>
            </a:r>
            <a:br>
              <a:rPr lang="es-SV" sz="1200" b="1" dirty="0" smtClean="0">
                <a:solidFill>
                  <a:schemeClr val="tx2"/>
                </a:solidFill>
              </a:rPr>
            </a:br>
            <a:r>
              <a:rPr lang="es-SV" sz="1400" b="1" dirty="0" smtClean="0">
                <a:solidFill>
                  <a:schemeClr val="tx2"/>
                </a:solidFill>
              </a:rPr>
              <a:t>junio 2014 - mayo 2017</a:t>
            </a:r>
            <a:endParaRPr lang="es-SV" sz="1400" b="1" dirty="0">
              <a:solidFill>
                <a:schemeClr val="tx2"/>
              </a:solidFill>
            </a:endParaRPr>
          </a:p>
        </p:txBody>
      </p:sp>
      <p:cxnSp>
        <p:nvCxnSpPr>
          <p:cNvPr id="5" name="4 Conector recto"/>
          <p:cNvCxnSpPr/>
          <p:nvPr/>
        </p:nvCxnSpPr>
        <p:spPr>
          <a:xfrm>
            <a:off x="3779912" y="3284984"/>
            <a:ext cx="532859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 name="3 CuadroTexto"/>
          <p:cNvSpPr txBox="1"/>
          <p:nvPr/>
        </p:nvSpPr>
        <p:spPr>
          <a:xfrm>
            <a:off x="2627784" y="4517802"/>
            <a:ext cx="6347635" cy="769441"/>
          </a:xfrm>
          <a:prstGeom prst="rect">
            <a:avLst/>
          </a:prstGeom>
          <a:noFill/>
        </p:spPr>
        <p:txBody>
          <a:bodyPr wrap="none" rtlCol="0">
            <a:spAutoFit/>
          </a:bodyPr>
          <a:lstStyle/>
          <a:p>
            <a:r>
              <a:rPr lang="es-SV" sz="4400" b="1" dirty="0" smtClean="0">
                <a:solidFill>
                  <a:srgbClr val="002395"/>
                </a:solidFill>
                <a:latin typeface="Arial Black" panose="020B0A04020102020204" pitchFamily="34" charset="0"/>
              </a:rPr>
              <a:t>¡MUCHAS GRACIAS!</a:t>
            </a:r>
            <a:endParaRPr lang="es-SV" sz="4400" b="1" dirty="0">
              <a:solidFill>
                <a:srgbClr val="002395"/>
              </a:solidFill>
              <a:latin typeface="Arial Black" panose="020B0A04020102020204" pitchFamily="34" charset="0"/>
            </a:endParaRPr>
          </a:p>
        </p:txBody>
      </p:sp>
    </p:spTree>
    <p:extLst>
      <p:ext uri="{BB962C8B-B14F-4D97-AF65-F5344CB8AC3E}">
        <p14:creationId xmlns:p14="http://schemas.microsoft.com/office/powerpoint/2010/main" val="38173108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2987824" y="3616432"/>
            <a:ext cx="6012160" cy="1252728"/>
          </a:xfrm>
        </p:spPr>
        <p:txBody>
          <a:bodyPr>
            <a:noAutofit/>
          </a:bodyPr>
          <a:lstStyle/>
          <a:p>
            <a:pPr algn="r"/>
            <a:r>
              <a:rPr lang="es-SV" sz="7200" b="1" dirty="0" smtClean="0">
                <a:solidFill>
                  <a:schemeClr val="tx2"/>
                </a:solidFill>
              </a:rPr>
              <a:t>Inversión</a:t>
            </a:r>
            <a:br>
              <a:rPr lang="es-SV" sz="7200" b="1" dirty="0" smtClean="0">
                <a:solidFill>
                  <a:schemeClr val="tx2"/>
                </a:solidFill>
              </a:rPr>
            </a:br>
            <a:r>
              <a:rPr lang="es-SV" sz="7200" b="1" dirty="0" smtClean="0">
                <a:solidFill>
                  <a:schemeClr val="tx2"/>
                </a:solidFill>
              </a:rPr>
              <a:t>en el departamento</a:t>
            </a:r>
            <a:endParaRPr lang="es-SV" sz="3200" b="1" dirty="0">
              <a:solidFill>
                <a:schemeClr val="tx2"/>
              </a:solidFill>
            </a:endParaRPr>
          </a:p>
        </p:txBody>
      </p:sp>
    </p:spTree>
    <p:extLst>
      <p:ext uri="{BB962C8B-B14F-4D97-AF65-F5344CB8AC3E}">
        <p14:creationId xmlns:p14="http://schemas.microsoft.com/office/powerpoint/2010/main" val="15234660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827584" y="836712"/>
            <a:ext cx="7200800" cy="369332"/>
          </a:xfrm>
          <a:prstGeom prst="rect">
            <a:avLst/>
          </a:prstGeom>
          <a:noFill/>
        </p:spPr>
        <p:txBody>
          <a:bodyPr wrap="square" rtlCol="0">
            <a:spAutoFit/>
          </a:bodyPr>
          <a:lstStyle/>
          <a:p>
            <a:endParaRPr lang="es-SV" dirty="0"/>
          </a:p>
        </p:txBody>
      </p:sp>
      <p:sp>
        <p:nvSpPr>
          <p:cNvPr id="6" name="1 Título"/>
          <p:cNvSpPr>
            <a:spLocks noGrp="1"/>
          </p:cNvSpPr>
          <p:nvPr>
            <p:ph type="title"/>
          </p:nvPr>
        </p:nvSpPr>
        <p:spPr>
          <a:xfrm>
            <a:off x="107504" y="265584"/>
            <a:ext cx="8928992" cy="1046440"/>
          </a:xfrm>
          <a:noFill/>
          <a:ln w="9525">
            <a:noFill/>
            <a:miter lim="800000"/>
            <a:headEnd/>
            <a:tailEnd/>
          </a:ln>
        </p:spPr>
        <p:txBody>
          <a:bodyPr wrap="square" anchor="ctr">
            <a:spAutoFit/>
          </a:bodyPr>
          <a:lstStyle/>
          <a:p>
            <a:pPr algn="l"/>
            <a:r>
              <a:rPr lang="es-SV" b="1" dirty="0" smtClean="0">
                <a:solidFill>
                  <a:schemeClr val="tx2"/>
                </a:solidFill>
                <a:ea typeface="+mn-ea"/>
                <a:cs typeface="Arial" pitchFamily="34" charset="0"/>
              </a:rPr>
              <a:t>Inversión por departamento</a:t>
            </a:r>
            <a:br>
              <a:rPr lang="es-SV" b="1" dirty="0" smtClean="0">
                <a:solidFill>
                  <a:schemeClr val="tx2"/>
                </a:solidFill>
                <a:ea typeface="+mn-ea"/>
                <a:cs typeface="Arial" pitchFamily="34" charset="0"/>
              </a:rPr>
            </a:br>
            <a:r>
              <a:rPr lang="es-SV" sz="1800" b="1" dirty="0" smtClean="0">
                <a:solidFill>
                  <a:schemeClr val="accent6">
                    <a:lumMod val="75000"/>
                  </a:schemeClr>
                </a:solidFill>
                <a:ea typeface="+mn-ea"/>
                <a:cs typeface="Arial" pitchFamily="34" charset="0"/>
              </a:rPr>
              <a:t>junio 2014 –mayo 2017 </a:t>
            </a:r>
            <a:endParaRPr lang="es-SV" sz="1800" b="1" dirty="0">
              <a:solidFill>
                <a:schemeClr val="accent6">
                  <a:lumMod val="75000"/>
                </a:schemeClr>
              </a:solidFill>
              <a:ea typeface="+mn-ea"/>
              <a:cs typeface="Arial" pitchFamily="34" charset="0"/>
            </a:endParaRPr>
          </a:p>
        </p:txBody>
      </p:sp>
      <p:graphicFrame>
        <p:nvGraphicFramePr>
          <p:cNvPr id="2" name="1 Tabla"/>
          <p:cNvGraphicFramePr>
            <a:graphicFrameLocks noGrp="1"/>
          </p:cNvGraphicFramePr>
          <p:nvPr>
            <p:extLst>
              <p:ext uri="{D42A27DB-BD31-4B8C-83A1-F6EECF244321}">
                <p14:modId xmlns:p14="http://schemas.microsoft.com/office/powerpoint/2010/main" val="46960169"/>
              </p:ext>
            </p:extLst>
          </p:nvPr>
        </p:nvGraphicFramePr>
        <p:xfrm>
          <a:off x="971601" y="1556792"/>
          <a:ext cx="7200799" cy="5125558"/>
        </p:xfrm>
        <a:graphic>
          <a:graphicData uri="http://schemas.openxmlformats.org/drawingml/2006/table">
            <a:tbl>
              <a:tblPr firstRow="1" lastRow="1" bandRow="1">
                <a:tableStyleId>{B301B821-A1FF-4177-AEE7-76D212191A09}</a:tableStyleId>
              </a:tblPr>
              <a:tblGrid>
                <a:gridCol w="3217407"/>
                <a:gridCol w="1748472"/>
                <a:gridCol w="2234920"/>
              </a:tblGrid>
              <a:tr h="568798">
                <a:tc>
                  <a:txBody>
                    <a:bodyPr/>
                    <a:lstStyle/>
                    <a:p>
                      <a:pPr algn="ctr">
                        <a:lnSpc>
                          <a:spcPct val="115000"/>
                        </a:lnSpc>
                        <a:spcAft>
                          <a:spcPts val="0"/>
                        </a:spcAft>
                      </a:pPr>
                      <a:r>
                        <a:rPr lang="es-SV" sz="1600" dirty="0">
                          <a:effectLst/>
                        </a:rPr>
                        <a:t>Departamento</a:t>
                      </a:r>
                      <a:endParaRPr lang="es-SV" sz="16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SV" sz="1600" dirty="0">
                          <a:effectLst/>
                        </a:rPr>
                        <a:t>Ejecutado</a:t>
                      </a:r>
                    </a:p>
                    <a:p>
                      <a:pPr algn="ctr">
                        <a:lnSpc>
                          <a:spcPct val="115000"/>
                        </a:lnSpc>
                        <a:spcAft>
                          <a:spcPts val="0"/>
                        </a:spcAft>
                      </a:pPr>
                      <a:r>
                        <a:rPr lang="es-SV" sz="1600" dirty="0">
                          <a:effectLst/>
                        </a:rPr>
                        <a:t>(</a:t>
                      </a:r>
                      <a:r>
                        <a:rPr lang="es-SV" sz="1600" dirty="0" smtClean="0">
                          <a:effectLst/>
                        </a:rPr>
                        <a:t>US$)</a:t>
                      </a:r>
                      <a:endParaRPr lang="es-SV" sz="16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SV" sz="1600" dirty="0">
                          <a:effectLst/>
                        </a:rPr>
                        <a:t>Porcentaje de Inversión (%)</a:t>
                      </a:r>
                      <a:endParaRPr lang="es-SV" sz="1600" dirty="0">
                        <a:effectLst/>
                        <a:latin typeface="Calibri"/>
                        <a:ea typeface="Calibri"/>
                        <a:cs typeface="Times New Roman"/>
                      </a:endParaRPr>
                    </a:p>
                  </a:txBody>
                  <a:tcPr marL="68580" marR="68580" marT="0" marB="0" anchor="ctr"/>
                </a:tc>
              </a:tr>
              <a:tr h="274985">
                <a:tc>
                  <a:txBody>
                    <a:bodyPr/>
                    <a:lstStyle/>
                    <a:p>
                      <a:pPr algn="just">
                        <a:lnSpc>
                          <a:spcPct val="115000"/>
                        </a:lnSpc>
                        <a:spcAft>
                          <a:spcPts val="0"/>
                        </a:spcAft>
                      </a:pPr>
                      <a:r>
                        <a:rPr lang="es-SV" sz="1600" dirty="0">
                          <a:effectLst/>
                        </a:rPr>
                        <a:t>Usulután</a:t>
                      </a:r>
                      <a:endParaRPr lang="es-SV" sz="16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s-SV" sz="1600" dirty="0">
                          <a:effectLst/>
                        </a:rPr>
                        <a:t>$35,814,974</a:t>
                      </a:r>
                      <a:endParaRPr lang="es-SV" sz="16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s-SV" sz="1600" dirty="0">
                          <a:effectLst/>
                        </a:rPr>
                        <a:t>17.20%</a:t>
                      </a:r>
                      <a:endParaRPr lang="es-SV" sz="1600" dirty="0">
                        <a:effectLst/>
                        <a:latin typeface="Calibri"/>
                        <a:ea typeface="Calibri"/>
                        <a:cs typeface="Times New Roman"/>
                      </a:endParaRPr>
                    </a:p>
                  </a:txBody>
                  <a:tcPr marL="68580" marR="68580" marT="0" marB="0"/>
                </a:tc>
              </a:tr>
              <a:tr h="274985">
                <a:tc>
                  <a:txBody>
                    <a:bodyPr/>
                    <a:lstStyle/>
                    <a:p>
                      <a:pPr algn="just">
                        <a:lnSpc>
                          <a:spcPct val="115000"/>
                        </a:lnSpc>
                        <a:spcAft>
                          <a:spcPts val="0"/>
                        </a:spcAft>
                      </a:pPr>
                      <a:r>
                        <a:rPr lang="es-SV" sz="1600" dirty="0">
                          <a:effectLst/>
                        </a:rPr>
                        <a:t>Morazán</a:t>
                      </a:r>
                      <a:endParaRPr lang="es-SV" sz="16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s-SV" sz="1600" dirty="0">
                          <a:effectLst/>
                        </a:rPr>
                        <a:t>$27,405,773</a:t>
                      </a:r>
                      <a:endParaRPr lang="es-SV" sz="16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s-SV" sz="1600" dirty="0">
                          <a:effectLst/>
                        </a:rPr>
                        <a:t>13.17%</a:t>
                      </a:r>
                      <a:endParaRPr lang="es-SV" sz="1600" dirty="0">
                        <a:effectLst/>
                        <a:latin typeface="Calibri"/>
                        <a:ea typeface="Calibri"/>
                        <a:cs typeface="Times New Roman"/>
                      </a:endParaRPr>
                    </a:p>
                  </a:txBody>
                  <a:tcPr marL="68580" marR="68580" marT="0" marB="0"/>
                </a:tc>
              </a:tr>
              <a:tr h="274985">
                <a:tc>
                  <a:txBody>
                    <a:bodyPr/>
                    <a:lstStyle/>
                    <a:p>
                      <a:pPr algn="just">
                        <a:lnSpc>
                          <a:spcPct val="115000"/>
                        </a:lnSpc>
                        <a:spcAft>
                          <a:spcPts val="0"/>
                        </a:spcAft>
                      </a:pPr>
                      <a:r>
                        <a:rPr lang="es-SV" sz="1600" dirty="0">
                          <a:effectLst/>
                        </a:rPr>
                        <a:t>Ahuachapán</a:t>
                      </a:r>
                      <a:endParaRPr lang="es-SV" sz="16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s-SV" sz="1600" dirty="0">
                          <a:effectLst/>
                        </a:rPr>
                        <a:t>$19,344,809</a:t>
                      </a:r>
                      <a:endParaRPr lang="es-SV" sz="16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s-SV" sz="1600" dirty="0">
                          <a:effectLst/>
                        </a:rPr>
                        <a:t>9.29%</a:t>
                      </a:r>
                      <a:endParaRPr lang="es-SV" sz="1600" dirty="0">
                        <a:effectLst/>
                        <a:latin typeface="Calibri"/>
                        <a:ea typeface="Calibri"/>
                        <a:cs typeface="Times New Roman"/>
                      </a:endParaRPr>
                    </a:p>
                  </a:txBody>
                  <a:tcPr marL="68580" marR="68580" marT="0" marB="0"/>
                </a:tc>
              </a:tr>
              <a:tr h="274985">
                <a:tc>
                  <a:txBody>
                    <a:bodyPr/>
                    <a:lstStyle/>
                    <a:p>
                      <a:pPr algn="just">
                        <a:lnSpc>
                          <a:spcPct val="115000"/>
                        </a:lnSpc>
                        <a:spcAft>
                          <a:spcPts val="0"/>
                        </a:spcAft>
                      </a:pPr>
                      <a:r>
                        <a:rPr lang="es-SV" sz="1600" dirty="0">
                          <a:effectLst/>
                        </a:rPr>
                        <a:t>San Miguel</a:t>
                      </a:r>
                      <a:endParaRPr lang="es-SV" sz="1600" b="1" dirty="0">
                        <a:solidFill>
                          <a:schemeClr val="bg1"/>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SV" sz="1600" dirty="0">
                          <a:effectLst/>
                        </a:rPr>
                        <a:t>$19,028,455</a:t>
                      </a:r>
                      <a:endParaRPr lang="es-SV" sz="1600" b="1" dirty="0">
                        <a:solidFill>
                          <a:schemeClr val="bg1"/>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SV" sz="1600" dirty="0">
                          <a:effectLst/>
                        </a:rPr>
                        <a:t>9.14%</a:t>
                      </a:r>
                      <a:endParaRPr lang="es-SV" sz="1600" b="1" dirty="0">
                        <a:solidFill>
                          <a:schemeClr val="bg1"/>
                        </a:solidFill>
                        <a:effectLst/>
                        <a:latin typeface="Calibri"/>
                        <a:ea typeface="Calibri"/>
                        <a:cs typeface="Times New Roman"/>
                      </a:endParaRPr>
                    </a:p>
                  </a:txBody>
                  <a:tcPr marL="68580" marR="68580" marT="0" marB="0"/>
                </a:tc>
              </a:tr>
              <a:tr h="274985">
                <a:tc>
                  <a:txBody>
                    <a:bodyPr/>
                    <a:lstStyle/>
                    <a:p>
                      <a:pPr algn="just">
                        <a:lnSpc>
                          <a:spcPct val="115000"/>
                        </a:lnSpc>
                        <a:spcAft>
                          <a:spcPts val="0"/>
                        </a:spcAft>
                      </a:pPr>
                      <a:r>
                        <a:rPr lang="es-SV" sz="1600" dirty="0">
                          <a:effectLst/>
                        </a:rPr>
                        <a:t>Chalatenango</a:t>
                      </a:r>
                      <a:endParaRPr lang="es-SV" sz="16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s-SV" sz="1600" dirty="0">
                          <a:effectLst/>
                        </a:rPr>
                        <a:t>$12,940,447</a:t>
                      </a:r>
                      <a:endParaRPr lang="es-SV" sz="16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s-SV" sz="1600" dirty="0">
                          <a:effectLst/>
                        </a:rPr>
                        <a:t>6.22%</a:t>
                      </a:r>
                      <a:endParaRPr lang="es-SV" sz="1600" dirty="0">
                        <a:effectLst/>
                        <a:latin typeface="Calibri"/>
                        <a:ea typeface="Calibri"/>
                        <a:cs typeface="Times New Roman"/>
                      </a:endParaRPr>
                    </a:p>
                  </a:txBody>
                  <a:tcPr marL="68580" marR="68580" marT="0" marB="0"/>
                </a:tc>
              </a:tr>
              <a:tr h="274985">
                <a:tc>
                  <a:txBody>
                    <a:bodyPr/>
                    <a:lstStyle/>
                    <a:p>
                      <a:pPr algn="just">
                        <a:lnSpc>
                          <a:spcPct val="115000"/>
                        </a:lnSpc>
                        <a:spcAft>
                          <a:spcPts val="0"/>
                        </a:spcAft>
                      </a:pPr>
                      <a:r>
                        <a:rPr lang="es-SV" sz="1600" dirty="0">
                          <a:effectLst/>
                        </a:rPr>
                        <a:t>San Vicente</a:t>
                      </a:r>
                      <a:endParaRPr lang="es-SV" sz="16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s-SV" sz="1600" dirty="0">
                          <a:effectLst/>
                        </a:rPr>
                        <a:t>$12,009,286</a:t>
                      </a:r>
                      <a:endParaRPr lang="es-SV" sz="16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s-SV" sz="1600" dirty="0">
                          <a:effectLst/>
                        </a:rPr>
                        <a:t>5.77%</a:t>
                      </a:r>
                      <a:endParaRPr lang="es-SV" sz="1600" dirty="0">
                        <a:effectLst/>
                        <a:latin typeface="Calibri"/>
                        <a:ea typeface="Calibri"/>
                        <a:cs typeface="Times New Roman"/>
                      </a:endParaRPr>
                    </a:p>
                  </a:txBody>
                  <a:tcPr marL="68580" marR="68580" marT="0" marB="0"/>
                </a:tc>
              </a:tr>
              <a:tr h="274985">
                <a:tc>
                  <a:txBody>
                    <a:bodyPr/>
                    <a:lstStyle/>
                    <a:p>
                      <a:pPr algn="just">
                        <a:lnSpc>
                          <a:spcPct val="115000"/>
                        </a:lnSpc>
                        <a:spcAft>
                          <a:spcPts val="0"/>
                        </a:spcAft>
                      </a:pPr>
                      <a:r>
                        <a:rPr lang="es-SV" sz="1600" dirty="0">
                          <a:effectLst/>
                        </a:rPr>
                        <a:t>Santa Ana</a:t>
                      </a:r>
                      <a:endParaRPr lang="es-SV" sz="16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s-SV" sz="1600" dirty="0">
                          <a:effectLst/>
                        </a:rPr>
                        <a:t>$11,656,335</a:t>
                      </a:r>
                      <a:endParaRPr lang="es-SV" sz="16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s-SV" sz="1600" dirty="0">
                          <a:effectLst/>
                        </a:rPr>
                        <a:t>5.60%</a:t>
                      </a:r>
                      <a:endParaRPr lang="es-SV" sz="1600" dirty="0">
                        <a:effectLst/>
                        <a:latin typeface="Calibri"/>
                        <a:ea typeface="Calibri"/>
                        <a:cs typeface="Times New Roman"/>
                      </a:endParaRPr>
                    </a:p>
                  </a:txBody>
                  <a:tcPr marL="68580" marR="68580" marT="0" marB="0"/>
                </a:tc>
              </a:tr>
              <a:tr h="274985">
                <a:tc>
                  <a:txBody>
                    <a:bodyPr/>
                    <a:lstStyle/>
                    <a:p>
                      <a:pPr algn="just">
                        <a:lnSpc>
                          <a:spcPct val="115000"/>
                        </a:lnSpc>
                        <a:spcAft>
                          <a:spcPts val="0"/>
                        </a:spcAft>
                      </a:pPr>
                      <a:r>
                        <a:rPr lang="es-SV" sz="1600" dirty="0">
                          <a:effectLst/>
                        </a:rPr>
                        <a:t>La Libertad</a:t>
                      </a:r>
                      <a:endParaRPr lang="es-SV" sz="16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s-SV" sz="1600" dirty="0">
                          <a:effectLst/>
                        </a:rPr>
                        <a:t>$11,387,002</a:t>
                      </a:r>
                      <a:endParaRPr lang="es-SV" sz="16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s-SV" sz="1600" dirty="0">
                          <a:effectLst/>
                        </a:rPr>
                        <a:t>5.47%</a:t>
                      </a:r>
                      <a:endParaRPr lang="es-SV" sz="1600" dirty="0">
                        <a:effectLst/>
                        <a:latin typeface="Calibri"/>
                        <a:ea typeface="Calibri"/>
                        <a:cs typeface="Times New Roman"/>
                      </a:endParaRPr>
                    </a:p>
                  </a:txBody>
                  <a:tcPr marL="68580" marR="68580" marT="0" marB="0"/>
                </a:tc>
              </a:tr>
              <a:tr h="274985">
                <a:tc>
                  <a:txBody>
                    <a:bodyPr/>
                    <a:lstStyle/>
                    <a:p>
                      <a:pPr algn="just">
                        <a:lnSpc>
                          <a:spcPct val="115000"/>
                        </a:lnSpc>
                        <a:spcAft>
                          <a:spcPts val="0"/>
                        </a:spcAft>
                      </a:pPr>
                      <a:r>
                        <a:rPr lang="es-SV" sz="1600" dirty="0">
                          <a:effectLst/>
                        </a:rPr>
                        <a:t>Cabañas</a:t>
                      </a:r>
                      <a:endParaRPr lang="es-SV" sz="16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s-SV" sz="1600" dirty="0">
                          <a:effectLst/>
                        </a:rPr>
                        <a:t>$11,145,535</a:t>
                      </a:r>
                      <a:endParaRPr lang="es-SV" sz="16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s-SV" sz="1600" dirty="0">
                          <a:effectLst/>
                        </a:rPr>
                        <a:t>5.35%</a:t>
                      </a:r>
                      <a:endParaRPr lang="es-SV" sz="1600" dirty="0">
                        <a:effectLst/>
                        <a:latin typeface="Calibri"/>
                        <a:ea typeface="Calibri"/>
                        <a:cs typeface="Times New Roman"/>
                      </a:endParaRPr>
                    </a:p>
                  </a:txBody>
                  <a:tcPr marL="68580" marR="68580" marT="0" marB="0"/>
                </a:tc>
              </a:tr>
              <a:tr h="274985">
                <a:tc>
                  <a:txBody>
                    <a:bodyPr/>
                    <a:lstStyle/>
                    <a:p>
                      <a:pPr algn="just">
                        <a:lnSpc>
                          <a:spcPct val="115000"/>
                        </a:lnSpc>
                        <a:spcAft>
                          <a:spcPts val="0"/>
                        </a:spcAft>
                      </a:pPr>
                      <a:r>
                        <a:rPr lang="es-SV" sz="1600" dirty="0">
                          <a:effectLst/>
                        </a:rPr>
                        <a:t>San Salvador</a:t>
                      </a:r>
                      <a:endParaRPr lang="es-SV" sz="16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s-SV" sz="1600" dirty="0">
                          <a:effectLst/>
                        </a:rPr>
                        <a:t>$10,908,774</a:t>
                      </a:r>
                      <a:endParaRPr lang="es-SV" sz="16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s-SV" sz="1600" dirty="0">
                          <a:effectLst/>
                        </a:rPr>
                        <a:t>5.24%</a:t>
                      </a:r>
                      <a:endParaRPr lang="es-SV" sz="1600" dirty="0">
                        <a:effectLst/>
                        <a:latin typeface="Calibri"/>
                        <a:ea typeface="Calibri"/>
                        <a:cs typeface="Times New Roman"/>
                      </a:endParaRPr>
                    </a:p>
                  </a:txBody>
                  <a:tcPr marL="68580" marR="68580" marT="0" marB="0"/>
                </a:tc>
              </a:tr>
              <a:tr h="274985">
                <a:tc>
                  <a:txBody>
                    <a:bodyPr/>
                    <a:lstStyle/>
                    <a:p>
                      <a:pPr algn="just">
                        <a:lnSpc>
                          <a:spcPct val="115000"/>
                        </a:lnSpc>
                        <a:spcAft>
                          <a:spcPts val="0"/>
                        </a:spcAft>
                      </a:pPr>
                      <a:r>
                        <a:rPr lang="es-SV" sz="2000" b="1" dirty="0">
                          <a:solidFill>
                            <a:schemeClr val="bg1"/>
                          </a:solidFill>
                          <a:effectLst/>
                        </a:rPr>
                        <a:t>La Paz</a:t>
                      </a:r>
                      <a:endParaRPr lang="es-SV" sz="2000" b="1" dirty="0">
                        <a:solidFill>
                          <a:schemeClr val="bg1"/>
                        </a:solidFill>
                        <a:effectLst/>
                        <a:latin typeface="Calibri"/>
                        <a:ea typeface="Calibri"/>
                        <a:cs typeface="Times New Roman"/>
                      </a:endParaRPr>
                    </a:p>
                  </a:txBody>
                  <a:tcPr marL="68580" marR="68580" marT="0" marB="0">
                    <a:solidFill>
                      <a:schemeClr val="tx2"/>
                    </a:solidFill>
                  </a:tcPr>
                </a:tc>
                <a:tc>
                  <a:txBody>
                    <a:bodyPr/>
                    <a:lstStyle/>
                    <a:p>
                      <a:pPr algn="r">
                        <a:lnSpc>
                          <a:spcPct val="115000"/>
                        </a:lnSpc>
                        <a:spcAft>
                          <a:spcPts val="0"/>
                        </a:spcAft>
                      </a:pPr>
                      <a:r>
                        <a:rPr lang="es-SV" sz="2000" b="1" dirty="0">
                          <a:solidFill>
                            <a:schemeClr val="bg1"/>
                          </a:solidFill>
                          <a:effectLst/>
                        </a:rPr>
                        <a:t>$10,764,702</a:t>
                      </a:r>
                      <a:endParaRPr lang="es-SV" sz="2000" b="1" dirty="0">
                        <a:solidFill>
                          <a:schemeClr val="bg1"/>
                        </a:solidFill>
                        <a:effectLst/>
                        <a:latin typeface="Calibri"/>
                        <a:ea typeface="Calibri"/>
                        <a:cs typeface="Times New Roman"/>
                      </a:endParaRPr>
                    </a:p>
                  </a:txBody>
                  <a:tcPr marL="68580" marR="68580" marT="0" marB="0">
                    <a:solidFill>
                      <a:schemeClr val="tx2"/>
                    </a:solidFill>
                  </a:tcPr>
                </a:tc>
                <a:tc>
                  <a:txBody>
                    <a:bodyPr/>
                    <a:lstStyle/>
                    <a:p>
                      <a:pPr algn="r">
                        <a:lnSpc>
                          <a:spcPct val="115000"/>
                        </a:lnSpc>
                        <a:spcAft>
                          <a:spcPts val="0"/>
                        </a:spcAft>
                      </a:pPr>
                      <a:r>
                        <a:rPr lang="es-SV" sz="2000" b="1" dirty="0">
                          <a:solidFill>
                            <a:schemeClr val="bg1"/>
                          </a:solidFill>
                          <a:effectLst/>
                        </a:rPr>
                        <a:t>5.17%</a:t>
                      </a:r>
                      <a:endParaRPr lang="es-SV" sz="2000" b="1" dirty="0">
                        <a:solidFill>
                          <a:schemeClr val="bg1"/>
                        </a:solidFill>
                        <a:effectLst/>
                        <a:latin typeface="Calibri"/>
                        <a:ea typeface="Calibri"/>
                        <a:cs typeface="Times New Roman"/>
                      </a:endParaRPr>
                    </a:p>
                  </a:txBody>
                  <a:tcPr marL="68580" marR="68580" marT="0" marB="0">
                    <a:solidFill>
                      <a:schemeClr val="tx2"/>
                    </a:solidFill>
                  </a:tcPr>
                </a:tc>
              </a:tr>
              <a:tr h="274985">
                <a:tc>
                  <a:txBody>
                    <a:bodyPr/>
                    <a:lstStyle/>
                    <a:p>
                      <a:pPr algn="just">
                        <a:lnSpc>
                          <a:spcPct val="115000"/>
                        </a:lnSpc>
                        <a:spcAft>
                          <a:spcPts val="0"/>
                        </a:spcAft>
                      </a:pPr>
                      <a:r>
                        <a:rPr lang="es-SV" sz="1600" dirty="0">
                          <a:effectLst/>
                        </a:rPr>
                        <a:t>Sonsonate</a:t>
                      </a:r>
                      <a:endParaRPr lang="es-SV" sz="16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s-SV" sz="1600" dirty="0">
                          <a:effectLst/>
                        </a:rPr>
                        <a:t>$10,746,539</a:t>
                      </a:r>
                      <a:endParaRPr lang="es-SV" sz="16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s-SV" sz="1600" dirty="0">
                          <a:effectLst/>
                        </a:rPr>
                        <a:t>5.16%</a:t>
                      </a:r>
                      <a:endParaRPr lang="es-SV" sz="1600" dirty="0">
                        <a:effectLst/>
                        <a:latin typeface="Calibri"/>
                        <a:ea typeface="Calibri"/>
                        <a:cs typeface="Times New Roman"/>
                      </a:endParaRPr>
                    </a:p>
                  </a:txBody>
                  <a:tcPr marL="68580" marR="68580" marT="0" marB="0"/>
                </a:tc>
              </a:tr>
              <a:tr h="274985">
                <a:tc>
                  <a:txBody>
                    <a:bodyPr/>
                    <a:lstStyle/>
                    <a:p>
                      <a:pPr algn="just">
                        <a:lnSpc>
                          <a:spcPct val="115000"/>
                        </a:lnSpc>
                        <a:spcAft>
                          <a:spcPts val="0"/>
                        </a:spcAft>
                      </a:pPr>
                      <a:r>
                        <a:rPr lang="es-SV" sz="1600" dirty="0">
                          <a:effectLst/>
                        </a:rPr>
                        <a:t>Cuscatlán</a:t>
                      </a:r>
                      <a:endParaRPr lang="es-SV" sz="16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s-SV" sz="1600" dirty="0">
                          <a:effectLst/>
                        </a:rPr>
                        <a:t>$8,493,117</a:t>
                      </a:r>
                      <a:endParaRPr lang="es-SV" sz="16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s-SV" sz="1600" dirty="0">
                          <a:effectLst/>
                        </a:rPr>
                        <a:t>4.08%</a:t>
                      </a:r>
                      <a:endParaRPr lang="es-SV" sz="1600" dirty="0">
                        <a:effectLst/>
                        <a:latin typeface="Calibri"/>
                        <a:ea typeface="Calibri"/>
                        <a:cs typeface="Times New Roman"/>
                      </a:endParaRPr>
                    </a:p>
                  </a:txBody>
                  <a:tcPr marL="68580" marR="68580" marT="0" marB="0"/>
                </a:tc>
              </a:tr>
              <a:tr h="274985">
                <a:tc>
                  <a:txBody>
                    <a:bodyPr/>
                    <a:lstStyle/>
                    <a:p>
                      <a:pPr algn="just">
                        <a:lnSpc>
                          <a:spcPct val="115000"/>
                        </a:lnSpc>
                        <a:spcAft>
                          <a:spcPts val="0"/>
                        </a:spcAft>
                      </a:pPr>
                      <a:r>
                        <a:rPr lang="es-SV" sz="1600" dirty="0">
                          <a:effectLst/>
                        </a:rPr>
                        <a:t>La Unión</a:t>
                      </a:r>
                      <a:endParaRPr lang="es-SV" sz="16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s-SV" sz="1600" dirty="0">
                          <a:effectLst/>
                        </a:rPr>
                        <a:t>$5,310,881</a:t>
                      </a:r>
                      <a:endParaRPr lang="es-SV" sz="16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s-SV" sz="1600" dirty="0">
                          <a:effectLst/>
                        </a:rPr>
                        <a:t>2.55%</a:t>
                      </a:r>
                      <a:endParaRPr lang="es-SV" sz="1600" dirty="0">
                        <a:effectLst/>
                        <a:latin typeface="Calibri"/>
                        <a:ea typeface="Calibri"/>
                        <a:cs typeface="Times New Roman"/>
                      </a:endParaRPr>
                    </a:p>
                  </a:txBody>
                  <a:tcPr marL="68580" marR="68580" marT="0" marB="0"/>
                </a:tc>
              </a:tr>
              <a:tr h="274985">
                <a:tc>
                  <a:txBody>
                    <a:bodyPr/>
                    <a:lstStyle/>
                    <a:p>
                      <a:pPr algn="just">
                        <a:lnSpc>
                          <a:spcPct val="115000"/>
                        </a:lnSpc>
                        <a:spcAft>
                          <a:spcPts val="0"/>
                        </a:spcAft>
                      </a:pPr>
                      <a:r>
                        <a:rPr lang="es-SV" sz="1600" dirty="0">
                          <a:effectLst/>
                        </a:rPr>
                        <a:t>Varios Departamentos</a:t>
                      </a:r>
                      <a:endParaRPr lang="es-SV" sz="16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s-SV" sz="1600" dirty="0">
                          <a:effectLst/>
                        </a:rPr>
                        <a:t>$1,211,824</a:t>
                      </a:r>
                      <a:endParaRPr lang="es-SV" sz="16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s-SV" sz="1600" dirty="0">
                          <a:effectLst/>
                        </a:rPr>
                        <a:t>0.58%</a:t>
                      </a:r>
                      <a:endParaRPr lang="es-SV" sz="1600" dirty="0">
                        <a:effectLst/>
                        <a:latin typeface="Calibri"/>
                        <a:ea typeface="Calibri"/>
                        <a:cs typeface="Times New Roman"/>
                      </a:endParaRPr>
                    </a:p>
                  </a:txBody>
                  <a:tcPr marL="68580" marR="68580" marT="0" marB="0"/>
                </a:tc>
              </a:tr>
              <a:tr h="274985">
                <a:tc>
                  <a:txBody>
                    <a:bodyPr/>
                    <a:lstStyle/>
                    <a:p>
                      <a:pPr algn="just">
                        <a:lnSpc>
                          <a:spcPct val="115000"/>
                        </a:lnSpc>
                        <a:spcAft>
                          <a:spcPts val="0"/>
                        </a:spcAft>
                      </a:pPr>
                      <a:r>
                        <a:rPr lang="es-SV" sz="1600" dirty="0">
                          <a:effectLst/>
                        </a:rPr>
                        <a:t>Total General</a:t>
                      </a:r>
                      <a:endParaRPr lang="es-SV" sz="16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s-SV" sz="1600" dirty="0">
                          <a:effectLst/>
                        </a:rPr>
                        <a:t>$208,168,454</a:t>
                      </a:r>
                      <a:endParaRPr lang="es-SV" sz="16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s-SV" sz="1600" dirty="0">
                          <a:effectLst/>
                        </a:rPr>
                        <a:t>100.00%</a:t>
                      </a:r>
                      <a:endParaRPr lang="es-SV" sz="1600" dirty="0">
                        <a:effectLst/>
                        <a:latin typeface="Calibri"/>
                        <a:ea typeface="Calibri"/>
                        <a:cs typeface="Times New Roman"/>
                      </a:endParaRPr>
                    </a:p>
                  </a:txBody>
                  <a:tcPr marL="68580" marR="68580" marT="0" marB="0"/>
                </a:tc>
              </a:tr>
            </a:tbl>
          </a:graphicData>
        </a:graphic>
      </p:graphicFrame>
      <p:sp>
        <p:nvSpPr>
          <p:cNvPr id="3" name="2 Flecha derecha"/>
          <p:cNvSpPr/>
          <p:nvPr/>
        </p:nvSpPr>
        <p:spPr>
          <a:xfrm>
            <a:off x="181472" y="4797152"/>
            <a:ext cx="648072" cy="504056"/>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Tree>
    <p:extLst>
      <p:ext uri="{BB962C8B-B14F-4D97-AF65-F5344CB8AC3E}">
        <p14:creationId xmlns:p14="http://schemas.microsoft.com/office/powerpoint/2010/main" val="32292281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827584" y="836712"/>
            <a:ext cx="7200800" cy="369332"/>
          </a:xfrm>
          <a:prstGeom prst="rect">
            <a:avLst/>
          </a:prstGeom>
          <a:noFill/>
        </p:spPr>
        <p:txBody>
          <a:bodyPr wrap="square" rtlCol="0">
            <a:spAutoFit/>
          </a:bodyPr>
          <a:lstStyle/>
          <a:p>
            <a:endParaRPr lang="es-SV" dirty="0"/>
          </a:p>
        </p:txBody>
      </p:sp>
      <p:sp>
        <p:nvSpPr>
          <p:cNvPr id="6" name="1 Título"/>
          <p:cNvSpPr>
            <a:spLocks noGrp="1"/>
          </p:cNvSpPr>
          <p:nvPr>
            <p:ph type="title"/>
          </p:nvPr>
        </p:nvSpPr>
        <p:spPr>
          <a:xfrm>
            <a:off x="107504" y="-99392"/>
            <a:ext cx="7200800" cy="1384995"/>
          </a:xfrm>
          <a:noFill/>
          <a:ln w="9525">
            <a:noFill/>
            <a:miter lim="800000"/>
            <a:headEnd/>
            <a:tailEnd/>
          </a:ln>
        </p:spPr>
        <p:txBody>
          <a:bodyPr wrap="square" anchor="ctr">
            <a:spAutoFit/>
          </a:bodyPr>
          <a:lstStyle/>
          <a:p>
            <a:pPr algn="l"/>
            <a:r>
              <a:rPr lang="es-SV" sz="3200" b="1" dirty="0" smtClean="0">
                <a:solidFill>
                  <a:schemeClr val="tx2"/>
                </a:solidFill>
                <a:ea typeface="+mn-ea"/>
                <a:cs typeface="Arial" pitchFamily="34" charset="0"/>
              </a:rPr>
              <a:t>Inversión por municipios del departamento de </a:t>
            </a:r>
            <a:r>
              <a:rPr lang="es-SV" sz="3200" b="1" dirty="0" smtClean="0">
                <a:solidFill>
                  <a:schemeClr val="tx2"/>
                </a:solidFill>
                <a:cs typeface="Arial" pitchFamily="34" charset="0"/>
              </a:rPr>
              <a:t>La Paz</a:t>
            </a:r>
            <a:r>
              <a:rPr lang="es-SV" sz="3200" b="1" dirty="0">
                <a:solidFill>
                  <a:schemeClr val="tx2"/>
                </a:solidFill>
                <a:cs typeface="Arial" pitchFamily="34" charset="0"/>
              </a:rPr>
              <a:t/>
            </a:r>
            <a:br>
              <a:rPr lang="es-SV" sz="3200" b="1" dirty="0">
                <a:solidFill>
                  <a:schemeClr val="tx2"/>
                </a:solidFill>
                <a:cs typeface="Arial" pitchFamily="34" charset="0"/>
              </a:rPr>
            </a:br>
            <a:r>
              <a:rPr lang="es-SV" sz="1800" b="1" dirty="0" smtClean="0">
                <a:solidFill>
                  <a:schemeClr val="accent6">
                    <a:lumMod val="75000"/>
                  </a:schemeClr>
                </a:solidFill>
                <a:ea typeface="+mn-ea"/>
                <a:cs typeface="Arial" pitchFamily="34" charset="0"/>
              </a:rPr>
              <a:t>junio 2014 –mayo 2017 </a:t>
            </a:r>
            <a:endParaRPr lang="es-SV" sz="1800" b="1" dirty="0">
              <a:solidFill>
                <a:schemeClr val="accent6">
                  <a:lumMod val="75000"/>
                </a:schemeClr>
              </a:solidFill>
              <a:ea typeface="+mn-ea"/>
              <a:cs typeface="Arial" pitchFamily="34" charset="0"/>
            </a:endParaRPr>
          </a:p>
        </p:txBody>
      </p:sp>
      <p:pic>
        <p:nvPicPr>
          <p:cNvPr id="17"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b="95679"/>
          <a:stretch/>
        </p:blipFill>
        <p:spPr bwMode="auto">
          <a:xfrm>
            <a:off x="1177751" y="1268760"/>
            <a:ext cx="6778625" cy="43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4528" b="90944"/>
          <a:stretch/>
        </p:blipFill>
        <p:spPr bwMode="auto">
          <a:xfrm>
            <a:off x="1187624" y="1700808"/>
            <a:ext cx="6778625" cy="454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8854" b="86819"/>
          <a:stretch/>
        </p:blipFill>
        <p:spPr bwMode="auto">
          <a:xfrm>
            <a:off x="1187624" y="2135292"/>
            <a:ext cx="6778625" cy="434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12991" b="82870"/>
          <a:stretch/>
        </p:blipFill>
        <p:spPr bwMode="auto">
          <a:xfrm>
            <a:off x="1187624" y="2548385"/>
            <a:ext cx="6778625" cy="41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17129" b="78239"/>
          <a:stretch/>
        </p:blipFill>
        <p:spPr bwMode="auto">
          <a:xfrm>
            <a:off x="1187624" y="2963916"/>
            <a:ext cx="6778625" cy="465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20585" b="74705"/>
          <a:stretch/>
        </p:blipFill>
        <p:spPr bwMode="auto">
          <a:xfrm>
            <a:off x="1187624" y="3310758"/>
            <a:ext cx="6778625" cy="47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25295" b="70623"/>
          <a:stretch/>
        </p:blipFill>
        <p:spPr bwMode="auto">
          <a:xfrm>
            <a:off x="1187624" y="3783722"/>
            <a:ext cx="6778625" cy="409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29377" b="66384"/>
          <a:stretch/>
        </p:blipFill>
        <p:spPr bwMode="auto">
          <a:xfrm>
            <a:off x="1187624" y="4193627"/>
            <a:ext cx="6778625" cy="425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33616" b="62145"/>
          <a:stretch/>
        </p:blipFill>
        <p:spPr bwMode="auto">
          <a:xfrm>
            <a:off x="1187624" y="4619296"/>
            <a:ext cx="6778625" cy="425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37859" b="58059"/>
          <a:stretch/>
        </p:blipFill>
        <p:spPr bwMode="auto">
          <a:xfrm>
            <a:off x="1187624" y="5044966"/>
            <a:ext cx="6778625" cy="409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41935" b="54140"/>
          <a:stretch/>
        </p:blipFill>
        <p:spPr bwMode="auto">
          <a:xfrm>
            <a:off x="1187624" y="5454868"/>
            <a:ext cx="6778625" cy="394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45866" b="49895"/>
          <a:stretch/>
        </p:blipFill>
        <p:spPr bwMode="auto">
          <a:xfrm>
            <a:off x="1187624" y="5849006"/>
            <a:ext cx="6778625" cy="425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50105" b="45970"/>
          <a:stretch/>
        </p:blipFill>
        <p:spPr bwMode="auto">
          <a:xfrm>
            <a:off x="1187624" y="6274676"/>
            <a:ext cx="6778625" cy="394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5919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a:spLocks noGrp="1"/>
          </p:cNvSpPr>
          <p:nvPr>
            <p:ph type="title"/>
          </p:nvPr>
        </p:nvSpPr>
        <p:spPr>
          <a:xfrm>
            <a:off x="107504" y="-99392"/>
            <a:ext cx="7200800" cy="1384995"/>
          </a:xfrm>
          <a:noFill/>
          <a:ln w="9525">
            <a:noFill/>
            <a:miter lim="800000"/>
            <a:headEnd/>
            <a:tailEnd/>
          </a:ln>
        </p:spPr>
        <p:txBody>
          <a:bodyPr wrap="square" anchor="ctr">
            <a:spAutoFit/>
          </a:bodyPr>
          <a:lstStyle/>
          <a:p>
            <a:pPr algn="l"/>
            <a:r>
              <a:rPr lang="es-SV" sz="3200" b="1" dirty="0" smtClean="0">
                <a:solidFill>
                  <a:schemeClr val="tx2"/>
                </a:solidFill>
                <a:ea typeface="+mn-ea"/>
                <a:cs typeface="Arial" pitchFamily="34" charset="0"/>
              </a:rPr>
              <a:t>Inversión por municipios del departamento de </a:t>
            </a:r>
            <a:r>
              <a:rPr lang="es-SV" sz="3200" b="1" dirty="0" smtClean="0">
                <a:solidFill>
                  <a:schemeClr val="tx2"/>
                </a:solidFill>
                <a:cs typeface="Arial" pitchFamily="34" charset="0"/>
              </a:rPr>
              <a:t>La Paz</a:t>
            </a:r>
            <a:r>
              <a:rPr lang="es-SV" sz="3200" b="1" dirty="0">
                <a:solidFill>
                  <a:schemeClr val="tx2"/>
                </a:solidFill>
                <a:cs typeface="Arial" pitchFamily="34" charset="0"/>
              </a:rPr>
              <a:t/>
            </a:r>
            <a:br>
              <a:rPr lang="es-SV" sz="3200" b="1" dirty="0">
                <a:solidFill>
                  <a:schemeClr val="tx2"/>
                </a:solidFill>
                <a:cs typeface="Arial" pitchFamily="34" charset="0"/>
              </a:rPr>
            </a:br>
            <a:r>
              <a:rPr lang="es-SV" sz="1800" b="1" dirty="0" smtClean="0">
                <a:solidFill>
                  <a:schemeClr val="accent6">
                    <a:lumMod val="75000"/>
                  </a:schemeClr>
                </a:solidFill>
                <a:ea typeface="+mn-ea"/>
                <a:cs typeface="Arial" pitchFamily="34" charset="0"/>
              </a:rPr>
              <a:t>junio 2014 –mayo 2017 </a:t>
            </a:r>
            <a:endParaRPr lang="es-SV" sz="1800" b="1" dirty="0">
              <a:solidFill>
                <a:schemeClr val="accent6">
                  <a:lumMod val="75000"/>
                </a:schemeClr>
              </a:solidFill>
              <a:ea typeface="+mn-ea"/>
              <a:cs typeface="Arial" pitchFamily="34" charset="0"/>
            </a:endParaRPr>
          </a:p>
        </p:txBody>
      </p:sp>
      <p:pic>
        <p:nvPicPr>
          <p:cNvPr id="4"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b="95521"/>
          <a:stretch/>
        </p:blipFill>
        <p:spPr bwMode="auto">
          <a:xfrm>
            <a:off x="1177751" y="1510483"/>
            <a:ext cx="6778625" cy="449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54148" b="41769"/>
          <a:stretch/>
        </p:blipFill>
        <p:spPr bwMode="auto">
          <a:xfrm>
            <a:off x="1177751" y="1942531"/>
            <a:ext cx="6778625" cy="40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58230" b="37511"/>
          <a:stretch/>
        </p:blipFill>
        <p:spPr bwMode="auto">
          <a:xfrm>
            <a:off x="1187624" y="2352433"/>
            <a:ext cx="6778625" cy="427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62489" b="33428"/>
          <a:stretch/>
        </p:blipFill>
        <p:spPr bwMode="auto">
          <a:xfrm>
            <a:off x="1187624" y="2779969"/>
            <a:ext cx="6778625" cy="409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66572" b="29816"/>
          <a:stretch/>
        </p:blipFill>
        <p:spPr bwMode="auto">
          <a:xfrm>
            <a:off x="1187624" y="3189874"/>
            <a:ext cx="6778625" cy="36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70185" b="25418"/>
          <a:stretch/>
        </p:blipFill>
        <p:spPr bwMode="auto">
          <a:xfrm>
            <a:off x="1187624" y="3552482"/>
            <a:ext cx="6778625" cy="441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74583" b="21334"/>
          <a:stretch/>
        </p:blipFill>
        <p:spPr bwMode="auto">
          <a:xfrm>
            <a:off x="1187624" y="3993916"/>
            <a:ext cx="6778625" cy="409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78665" b="17095"/>
          <a:stretch/>
        </p:blipFill>
        <p:spPr bwMode="auto">
          <a:xfrm>
            <a:off x="1187624" y="4403819"/>
            <a:ext cx="6778625" cy="425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82907" b="13324"/>
          <a:stretch/>
        </p:blipFill>
        <p:spPr bwMode="auto">
          <a:xfrm>
            <a:off x="1187624" y="4829487"/>
            <a:ext cx="6778625" cy="378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86676" b="8770"/>
          <a:stretch/>
        </p:blipFill>
        <p:spPr bwMode="auto">
          <a:xfrm>
            <a:off x="1187624" y="5207859"/>
            <a:ext cx="6778625" cy="457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91227" b="921"/>
          <a:stretch/>
        </p:blipFill>
        <p:spPr bwMode="auto">
          <a:xfrm>
            <a:off x="1187624" y="5665059"/>
            <a:ext cx="6778625" cy="788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531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3203848" y="4264504"/>
            <a:ext cx="5796136" cy="1252728"/>
          </a:xfrm>
        </p:spPr>
        <p:txBody>
          <a:bodyPr>
            <a:noAutofit/>
          </a:bodyPr>
          <a:lstStyle/>
          <a:p>
            <a:pPr algn="r"/>
            <a:r>
              <a:rPr lang="es-SV" sz="7200" b="1" dirty="0" smtClean="0">
                <a:solidFill>
                  <a:schemeClr val="tx2"/>
                </a:solidFill>
              </a:rPr>
              <a:t>Principales Resultados</a:t>
            </a:r>
            <a:r>
              <a:rPr lang="es-SV" sz="6000" b="1" dirty="0" smtClean="0">
                <a:solidFill>
                  <a:schemeClr val="tx2"/>
                </a:solidFill>
              </a:rPr>
              <a:t/>
            </a:r>
            <a:br>
              <a:rPr lang="es-SV" sz="6000" b="1" dirty="0" smtClean="0">
                <a:solidFill>
                  <a:schemeClr val="tx2"/>
                </a:solidFill>
              </a:rPr>
            </a:br>
            <a:endParaRPr lang="es-SV" sz="2400" b="1" dirty="0">
              <a:solidFill>
                <a:schemeClr val="tx2"/>
              </a:solidFill>
            </a:endParaRPr>
          </a:p>
        </p:txBody>
      </p:sp>
    </p:spTree>
    <p:extLst>
      <p:ext uri="{BB962C8B-B14F-4D97-AF65-F5344CB8AC3E}">
        <p14:creationId xmlns:p14="http://schemas.microsoft.com/office/powerpoint/2010/main" val="268721951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rma de onda">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Ángulo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értice">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9132</TotalTime>
  <Words>1705</Words>
  <Application>Microsoft Office PowerPoint</Application>
  <PresentationFormat>Presentación en pantalla (4:3)</PresentationFormat>
  <Paragraphs>492</Paragraphs>
  <Slides>47</Slides>
  <Notes>0</Notes>
  <HiddenSlides>0</HiddenSlides>
  <MMClips>0</MMClips>
  <ScaleCrop>false</ScaleCrop>
  <HeadingPairs>
    <vt:vector size="4" baseType="variant">
      <vt:variant>
        <vt:lpstr>Tema</vt:lpstr>
      </vt:variant>
      <vt:variant>
        <vt:i4>1</vt:i4>
      </vt:variant>
      <vt:variant>
        <vt:lpstr>Títulos de diapositiva</vt:lpstr>
      </vt:variant>
      <vt:variant>
        <vt:i4>47</vt:i4>
      </vt:variant>
    </vt:vector>
  </HeadingPairs>
  <TitlesOfParts>
    <vt:vector size="48" baseType="lpstr">
      <vt:lpstr>Forma de onda</vt:lpstr>
      <vt:lpstr>Rendición de Cuentas FISDL  Inversión en tres años de gestión  (junio 2014 – mayo 2017) </vt:lpstr>
      <vt:lpstr>Pensamiento Estratégico  2014 - 2019</vt:lpstr>
      <vt:lpstr>Inversión FISDL en tres años de gestión (junio 2014 – mayo 2017) </vt:lpstr>
      <vt:lpstr>Presentación de PowerPoint</vt:lpstr>
      <vt:lpstr>Inversión en el departamento</vt:lpstr>
      <vt:lpstr>Inversión por departamento junio 2014 –mayo 2017 </vt:lpstr>
      <vt:lpstr>Inversión por municipios del departamento de La Paz junio 2014 –mayo 2017 </vt:lpstr>
      <vt:lpstr>Inversión por municipios del departamento de La Paz junio 2014 –mayo 2017 </vt:lpstr>
      <vt:lpstr>Principales Resultados </vt:lpstr>
      <vt:lpstr>Transferencias monetarias junio 2014 –mayo 2017 </vt:lpstr>
      <vt:lpstr>Transferencias monetarias junio 2014 –mayo 2017 </vt:lpstr>
      <vt:lpstr>Presentación de PowerPoint</vt:lpstr>
      <vt:lpstr>Asistencia técnica junio 2014 –mayo 2017 </vt:lpstr>
      <vt:lpstr>Asistencia técnica junio 2014 –mayo 2017 </vt:lpstr>
      <vt:lpstr>Emprendimientos Solidarios junio 2014 –mayo 2017 </vt:lpstr>
      <vt:lpstr>Gladis Rodríguez D’Añil Zacatecoluca</vt:lpstr>
      <vt:lpstr>Agua potable y saneamiento junio 2014 –mayo 2017 </vt:lpstr>
      <vt:lpstr>Presentación de PowerPoint</vt:lpstr>
      <vt:lpstr>Electrificación junio 2014 –mayo 2017 </vt:lpstr>
      <vt:lpstr>Electrificación junio 2014 –mayo 2017 </vt:lpstr>
      <vt:lpstr>Caminos, puentes y Gestión de Riesgos junio 2014 –mayo 2017 </vt:lpstr>
      <vt:lpstr>Héctor Alonso Cornejo Guatemala Presidente ADESCO Concreteado de tramos de calle Santiago Nonualco</vt:lpstr>
      <vt:lpstr>Caminos, puentes y Gestión de Riesgos - junio 2014 –mayo 2017 </vt:lpstr>
      <vt:lpstr>Infraestructura para el desarrollo social junio 2014 –mayo 2017 </vt:lpstr>
      <vt:lpstr>Infraestructura para el desarrollo social - junio 2014 –mayo 2017 </vt:lpstr>
      <vt:lpstr>Presentación de PowerPoint</vt:lpstr>
      <vt:lpstr>Equipamiento en salud  junio 2014 –mayo 2017 </vt:lpstr>
      <vt:lpstr>Desafíos Enfrentados</vt:lpstr>
      <vt:lpstr>Desafíos Enfrentados junio 2014 –mayo 2017 </vt:lpstr>
      <vt:lpstr>Proyecciones</vt:lpstr>
      <vt:lpstr>    </vt:lpstr>
      <vt:lpstr>    </vt:lpstr>
      <vt:lpstr>    </vt:lpstr>
      <vt:lpstr>    </vt:lpstr>
      <vt:lpstr>Objetivo</vt:lpstr>
      <vt:lpstr>Población objetivo</vt:lpstr>
      <vt:lpstr>Proceso de implementación de la Estrategia a partir de 2017 </vt:lpstr>
      <vt:lpstr>Fases de implementación </vt:lpstr>
      <vt:lpstr>Proceso de incorporación de municipios y participantes </vt:lpstr>
      <vt:lpstr>Primeros 30 municipios priorizados para 2017</vt:lpstr>
      <vt:lpstr>    </vt:lpstr>
      <vt:lpstr>Presentación de PowerPoint</vt:lpstr>
      <vt:lpstr>Presentación de PowerPoint</vt:lpstr>
      <vt:lpstr>Presentación de PowerPoint</vt:lpstr>
      <vt:lpstr>Presentación de PowerPoint</vt:lpstr>
      <vt:lpstr>Presentación de PowerPoint</vt:lpstr>
      <vt:lpstr>Rendición de Cuentas FISDL  junio 2014 - mayo 2017</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Propuesta de Estrategia para Rendiciones de Cuentas 2016</dc:title>
  <dc:creator>MAURICIO WILFREDO SANDOVAL CRUZ</dc:creator>
  <cp:lastModifiedBy>ROBERTO MOLINA</cp:lastModifiedBy>
  <cp:revision>327</cp:revision>
  <dcterms:created xsi:type="dcterms:W3CDTF">2016-05-16T20:22:15Z</dcterms:created>
  <dcterms:modified xsi:type="dcterms:W3CDTF">2017-08-15T18:47:17Z</dcterms:modified>
</cp:coreProperties>
</file>