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9" r:id="rId2"/>
    <p:sldId id="274" r:id="rId3"/>
    <p:sldId id="272" r:id="rId4"/>
    <p:sldId id="273" r:id="rId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5B92E-A295-4F14-8BD8-F6CB883FFFEE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8486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9912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s-SV" sz="900" dirty="0" smtClean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s-SV" sz="900" dirty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Comité Consultivo de Becas de Educación Superior</a:t>
                    </a:r>
                    <a:endParaRPr lang="es-ES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s-SV" sz="900" dirty="0" smtClean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s-SV" sz="900" dirty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Comité Consultivo de Desarrollo </a:t>
                    </a:r>
                    <a:r>
                      <a:rPr lang="es-SV" sz="900" dirty="0" smtClean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Artesanal y apoyo a la MYPE</a:t>
                    </a:r>
                    <a:endParaRPr lang="es-ES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/>
                    <a:r>
                      <a:rPr lang="es-SV" sz="900" dirty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Comité Consultivo </a:t>
                    </a:r>
                    <a:r>
                      <a:rPr lang="es-SV" sz="900" dirty="0" smtClean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de Emprendimiento Artístico y Cultural</a:t>
                    </a:r>
                    <a:endParaRPr lang="es-SV" sz="9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/>
                    <a:r>
                      <a:rPr lang="es-SV" sz="1000" dirty="0" smtClean="0">
                        <a:solidFill>
                          <a:schemeClr val="tx1"/>
                        </a:solidFill>
                      </a:rPr>
                      <a:t>Auditora Externa</a:t>
                    </a:r>
                    <a:endParaRPr lang="es-SV" sz="900" dirty="0" smtClean="0"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s-SV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rPr>
                    <a:t>Comité Consultivo Desarrollo </a:t>
                  </a:r>
                  <a:r>
                    <a:rPr lang="es-SV" sz="900" dirty="0" smtClean="0">
                      <a:solidFill>
                        <a:schemeClr val="tx1"/>
                      </a:solidFill>
                      <a:latin typeface="Arial" charset="0"/>
                      <a:cs typeface="Arial" charset="0"/>
                    </a:rPr>
                    <a:t>Comunal y Prevención de Violencia</a:t>
                  </a:r>
                  <a:endParaRPr lang="es-ES" sz="900" dirty="0">
                    <a:solidFill>
                      <a:schemeClr val="tx1"/>
                    </a:solidFill>
                    <a:latin typeface="Arial" charset="0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s-SV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rPr>
                    <a:t>Comité Consultivo de Alimentación Escolar</a:t>
                  </a:r>
                  <a:endParaRPr lang="es-ES" sz="900" dirty="0">
                    <a:solidFill>
                      <a:schemeClr val="tx1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es-SV" sz="1000" dirty="0" smtClean="0">
                          <a:solidFill>
                            <a:schemeClr val="tx1"/>
                          </a:solidFill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479604"/>
                  <a:chOff x="1053042" y="3917098"/>
                  <a:chExt cx="3458375" cy="1479604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s-SV" sz="900" dirty="0" smtClean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UACI-FANTEL</a:t>
                    </a:r>
                    <a:endParaRPr lang="es-SV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 flipH="1">
                    <a:off x="1557995" y="4200376"/>
                    <a:ext cx="30832" cy="119632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s-SV" sz="800" dirty="0" smtClean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Áreas de Inversión</a:t>
                    </a:r>
                    <a:endParaRPr lang="es-ES" sz="8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/>
                    <a:r>
                      <a:rPr lang="es-SV" sz="800" dirty="0" smtClean="0">
                        <a:solidFill>
                          <a:schemeClr val="tx1"/>
                        </a:solidFill>
                      </a:rPr>
                      <a:t>UACI MAG</a:t>
                    </a:r>
                    <a:endParaRPr lang="es-SV" sz="1400" dirty="0">
                      <a:solidFill>
                        <a:schemeClr val="tx1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s-SV" sz="800" dirty="0" smtClean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Coordinación Administrativa Financiera</a:t>
                    </a:r>
                    <a:endParaRPr lang="es-ES" sz="8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/>
                    <a:r>
                      <a:rPr lang="es-SV" sz="800" dirty="0" smtClean="0">
                        <a:solidFill>
                          <a:schemeClr val="tx1"/>
                        </a:solidFill>
                      </a:rPr>
                      <a:t>Tesorería</a:t>
                    </a:r>
                    <a:endParaRPr lang="es-SV" sz="800" dirty="0">
                      <a:solidFill>
                        <a:schemeClr val="tx1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/>
                    <a:r>
                      <a:rPr lang="es-SV" sz="800" dirty="0" smtClean="0">
                        <a:solidFill>
                          <a:schemeClr val="tx1"/>
                        </a:solidFill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s-SV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rPr>
                    <a:t>Comité Consultivo Desarrollo Productivo y Protección Forestal</a:t>
                  </a:r>
                  <a:endParaRPr lang="es-ES" sz="900" dirty="0">
                    <a:solidFill>
                      <a:schemeClr val="tx1"/>
                    </a:solidFill>
                    <a:latin typeface="Arial" charset="0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>
                <a:solidFill>
                  <a:schemeClr val="tx1"/>
                </a:solidFill>
                <a:latin typeface="Arial" charset="0"/>
                <a:cs typeface="Arial" charset="0"/>
              </a:rPr>
              <a:t>Comité Consultivo Promoción de Empleo</a:t>
            </a:r>
            <a:endParaRPr lang="es-SV" sz="900" dirty="0" smtClean="0">
              <a:solidFill>
                <a:schemeClr val="tx1"/>
              </a:solidFill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1000" dirty="0" smtClean="0">
                <a:solidFill>
                  <a:schemeClr val="tx1"/>
                </a:solidFill>
              </a:rPr>
              <a:t> </a:t>
            </a:r>
            <a:r>
              <a:rPr lang="es-SV" sz="900" dirty="0" smtClean="0">
                <a:solidFill>
                  <a:schemeClr val="tx1"/>
                </a:solidFill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UACI FISDL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UACI MINED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1000" dirty="0">
                <a:solidFill>
                  <a:schemeClr val="tx1"/>
                </a:solidFill>
              </a:rPr>
              <a:t>UACI SETEPLAN</a:t>
            </a:r>
            <a:endParaRPr lang="es-SV" dirty="0">
              <a:solidFill>
                <a:schemeClr val="tx1"/>
              </a:solidFill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UACI CONAMYPE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8 Rectángulo"/>
          <p:cNvSpPr/>
          <p:nvPr/>
        </p:nvSpPr>
        <p:spPr>
          <a:xfrm>
            <a:off x="580708" y="5371682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UACI SECULTURA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0" name="8 Rectángulo"/>
          <p:cNvSpPr/>
          <p:nvPr/>
        </p:nvSpPr>
        <p:spPr>
          <a:xfrm>
            <a:off x="1924194" y="5372666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1100" dirty="0" smtClean="0">
                <a:solidFill>
                  <a:schemeClr val="tx1"/>
                </a:solidFill>
                <a:latin typeface="+mj-lt"/>
              </a:rPr>
              <a:t>UACI INJUVE</a:t>
            </a:r>
            <a:endParaRPr lang="es-SV" sz="11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47108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UACI CENTA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Desarrollo Comunal y Prevención de Violencia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Programa de Becas de Educación Superior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Desarrollo Artesanal y Apoyo a la MYPE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Emprendimiento Artístico y Cultural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Promoción de Empleo a través de la inversión extranjera, las exportaciones y el turismo.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Alimentación Escolar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1200" dirty="0">
                <a:solidFill>
                  <a:schemeClr val="tx1"/>
                </a:solidFill>
              </a:rPr>
              <a:t>UACI BFA</a:t>
            </a: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Desarrollo Productivo y Protección Forestal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98" name="19 Conector recto"/>
          <p:cNvCxnSpPr>
            <a:stCxn id="76" idx="3"/>
          </p:cNvCxnSpPr>
          <p:nvPr/>
        </p:nvCxnSpPr>
        <p:spPr>
          <a:xfrm flipV="1">
            <a:off x="1633918" y="5737160"/>
            <a:ext cx="327565" cy="3980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8 Rectángulo"/>
          <p:cNvSpPr/>
          <p:nvPr/>
        </p:nvSpPr>
        <p:spPr>
          <a:xfrm>
            <a:off x="1930731" y="5672840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1100" dirty="0" smtClean="0">
                <a:solidFill>
                  <a:schemeClr val="tx1"/>
                </a:solidFill>
                <a:latin typeface="+mj-lt"/>
              </a:rPr>
              <a:t>UCI PROESA</a:t>
            </a:r>
            <a:endParaRPr lang="es-SV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493795" y="6309320"/>
            <a:ext cx="1499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/>
              <a:t>Octubre 2018</a:t>
            </a:r>
            <a:endParaRPr lang="es-SV" dirty="0"/>
          </a:p>
        </p:txBody>
      </p:sp>
      <p:sp>
        <p:nvSpPr>
          <p:cNvPr id="76" name="8 Rectángulo"/>
          <p:cNvSpPr/>
          <p:nvPr/>
        </p:nvSpPr>
        <p:spPr>
          <a:xfrm>
            <a:off x="576824" y="5671856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UACI </a:t>
            </a:r>
            <a:r>
              <a:rPr lang="es-SV" sz="800" dirty="0" smtClean="0">
                <a:solidFill>
                  <a:schemeClr val="tx1"/>
                </a:solidFill>
              </a:rPr>
              <a:t>BFA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409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518837"/>
                  <a:chOff x="1053042" y="3917098"/>
                  <a:chExt cx="3458375" cy="1518837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>
                    <a:off x="1588827" y="4200376"/>
                    <a:ext cx="3442" cy="1235559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SECULTURA</a:t>
            </a: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8 Rectángulo"/>
          <p:cNvSpPr/>
          <p:nvPr/>
        </p:nvSpPr>
        <p:spPr>
          <a:xfrm>
            <a:off x="580708" y="5371682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ANDA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0" name="8 Rectángulo"/>
          <p:cNvSpPr/>
          <p:nvPr/>
        </p:nvSpPr>
        <p:spPr>
          <a:xfrm>
            <a:off x="1927159" y="5372666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ENA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50073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688564" y="6411568"/>
            <a:ext cx="1499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SV" sz="1600" dirty="0" smtClean="0">
                <a:solidFill>
                  <a:prstClr val="black"/>
                </a:solidFill>
                <a:latin typeface="Calibri"/>
              </a:rPr>
              <a:t>Octubre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2018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6" name="8 Rectángulo"/>
          <p:cNvSpPr/>
          <p:nvPr/>
        </p:nvSpPr>
        <p:spPr>
          <a:xfrm>
            <a:off x="1943656" y="5681459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INJUVE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8" name="19 Conector recto"/>
          <p:cNvCxnSpPr>
            <a:stCxn id="79" idx="3"/>
            <a:endCxn id="76" idx="1"/>
          </p:cNvCxnSpPr>
          <p:nvPr/>
        </p:nvCxnSpPr>
        <p:spPr>
          <a:xfrm>
            <a:off x="1620672" y="5766353"/>
            <a:ext cx="322984" cy="1971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8 Rectángulo"/>
          <p:cNvSpPr/>
          <p:nvPr/>
        </p:nvSpPr>
        <p:spPr>
          <a:xfrm>
            <a:off x="563578" y="566124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MJSP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929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408793"/>
              </p:ext>
            </p:extLst>
          </p:nvPr>
        </p:nvGraphicFramePr>
        <p:xfrm>
          <a:off x="251520" y="260648"/>
          <a:ext cx="8640959" cy="650304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14483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4088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937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smtClean="0">
                          <a:effectLst/>
                        </a:rPr>
                        <a:t>Manuel</a:t>
                      </a:r>
                      <a:r>
                        <a:rPr lang="es-ES" sz="900" u="none" strike="noStrike" baseline="0" dirty="0" smtClean="0">
                          <a:effectLst/>
                        </a:rPr>
                        <a:t> Alberto Henríquez</a:t>
                      </a:r>
                      <a:r>
                        <a:rPr lang="es-ES" sz="900" u="none" strike="noStrike" dirty="0" smtClean="0">
                          <a:effectLst/>
                        </a:rPr>
                        <a:t>, </a:t>
                      </a:r>
                      <a:r>
                        <a:rPr lang="es-ES" sz="900" u="none" strike="noStrike" dirty="0">
                          <a:effectLst/>
                        </a:rPr>
                        <a:t>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904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Margarita </a:t>
                      </a:r>
                      <a:r>
                        <a:rPr lang="es-ES" sz="900" u="none" strike="noStrike" dirty="0" err="1">
                          <a:effectLst/>
                        </a:rPr>
                        <a:t>Ortez</a:t>
                      </a:r>
                      <a:r>
                        <a:rPr lang="es-ES" sz="900" u="none" strike="noStrike" dirty="0">
                          <a:effectLst/>
                        </a:rPr>
                        <a:t> Quintanar, Coordinadora del Comité Consultivo del área de Promoción de Empleo 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900" u="none" strike="noStrike" dirty="0">
                          <a:effectLst/>
                        </a:rPr>
                      </a:b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Luis Napoleón Torres, Coordinador del Comité Consultivo del área de Desarrollo Productivo y Protección Forestal.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265918"/>
                  </a:ext>
                </a:extLst>
              </a:tr>
              <a:tr h="601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Mirna Benavides, Coordinadora del Comité Consultivo del área de 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501568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Leonardo </a:t>
                      </a:r>
                      <a:r>
                        <a:rPr lang="es-SV" sz="900" u="none" strike="noStrike" dirty="0" err="1">
                          <a:effectLst/>
                        </a:rPr>
                        <a:t>Quiroa</a:t>
                      </a:r>
                      <a:r>
                        <a:rPr lang="es-SV" sz="900" u="none" strike="noStrike" dirty="0">
                          <a:effectLst/>
                        </a:rPr>
                        <a:t>, Coordinador del Comité Consultivo del área de Alimentación Escolar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135543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José Francisco Marroquín, Coordinador del Comité Consultivo del área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892705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err="1">
                          <a:effectLst/>
                        </a:rPr>
                        <a:t>Dhina</a:t>
                      </a:r>
                      <a:r>
                        <a:rPr lang="es-ES" sz="900" u="none" strike="noStrike" dirty="0">
                          <a:effectLst/>
                        </a:rPr>
                        <a:t> Camacho, Coordinadora del Comité Consultivo del área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6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6481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179512" y="188640"/>
          <a:ext cx="8712967" cy="575049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3914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8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Roberto Quezada,  Coordinador del Comité Consultivo del área de Emprendimiento Artístico y Cultural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r>
                        <a:rPr lang="es-ES" sz="900" u="none" strike="noStrike" dirty="0" smtClean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endParaRPr lang="es-E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783477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UAIP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Luisa Quijada, de la Comisión Presidencial para operaciones y gabinete de gobierno.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el derecho de acceso a la información oficiosa de FANTEL a fin de contribuir con la transparencia de las actuaciones del Fondo.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UACI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UACI SETEPLAN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se apoya de la UACI de la SETEPLAN para realizar las contrataciones y adquisiciones necesarias para su funcionamiento. Además se apoya de cada una de las UACI de las entidades ejecutoras de proyectos financiados por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Coordinación Administrativa Financiera 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Juan Carlos Panameño, 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la administración efectiva de los fondos FANTEL en cuanto a su inversión y uso en proyectos de desarrollo económico y social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Áreas de Inversión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Funcionarios de las </a:t>
                      </a:r>
                      <a:r>
                        <a:rPr lang="es-ES" sz="900" u="none" strike="noStrike" dirty="0" smtClean="0">
                          <a:effectLst/>
                        </a:rPr>
                        <a:t>Entidades </a:t>
                      </a:r>
                      <a:r>
                        <a:rPr lang="es-ES" sz="900" u="none" strike="noStrike" dirty="0">
                          <a:effectLst/>
                        </a:rPr>
                        <a:t>Ejecutoras de Proyectos FANTEL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900" u="none" strike="noStrike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929686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1438</TotalTime>
  <Words>968</Words>
  <Application>Microsoft Office PowerPoint</Application>
  <PresentationFormat>Presentación en pantalla (4:3)</PresentationFormat>
  <Paragraphs>171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1_Tema de Office</vt:lpstr>
      <vt:lpstr>Organigrama vigente FANTEL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89</cp:revision>
  <dcterms:created xsi:type="dcterms:W3CDTF">2016-01-27T14:06:12Z</dcterms:created>
  <dcterms:modified xsi:type="dcterms:W3CDTF">2020-07-23T22:17:06Z</dcterms:modified>
</cp:coreProperties>
</file>