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314" r:id="rId4"/>
    <p:sldId id="262" r:id="rId5"/>
    <p:sldId id="269" r:id="rId6"/>
    <p:sldId id="270" r:id="rId7"/>
    <p:sldId id="259" r:id="rId8"/>
    <p:sldId id="271" r:id="rId9"/>
    <p:sldId id="272" r:id="rId10"/>
    <p:sldId id="260" r:id="rId11"/>
    <p:sldId id="291" r:id="rId12"/>
    <p:sldId id="273" r:id="rId13"/>
    <p:sldId id="292" r:id="rId14"/>
    <p:sldId id="274" r:id="rId15"/>
    <p:sldId id="261" r:id="rId16"/>
    <p:sldId id="263" r:id="rId17"/>
    <p:sldId id="264" r:id="rId18"/>
    <p:sldId id="307" r:id="rId19"/>
    <p:sldId id="265" r:id="rId20"/>
    <p:sldId id="305" r:id="rId21"/>
    <p:sldId id="276" r:id="rId22"/>
    <p:sldId id="277" r:id="rId23"/>
    <p:sldId id="278" r:id="rId24"/>
    <p:sldId id="275" r:id="rId25"/>
    <p:sldId id="279" r:id="rId26"/>
    <p:sldId id="266" r:id="rId27"/>
    <p:sldId id="301" r:id="rId28"/>
    <p:sldId id="302" r:id="rId29"/>
    <p:sldId id="280" r:id="rId30"/>
    <p:sldId id="300" r:id="rId31"/>
    <p:sldId id="281" r:id="rId32"/>
    <p:sldId id="293" r:id="rId33"/>
    <p:sldId id="308" r:id="rId34"/>
    <p:sldId id="294" r:id="rId35"/>
    <p:sldId id="267" r:id="rId36"/>
    <p:sldId id="282" r:id="rId37"/>
    <p:sldId id="283" r:id="rId38"/>
    <p:sldId id="268" r:id="rId39"/>
    <p:sldId id="285" r:id="rId40"/>
    <p:sldId id="295" r:id="rId41"/>
    <p:sldId id="296" r:id="rId42"/>
    <p:sldId id="284" r:id="rId43"/>
    <p:sldId id="286" r:id="rId44"/>
    <p:sldId id="287" r:id="rId45"/>
    <p:sldId id="297" r:id="rId46"/>
    <p:sldId id="289" r:id="rId47"/>
    <p:sldId id="298" r:id="rId48"/>
    <p:sldId id="290" r:id="rId49"/>
    <p:sldId id="299" r:id="rId50"/>
    <p:sldId id="304" r:id="rId51"/>
    <p:sldId id="303" r:id="rId52"/>
    <p:sldId id="306" r:id="rId53"/>
    <p:sldId id="312" r:id="rId54"/>
    <p:sldId id="313" r:id="rId55"/>
    <p:sldId id="309" r:id="rId56"/>
    <p:sldId id="310" r:id="rId57"/>
    <p:sldId id="315" r:id="rId58"/>
    <p:sldId id="311" r:id="rId59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EAEFF7"/>
    <a:srgbClr val="D2DEEF"/>
    <a:srgbClr val="313944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5513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3502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0143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6116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3915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0463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4174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2482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8447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8384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080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70E0E-FE6B-45F3-AC9A-1FD875FC3FA5}" type="datetimeFigureOut">
              <a:rPr lang="es-SV" smtClean="0"/>
              <a:t>1/6/2022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536AA-6B0B-46C3-8F87-EF2C9305F10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4078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192002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95153" y="808298"/>
            <a:ext cx="3356440" cy="690480"/>
          </a:xfrm>
        </p:spPr>
        <p:txBody>
          <a:bodyPr>
            <a:normAutofit/>
          </a:bodyPr>
          <a:lstStyle/>
          <a:p>
            <a:r>
              <a:rPr lang="es-419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ALCALDIA MUNICIPAL</a:t>
            </a:r>
            <a:br>
              <a:rPr lang="es-419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419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EL TRÁNSITO</a:t>
            </a:r>
            <a:endParaRPr lang="es-SV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97576" y="2099202"/>
            <a:ext cx="10089539" cy="2231939"/>
          </a:xfrm>
        </p:spPr>
        <p:txBody>
          <a:bodyPr>
            <a:noAutofit/>
          </a:bodyPr>
          <a:lstStyle/>
          <a:p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PRIMER AÑO DE GESTIÓN</a:t>
            </a:r>
          </a:p>
          <a:p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RENDICIÓN DE CUENTAS</a:t>
            </a:r>
          </a:p>
          <a:p>
            <a:r>
              <a:rPr lang="es-419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PERIODO: 1 MAYO 2021 A 30 ABRIL DE 2022</a:t>
            </a:r>
            <a:endParaRPr lang="es-SV" sz="4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7" y="459417"/>
            <a:ext cx="893179" cy="1389970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797227" y="631078"/>
            <a:ext cx="45719" cy="1044921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280987" y="4681751"/>
            <a:ext cx="11247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Ing. Héctor Eduardo Rivera Sánchez</a:t>
            </a:r>
          </a:p>
          <a:p>
            <a:pPr algn="ctr"/>
            <a:r>
              <a:rPr lang="es-419" sz="5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  <a:endParaRPr lang="es-SV" sz="5400" dirty="0">
              <a:solidFill>
                <a:srgbClr val="FFC000"/>
              </a:solidFill>
              <a:latin typeface="Alex Bru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0410680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CAMIONES RECOLECTORES DE BASURA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74931" y="1261025"/>
            <a:ext cx="103505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>
                <a:solidFill>
                  <a:schemeClr val="bg1"/>
                </a:solidFill>
              </a:rPr>
              <a:t>GASTOS QUE SE ORIGINARON EN LA CONTRATACIÓN DE 4 CAMIONES RECOLECTORES DE DESECHOS SÓLIDOS DURANTE EL TIEMPO QUE ESTUVIERON DAÑADOS, EL CAMIÓN DE VOLTEO Y EL CAMIÓN COMPACTADOR.</a:t>
            </a:r>
          </a:p>
          <a:p>
            <a:pPr algn="ctr"/>
            <a:r>
              <a:rPr lang="es-SV" sz="4000" b="1" dirty="0" smtClean="0">
                <a:solidFill>
                  <a:srgbClr val="FF0000"/>
                </a:solidFill>
              </a:rPr>
              <a:t>$38,937.61</a:t>
            </a:r>
            <a:endParaRPr lang="es-SV" sz="40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1" y="2582649"/>
            <a:ext cx="4741795" cy="31604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70" y="2588735"/>
            <a:ext cx="4205785" cy="315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r="14003"/>
          <a:stretch/>
        </p:blipFill>
        <p:spPr>
          <a:xfrm>
            <a:off x="368968" y="956484"/>
            <a:ext cx="4699575" cy="454034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2" b="11829"/>
          <a:stretch/>
        </p:blipFill>
        <p:spPr>
          <a:xfrm>
            <a:off x="4722512" y="956484"/>
            <a:ext cx="7196771" cy="45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Rectángulo 4"/>
          <p:cNvSpPr/>
          <p:nvPr/>
        </p:nvSpPr>
        <p:spPr>
          <a:xfrm>
            <a:off x="0" y="6133682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277527" y="563300"/>
            <a:ext cx="11636945" cy="1004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GASTOS </a:t>
            </a:r>
            <a: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  <a:t>EN REPARACION Y MANTENIMIENTO</a:t>
            </a:r>
            <a:b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  <a:t>DEL </a:t>
            </a:r>
            <a:r>
              <a:rPr lang="es-SV" sz="3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VEHICULO DOBLE </a:t>
            </a:r>
            <a: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  <a:t>CABINA </a:t>
            </a:r>
            <a:r>
              <a:rPr lang="es-SV" sz="3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HILUX AÑO 2015  </a:t>
            </a:r>
            <a:r>
              <a:rPr lang="es-SV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$1,246.50</a:t>
            </a:r>
            <a: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  <a:t>  </a:t>
            </a:r>
            <a:endParaRPr lang="es-SV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9" t="35099"/>
          <a:stretch/>
        </p:blipFill>
        <p:spPr>
          <a:xfrm>
            <a:off x="235693" y="1472473"/>
            <a:ext cx="6758231" cy="44509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039" y="1488126"/>
            <a:ext cx="5934536" cy="44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Rectángulo 4"/>
          <p:cNvSpPr/>
          <p:nvPr/>
        </p:nvSpPr>
        <p:spPr>
          <a:xfrm>
            <a:off x="0" y="6133682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51" y="422373"/>
            <a:ext cx="2594518" cy="53426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45" y="440867"/>
            <a:ext cx="2607236" cy="536882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0" y="454457"/>
            <a:ext cx="2608315" cy="537104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96" y="376533"/>
            <a:ext cx="2591817" cy="53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Rectángulo 4"/>
          <p:cNvSpPr/>
          <p:nvPr/>
        </p:nvSpPr>
        <p:spPr>
          <a:xfrm>
            <a:off x="0" y="6133682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15904" y="257579"/>
            <a:ext cx="11636945" cy="1004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GASTO </a:t>
            </a:r>
            <a: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  <a:t>EN REPARACION Y MANTENIMIENTO</a:t>
            </a:r>
            <a:b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  <a:t>DEL CAMION HYUNDAI  </a:t>
            </a:r>
            <a:r>
              <a:rPr lang="es-SV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$1,086.72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r="18822" b="36553"/>
          <a:stretch/>
        </p:blipFill>
        <p:spPr>
          <a:xfrm>
            <a:off x="315904" y="1528749"/>
            <a:ext cx="4857486" cy="43383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 r="6454" b="16182"/>
          <a:stretch/>
        </p:blipFill>
        <p:spPr>
          <a:xfrm>
            <a:off x="5096269" y="1560833"/>
            <a:ext cx="6884716" cy="429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2823738" y="0"/>
            <a:ext cx="6544524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GASTO FIJO ANUAL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635213"/>
              </p:ext>
            </p:extLst>
          </p:nvPr>
        </p:nvGraphicFramePr>
        <p:xfrm>
          <a:off x="106768" y="923504"/>
          <a:ext cx="4775200" cy="4920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4440">
                  <a:extLst>
                    <a:ext uri="{9D8B030D-6E8A-4147-A177-3AD203B41FA5}">
                      <a16:colId xmlns:a16="http://schemas.microsoft.com/office/drawing/2014/main" val="1528833690"/>
                    </a:ext>
                  </a:extLst>
                </a:gridCol>
                <a:gridCol w="1740760">
                  <a:extLst>
                    <a:ext uri="{9D8B030D-6E8A-4147-A177-3AD203B41FA5}">
                      <a16:colId xmlns:a16="http://schemas.microsoft.com/office/drawing/2014/main" val="1568984440"/>
                    </a:ext>
                  </a:extLst>
                </a:gridCol>
              </a:tblGrid>
              <a:tr h="4117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900" u="none" strike="noStrike">
                          <a:effectLst/>
                        </a:rPr>
                        <a:t>EGRESOS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TOTALES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7791010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ANDA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$24,026.28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8739526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DEUSEM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$126,675.01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54538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EEO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$108,514.64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246693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SOCINUS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$86,506.58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5812755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AFP CRECER PATRONAL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$102,373.07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3320770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AFP CONFIA PATRONAL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$25,738.93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0286292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ISSS PATRONAL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$70,487.64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4120972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POLIZA ASSA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$19,330.56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9349441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CLARO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$283.38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9019251"/>
                  </a:ext>
                </a:extLst>
              </a:tr>
              <a:tr h="4117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SALARIOS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$777,137.66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0274261"/>
                  </a:ext>
                </a:extLst>
              </a:tr>
              <a:tr h="39175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GASTOS VARIOS (PAP. E INSU)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 dirty="0">
                          <a:effectLst/>
                        </a:rPr>
                        <a:t>$33,000.00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536743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106068"/>
              </p:ext>
            </p:extLst>
          </p:nvPr>
        </p:nvGraphicFramePr>
        <p:xfrm>
          <a:off x="5281935" y="928322"/>
          <a:ext cx="5743496" cy="4915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49752">
                  <a:extLst>
                    <a:ext uri="{9D8B030D-6E8A-4147-A177-3AD203B41FA5}">
                      <a16:colId xmlns:a16="http://schemas.microsoft.com/office/drawing/2014/main" val="3506277786"/>
                    </a:ext>
                  </a:extLst>
                </a:gridCol>
                <a:gridCol w="2093744">
                  <a:extLst>
                    <a:ext uri="{9D8B030D-6E8A-4147-A177-3AD203B41FA5}">
                      <a16:colId xmlns:a16="http://schemas.microsoft.com/office/drawing/2014/main" val="1160981543"/>
                    </a:ext>
                  </a:extLst>
                </a:gridCol>
              </a:tblGrid>
              <a:tr h="50257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COMBUSTIBLE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$16,681.09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6474451"/>
                  </a:ext>
                </a:extLst>
              </a:tr>
              <a:tr h="50257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GASTOS DE REPRESENTACION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 dirty="0">
                          <a:effectLst/>
                        </a:rPr>
                        <a:t>$</a:t>
                      </a:r>
                      <a:r>
                        <a:rPr lang="en-US" sz="1900" u="none" strike="noStrike" dirty="0" smtClean="0">
                          <a:effectLst/>
                        </a:rPr>
                        <a:t>15,000.00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2012364"/>
                  </a:ext>
                </a:extLst>
              </a:tr>
              <a:tr h="51827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IPSFA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$16,347.55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7091421"/>
                  </a:ext>
                </a:extLst>
              </a:tr>
              <a:tr h="51827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INPEP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$6,889.38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0825252"/>
                  </a:ext>
                </a:extLst>
              </a:tr>
              <a:tr h="6596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Planilla concejales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$111,100.00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244347"/>
                  </a:ext>
                </a:extLst>
              </a:tr>
              <a:tr h="51827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Auditoria interna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$7,700.00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6352262"/>
                  </a:ext>
                </a:extLst>
              </a:tr>
              <a:tr h="51827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Asesor juridico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$18,315.00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0783282"/>
                  </a:ext>
                </a:extLst>
              </a:tr>
              <a:tr h="51827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Planilla de tiangue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$29,635.89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5562614"/>
                  </a:ext>
                </a:extLst>
              </a:tr>
              <a:tr h="6596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900" u="none" strike="noStrike">
                          <a:effectLst/>
                        </a:rPr>
                        <a:t>TOTAL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u="none" strike="noStrike" dirty="0" smtClean="0">
                          <a:effectLst/>
                        </a:rPr>
                        <a:t>1,595,742.66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7202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0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OTROS GASTOS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41960" y="1283975"/>
            <a:ext cx="107714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SV" sz="3000" dirty="0" smtClean="0">
                <a:solidFill>
                  <a:schemeClr val="accent6"/>
                </a:solidFill>
              </a:rPr>
              <a:t> PAGO DE AGUINALDO $70,749.85			$  70,749.85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3000" dirty="0" smtClean="0">
                <a:solidFill>
                  <a:schemeClr val="accent6"/>
                </a:solidFill>
              </a:rPr>
              <a:t> PAGO DE INDEMNIZACIONES POR RENUNCIA		$  20,424.73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3000" dirty="0" smtClean="0">
                <a:solidFill>
                  <a:schemeClr val="accent6"/>
                </a:solidFill>
              </a:rPr>
              <a:t> GASTOS UNIDAD DE SALUD LA PRADERA		$  19,059.21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3000" dirty="0" smtClean="0">
                <a:solidFill>
                  <a:schemeClr val="accent6"/>
                </a:solidFill>
              </a:rPr>
              <a:t> PROYECTO FORTALECIMIENTO EDUCATIVO 		$  7,185.10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3000" dirty="0" smtClean="0">
                <a:solidFill>
                  <a:schemeClr val="accent6"/>
                </a:solidFill>
              </a:rPr>
              <a:t> PREVENCION DE LA VIOLENCIA (DEPORTE) 		$  9,330.66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3000" dirty="0" smtClean="0">
                <a:solidFill>
                  <a:schemeClr val="accent6"/>
                </a:solidFill>
              </a:rPr>
              <a:t> PROYECTO GESTIÓN AMBIENTAL 				$  7,416.43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3000" dirty="0" smtClean="0">
                <a:solidFill>
                  <a:schemeClr val="accent6"/>
                </a:solidFill>
              </a:rPr>
              <a:t> COMPRA DE GABINETE CENTRAL TELEFONICO 	$  1,000.00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SV" sz="3200" b="1" dirty="0">
                <a:solidFill>
                  <a:schemeClr val="accent6"/>
                </a:solidFill>
              </a:rPr>
              <a:t>COMPRA DE SISTEMA VIDEO VIGILANCIA </a:t>
            </a:r>
            <a:r>
              <a:rPr lang="es-SV" sz="3200" b="1" dirty="0" smtClean="0">
                <a:solidFill>
                  <a:schemeClr val="accent6"/>
                </a:solidFill>
              </a:rPr>
              <a:t>          </a:t>
            </a:r>
            <a:r>
              <a:rPr lang="es-SV" sz="3200" b="1" dirty="0">
                <a:solidFill>
                  <a:schemeClr val="accent6"/>
                </a:solidFill>
              </a:rPr>
              <a:t>$1,510.50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419" sz="30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1524000" y="2180495"/>
            <a:ext cx="9144000" cy="1329468"/>
          </a:xfrm>
        </p:spPr>
        <p:txBody>
          <a:bodyPr>
            <a:noAutofit/>
          </a:bodyPr>
          <a:lstStyle/>
          <a:p>
            <a:r>
              <a:rPr lang="es-419" sz="11000" dirty="0" smtClean="0">
                <a:solidFill>
                  <a:schemeClr val="bg1"/>
                </a:solidFill>
              </a:rPr>
              <a:t>$11,110.48</a:t>
            </a:r>
            <a:endParaRPr lang="es-SV" sz="110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530190"/>
            <a:ext cx="10410680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GASTO ANUAL DE CAJA CHICA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1171073" y="4281390"/>
            <a:ext cx="9849854" cy="797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419" sz="2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Entrega de Uniformes a  empleados de la alcaldía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419" sz="2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Entrega de Uniformes al CAM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419" sz="2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Entrega de Uniformes equipos de futbol y escuela municipal de futbol</a:t>
            </a:r>
          </a:p>
          <a:p>
            <a:endParaRPr lang="es-419" sz="50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s-419" sz="5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TOTAL $15,883.18</a:t>
            </a:r>
            <a:endParaRPr lang="es-SV" sz="5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9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1075963" cy="797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5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ENTREGA DE UNIFORMES A PERSONAL DE LA ALCALDIA</a:t>
            </a:r>
            <a:endParaRPr lang="es-SV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7" y="1376680"/>
            <a:ext cx="5817268" cy="38781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48" y="1380650"/>
            <a:ext cx="5811314" cy="38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304799" y="289560"/>
            <a:ext cx="4577169" cy="797560"/>
          </a:xfrm>
        </p:spPr>
        <p:txBody>
          <a:bodyPr>
            <a:normAutofit/>
          </a:bodyPr>
          <a:lstStyle/>
          <a:p>
            <a:pPr algn="l"/>
            <a:r>
              <a:rPr lang="es-419" sz="2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TITULO IX</a:t>
            </a:r>
            <a:endParaRPr lang="es-SV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" name="CuadroTexto 1"/>
          <p:cNvSpPr txBox="1"/>
          <p:nvPr/>
        </p:nvSpPr>
        <p:spPr>
          <a:xfrm>
            <a:off x="304799" y="1261025"/>
            <a:ext cx="10137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>
                <a:solidFill>
                  <a:schemeClr val="bg1"/>
                </a:solidFill>
              </a:rPr>
              <a:t>DE LA PARTICIPACIÓN CIUDADANA Y DE LA TRANSPARENCIA </a:t>
            </a:r>
          </a:p>
          <a:p>
            <a:endParaRPr lang="es-SV" dirty="0" smtClean="0"/>
          </a:p>
          <a:p>
            <a:r>
              <a:rPr lang="es-SV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CAPÍTULO </a:t>
            </a:r>
            <a:r>
              <a:rPr lang="es-SV" dirty="0">
                <a:solidFill>
                  <a:srgbClr val="FFC000"/>
                </a:solidFill>
                <a:latin typeface="Arial Black" panose="020B0A04020102020204" pitchFamily="34" charset="0"/>
              </a:rPr>
              <a:t>I </a:t>
            </a:r>
            <a:r>
              <a:rPr lang="es-SV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DE </a:t>
            </a:r>
            <a:r>
              <a:rPr lang="es-SV" dirty="0">
                <a:solidFill>
                  <a:srgbClr val="FFC000"/>
                </a:solidFill>
                <a:latin typeface="Arial Black" panose="020B0A04020102020204" pitchFamily="34" charset="0"/>
              </a:rPr>
              <a:t>LA PARTICIPACIÓN CIUDADANA </a:t>
            </a:r>
            <a:endParaRPr lang="es-SV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endParaRPr lang="es-SV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es-SV" dirty="0">
                <a:solidFill>
                  <a:schemeClr val="bg1"/>
                </a:solidFill>
              </a:rPr>
              <a:t>Art. 115.- ES OBLIGACIÓN DE LOS GOBIERNOS MUNICIPALES PROMOVER LA PARTICIPACIÓN CIUDADANA, PARA INFORMAR PÚBLICAMENTE DE LA GESTIÓN MUNICIPAL, TRATAR ASUNTOS QUE LOS VECINOS HUBIEREN SOLICITADO Y LOS QUE EL MISMO CONCEJO CONSIDERE CONVENIENTE.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04799" y="3664508"/>
            <a:ext cx="101404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rgbClr val="FFC000"/>
                </a:solidFill>
                <a:latin typeface="Arial Black" panose="020B0A04020102020204" pitchFamily="34" charset="0"/>
              </a:rPr>
              <a:t>CAPÍTULO III DE LA </a:t>
            </a:r>
            <a:r>
              <a:rPr lang="es-SV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TRANSPARENCIA</a:t>
            </a:r>
          </a:p>
          <a:p>
            <a:endParaRPr lang="es-SV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es-SV" dirty="0">
                <a:solidFill>
                  <a:schemeClr val="bg1"/>
                </a:solidFill>
              </a:rPr>
              <a:t>Art. 125-B.- TODOS LOS CIUDADANOS DOMICILIADOS EN EL MUNICIPIO TIENEN DERECHO</a:t>
            </a:r>
          </a:p>
          <a:p>
            <a:endParaRPr lang="es-SV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endParaRPr lang="es-SV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es-SV" dirty="0">
                <a:solidFill>
                  <a:schemeClr val="bg1"/>
                </a:solidFill>
              </a:rPr>
              <a:t>RECIBIR INFORME ANUAL DE RENDICIÓN DE CUENTAS Y EJERCER CONTRALORÍA A TRAVÉS DEL COMITÉ RESPECTIVO, EN LA EJECUCIÓN DE OBRAS DE INFRAESTRUCTURA. </a:t>
            </a:r>
          </a:p>
          <a:p>
            <a:endParaRPr lang="es-SV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es-SV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endParaRPr lang="es-SV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1075963" cy="5927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25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ENTREGA DE UNIFORMES AL CAM</a:t>
            </a:r>
            <a:endParaRPr lang="es-SV" sz="25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5" y="882316"/>
            <a:ext cx="3898232" cy="51976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27" y="906104"/>
            <a:ext cx="6869692" cy="515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1075963" cy="797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25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ENTREGA DE UNIFORMES A TODOS LOS EQUIPOS DE FUTBOL DEL MUNICIPIO</a:t>
            </a:r>
            <a:endParaRPr lang="es-SV" sz="25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67" y="1538036"/>
            <a:ext cx="5769142" cy="38460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90" y="1539871"/>
            <a:ext cx="5758269" cy="3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95" y="255229"/>
            <a:ext cx="4405563" cy="293704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95" y="2879172"/>
            <a:ext cx="4405563" cy="293704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79" y="286349"/>
            <a:ext cx="3722644" cy="55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1075963" cy="797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5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ENTREGA DE UNIFORMES A LA ESCUELA DE FUTBOL MUNICIPAL</a:t>
            </a:r>
            <a:endParaRPr lang="es-SV" sz="25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4"/>
          <a:stretch/>
        </p:blipFill>
        <p:spPr>
          <a:xfrm>
            <a:off x="0" y="1067754"/>
            <a:ext cx="6520070" cy="488087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08" y="779704"/>
            <a:ext cx="3922373" cy="522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3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1075963" cy="797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25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ENTREGA DE EQUIPOS Y MATERIALES A LOS ELECTRICISTAS MUNICIPALES  </a:t>
            </a:r>
            <a:r>
              <a:rPr lang="es-419" sz="35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$5,379.74</a:t>
            </a:r>
            <a:endParaRPr lang="es-SV" sz="35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66" y="1347847"/>
            <a:ext cx="5325565" cy="399417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30" y="1347847"/>
            <a:ext cx="5325565" cy="39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9" y="767084"/>
            <a:ext cx="3432249" cy="457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4"/>
          <a:stretch/>
        </p:blipFill>
        <p:spPr bwMode="auto">
          <a:xfrm>
            <a:off x="5832915" y="841120"/>
            <a:ext cx="5538469" cy="4499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85" y="788861"/>
            <a:ext cx="3408764" cy="4552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6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0859087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MEJORAMIENTO DE CAMINOS VECINALES CEMENTO, ARENA Y PIEDRA $3,118.65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1608086"/>
            <a:ext cx="5421630" cy="406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62" y="1608086"/>
            <a:ext cx="5418276" cy="4065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1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0" y="761324"/>
            <a:ext cx="6264668" cy="46985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98" y="736927"/>
            <a:ext cx="6297196" cy="4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2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" y="48712"/>
            <a:ext cx="8100375" cy="60803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74" y="48712"/>
            <a:ext cx="4564058" cy="60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0859087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DISTRIBUCIÓN DE CHISPA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75" y="1238413"/>
            <a:ext cx="6093549" cy="45701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37" y="1261025"/>
            <a:ext cx="3427622" cy="457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867812" y="202205"/>
            <a:ext cx="10650111" cy="797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DEUDA CON INSTITUCIONES</a:t>
            </a:r>
            <a:endParaRPr lang="es-SV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73226" y="1789569"/>
            <a:ext cx="10771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SV" sz="4000" dirty="0" smtClean="0">
                <a:solidFill>
                  <a:srgbClr val="FF0000"/>
                </a:solidFill>
              </a:rPr>
              <a:t> DEUDA CON CAJAS DE CREDITOS $ 5,262,054.91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SV" sz="4000" dirty="0">
              <a:solidFill>
                <a:srgbClr val="FF0000"/>
              </a:solidFill>
            </a:endParaRPr>
          </a:p>
          <a:p>
            <a:endParaRPr lang="es-SV" sz="40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4000" dirty="0" smtClean="0">
                <a:solidFill>
                  <a:srgbClr val="FF0000"/>
                </a:solidFill>
              </a:rPr>
              <a:t> DEUDA CON PROVEEDORES		 $ 861,252.96</a:t>
            </a:r>
          </a:p>
        </p:txBody>
      </p:sp>
    </p:spTree>
    <p:extLst>
      <p:ext uri="{BB962C8B-B14F-4D97-AF65-F5344CB8AC3E}">
        <p14:creationId xmlns:p14="http://schemas.microsoft.com/office/powerpoint/2010/main" val="171316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0859087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DISTRIBUCIÓN DE CHISPA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9" y="1455993"/>
            <a:ext cx="5727033" cy="42952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2" y="1439308"/>
            <a:ext cx="5983775" cy="431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0859087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APOYO EN FESTEJOS RELIGIOSOS URBANO Y RURAL $7,382.15 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0" y="1292471"/>
            <a:ext cx="5179279" cy="42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5525"/>
          <a:stretch/>
        </p:blipFill>
        <p:spPr bwMode="auto">
          <a:xfrm>
            <a:off x="6386401" y="1324292"/>
            <a:ext cx="3869634" cy="4209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4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68" y="163289"/>
            <a:ext cx="7844589" cy="588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0859087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APOYO EN FESTEJOS NAVIDEÑOS $5,367.68 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/>
          <a:stretch/>
        </p:blipFill>
        <p:spPr>
          <a:xfrm>
            <a:off x="441959" y="1367911"/>
            <a:ext cx="2985142" cy="401247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15" y="1376679"/>
            <a:ext cx="5833017" cy="437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34489"/>
          <a:stretch/>
        </p:blipFill>
        <p:spPr>
          <a:xfrm>
            <a:off x="0" y="915778"/>
            <a:ext cx="5710556" cy="41332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8" b="10151"/>
          <a:stretch/>
        </p:blipFill>
        <p:spPr>
          <a:xfrm>
            <a:off x="9026769" y="655169"/>
            <a:ext cx="3165231" cy="48233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3" b="13430"/>
          <a:stretch/>
        </p:blipFill>
        <p:spPr>
          <a:xfrm>
            <a:off x="5790506" y="84878"/>
            <a:ext cx="3165231" cy="53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723311" y="664696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PROYECTOS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148862" y="1720477"/>
            <a:ext cx="95191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SV" sz="4400" dirty="0">
                <a:solidFill>
                  <a:srgbClr val="92D050"/>
                </a:solidFill>
              </a:rPr>
              <a:t>Balastado de dos tramos de calles, sobre antigua calle a Jucuarán, Cantón Primavera y Entrada de Caserío Vado Marín hasta zona urbana de Municipio de El Transito Departamento de San Miguel $46,012.50</a:t>
            </a:r>
          </a:p>
        </p:txBody>
      </p:sp>
    </p:spTree>
    <p:extLst>
      <p:ext uri="{BB962C8B-B14F-4D97-AF65-F5344CB8AC3E}">
        <p14:creationId xmlns:p14="http://schemas.microsoft.com/office/powerpoint/2010/main" val="9785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Imagen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20" y="1333705"/>
            <a:ext cx="6187189" cy="455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8762" y="1613743"/>
            <a:ext cx="4553394" cy="399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ítulo 9"/>
          <p:cNvSpPr txBox="1">
            <a:spLocks/>
          </p:cNvSpPr>
          <p:nvPr/>
        </p:nvSpPr>
        <p:spPr>
          <a:xfrm>
            <a:off x="418512" y="295730"/>
            <a:ext cx="8180055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CALLE VADO MARIN | ANTES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Imagen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1826" y="1570610"/>
            <a:ext cx="5056974" cy="379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4315" y="1542060"/>
            <a:ext cx="5060019" cy="37918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ítulo 9"/>
          <p:cNvSpPr txBox="1">
            <a:spLocks/>
          </p:cNvSpPr>
          <p:nvPr/>
        </p:nvSpPr>
        <p:spPr>
          <a:xfrm>
            <a:off x="356929" y="86626"/>
            <a:ext cx="8180055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CALLE VADO MARIN | DESPUES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926722" y="728870"/>
            <a:ext cx="9144000" cy="4459076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SV" sz="4400" dirty="0">
                <a:solidFill>
                  <a:srgbClr val="92D050"/>
                </a:solidFill>
                <a:latin typeface="+mn-lt"/>
              </a:rPr>
              <a:t>Reparación de puente y construcción de muro de retención por medio de Mampostería de piedra sobre ex­-línea férrea al norte de Tiangue Municipal, Barrio La Cruz, Municipio de El Transito departamento de San Miguel $</a:t>
            </a:r>
            <a:r>
              <a:rPr lang="es-SV" sz="4400" dirty="0" smtClean="0">
                <a:solidFill>
                  <a:srgbClr val="92D050"/>
                </a:solidFill>
                <a:latin typeface="+mn-lt"/>
              </a:rPr>
              <a:t>5,977.35</a:t>
            </a:r>
            <a:endParaRPr lang="es-SV" sz="44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Imagen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98" y="1732728"/>
            <a:ext cx="6071006" cy="423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r="5347"/>
          <a:stretch/>
        </p:blipFill>
        <p:spPr bwMode="auto">
          <a:xfrm>
            <a:off x="169011" y="1732727"/>
            <a:ext cx="5932215" cy="425933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ítulo 9"/>
          <p:cNvSpPr txBox="1">
            <a:spLocks/>
          </p:cNvSpPr>
          <p:nvPr/>
        </p:nvSpPr>
        <p:spPr>
          <a:xfrm>
            <a:off x="356929" y="455592"/>
            <a:ext cx="8180055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PUENTE LA LINEA | ANTES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293929" y="7551"/>
            <a:ext cx="10896602" cy="546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INGRESOS DE FODES MAYO 2021 A ABRIL 2022</a:t>
            </a:r>
            <a:endParaRPr lang="es-SV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8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641013"/>
              </p:ext>
            </p:extLst>
          </p:nvPr>
        </p:nvGraphicFramePr>
        <p:xfrm>
          <a:off x="509831" y="727480"/>
          <a:ext cx="10515600" cy="5174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169">
                  <a:extLst>
                    <a:ext uri="{9D8B030D-6E8A-4147-A177-3AD203B41FA5}">
                      <a16:colId xmlns:a16="http://schemas.microsoft.com/office/drawing/2014/main" val="2583897094"/>
                    </a:ext>
                  </a:extLst>
                </a:gridCol>
                <a:gridCol w="3710609">
                  <a:extLst>
                    <a:ext uri="{9D8B030D-6E8A-4147-A177-3AD203B41FA5}">
                      <a16:colId xmlns:a16="http://schemas.microsoft.com/office/drawing/2014/main" val="4040396736"/>
                    </a:ext>
                  </a:extLst>
                </a:gridCol>
                <a:gridCol w="4266822">
                  <a:extLst>
                    <a:ext uri="{9D8B030D-6E8A-4147-A177-3AD203B41FA5}">
                      <a16:colId xmlns:a16="http://schemas.microsoft.com/office/drawing/2014/main" val="296676172"/>
                    </a:ext>
                  </a:extLst>
                </a:gridCol>
              </a:tblGrid>
              <a:tr h="510581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7/5/2021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FODES</a:t>
                      </a:r>
                      <a:r>
                        <a:rPr lang="es-SV" sz="2000" baseline="0" dirty="0" smtClean="0">
                          <a:solidFill>
                            <a:schemeClr val="tx1"/>
                          </a:solidFill>
                        </a:rPr>
                        <a:t> LIBRE DISPONIBILIDAD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$724,073.33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224274"/>
                  </a:ext>
                </a:extLst>
              </a:tr>
              <a:tr h="510581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22/9/2021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FODES</a:t>
                      </a:r>
                      <a:r>
                        <a:rPr lang="es-SV" sz="2000" baseline="0" dirty="0" smtClean="0">
                          <a:solidFill>
                            <a:schemeClr val="tx1"/>
                          </a:solidFill>
                        </a:rPr>
                        <a:t> LIBRE DISPONIBILIDAD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$187,064.92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29074"/>
                  </a:ext>
                </a:extLst>
              </a:tr>
              <a:tr h="510581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5/10/2021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FODES</a:t>
                      </a:r>
                      <a:r>
                        <a:rPr lang="es-SV" sz="2000" baseline="0" dirty="0" smtClean="0">
                          <a:solidFill>
                            <a:schemeClr val="tx1"/>
                          </a:solidFill>
                        </a:rPr>
                        <a:t> LIBRE DISPONIBILIDAD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$185,116.46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13352"/>
                  </a:ext>
                </a:extLst>
              </a:tr>
              <a:tr h="510581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22/10/2021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FODES</a:t>
                      </a:r>
                      <a:r>
                        <a:rPr lang="es-SV" sz="2000" baseline="0" dirty="0" smtClean="0">
                          <a:solidFill>
                            <a:schemeClr val="tx1"/>
                          </a:solidFill>
                        </a:rPr>
                        <a:t> LIBRE DISPONIBILIDAD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$189,675.21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33249"/>
                  </a:ext>
                </a:extLst>
              </a:tr>
              <a:tr h="510581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21/12/2021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FODES</a:t>
                      </a:r>
                      <a:r>
                        <a:rPr lang="es-SV" sz="2000" baseline="0" dirty="0" smtClean="0">
                          <a:solidFill>
                            <a:schemeClr val="tx1"/>
                          </a:solidFill>
                        </a:rPr>
                        <a:t> LIBRE DISPONIBILIDAD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$47,010.58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722386"/>
                  </a:ext>
                </a:extLst>
              </a:tr>
              <a:tr h="510581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26/1/2022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FODES</a:t>
                      </a:r>
                      <a:r>
                        <a:rPr lang="es-SV" sz="2000" baseline="0" dirty="0" smtClean="0">
                          <a:solidFill>
                            <a:schemeClr val="tx1"/>
                          </a:solidFill>
                        </a:rPr>
                        <a:t> LIBRE DISPONIBILIDAD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$37,017.90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071340"/>
                  </a:ext>
                </a:extLst>
              </a:tr>
              <a:tr h="510581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25/02/2022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FODES</a:t>
                      </a:r>
                      <a:r>
                        <a:rPr lang="es-SV" sz="2000" baseline="0" dirty="0" smtClean="0">
                          <a:solidFill>
                            <a:schemeClr val="tx1"/>
                          </a:solidFill>
                        </a:rPr>
                        <a:t> LIBRE DISPONIBILIDAD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$37,017.90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672759"/>
                  </a:ext>
                </a:extLst>
              </a:tr>
              <a:tr h="510581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24/03/2022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FODES</a:t>
                      </a:r>
                      <a:r>
                        <a:rPr lang="es-SV" sz="2000" baseline="0" dirty="0" smtClean="0">
                          <a:solidFill>
                            <a:schemeClr val="tx1"/>
                          </a:solidFill>
                        </a:rPr>
                        <a:t> LIBRE DISPONIBILIDAD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$37,017.90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997264"/>
                  </a:ext>
                </a:extLst>
              </a:tr>
              <a:tr h="510581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26/4/2022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FODES</a:t>
                      </a:r>
                      <a:r>
                        <a:rPr lang="es-SV" sz="2000" baseline="0" dirty="0" smtClean="0">
                          <a:solidFill>
                            <a:schemeClr val="tx1"/>
                          </a:solidFill>
                        </a:rPr>
                        <a:t> LIBRE DISPONIBILIDAD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 smtClean="0">
                          <a:solidFill>
                            <a:schemeClr val="tx1"/>
                          </a:solidFill>
                        </a:rPr>
                        <a:t>$37,017.90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348001"/>
                  </a:ext>
                </a:extLst>
              </a:tr>
              <a:tr h="51058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3200" dirty="0" smtClean="0">
                          <a:solidFill>
                            <a:schemeClr val="tx1"/>
                          </a:solidFill>
                        </a:rPr>
                        <a:t>TOTAL = </a:t>
                      </a:r>
                      <a:r>
                        <a:rPr lang="es-SV" sz="3200" b="1" dirty="0" smtClean="0">
                          <a:solidFill>
                            <a:srgbClr val="0070C0"/>
                          </a:solidFill>
                        </a:rPr>
                        <a:t>$1,443,994.20</a:t>
                      </a:r>
                      <a:endParaRPr lang="en-US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498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9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5" y="1159382"/>
            <a:ext cx="3634994" cy="48466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5" y="1123997"/>
            <a:ext cx="6468253" cy="4851191"/>
          </a:xfrm>
          <a:prstGeom prst="rect">
            <a:avLst/>
          </a:prstGeom>
        </p:spPr>
      </p:pic>
      <p:sp>
        <p:nvSpPr>
          <p:cNvPr id="22" name="Título 9"/>
          <p:cNvSpPr txBox="1">
            <a:spLocks/>
          </p:cNvSpPr>
          <p:nvPr/>
        </p:nvSpPr>
        <p:spPr>
          <a:xfrm>
            <a:off x="683919" y="331135"/>
            <a:ext cx="8180055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PUENTE LA LINEA | DESPUES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0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ítulo 9"/>
          <p:cNvSpPr txBox="1">
            <a:spLocks/>
          </p:cNvSpPr>
          <p:nvPr/>
        </p:nvSpPr>
        <p:spPr>
          <a:xfrm>
            <a:off x="683919" y="331135"/>
            <a:ext cx="8180055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PUENTE LA LINEA | DESPUES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72" y="1726004"/>
            <a:ext cx="5752369" cy="32277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41" y="1726004"/>
            <a:ext cx="5542886" cy="32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17794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0" y="535691"/>
            <a:ext cx="12192000" cy="1224977"/>
          </a:xfrm>
        </p:spPr>
        <p:txBody>
          <a:bodyPr>
            <a:normAutofit fontScale="90000"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SV" sz="3600" dirty="0">
                <a:solidFill>
                  <a:schemeClr val="bg1"/>
                </a:solidFill>
                <a:latin typeface="+mn-lt"/>
              </a:rPr>
              <a:t>Reparación de Rastro Municipal, Barrio La Cruz, Municipio de El </a:t>
            </a:r>
            <a:r>
              <a:rPr lang="es-SV" sz="3600" dirty="0" smtClean="0">
                <a:solidFill>
                  <a:schemeClr val="bg1"/>
                </a:solidFill>
                <a:latin typeface="+mn-lt"/>
              </a:rPr>
              <a:t>Tránsito</a:t>
            </a:r>
            <a:r>
              <a:rPr lang="es-SV" sz="3600" dirty="0">
                <a:solidFill>
                  <a:schemeClr val="bg1"/>
                </a:solidFill>
                <a:latin typeface="+mn-lt"/>
              </a:rPr>
              <a:t>, Departamento de San Miguel </a:t>
            </a:r>
            <a:r>
              <a:rPr lang="es-SV" sz="4400" dirty="0">
                <a:solidFill>
                  <a:schemeClr val="bg1"/>
                </a:solidFill>
                <a:latin typeface="+mn-lt"/>
              </a:rPr>
              <a:t>$9,602.44</a:t>
            </a:r>
            <a:r>
              <a:rPr lang="es-SV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es-SV" sz="3600" dirty="0">
                <a:solidFill>
                  <a:schemeClr val="bg1"/>
                </a:solidFill>
                <a:latin typeface="+mn-lt"/>
              </a:rPr>
            </a:br>
            <a:endParaRPr lang="es-SV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2"/>
          <a:stretch/>
        </p:blipFill>
        <p:spPr bwMode="auto">
          <a:xfrm>
            <a:off x="1790996" y="2443658"/>
            <a:ext cx="3721908" cy="352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79" y="2366387"/>
            <a:ext cx="4179525" cy="374596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ítulo 9"/>
          <p:cNvSpPr txBox="1">
            <a:spLocks/>
          </p:cNvSpPr>
          <p:nvPr/>
        </p:nvSpPr>
        <p:spPr>
          <a:xfrm>
            <a:off x="2593383" y="1604689"/>
            <a:ext cx="10351354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3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ANTES			         DESPUES</a:t>
            </a:r>
            <a:endParaRPr lang="es-SV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9"/>
          <p:cNvSpPr txBox="1">
            <a:spLocks/>
          </p:cNvSpPr>
          <p:nvPr/>
        </p:nvSpPr>
        <p:spPr>
          <a:xfrm>
            <a:off x="210028" y="1194015"/>
            <a:ext cx="7434403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SISTEMA ELECTRICO</a:t>
            </a:r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6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145181"/>
            <a:ext cx="11585918" cy="973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  <a:t>CAMBIO DE TECHO Y REVESTIMIENTO DE </a:t>
            </a:r>
          </a:p>
          <a:p>
            <a: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  <a:t>PAREDES PARA FACIL LAVADO Y MAYOR HIGIENE</a:t>
            </a:r>
          </a:p>
        </p:txBody>
      </p:sp>
      <p:pic>
        <p:nvPicPr>
          <p:cNvPr id="17" name="Imagen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4"/>
          <a:stretch/>
        </p:blipFill>
        <p:spPr bwMode="auto">
          <a:xfrm>
            <a:off x="1250126" y="1694986"/>
            <a:ext cx="4727235" cy="441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5"/>
          <a:stretch/>
        </p:blipFill>
        <p:spPr bwMode="auto">
          <a:xfrm rot="5400000">
            <a:off x="6462780" y="1678729"/>
            <a:ext cx="4386325" cy="44823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ítulo 9"/>
          <p:cNvSpPr txBox="1">
            <a:spLocks/>
          </p:cNvSpPr>
          <p:nvPr/>
        </p:nvSpPr>
        <p:spPr>
          <a:xfrm>
            <a:off x="3093594" y="834925"/>
            <a:ext cx="10351354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3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ANTES			       DESPUES</a:t>
            </a:r>
            <a:endParaRPr lang="es-SV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0410680" cy="71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ESCRITURACIÓN DE INMUEBLES</a:t>
            </a:r>
            <a:endParaRPr lang="es-419" sz="4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74931" y="1494315"/>
            <a:ext cx="94488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es-SV" sz="2500" dirty="0">
                <a:solidFill>
                  <a:schemeClr val="bg1"/>
                </a:solidFill>
              </a:rPr>
              <a:t>DONACION DE AREA VERDE DE LOTIFICACION CALLE NUEVA II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s-SV" sz="2500" dirty="0" smtClean="0">
                <a:solidFill>
                  <a:schemeClr val="bg1"/>
                </a:solidFill>
              </a:rPr>
              <a:t>DONACION </a:t>
            </a:r>
            <a:r>
              <a:rPr lang="es-SV" sz="2500" dirty="0">
                <a:solidFill>
                  <a:schemeClr val="bg1"/>
                </a:solidFill>
              </a:rPr>
              <a:t>DE AREA VERDE DE LOTIFICACION SAN ALEJANDRO, BARRIO SAN FRANCISCO</a:t>
            </a:r>
            <a:r>
              <a:rPr lang="es-SV" sz="25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s-SV" sz="2500" dirty="0">
                <a:solidFill>
                  <a:schemeClr val="bg1"/>
                </a:solidFill>
              </a:rPr>
              <a:t>COMPRA DE INMUEBLE EN CASERIO RIVAS PARA PROYECTO DE AGUA POTABLE A FUTURO.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s-SV" sz="2500" dirty="0">
                <a:solidFill>
                  <a:schemeClr val="bg1"/>
                </a:solidFill>
              </a:rPr>
              <a:t>LEVANTAMIENTO TOPOGRAFICOS DE LOS SIGUIENTES INMUEBLES: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s-SV" sz="2500" dirty="0">
                <a:solidFill>
                  <a:schemeClr val="bg1"/>
                </a:solidFill>
              </a:rPr>
              <a:t>AREA VERDE DE COLONIA MAGDALENA.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s-SV" sz="2500" dirty="0">
                <a:solidFill>
                  <a:schemeClr val="bg1"/>
                </a:solidFill>
              </a:rPr>
              <a:t>PLAZA EL TEMPISQUE.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s-SV" sz="2500" dirty="0">
                <a:solidFill>
                  <a:schemeClr val="bg1"/>
                </a:solidFill>
              </a:rPr>
              <a:t>DOS INMUEBLES EN COLONIA LA PRADERA ETAPA 4</a:t>
            </a:r>
            <a:r>
              <a:rPr lang="es-SV" sz="2500" dirty="0" smtClean="0">
                <a:solidFill>
                  <a:schemeClr val="bg1"/>
                </a:solidFill>
              </a:rPr>
              <a:t>.</a:t>
            </a:r>
            <a:endParaRPr lang="es-SV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441959" y="289560"/>
            <a:ext cx="10410680" cy="71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ADQUISICION </a:t>
            </a:r>
            <a:r>
              <a:rPr lang="es-419" sz="4400" dirty="0">
                <a:solidFill>
                  <a:srgbClr val="FFC000"/>
                </a:solidFill>
                <a:latin typeface="Arial Black" panose="020B0A04020102020204" pitchFamily="34" charset="0"/>
              </a:rPr>
              <a:t>DE </a:t>
            </a:r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INMUEBLES</a:t>
            </a:r>
            <a:endParaRPr lang="es-419" sz="4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58716" y="1261025"/>
            <a:ext cx="944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8"/>
            </a:pPr>
            <a:r>
              <a:rPr lang="es-SV" sz="2500" dirty="0" smtClean="0">
                <a:solidFill>
                  <a:schemeClr val="bg1"/>
                </a:solidFill>
              </a:rPr>
              <a:t>PARQUE </a:t>
            </a:r>
            <a:r>
              <a:rPr lang="es-SV" sz="2500" dirty="0">
                <a:solidFill>
                  <a:schemeClr val="bg1"/>
                </a:solidFill>
              </a:rPr>
              <a:t>MUNICIPAL.</a:t>
            </a:r>
          </a:p>
          <a:p>
            <a:pPr marL="457200" indent="-457200">
              <a:buFont typeface="+mj-lt"/>
              <a:buAutoNum type="arabicParenR" startAt="8"/>
            </a:pPr>
            <a:r>
              <a:rPr lang="es-SV" sz="2500" dirty="0">
                <a:solidFill>
                  <a:schemeClr val="bg1"/>
                </a:solidFill>
              </a:rPr>
              <a:t>EDIFICIO MUNICIPAL.</a:t>
            </a:r>
          </a:p>
          <a:p>
            <a:pPr marL="457200" indent="-457200">
              <a:buFont typeface="+mj-lt"/>
              <a:buAutoNum type="arabicParenR" startAt="8"/>
            </a:pPr>
            <a:r>
              <a:rPr lang="es-SV" sz="2500" dirty="0">
                <a:solidFill>
                  <a:schemeClr val="bg1"/>
                </a:solidFill>
              </a:rPr>
              <a:t>OFICINAS DEL CAM</a:t>
            </a:r>
            <a:r>
              <a:rPr lang="es-SV" sz="25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+mj-lt"/>
              <a:buAutoNum type="arabicParenR" startAt="8"/>
            </a:pPr>
            <a:r>
              <a:rPr lang="es-419" sz="2500" dirty="0" smtClean="0">
                <a:solidFill>
                  <a:schemeClr val="bg1"/>
                </a:solidFill>
              </a:rPr>
              <a:t>CANCHA AMERICA, LLANO EL COYOL.</a:t>
            </a:r>
          </a:p>
          <a:p>
            <a:pPr marL="457200" indent="-457200">
              <a:buFont typeface="+mj-lt"/>
              <a:buAutoNum type="arabicParenR" startAt="8"/>
            </a:pPr>
            <a:r>
              <a:rPr lang="es-419" sz="2500" dirty="0" smtClean="0">
                <a:solidFill>
                  <a:schemeClr val="bg1"/>
                </a:solidFill>
              </a:rPr>
              <a:t>CANCHA MOTAGUA, CALLE NUEVA</a:t>
            </a:r>
          </a:p>
          <a:p>
            <a:pPr marL="457200" indent="-457200">
              <a:buFont typeface="+mj-lt"/>
              <a:buAutoNum type="arabicParenR" startAt="8"/>
            </a:pPr>
            <a:r>
              <a:rPr lang="es-419" sz="2500" dirty="0" smtClean="0">
                <a:solidFill>
                  <a:schemeClr val="bg1"/>
                </a:solidFill>
              </a:rPr>
              <a:t>CASA COMUNAL CANTÓN LLANO EL COYOL.</a:t>
            </a:r>
          </a:p>
          <a:p>
            <a:pPr marL="457200" indent="-457200">
              <a:buFont typeface="+mj-lt"/>
              <a:buAutoNum type="arabicParenR" startAt="8"/>
            </a:pPr>
            <a:r>
              <a:rPr lang="es-419" sz="2500" dirty="0" smtClean="0">
                <a:solidFill>
                  <a:schemeClr val="bg1"/>
                </a:solidFill>
              </a:rPr>
              <a:t>TIANGUE MUNICIPAL</a:t>
            </a:r>
          </a:p>
          <a:p>
            <a:pPr marL="457200" indent="-457200">
              <a:buFont typeface="+mj-lt"/>
              <a:buAutoNum type="arabicParenR" startAt="8"/>
            </a:pPr>
            <a:r>
              <a:rPr lang="es-419" sz="2500" dirty="0" smtClean="0">
                <a:solidFill>
                  <a:schemeClr val="bg1"/>
                </a:solidFill>
              </a:rPr>
              <a:t>CANCHA EL GUAYABO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SV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92" y="0"/>
            <a:ext cx="9492022" cy="61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45" y="3230"/>
            <a:ext cx="5391638" cy="348870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1" y="18567"/>
            <a:ext cx="5391638" cy="348870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27" y="3329817"/>
            <a:ext cx="5381256" cy="348198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9" y="3393259"/>
            <a:ext cx="5381256" cy="34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48" y="1158133"/>
            <a:ext cx="3715662" cy="49542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9" y="1158133"/>
            <a:ext cx="6605620" cy="4954215"/>
          </a:xfrm>
          <a:prstGeom prst="rect">
            <a:avLst/>
          </a:prstGeom>
        </p:spPr>
      </p:pic>
      <p:sp>
        <p:nvSpPr>
          <p:cNvPr id="16" name="Título 9"/>
          <p:cNvSpPr txBox="1">
            <a:spLocks/>
          </p:cNvSpPr>
          <p:nvPr/>
        </p:nvSpPr>
        <p:spPr>
          <a:xfrm>
            <a:off x="890660" y="20036"/>
            <a:ext cx="10410680" cy="71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CAMBIO DE CIELO FALSO ALCALDIA MUNICIPAL</a:t>
            </a:r>
            <a:endParaRPr lang="es-419" sz="4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89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1" y="900817"/>
            <a:ext cx="5966593" cy="44749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18" y="879482"/>
            <a:ext cx="5888033" cy="44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8" y="36237"/>
            <a:ext cx="10896602" cy="5955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INGRESOS PROPIOS MAYO 2021 A ABRIL 2022</a:t>
            </a:r>
            <a:endParaRPr lang="es-SV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797044"/>
              </p:ext>
            </p:extLst>
          </p:nvPr>
        </p:nvGraphicFramePr>
        <p:xfrm>
          <a:off x="811695" y="805655"/>
          <a:ext cx="9220200" cy="4643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400">
                  <a:extLst>
                    <a:ext uri="{9D8B030D-6E8A-4147-A177-3AD203B41FA5}">
                      <a16:colId xmlns:a16="http://schemas.microsoft.com/office/drawing/2014/main" val="2745011083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2775415076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1025746830"/>
                    </a:ext>
                  </a:extLst>
                </a:gridCol>
              </a:tblGrid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MAYO 2021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FONDOS PROPIOS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$87,632.35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797275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JUNIO 2021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$64,803.72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460700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JULIO 2021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$65,236.24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348621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AGOSTO</a:t>
                      </a:r>
                      <a:r>
                        <a:rPr lang="es-SV" b="1" baseline="0" dirty="0" smtClean="0">
                          <a:solidFill>
                            <a:schemeClr val="tx1"/>
                          </a:solidFill>
                        </a:rPr>
                        <a:t> 2021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$75,546.49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193511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SEPTIEMBRE 2021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$66,038.05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907278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OCTUBRE 2021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$55,219.79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55771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NOVIEMBRE 2021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$146,575.75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39020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DICIEMBRE 2021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$65,624.60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893073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ENERO 2022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$81,095.86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247797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FEBRERO 2022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$81,057.70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800277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MARZO 2022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$64,695.65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245522"/>
                  </a:ext>
                </a:extLst>
              </a:tr>
              <a:tr h="386987">
                <a:tc>
                  <a:txBody>
                    <a:bodyPr/>
                    <a:lstStyle/>
                    <a:p>
                      <a:r>
                        <a:rPr lang="es-SV" b="1" dirty="0" smtClean="0">
                          <a:solidFill>
                            <a:schemeClr val="tx1"/>
                          </a:solidFill>
                        </a:rPr>
                        <a:t>ABRIL 2022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FONDOS PROPIOS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$48,714.81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258656"/>
                  </a:ext>
                </a:extLst>
              </a:tr>
            </a:tbl>
          </a:graphicData>
        </a:graphic>
      </p:graphicFrame>
      <p:sp>
        <p:nvSpPr>
          <p:cNvPr id="17" name="Rectángulo 16"/>
          <p:cNvSpPr/>
          <p:nvPr/>
        </p:nvSpPr>
        <p:spPr>
          <a:xfrm>
            <a:off x="152557" y="5375496"/>
            <a:ext cx="115469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800" b="0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TOTAL DE INGRESOS  PROPIOS= $902,241.01</a:t>
            </a:r>
            <a:endParaRPr lang="es-ES" sz="48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4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304799" y="357156"/>
            <a:ext cx="10410680" cy="71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ARCHIVO MUNICIPAL | ANTES</a:t>
            </a:r>
            <a:endParaRPr lang="es-419" sz="4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973" y="1261025"/>
            <a:ext cx="2162506" cy="45711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00" y="1239049"/>
            <a:ext cx="2162505" cy="457114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37" y="1240550"/>
            <a:ext cx="2161795" cy="456964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25" y="1239049"/>
            <a:ext cx="2172044" cy="45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7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304799" y="357156"/>
            <a:ext cx="10410680" cy="71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ARCHIVO MUNICIPAL | DESPUES</a:t>
            </a:r>
            <a:endParaRPr lang="es-419" sz="4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" y="1652300"/>
            <a:ext cx="6689610" cy="44597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/>
          <a:stretch/>
        </p:blipFill>
        <p:spPr>
          <a:xfrm>
            <a:off x="5923572" y="1649846"/>
            <a:ext cx="6059881" cy="44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1961321" y="268225"/>
            <a:ext cx="6771862" cy="71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VIVERO MUNICIPAL</a:t>
            </a:r>
            <a:endParaRPr lang="es-419" sz="4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65" y="1172144"/>
            <a:ext cx="6018281" cy="451371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1" y="1172144"/>
            <a:ext cx="6063014" cy="454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304799" y="357156"/>
            <a:ext cx="10410680" cy="71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CIERRE DE BASURERO EN EL MERCADO MUNICIPAL</a:t>
            </a:r>
            <a:endParaRPr lang="es-419" sz="4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937"/>
          <a:stretch/>
        </p:blipFill>
        <p:spPr>
          <a:xfrm>
            <a:off x="289560" y="1444276"/>
            <a:ext cx="6254260" cy="39500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81" y="1455739"/>
            <a:ext cx="5283175" cy="39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304799" y="357156"/>
            <a:ext cx="10410680" cy="71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CIERRE DE BASURERO EN EL MERCADO MUNICIPAL</a:t>
            </a:r>
            <a:endParaRPr lang="es-419" sz="4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5" y="1102032"/>
            <a:ext cx="3542253" cy="473612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1" r="14423"/>
          <a:stretch/>
        </p:blipFill>
        <p:spPr>
          <a:xfrm>
            <a:off x="3798278" y="1104916"/>
            <a:ext cx="7241451" cy="473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1650341" y="289560"/>
            <a:ext cx="8891318" cy="718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GESTIONES EN LA DOM</a:t>
            </a:r>
            <a:endParaRPr lang="es-419" sz="4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31587" y="1376680"/>
            <a:ext cx="10654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 smtClean="0">
                <a:solidFill>
                  <a:srgbClr val="92D050"/>
                </a:solidFill>
              </a:rPr>
              <a:t>PAVIMENTACIÓN CALLE A CANTÓN LLANO EL COYOL</a:t>
            </a:r>
          </a:p>
          <a:p>
            <a:endParaRPr lang="es-SV" sz="3600" dirty="0">
              <a:solidFill>
                <a:srgbClr val="92D050"/>
              </a:solidFill>
            </a:endParaRPr>
          </a:p>
          <a:p>
            <a:endParaRPr lang="es-SV" sz="3600" dirty="0" smtClean="0">
              <a:solidFill>
                <a:srgbClr val="92D050"/>
              </a:solidFill>
            </a:endParaRPr>
          </a:p>
          <a:p>
            <a:r>
              <a:rPr lang="es-SV" sz="3600" dirty="0" smtClean="0">
                <a:solidFill>
                  <a:srgbClr val="92D050"/>
                </a:solidFill>
              </a:rPr>
              <a:t>PAVIMENTACIÓN CALLE A CANTÓN PRIMAVERA</a:t>
            </a:r>
          </a:p>
          <a:p>
            <a:endParaRPr lang="es-SV" sz="3600" dirty="0">
              <a:solidFill>
                <a:srgbClr val="92D050"/>
              </a:solidFill>
            </a:endParaRPr>
          </a:p>
          <a:p>
            <a:endParaRPr lang="es-SV" sz="3600" dirty="0" smtClean="0">
              <a:solidFill>
                <a:srgbClr val="92D050"/>
              </a:solidFill>
            </a:endParaRPr>
          </a:p>
          <a:p>
            <a:r>
              <a:rPr lang="es-SV" sz="3600" dirty="0" smtClean="0">
                <a:solidFill>
                  <a:srgbClr val="92D050"/>
                </a:solidFill>
              </a:rPr>
              <a:t>REMODELACIÓN DE LA UNIDAD DE SALUD EL TRÁNSITO.</a:t>
            </a:r>
            <a:endParaRPr 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1071415" y="-271320"/>
            <a:ext cx="10049168" cy="1380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DOM PROYECTO RESILIENTE</a:t>
            </a:r>
            <a:endParaRPr lang="es-419" sz="4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2860" y="1398454"/>
            <a:ext cx="11415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 smtClean="0">
                <a:solidFill>
                  <a:srgbClr val="92D050"/>
                </a:solidFill>
              </a:rPr>
              <a:t>ESTAMOS GESTIONANDO 2 PROYECTOS DE AGUA POTABLE</a:t>
            </a:r>
          </a:p>
          <a:p>
            <a:endParaRPr lang="es-SV" sz="3600" dirty="0">
              <a:solidFill>
                <a:srgbClr val="92D050"/>
              </a:solidFill>
            </a:endParaRPr>
          </a:p>
          <a:p>
            <a:r>
              <a:rPr lang="es-SV" sz="3600" dirty="0" smtClean="0">
                <a:solidFill>
                  <a:srgbClr val="92D050"/>
                </a:solidFill>
              </a:rPr>
              <a:t>CASERIO RIVAS EN BARRIO SAN CARLOS.</a:t>
            </a:r>
          </a:p>
          <a:p>
            <a:endParaRPr lang="es-SV" sz="3600" dirty="0">
              <a:solidFill>
                <a:srgbClr val="92D050"/>
              </a:solidFill>
            </a:endParaRPr>
          </a:p>
          <a:p>
            <a:r>
              <a:rPr lang="es-SV" sz="3600" dirty="0" smtClean="0">
                <a:solidFill>
                  <a:srgbClr val="92D050"/>
                </a:solidFill>
              </a:rPr>
              <a:t>CANTÓN MOROPALA.</a:t>
            </a:r>
          </a:p>
          <a:p>
            <a:endParaRPr lang="es-SV" sz="3600" dirty="0">
              <a:solidFill>
                <a:srgbClr val="92D050"/>
              </a:solidFill>
            </a:endParaRPr>
          </a:p>
          <a:p>
            <a:r>
              <a:rPr lang="es-SV" sz="3600" dirty="0" smtClean="0">
                <a:solidFill>
                  <a:srgbClr val="92D050"/>
                </a:solidFill>
              </a:rPr>
              <a:t>PERMISO DE MEDIO AMBIENTE PARA LA PLANTA DE COMPOSTAJE.</a:t>
            </a:r>
          </a:p>
        </p:txBody>
      </p:sp>
    </p:spTree>
    <p:extLst>
      <p:ext uri="{BB962C8B-B14F-4D97-AF65-F5344CB8AC3E}">
        <p14:creationId xmlns:p14="http://schemas.microsoft.com/office/powerpoint/2010/main" val="26754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9605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1203930" y="-49268"/>
            <a:ext cx="9882406" cy="1926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FELICITAR A LAS UNIDADES O DEPARTAMENTOS DE LA ALCALDIA</a:t>
            </a:r>
            <a:r>
              <a:rPr lang="es-419" sz="4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.</a:t>
            </a:r>
            <a:endParaRPr lang="es-419" sz="4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7890" y="1853044"/>
            <a:ext cx="10654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dirty="0" smtClean="0">
                <a:solidFill>
                  <a:srgbClr val="92D050"/>
                </a:solidFill>
              </a:rPr>
              <a:t>RECUPERACIÓN DE MORA   /   </a:t>
            </a:r>
            <a:r>
              <a:rPr lang="es-SV" sz="2800" dirty="0" smtClean="0">
                <a:solidFill>
                  <a:srgbClr val="92D050"/>
                </a:solidFill>
              </a:rPr>
              <a:t>TESORERIA   /  </a:t>
            </a:r>
            <a:r>
              <a:rPr lang="es-SV" sz="2800" dirty="0" smtClean="0">
                <a:solidFill>
                  <a:srgbClr val="92D050"/>
                </a:solidFill>
              </a:rPr>
              <a:t>UACI   /   </a:t>
            </a:r>
            <a:r>
              <a:rPr lang="es-SV" sz="2800" dirty="0" smtClean="0">
                <a:solidFill>
                  <a:srgbClr val="92D050"/>
                </a:solidFill>
              </a:rPr>
              <a:t>REF</a:t>
            </a:r>
            <a:r>
              <a:rPr lang="es-SV" sz="2800" dirty="0">
                <a:solidFill>
                  <a:srgbClr val="92D050"/>
                </a:solidFill>
              </a:rPr>
              <a:t> </a:t>
            </a:r>
            <a:r>
              <a:rPr lang="es-SV" sz="2800" dirty="0" smtClean="0">
                <a:solidFill>
                  <a:srgbClr val="92D050"/>
                </a:solidFill>
              </a:rPr>
              <a:t> /   </a:t>
            </a:r>
            <a:r>
              <a:rPr lang="es-SV" sz="2800" dirty="0" smtClean="0">
                <a:solidFill>
                  <a:srgbClr val="92D050"/>
                </a:solidFill>
              </a:rPr>
              <a:t>CUENTAS CORRIENTES  /  </a:t>
            </a:r>
            <a:r>
              <a:rPr lang="es-SV" sz="2800" dirty="0" smtClean="0">
                <a:solidFill>
                  <a:srgbClr val="92D050"/>
                </a:solidFill>
              </a:rPr>
              <a:t>CATASTRO  /   GANADERIA   /   U. DE LA MUJER  /  U. NIÑEZ Y LA ADOLESCENCIA  /  ACTIVO FIJO Y ARCHIVO MUNICIPAL  /  GERENCIA  /  MEDIO AMBIENTE /  CEMENTERIO  /  CONTABILIDAD /  INFORMATICA  /  SINDICATURA / SECRETARIA / ELECTRIVIDAD / DEPORTE / TRANSPORTE /  DESECHOS SOLIDOS /  ORNATO  /  CAM / UNIDAD JURIDICA / MERCADO /  RECURSOS HUMANOS / ACCESO A LA INFORMACIÓN /    </a:t>
            </a:r>
            <a:endParaRPr lang="es-SV" sz="2800" dirty="0" smtClean="0">
              <a:solidFill>
                <a:srgbClr val="92D050"/>
              </a:solidFill>
            </a:endParaRPr>
          </a:p>
          <a:p>
            <a:pPr algn="ctr"/>
            <a:endParaRPr lang="es-SV" sz="2800" dirty="0" smtClean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9605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304799" y="289560"/>
            <a:ext cx="457716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SV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ítulo 9"/>
          <p:cNvSpPr txBox="1">
            <a:spLocks/>
          </p:cNvSpPr>
          <p:nvPr/>
        </p:nvSpPr>
        <p:spPr>
          <a:xfrm>
            <a:off x="1262106" y="436005"/>
            <a:ext cx="9882406" cy="1380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6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MUCHAS GRACIAS.</a:t>
            </a:r>
            <a:endParaRPr lang="es-419" sz="66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31587" y="2701484"/>
            <a:ext cx="106547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dirty="0" smtClean="0">
                <a:solidFill>
                  <a:srgbClr val="92D050"/>
                </a:solidFill>
              </a:rPr>
              <a:t>QUE DIOS NOS ILUMINE EL CAMINO Y TRAIGA BENDICIONES PARA LA POBLACIÓN  TRÁNSITEÑA.</a:t>
            </a:r>
          </a:p>
        </p:txBody>
      </p:sp>
    </p:spTree>
    <p:extLst>
      <p:ext uri="{BB962C8B-B14F-4D97-AF65-F5344CB8AC3E}">
        <p14:creationId xmlns:p14="http://schemas.microsoft.com/office/powerpoint/2010/main" val="355435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ángulo 4"/>
          <p:cNvSpPr/>
          <p:nvPr/>
        </p:nvSpPr>
        <p:spPr>
          <a:xfrm>
            <a:off x="0" y="6133683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627852" y="1524439"/>
            <a:ext cx="9657350" cy="797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INGRESOS DE FODES + FONDOS PROPIOS</a:t>
            </a:r>
            <a:endParaRPr lang="es-SV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ítulo 9"/>
          <p:cNvSpPr txBox="1">
            <a:spLocks/>
          </p:cNvSpPr>
          <p:nvPr/>
        </p:nvSpPr>
        <p:spPr>
          <a:xfrm>
            <a:off x="1094449" y="3081301"/>
            <a:ext cx="8854239" cy="797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5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Total = $ 2,346,235.21</a:t>
            </a:r>
            <a:endParaRPr lang="es-SV" sz="5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011178"/>
              </p:ext>
            </p:extLst>
          </p:nvPr>
        </p:nvGraphicFramePr>
        <p:xfrm>
          <a:off x="1740113" y="733453"/>
          <a:ext cx="855568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7840">
                  <a:extLst>
                    <a:ext uri="{9D8B030D-6E8A-4147-A177-3AD203B41FA5}">
                      <a16:colId xmlns:a16="http://schemas.microsoft.com/office/drawing/2014/main" val="3742666108"/>
                    </a:ext>
                  </a:extLst>
                </a:gridCol>
                <a:gridCol w="4277840">
                  <a:extLst>
                    <a:ext uri="{9D8B030D-6E8A-4147-A177-3AD203B41FA5}">
                      <a16:colId xmlns:a16="http://schemas.microsoft.com/office/drawing/2014/main" val="2892602718"/>
                    </a:ext>
                  </a:extLst>
                </a:gridCol>
              </a:tblGrid>
              <a:tr h="323055">
                <a:tc gridSpan="2">
                  <a:txBody>
                    <a:bodyPr/>
                    <a:lstStyle/>
                    <a:p>
                      <a:r>
                        <a:rPr lang="es-419" sz="1600" dirty="0" smtClean="0">
                          <a:solidFill>
                            <a:schemeClr val="tx1"/>
                          </a:solidFill>
                        </a:rPr>
                        <a:t>DEUDA A LAS AFP</a:t>
                      </a:r>
                      <a:endParaRPr lang="es-SV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933156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CRECER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65,327.74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289934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CONFIA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10,651.14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410372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INPEP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7,775.42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544884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IPSFA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15,106.78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24372"/>
                  </a:ext>
                </a:extLst>
              </a:tr>
              <a:tr h="323055">
                <a:tc gridSpan="2">
                  <a:txBody>
                    <a:bodyPr/>
                    <a:lstStyle/>
                    <a:p>
                      <a:r>
                        <a:rPr lang="es-419" sz="1600" b="1" dirty="0" smtClean="0"/>
                        <a:t>DEUDA ENERGIA ELECTRICA</a:t>
                      </a:r>
                      <a:endParaRPr lang="es-SV" sz="16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914313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DEUSEM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37,379.47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69090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EEO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51,153.19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663962"/>
                  </a:ext>
                </a:extLst>
              </a:tr>
              <a:tr h="32305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1" dirty="0" smtClean="0"/>
                        <a:t>PLANILLAS ATRASADAS</a:t>
                      </a:r>
                      <a:r>
                        <a:rPr lang="es-419" sz="1600" b="1" baseline="0" dirty="0" smtClean="0"/>
                        <a:t> DE DOS MESES (MARZO, ABRIL)</a:t>
                      </a:r>
                      <a:endParaRPr lang="es-SV" sz="1600" b="1" dirty="0" smtClean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913446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EMPLEADOS FIJOS</a:t>
                      </a:r>
                      <a:r>
                        <a:rPr lang="es-419" baseline="0" dirty="0" smtClean="0"/>
                        <a:t> TIANGUE Y CONCEJALES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127,559.25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156279"/>
                  </a:ext>
                </a:extLst>
              </a:tr>
              <a:tr h="352424">
                <a:tc gridSpan="2">
                  <a:txBody>
                    <a:bodyPr/>
                    <a:lstStyle/>
                    <a:p>
                      <a:r>
                        <a:rPr lang="es-419" b="1" dirty="0" smtClean="0"/>
                        <a:t>OTRAS DEUDAS</a:t>
                      </a:r>
                      <a:endParaRPr lang="es-SV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774678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DEUDA SOCINUS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39,462.93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901508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ANDA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6,691.16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081593"/>
                  </a:ext>
                </a:extLst>
              </a:tr>
              <a:tr h="352424">
                <a:tc>
                  <a:txBody>
                    <a:bodyPr/>
                    <a:lstStyle/>
                    <a:p>
                      <a:r>
                        <a:rPr lang="es-419" dirty="0" smtClean="0"/>
                        <a:t>ISSS MES DE MARZO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/>
                        <a:t>7,259.89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844384"/>
                  </a:ext>
                </a:extLst>
              </a:tr>
              <a:tr h="381792">
                <a:tc>
                  <a:txBody>
                    <a:bodyPr/>
                    <a:lstStyle/>
                    <a:p>
                      <a:r>
                        <a:rPr lang="es-419" sz="2000" dirty="0" smtClean="0">
                          <a:solidFill>
                            <a:schemeClr val="bg1"/>
                          </a:solidFill>
                        </a:rPr>
                        <a:t>DEUDA</a:t>
                      </a:r>
                      <a:r>
                        <a:rPr lang="es-419" sz="2000" baseline="0" dirty="0" smtClean="0">
                          <a:solidFill>
                            <a:schemeClr val="bg1"/>
                          </a:solidFill>
                        </a:rPr>
                        <a:t> TOTAL PRIORIZADA</a:t>
                      </a:r>
                      <a:endParaRPr lang="es-SV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2400" b="1" dirty="0" smtClean="0">
                          <a:solidFill>
                            <a:schemeClr val="tx1"/>
                          </a:solidFill>
                        </a:rPr>
                        <a:t>       $368,366.97</a:t>
                      </a:r>
                      <a:endParaRPr lang="es-SV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914369"/>
                  </a:ext>
                </a:extLst>
              </a:tr>
            </a:tbl>
          </a:graphicData>
        </a:graphic>
      </p:graphicFrame>
      <p:sp>
        <p:nvSpPr>
          <p:cNvPr id="12" name="Título 9"/>
          <p:cNvSpPr txBox="1">
            <a:spLocks/>
          </p:cNvSpPr>
          <p:nvPr/>
        </p:nvSpPr>
        <p:spPr>
          <a:xfrm>
            <a:off x="304798" y="-32238"/>
            <a:ext cx="10896602" cy="797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sz="4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DEUDA MUNICIPAL ABRIL DE 2021</a:t>
            </a:r>
            <a:endParaRPr lang="es-SV" sz="4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133682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806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Rectángulo 4"/>
          <p:cNvSpPr/>
          <p:nvPr/>
        </p:nvSpPr>
        <p:spPr>
          <a:xfrm>
            <a:off x="0" y="6133682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433135" y="257579"/>
            <a:ext cx="10768265" cy="1004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3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GASTOS EN REPARACIÓN DE CAMIÓN DE VOLTEO PLACA C-113136 </a:t>
            </a:r>
            <a:r>
              <a:rPr lang="es-419" sz="3000" dirty="0">
                <a:solidFill>
                  <a:srgbClr val="FFC000"/>
                </a:solidFill>
                <a:latin typeface="Arial Black" panose="020B0A04020102020204" pitchFamily="34" charset="0"/>
              </a:rPr>
              <a:t>N-165133 </a:t>
            </a:r>
            <a:r>
              <a:rPr lang="es-419" sz="4400" dirty="0">
                <a:solidFill>
                  <a:srgbClr val="FF0000"/>
                </a:solidFill>
                <a:latin typeface="Arial Black" panose="020B0A04020102020204" pitchFamily="34" charset="0"/>
              </a:rPr>
              <a:t>$11,619.00 </a:t>
            </a:r>
            <a:endParaRPr lang="es-SV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4" y="1591467"/>
            <a:ext cx="6979775" cy="392950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14300" b="22548"/>
          <a:stretch/>
        </p:blipFill>
        <p:spPr>
          <a:xfrm>
            <a:off x="5525693" y="1586670"/>
            <a:ext cx="5816238" cy="3934302"/>
          </a:xfrm>
          <a:prstGeom prst="rect">
            <a:avLst/>
          </a:prstGeom>
        </p:spPr>
      </p:pic>
      <p:sp>
        <p:nvSpPr>
          <p:cNvPr id="17" name="Elipse 16"/>
          <p:cNvSpPr/>
          <p:nvPr/>
        </p:nvSpPr>
        <p:spPr>
          <a:xfrm>
            <a:off x="876213" y="2617119"/>
            <a:ext cx="1296338" cy="138332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450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31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3" name="Elipse 12"/>
          <p:cNvSpPr/>
          <p:nvPr/>
        </p:nvSpPr>
        <p:spPr>
          <a:xfrm>
            <a:off x="11517923" y="2180495"/>
            <a:ext cx="181586" cy="181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Elipse 13"/>
          <p:cNvSpPr/>
          <p:nvPr/>
        </p:nvSpPr>
        <p:spPr>
          <a:xfrm>
            <a:off x="11517923" y="3045071"/>
            <a:ext cx="181586" cy="1815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11517923" y="3909647"/>
            <a:ext cx="181586" cy="181586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Rectángulo 4"/>
          <p:cNvSpPr/>
          <p:nvPr/>
        </p:nvSpPr>
        <p:spPr>
          <a:xfrm>
            <a:off x="0" y="6133682"/>
            <a:ext cx="12192000" cy="72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CuadroTexto 10"/>
          <p:cNvSpPr txBox="1"/>
          <p:nvPr/>
        </p:nvSpPr>
        <p:spPr>
          <a:xfrm>
            <a:off x="674931" y="6307588"/>
            <a:ext cx="58986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900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UN AÑO TRABAJANDO PARA EL TRÁNSITO</a:t>
            </a:r>
            <a:endParaRPr lang="es-419" sz="1900" dirty="0" smtClean="0">
              <a:solidFill>
                <a:srgbClr val="FFC000"/>
              </a:solidFill>
              <a:latin typeface="Alex Brush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0" y="6157471"/>
            <a:ext cx="463862" cy="7218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173916" y="6172675"/>
            <a:ext cx="2678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313944"/>
                </a:solidFill>
                <a:latin typeface="Arial Black" panose="020B0A04020102020204" pitchFamily="34" charset="0"/>
              </a:rPr>
              <a:t>Ing. Héctor Rivera</a:t>
            </a:r>
          </a:p>
          <a:p>
            <a:pPr algn="ctr"/>
            <a:r>
              <a:rPr lang="es-419" sz="2400" dirty="0" smtClean="0">
                <a:solidFill>
                  <a:srgbClr val="FFC000"/>
                </a:solidFill>
                <a:latin typeface="Alex Brush" pitchFamily="2" charset="0"/>
              </a:rPr>
              <a:t>Alcalde</a:t>
            </a:r>
          </a:p>
        </p:txBody>
      </p:sp>
      <p:sp>
        <p:nvSpPr>
          <p:cNvPr id="7" name="Rectángulo redondeado 6"/>
          <p:cNvSpPr/>
          <p:nvPr/>
        </p:nvSpPr>
        <p:spPr>
          <a:xfrm flipH="1">
            <a:off x="8147538" y="6216159"/>
            <a:ext cx="45719" cy="52753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9"/>
          <p:cNvSpPr txBox="1">
            <a:spLocks/>
          </p:cNvSpPr>
          <p:nvPr/>
        </p:nvSpPr>
        <p:spPr>
          <a:xfrm>
            <a:off x="433135" y="257579"/>
            <a:ext cx="10768265" cy="1004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000" dirty="0">
                <a:solidFill>
                  <a:srgbClr val="FFC000"/>
                </a:solidFill>
                <a:latin typeface="Arial Black" panose="020B0A04020102020204" pitchFamily="34" charset="0"/>
              </a:rPr>
              <a:t>Gastos en reparación de camión MACK Compactador placa N-10356 </a:t>
            </a:r>
            <a:r>
              <a:rPr lang="es-SV" sz="4000" dirty="0">
                <a:solidFill>
                  <a:srgbClr val="FF0000"/>
                </a:solidFill>
                <a:latin typeface="Arial Black" panose="020B0A04020102020204" pitchFamily="34" charset="0"/>
              </a:rPr>
              <a:t>$10,778.76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4"/>
          <a:stretch/>
        </p:blipFill>
        <p:spPr>
          <a:xfrm>
            <a:off x="6885047" y="1245576"/>
            <a:ext cx="4235785" cy="468035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/>
          <a:stretch/>
        </p:blipFill>
        <p:spPr>
          <a:xfrm>
            <a:off x="802105" y="1245576"/>
            <a:ext cx="6082942" cy="46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8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2104</TotalTime>
  <Words>1680</Words>
  <Application>Microsoft Office PowerPoint</Application>
  <PresentationFormat>Panorámica</PresentationFormat>
  <Paragraphs>424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5" baseType="lpstr">
      <vt:lpstr>Alex Brush</vt:lpstr>
      <vt:lpstr>Arial</vt:lpstr>
      <vt:lpstr>Arial Black</vt:lpstr>
      <vt:lpstr>Calibri</vt:lpstr>
      <vt:lpstr>Calibri Light</vt:lpstr>
      <vt:lpstr>Wingdings</vt:lpstr>
      <vt:lpstr>Tema de Office</vt:lpstr>
      <vt:lpstr>ALCALDIA MUNICIPAL EL TRÁNSITO</vt:lpstr>
      <vt:lpstr>TITULO IX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$11,110.48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Reparación de puente y construcción de muro de retención por medio de Mampostería de piedra sobre ex­-línea férrea al norte de Tiangue Municipal, Barrio La Cruz, Municipio de El Transito departamento de San Miguel $5,977.35</vt:lpstr>
      <vt:lpstr>Presentación de PowerPoint</vt:lpstr>
      <vt:lpstr>Presentación de PowerPoint</vt:lpstr>
      <vt:lpstr>Presentación de PowerPoint</vt:lpstr>
      <vt:lpstr>Reparación de Rastro Municipal, Barrio La Cruz, Municipio de El Tránsito, Departamento de San Miguel $9,602.44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PEDRO ANDRADE</dc:creator>
  <cp:lastModifiedBy>Alcaldia</cp:lastModifiedBy>
  <cp:revision>100</cp:revision>
  <dcterms:created xsi:type="dcterms:W3CDTF">2022-05-19T19:25:03Z</dcterms:created>
  <dcterms:modified xsi:type="dcterms:W3CDTF">2022-06-01T14:15:06Z</dcterms:modified>
</cp:coreProperties>
</file>