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288" r:id="rId4"/>
    <p:sldId id="259" r:id="rId5"/>
    <p:sldId id="270" r:id="rId6"/>
    <p:sldId id="303" r:id="rId7"/>
    <p:sldId id="315" r:id="rId8"/>
    <p:sldId id="276" r:id="rId9"/>
    <p:sldId id="275" r:id="rId10"/>
  </p:sldIdLst>
  <p:sldSz cx="6858000" cy="9144000" type="letter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3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66"/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5" autoAdjust="0"/>
    <p:restoredTop sz="99462" autoAdjust="0"/>
  </p:normalViewPr>
  <p:slideViewPr>
    <p:cSldViewPr snapToGrid="0" showGuides="1">
      <p:cViewPr>
        <p:scale>
          <a:sx n="125" d="100"/>
          <a:sy n="125" d="100"/>
        </p:scale>
        <p:origin x="-696" y="2082"/>
      </p:cViewPr>
      <p:guideLst>
        <p:guide orient="horz" pos="283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0"/>
    </p:cViewPr>
  </p:sorterViewPr>
  <p:notesViewPr>
    <p:cSldViewPr snapToGrid="0" showGuides="1">
      <p:cViewPr varScale="1">
        <p:scale>
          <a:sx n="65" d="100"/>
          <a:sy n="65" d="100"/>
        </p:scale>
        <p:origin x="2682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FD6DA-9EE7-4A8C-92A7-3562375600D4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3AB5D-F301-458E-B45E-0032E6369526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331534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21B8A-DB56-47D9-9631-ED00FC6BBE8C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8F0EE-56F3-4F42-AE40-77ECEB0B5B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94181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8F0EE-56F3-4F42-AE40-77ECEB0B5BAE}" type="slidenum">
              <a:rPr lang="es-SV" smtClean="0"/>
              <a:pPr/>
              <a:t>3</a:t>
            </a:fld>
            <a:endParaRPr lang="es-S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3645353" y="8718552"/>
            <a:ext cx="2879090" cy="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8" name="CuadroTexto 7"/>
          <p:cNvSpPr txBox="1"/>
          <p:nvPr userDrawn="1"/>
        </p:nvSpPr>
        <p:spPr>
          <a:xfrm>
            <a:off x="3572086" y="8718552"/>
            <a:ext cx="30684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50" dirty="0"/>
              <a:t>© Ministerio de Salud / Dirección Vigilancia Sanitaria</a:t>
            </a:r>
            <a:endParaRPr lang="es-SV" sz="1050" dirty="0"/>
          </a:p>
          <a:p>
            <a:endParaRPr lang="es-SV" sz="1050" dirty="0"/>
          </a:p>
        </p:txBody>
      </p:sp>
    </p:spTree>
    <p:extLst>
      <p:ext uri="{BB962C8B-B14F-4D97-AF65-F5344CB8AC3E}">
        <p14:creationId xmlns:p14="http://schemas.microsoft.com/office/powerpoint/2010/main" xmlns="" val="184509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98701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413869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3776800" y="8475136"/>
            <a:ext cx="287909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SV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© Ministerio de Salud / Dirección Vigilancia Sanitaria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353439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57987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85010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43057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84623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4741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415925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09660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A0302-C18C-4907-ACBA-A1EA14C484A6}" type="datetimeFigureOut">
              <a:rPr lang="es-SV" smtClean="0"/>
              <a:pPr/>
              <a:t>5/8/2018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52245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160"/>
          <a:stretch/>
        </p:blipFill>
        <p:spPr bwMode="auto">
          <a:xfrm>
            <a:off x="113030" y="207327"/>
            <a:ext cx="6744970" cy="6292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" name="Imagen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45430" y="314642"/>
            <a:ext cx="1255395" cy="45529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76" y="214947"/>
            <a:ext cx="533400" cy="55499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1572148" y="78485"/>
            <a:ext cx="3660909" cy="608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s-SV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República de El Salvador </a:t>
            </a:r>
          </a:p>
          <a:p>
            <a:pPr algn="ctr">
              <a:lnSpc>
                <a:spcPts val="2000"/>
              </a:lnSpc>
            </a:pPr>
            <a:r>
              <a:rPr lang="es-SV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Ministerio de Salud</a:t>
            </a:r>
          </a:p>
        </p:txBody>
      </p:sp>
      <p:sp>
        <p:nvSpPr>
          <p:cNvPr id="19" name="3 Rectángulo"/>
          <p:cNvSpPr>
            <a:spLocks noChangeArrowheads="1"/>
          </p:cNvSpPr>
          <p:nvPr/>
        </p:nvSpPr>
        <p:spPr bwMode="auto">
          <a:xfrm>
            <a:off x="3149600" y="1334676"/>
            <a:ext cx="3451225" cy="2170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noAutofit/>
          </a:bodyPr>
          <a:lstStyle/>
          <a:p>
            <a:pPr algn="just" fontAlgn="base">
              <a:spcBef>
                <a:spcPts val="600"/>
              </a:spcBef>
              <a:spcAft>
                <a:spcPts val="0"/>
              </a:spcAft>
            </a:pPr>
            <a:r>
              <a:rPr lang="es-SV" sz="1400" dirty="0" smtClean="0">
                <a:ea typeface="Times New Roman" panose="02020603050405020304" pitchFamily="18" charset="0"/>
              </a:rPr>
              <a:t>La información presentada corresponde al periodo de vacaciones, </a:t>
            </a:r>
            <a:r>
              <a:rPr lang="es-SV" sz="1400" dirty="0" smtClean="0">
                <a:ea typeface="Times New Roman" panose="02020603050405020304" pitchFamily="18" charset="0"/>
              </a:rPr>
              <a:t>Agosto</a:t>
            </a:r>
            <a:r>
              <a:rPr lang="es-SV" sz="1400" dirty="0" smtClean="0">
                <a:ea typeface="Times New Roman" panose="02020603050405020304" pitchFamily="18" charset="0"/>
              </a:rPr>
              <a:t>,  comprendido de las 09:00 hrs. del día 01 de agosto hasta las 09:00 </a:t>
            </a:r>
            <a:r>
              <a:rPr lang="es-SV" sz="1400" dirty="0" smtClean="0">
                <a:ea typeface="Times New Roman" panose="02020603050405020304" pitchFamily="18" charset="0"/>
              </a:rPr>
              <a:t>hrs. del </a:t>
            </a:r>
            <a:r>
              <a:rPr lang="es-SV" sz="1400" dirty="0" smtClean="0">
                <a:ea typeface="Times New Roman" panose="02020603050405020304" pitchFamily="18" charset="0"/>
              </a:rPr>
              <a:t>día 05 de agosto de </a:t>
            </a:r>
            <a:r>
              <a:rPr lang="es-SV" sz="1400" dirty="0" smtClean="0">
                <a:ea typeface="Times New Roman" panose="02020603050405020304" pitchFamily="18" charset="0"/>
              </a:rPr>
              <a:t>2018. </a:t>
            </a:r>
            <a:r>
              <a:rPr lang="es-SV" sz="1400" dirty="0" smtClean="0"/>
              <a:t>Se </a:t>
            </a:r>
            <a:r>
              <a:rPr lang="es-SV" sz="1400" dirty="0" smtClean="0"/>
              <a:t>emplearon datos de casos notificados en Sistema Nacional de Vigilancia Epidemiológica de El Salvador (VIGEPES) de </a:t>
            </a:r>
            <a:r>
              <a:rPr lang="es-SV" sz="1400" dirty="0" smtClean="0"/>
              <a:t>216 </a:t>
            </a:r>
            <a:r>
              <a:rPr lang="es-SV" sz="1400" dirty="0" smtClean="0"/>
              <a:t>unidades notificadoras. </a:t>
            </a:r>
            <a:endParaRPr lang="es-SV" sz="1400" dirty="0">
              <a:ea typeface="Times New Roman" panose="02020603050405020304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-461665"/>
            <a:ext cx="184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r>
              <a:rPr kumimoji="0" lang="es-S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endParaRPr kumimoji="0" lang="es-S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39723" y="3754691"/>
            <a:ext cx="64594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Principales causas de consulta, acumuladas desde el </a:t>
            </a:r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01 </a:t>
            </a:r>
            <a:r>
              <a:rPr lang="es-SV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de </a:t>
            </a:r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agosto a </a:t>
            </a:r>
            <a:r>
              <a:rPr lang="es-SV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la fecha, años </a:t>
            </a:r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2017 </a:t>
            </a:r>
            <a:r>
              <a:rPr lang="es-SV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- </a:t>
            </a:r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2018</a:t>
            </a:r>
            <a:endParaRPr lang="es-SV" sz="1200" dirty="0">
              <a:cs typeface="Times New Roman" pitchFamily="18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489245" y="8516098"/>
            <a:ext cx="21651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/>
              <a:t>Fuente: VIGEPES/DESASTRES-SUIS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0308504"/>
              </p:ext>
            </p:extLst>
          </p:nvPr>
        </p:nvGraphicFramePr>
        <p:xfrm>
          <a:off x="564240" y="4047456"/>
          <a:ext cx="5610365" cy="3245801"/>
        </p:xfrm>
        <a:graphic>
          <a:graphicData uri="http://schemas.openxmlformats.org/drawingml/2006/table">
            <a:tbl>
              <a:tblPr/>
              <a:tblGrid>
                <a:gridCol w="2987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407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2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20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054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91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46239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N°</a:t>
                      </a: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2018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28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Infección respiratoria aguda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Neumonías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24579283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Hepatitis aguda tipo 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5095581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Diarrea y gastroenteritis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Fiebre Tifoidea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Casos sospechosos de paludismo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Casos sospechosos de dengue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Casos sospechosos de Chikungunya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Casos sospechosos de Zika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Lesiones por transmisor de rabia**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Intoxicación Alimentaria aguda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Heridas por arma cortopunzante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Heridas por arma de fuego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Lesiones por vehículos (no moto) *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24" name="7 CuadroTexto"/>
          <p:cNvSpPr txBox="1"/>
          <p:nvPr/>
        </p:nvSpPr>
        <p:spPr>
          <a:xfrm>
            <a:off x="326026" y="7409996"/>
            <a:ext cx="61531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"/>
            <a:r>
              <a:rPr lang="es-SV" sz="1400" dirty="0"/>
              <a:t>Grupo de edad más afectado:  IRAS de </a:t>
            </a:r>
            <a:r>
              <a:rPr lang="es-SV" sz="1400" dirty="0" smtClean="0"/>
              <a:t>1 </a:t>
            </a:r>
            <a:r>
              <a:rPr lang="es-SV" sz="1400" dirty="0"/>
              <a:t>a </a:t>
            </a:r>
            <a:r>
              <a:rPr lang="es-SV" sz="1400" dirty="0" smtClean="0"/>
              <a:t>4 años con </a:t>
            </a:r>
            <a:r>
              <a:rPr lang="es-SV" sz="1400" dirty="0" smtClean="0"/>
              <a:t>4</a:t>
            </a:r>
            <a:r>
              <a:rPr lang="es-SV" sz="1400" dirty="0" smtClean="0"/>
              <a:t>86</a:t>
            </a:r>
            <a:r>
              <a:rPr lang="es-SV" sz="1400" dirty="0" smtClean="0"/>
              <a:t> </a:t>
            </a:r>
            <a:r>
              <a:rPr lang="es-SV" sz="1400" dirty="0"/>
              <a:t>casos </a:t>
            </a:r>
            <a:r>
              <a:rPr lang="es-SV" sz="1400" dirty="0" smtClean="0"/>
              <a:t>(24%), </a:t>
            </a:r>
            <a:r>
              <a:rPr lang="es-SV" sz="1400" dirty="0" smtClean="0"/>
              <a:t>diarreas de 1 a 4 años </a:t>
            </a:r>
            <a:r>
              <a:rPr lang="es-SV" sz="1400" dirty="0"/>
              <a:t>con </a:t>
            </a:r>
            <a:r>
              <a:rPr lang="es-SV" sz="1400" dirty="0" smtClean="0"/>
              <a:t>99</a:t>
            </a:r>
            <a:r>
              <a:rPr lang="es-SV" sz="1400" dirty="0" smtClean="0"/>
              <a:t> </a:t>
            </a:r>
            <a:r>
              <a:rPr lang="es-SV" sz="1400" dirty="0" smtClean="0"/>
              <a:t>casos (33%); </a:t>
            </a:r>
            <a:r>
              <a:rPr lang="es-SV" sz="1400" dirty="0" smtClean="0"/>
              <a:t>neumonías menor </a:t>
            </a:r>
            <a:r>
              <a:rPr lang="es-SV" sz="1400" dirty="0" smtClean="0"/>
              <a:t>de 1 a 4 años</a:t>
            </a:r>
            <a:r>
              <a:rPr lang="es-SV" sz="1400" dirty="0" smtClean="0"/>
              <a:t> 19 casos (43%); </a:t>
            </a:r>
            <a:r>
              <a:rPr lang="es-SV" sz="1400" dirty="0" smtClean="0"/>
              <a:t>lesiones por animal transmisor de rabia </a:t>
            </a:r>
            <a:r>
              <a:rPr lang="es-SV" sz="1400" dirty="0" smtClean="0"/>
              <a:t>10 </a:t>
            </a:r>
            <a:r>
              <a:rPr lang="es-SV" sz="1400" dirty="0" smtClean="0"/>
              <a:t>a </a:t>
            </a:r>
            <a:r>
              <a:rPr lang="es-SV" sz="1400" dirty="0" smtClean="0"/>
              <a:t>19 </a:t>
            </a:r>
            <a:r>
              <a:rPr lang="es-SV" sz="1400" dirty="0" smtClean="0"/>
              <a:t>años </a:t>
            </a:r>
            <a:r>
              <a:rPr lang="es-SV" sz="1400" dirty="0" smtClean="0"/>
              <a:t>10</a:t>
            </a:r>
            <a:r>
              <a:rPr lang="es-SV" sz="1400" dirty="0" smtClean="0"/>
              <a:t> </a:t>
            </a:r>
            <a:r>
              <a:rPr lang="es-SV" sz="1400" dirty="0" smtClean="0"/>
              <a:t>casos </a:t>
            </a:r>
            <a:r>
              <a:rPr lang="es-SV" sz="1400" dirty="0" smtClean="0"/>
              <a:t>(22%). </a:t>
            </a:r>
            <a:endParaRPr lang="es-SV" sz="1400" b="1" dirty="0"/>
          </a:p>
          <a:p>
            <a:pPr algn="just"/>
            <a:endParaRPr lang="es-SV" sz="1400" dirty="0"/>
          </a:p>
        </p:txBody>
      </p:sp>
      <p:sp>
        <p:nvSpPr>
          <p:cNvPr id="25" name="12 CuadroTexto"/>
          <p:cNvSpPr txBox="1"/>
          <p:nvPr/>
        </p:nvSpPr>
        <p:spPr>
          <a:xfrm>
            <a:off x="3959655" y="980021"/>
            <a:ext cx="2651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Fecha de elaboración: </a:t>
            </a:r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05/08/2018</a:t>
            </a:r>
            <a:endParaRPr lang="es-SV" sz="1200" dirty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320634" y="1395590"/>
            <a:ext cx="2695698" cy="2365404"/>
            <a:chOff x="0" y="-83475"/>
            <a:chExt cx="2392045" cy="5644412"/>
          </a:xfrm>
        </p:grpSpPr>
        <p:sp>
          <p:nvSpPr>
            <p:cNvPr id="27" name="Rectángulo 26"/>
            <p:cNvSpPr/>
            <p:nvPr/>
          </p:nvSpPr>
          <p:spPr>
            <a:xfrm>
              <a:off x="0" y="676392"/>
              <a:ext cx="2392045" cy="4884545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182880" rIns="109728" bIns="2286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Atenciones y consultas</a:t>
              </a:r>
            </a:p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Situación Epidemiológica</a:t>
              </a:r>
              <a:endParaRPr lang="es-ES" sz="12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Otros eventos</a:t>
              </a:r>
              <a:endParaRPr lang="es-SV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Sistema de emergencias médicas</a:t>
              </a:r>
            </a:p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Recomendaciones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</p:txBody>
        </p:sp>
        <p:grpSp>
          <p:nvGrpSpPr>
            <p:cNvPr id="28" name="Grupo 27"/>
            <p:cNvGrpSpPr/>
            <p:nvPr/>
          </p:nvGrpSpPr>
          <p:grpSpPr>
            <a:xfrm>
              <a:off x="0" y="-83475"/>
              <a:ext cx="2392045" cy="620872"/>
              <a:chOff x="0" y="-83475"/>
              <a:chExt cx="2392045" cy="620872"/>
            </a:xfrm>
          </p:grpSpPr>
          <p:sp>
            <p:nvSpPr>
              <p:cNvPr id="29" name="Rectángulo 28"/>
              <p:cNvSpPr/>
              <p:nvPr/>
            </p:nvSpPr>
            <p:spPr>
              <a:xfrm>
                <a:off x="0" y="-83475"/>
                <a:ext cx="2392045" cy="210057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SV" sz="1600">
                  <a:cs typeface="Times New Roman" pitchFamily="18" charset="0"/>
                </a:endParaRPr>
              </a:p>
            </p:txBody>
          </p:sp>
          <p:sp>
            <p:nvSpPr>
              <p:cNvPr id="30" name="Cuadro de texto 204"/>
              <p:cNvSpPr txBox="1"/>
              <p:nvPr/>
            </p:nvSpPr>
            <p:spPr>
              <a:xfrm>
                <a:off x="0" y="158852"/>
                <a:ext cx="2392045" cy="37854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91440" rIns="9144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s-SV" sz="1200" cap="all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  <a:cs typeface="Times New Roman" pitchFamily="18" charset="0"/>
                  </a:rPr>
                  <a:t>CONTENIDO</a:t>
                </a:r>
                <a:endParaRPr lang="es-SV" sz="1050" dirty="0"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1" name="Rectángulo 30"/>
          <p:cNvSpPr/>
          <p:nvPr/>
        </p:nvSpPr>
        <p:spPr>
          <a:xfrm>
            <a:off x="109243" y="801057"/>
            <a:ext cx="649158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Boletín Epidemiológico  periodo de vacaciones </a:t>
            </a:r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Agosto 2018</a:t>
            </a:r>
            <a:endParaRPr lang="es-SV" sz="1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374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525781" y="206621"/>
            <a:ext cx="5144586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2400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Atenciones y consultas</a:t>
            </a:r>
            <a:endParaRPr lang="es-SV" sz="16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11" y="177663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graphicFrame>
        <p:nvGraphicFramePr>
          <p:cNvPr id="11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47781445"/>
              </p:ext>
            </p:extLst>
          </p:nvPr>
        </p:nvGraphicFramePr>
        <p:xfrm>
          <a:off x="813490" y="1952239"/>
          <a:ext cx="5231019" cy="2192315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174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04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64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84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u="none" strike="noStrike" dirty="0">
                          <a:effectLst/>
                        </a:rPr>
                        <a:t>Institución</a:t>
                      </a:r>
                      <a:endParaRPr lang="es-S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2000" u="none" strike="noStrike" dirty="0">
                          <a:effectLst/>
                        </a:rPr>
                        <a:t>No. de </a:t>
                      </a:r>
                      <a:r>
                        <a:rPr lang="es-SV" sz="2000" u="none" strike="noStrike" dirty="0" smtClean="0">
                          <a:effectLst/>
                        </a:rPr>
                        <a:t>consultas</a:t>
                      </a:r>
                      <a:endParaRPr lang="es-S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2000" u="none" strike="noStrike" dirty="0">
                          <a:effectLst/>
                        </a:rPr>
                        <a:t>%</a:t>
                      </a:r>
                      <a:endParaRPr lang="es-S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84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u="none" strike="noStrike" dirty="0">
                          <a:effectLst/>
                        </a:rPr>
                        <a:t>MINSAL</a:t>
                      </a:r>
                      <a:endParaRPr lang="es-S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84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u="none" strike="noStrike" dirty="0">
                          <a:effectLst/>
                        </a:rPr>
                        <a:t>FOSALUD</a:t>
                      </a:r>
                      <a:endParaRPr lang="es-S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94.44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84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u="none" strike="noStrike">
                          <a:effectLst/>
                        </a:rPr>
                        <a:t>ISSS</a:t>
                      </a:r>
                      <a:endParaRPr lang="es-SV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84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u="none" strike="noStrike" dirty="0">
                          <a:effectLst/>
                        </a:rPr>
                        <a:t>Total</a:t>
                      </a:r>
                      <a:endParaRPr lang="es-S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669635" y="795271"/>
            <a:ext cx="5518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Total de consultas atendidas </a:t>
            </a:r>
            <a:r>
              <a:rPr lang="es-MX" dirty="0" smtClean="0"/>
              <a:t>por institución en </a:t>
            </a:r>
            <a:r>
              <a:rPr lang="es-MX" dirty="0"/>
              <a:t>los establecimientos de salud del Sistema </a:t>
            </a:r>
            <a:r>
              <a:rPr lang="es-MX" dirty="0" smtClean="0"/>
              <a:t>Nacional </a:t>
            </a:r>
            <a:r>
              <a:rPr lang="es-MX" dirty="0"/>
              <a:t>de Salud, periodo de vacación día: </a:t>
            </a:r>
            <a:r>
              <a:rPr lang="es-MX" dirty="0" smtClean="0"/>
              <a:t>1-4 </a:t>
            </a:r>
            <a:r>
              <a:rPr lang="es-MX" b="1" dirty="0" smtClean="0"/>
              <a:t>de agosto </a:t>
            </a:r>
            <a:r>
              <a:rPr lang="es-MX" b="1" dirty="0"/>
              <a:t>de </a:t>
            </a:r>
            <a:r>
              <a:rPr lang="es-MX" b="1" dirty="0" smtClean="0"/>
              <a:t>2018</a:t>
            </a:r>
            <a:endParaRPr lang="es-SV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832408" y="4709890"/>
            <a:ext cx="2596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b="1" dirty="0"/>
              <a:t>Fuente: </a:t>
            </a:r>
            <a:r>
              <a:rPr lang="es-SV" sz="1200" b="1" dirty="0" smtClean="0"/>
              <a:t>VIGEPES/SUIS</a:t>
            </a:r>
            <a:endParaRPr lang="es-SV" sz="1200" b="1" dirty="0"/>
          </a:p>
        </p:txBody>
      </p:sp>
    </p:spTree>
    <p:extLst>
      <p:ext uri="{BB962C8B-B14F-4D97-AF65-F5344CB8AC3E}">
        <p14:creationId xmlns:p14="http://schemas.microsoft.com/office/powerpoint/2010/main" xmlns="" val="101986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525781" y="206621"/>
            <a:ext cx="5144586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2400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Atenciones y consultas</a:t>
            </a:r>
            <a:endParaRPr lang="es-SV" sz="16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11" y="177663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2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640080" y="593769"/>
            <a:ext cx="5783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referencias en 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establecimientos del sistema nacional de salud, vacaciones de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agosto, día 04/08/2018</a:t>
            </a:r>
            <a:endParaRPr lang="es-SV" sz="12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512322" y="4464946"/>
            <a:ext cx="6060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referencias 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en establecimientos del sistema nacional de salud, vacaciones de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agosto, 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del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01/08/2018 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al 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04/08/2018</a:t>
            </a:r>
            <a:endParaRPr lang="es-SV" sz="12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79120" y="3675888"/>
            <a:ext cx="5806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 smtClean="0">
                <a:latin typeface="Arial" pitchFamily="34" charset="0"/>
                <a:cs typeface="Arial" pitchFamily="34" charset="0"/>
              </a:rPr>
              <a:t>En las atenciones brindadas para este día respecto al mismo día de 2017 se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observa aumento de 14% (960)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en las consultas, reducción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 68% (1.540)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en emergencias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13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(52)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aumento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 referencias 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64820" y="7965948"/>
            <a:ext cx="608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 smtClean="0">
                <a:latin typeface="Arial" pitchFamily="34" charset="0"/>
                <a:cs typeface="Arial" pitchFamily="34" charset="0"/>
              </a:rPr>
              <a:t>En las atenciones brindadas hasta este día respecto al mismo período del 2017  se observa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un aumento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(1,636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en las consultas,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aumento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31% (3,100)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en emergencias y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(63)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 reducción de referencias 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uadroTexto 9"/>
          <p:cNvSpPr txBox="1"/>
          <p:nvPr/>
        </p:nvSpPr>
        <p:spPr>
          <a:xfrm>
            <a:off x="5458265" y="4270524"/>
            <a:ext cx="13997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/>
              <a:t>Fuente: </a:t>
            </a:r>
            <a:r>
              <a:rPr lang="es-SV" sz="800" b="1" dirty="0" smtClean="0"/>
              <a:t>VIGEPES/SUIS</a:t>
            </a:r>
            <a:endParaRPr lang="es-SV" sz="800" b="1" dirty="0"/>
          </a:p>
        </p:txBody>
      </p:sp>
      <p:sp>
        <p:nvSpPr>
          <p:cNvPr id="15" name="CuadroTexto 9"/>
          <p:cNvSpPr txBox="1"/>
          <p:nvPr/>
        </p:nvSpPr>
        <p:spPr>
          <a:xfrm>
            <a:off x="5484053" y="8474508"/>
            <a:ext cx="13997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/>
              <a:t>Fuente: </a:t>
            </a:r>
            <a:r>
              <a:rPr lang="es-SV" sz="800" b="1" dirty="0" smtClean="0"/>
              <a:t>VIGEPES/SUIS</a:t>
            </a:r>
            <a:endParaRPr lang="es-SV" sz="800" b="1" dirty="0"/>
          </a:p>
        </p:txBody>
      </p:sp>
      <p:pic>
        <p:nvPicPr>
          <p:cNvPr id="9223" name="Picture 7" descr="Vertical bars chart"/>
          <p:cNvPicPr>
            <a:picLocks noChangeAspect="1" noChangeArrowheads="1"/>
          </p:cNvPicPr>
          <p:nvPr/>
        </p:nvPicPr>
        <p:blipFill>
          <a:blip r:embed="rId3" cstate="print"/>
          <a:srcRect l="15965"/>
          <a:stretch>
            <a:fillRect/>
          </a:stretch>
        </p:blipFill>
        <p:spPr bwMode="auto">
          <a:xfrm>
            <a:off x="431800" y="1295400"/>
            <a:ext cx="6134100" cy="2311400"/>
          </a:xfrm>
          <a:prstGeom prst="rect">
            <a:avLst/>
          </a:prstGeom>
          <a:noFill/>
        </p:spPr>
      </p:pic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4" cstate="print"/>
          <a:srcRect l="31528" t="12326" r="28453" b="47049"/>
          <a:stretch>
            <a:fillRect/>
          </a:stretch>
        </p:blipFill>
        <p:spPr bwMode="auto">
          <a:xfrm>
            <a:off x="431800" y="5181600"/>
            <a:ext cx="6070600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9657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 de texto 28"/>
          <p:cNvSpPr txBox="1"/>
          <p:nvPr/>
        </p:nvSpPr>
        <p:spPr>
          <a:xfrm>
            <a:off x="549683" y="250297"/>
            <a:ext cx="5762625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2400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6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traso 11"/>
          <p:cNvSpPr/>
          <p:nvPr/>
        </p:nvSpPr>
        <p:spPr>
          <a:xfrm>
            <a:off x="2316" y="25029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419100" y="968877"/>
            <a:ext cx="6111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agosto, 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fecha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04/08/2018</a:t>
            </a:r>
            <a:endParaRPr lang="es-SV" sz="12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327660" y="4893377"/>
            <a:ext cx="580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</a:t>
            </a:r>
            <a:r>
              <a:rPr lang="es-SV" sz="105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objetos de vigilancia en vacaciones de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1 de agosto al  04/08/2018</a:t>
            </a:r>
            <a:endParaRPr lang="es-SV" sz="12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8140" y="3881628"/>
            <a:ext cx="6134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 smtClean="0">
                <a:latin typeface="Arial" pitchFamily="34" charset="0"/>
                <a:cs typeface="Arial" pitchFamily="34" charset="0"/>
              </a:rPr>
              <a:t>En los eventos de notificación para este día respecto al mismo día de 2017 se observa que: Infección respiratoria aguda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un aumento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(348),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Neumonías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una reducción del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65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(67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), diarrea y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gastroenteritis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aumento de 41%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(87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).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240" y="7706868"/>
            <a:ext cx="6134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 smtClean="0">
                <a:latin typeface="Arial" pitchFamily="34" charset="0"/>
                <a:cs typeface="Arial" pitchFamily="34" charset="0"/>
              </a:rPr>
              <a:t>En los eventos de notificación hasta este día respecto al mismo día de 2017 se observa que: Infección respiratoria aguda una 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19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(1,344), Neumonías una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51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(216),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diarrea y gastroenteritis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 aumento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40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(376). Fiebre tifoidea se registra (1) caso, en el 2017 no se reportan datos.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CuadroTexto 9"/>
          <p:cNvSpPr txBox="1"/>
          <p:nvPr/>
        </p:nvSpPr>
        <p:spPr>
          <a:xfrm>
            <a:off x="5458265" y="4531774"/>
            <a:ext cx="13997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/>
              <a:t>Fuente: </a:t>
            </a:r>
            <a:r>
              <a:rPr lang="es-SV" sz="800" b="1" dirty="0" smtClean="0"/>
              <a:t>VIGEPES/SUIS</a:t>
            </a:r>
            <a:endParaRPr lang="es-SV" sz="800" b="1" dirty="0"/>
          </a:p>
        </p:txBody>
      </p:sp>
      <p:sp>
        <p:nvSpPr>
          <p:cNvPr id="17" name="CuadroTexto 9"/>
          <p:cNvSpPr txBox="1"/>
          <p:nvPr/>
        </p:nvSpPr>
        <p:spPr>
          <a:xfrm>
            <a:off x="5484053" y="8474508"/>
            <a:ext cx="13997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/>
              <a:t>Fuente: </a:t>
            </a:r>
            <a:r>
              <a:rPr lang="es-SV" sz="800" b="1" dirty="0" smtClean="0"/>
              <a:t>VIGEPES/SUIS</a:t>
            </a:r>
            <a:endParaRPr lang="es-SV" sz="800" b="1" dirty="0"/>
          </a:p>
        </p:txBody>
      </p:sp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2" cstate="print"/>
          <a:srcRect l="28404" t="12500" r="28648" b="47049"/>
          <a:stretch>
            <a:fillRect/>
          </a:stretch>
        </p:blipFill>
        <p:spPr bwMode="auto">
          <a:xfrm>
            <a:off x="431800" y="1460500"/>
            <a:ext cx="59944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2" name="Picture 24"/>
          <p:cNvPicPr>
            <a:picLocks noChangeAspect="1" noChangeArrowheads="1"/>
          </p:cNvPicPr>
          <p:nvPr/>
        </p:nvPicPr>
        <p:blipFill>
          <a:blip r:embed="rId3" cstate="print"/>
          <a:srcRect l="27835" t="10817" r="24862" b="46394"/>
          <a:stretch>
            <a:fillRect/>
          </a:stretch>
        </p:blipFill>
        <p:spPr bwMode="auto">
          <a:xfrm>
            <a:off x="439616" y="5398468"/>
            <a:ext cx="6207370" cy="228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3638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8" y="137736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4" name="CuadroTexto 12"/>
          <p:cNvSpPr txBox="1"/>
          <p:nvPr/>
        </p:nvSpPr>
        <p:spPr>
          <a:xfrm>
            <a:off x="1891976" y="8733710"/>
            <a:ext cx="16238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/>
              <a:t>Fuente: VIGEPES/DESASTRES-SUIS</a:t>
            </a:r>
          </a:p>
        </p:txBody>
      </p:sp>
      <p:sp>
        <p:nvSpPr>
          <p:cNvPr id="21" name="Cuadro de texto 28"/>
          <p:cNvSpPr txBox="1"/>
          <p:nvPr/>
        </p:nvSpPr>
        <p:spPr>
          <a:xfrm>
            <a:off x="604547" y="61852"/>
            <a:ext cx="6308317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400" cap="all" dirty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05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898174" y="569716"/>
            <a:ext cx="4782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agosto, fecha 04/08/2018</a:t>
            </a:r>
            <a:endParaRPr lang="es-SV" sz="12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897640" y="4433421"/>
            <a:ext cx="5249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notificación </a:t>
            </a:r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objetos de vigilancia en vacaciones de Semana Santa, del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01/08//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2017 al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04/08/2018</a:t>
            </a:r>
            <a:endParaRPr lang="es-SV" sz="12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20040" y="3188208"/>
            <a:ext cx="613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 smtClean="0">
                <a:latin typeface="Arial" pitchFamily="34" charset="0"/>
                <a:cs typeface="Arial" pitchFamily="34" charset="0"/>
              </a:rPr>
              <a:t>En los eventos de notificación para este día respecto al mismo día del 2017 se observa que: </a:t>
            </a:r>
            <a:r>
              <a:rPr lang="es-SV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Lesiones por accidente por vehículo automotor (excepto motocicleta)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una reducción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del 27% (8), </a:t>
            </a:r>
            <a:r>
              <a:rPr lang="es-SV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Heridas por arma de fuego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se registran (6) casos. En el 2017 no se registran datos. He</a:t>
            </a:r>
            <a:r>
              <a:rPr lang="es-SV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ridas </a:t>
            </a:r>
            <a:r>
              <a:rPr lang="es-SV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por arma corto punzante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de incremento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(1), </a:t>
            </a:r>
            <a:r>
              <a:rPr lang="es-SV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Intoxicación alimentaria aguda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una reducción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100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(1)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y hepatitis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aguda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tipo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A se registran (5) casos. En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el 2017 no se registran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datos.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50520" y="7379208"/>
            <a:ext cx="613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 smtClean="0">
                <a:latin typeface="Arial" pitchFamily="34" charset="0"/>
                <a:cs typeface="Arial" pitchFamily="34" charset="0"/>
              </a:rPr>
              <a:t>En los eventos de notificación hasta este día respecto al mismo día del 2017 se observa que: </a:t>
            </a:r>
            <a:r>
              <a:rPr lang="es-SV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Lesiones por accidente por vehículo automotor (excepto motocicleta)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un aumento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124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(67), </a:t>
            </a:r>
            <a:r>
              <a:rPr lang="es-SV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heridas por arma de fuego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un aumento de 400% (4),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s-SV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eridas por arma corto punzante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de incremento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39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(24),  </a:t>
            </a:r>
            <a:r>
              <a:rPr lang="es-SV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Intoxicación alimentaria aguda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una reducción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300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(3)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y hepatitis aguda tipo 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A se registran (9) casos, en el 2017 no se registran datos.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uadroTexto 9"/>
          <p:cNvSpPr txBox="1"/>
          <p:nvPr/>
        </p:nvSpPr>
        <p:spPr>
          <a:xfrm>
            <a:off x="5458265" y="4270524"/>
            <a:ext cx="13997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/>
              <a:t>Fuente: </a:t>
            </a:r>
            <a:r>
              <a:rPr lang="es-SV" sz="800" b="1" dirty="0" smtClean="0"/>
              <a:t>VIGEPES/SUIS</a:t>
            </a:r>
            <a:endParaRPr lang="es-SV" sz="800" b="1" dirty="0"/>
          </a:p>
        </p:txBody>
      </p:sp>
      <p:sp>
        <p:nvSpPr>
          <p:cNvPr id="15" name="CuadroTexto 9"/>
          <p:cNvSpPr txBox="1"/>
          <p:nvPr/>
        </p:nvSpPr>
        <p:spPr>
          <a:xfrm>
            <a:off x="5484053" y="8474508"/>
            <a:ext cx="13997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/>
              <a:t>Fuente: </a:t>
            </a:r>
            <a:r>
              <a:rPr lang="es-SV" sz="800" b="1" dirty="0" smtClean="0"/>
              <a:t>VIGEPES/SUIS</a:t>
            </a:r>
            <a:endParaRPr lang="es-SV" sz="800" b="1" dirty="0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 cstate="print"/>
          <a:srcRect l="25544" t="12500" r="27559" b="46875"/>
          <a:stretch>
            <a:fillRect/>
          </a:stretch>
        </p:blipFill>
        <p:spPr bwMode="auto">
          <a:xfrm>
            <a:off x="527520" y="1037488"/>
            <a:ext cx="6101862" cy="2092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3" cstate="print"/>
          <a:srcRect l="25673" t="11058" r="28646" b="46875"/>
          <a:stretch>
            <a:fillRect/>
          </a:stretch>
        </p:blipFill>
        <p:spPr bwMode="auto">
          <a:xfrm>
            <a:off x="316523" y="4900906"/>
            <a:ext cx="6260123" cy="2467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8632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8" y="137736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4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21" name="Cuadro de texto 28"/>
          <p:cNvSpPr txBox="1"/>
          <p:nvPr/>
        </p:nvSpPr>
        <p:spPr>
          <a:xfrm>
            <a:off x="604547" y="61852"/>
            <a:ext cx="5598133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2400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Otros eventos</a:t>
            </a:r>
            <a:endParaRPr lang="es-SV" sz="16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444501" y="1752600"/>
          <a:ext cx="6172200" cy="5867400"/>
        </p:xfrm>
        <a:graphic>
          <a:graphicData uri="http://schemas.openxmlformats.org/presentationml/2006/ole">
            <p:oleObj spid="_x0000_s5121" r:id="rId3" imgW="7607520" imgH="7342560" progId="">
              <p:embed/>
            </p:oleObj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398300" y="1041400"/>
            <a:ext cx="6256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 smtClean="0">
                <a:solidFill>
                  <a:srgbClr val="000000"/>
                </a:solidFill>
                <a:cs typeface="Times New Roman" pitchFamily="16" charset="0"/>
              </a:rPr>
              <a:t>Análisis de resultados: Esta información corresponde al período acumulado del 1° al 5 de agosto de 2018, siendo informado el día 5 de agosto a las 8:30 a.m. Incluye las acciones “DURANTE” el período vacacional Agosto 2018. Se reportan 8 casos de personas vacunadas por animal transmisor de rabia (2 en Santa Ana y 6 La Libertad) y 5 sospecha de rabia animal en departamento de la Libertad.</a:t>
            </a:r>
          </a:p>
          <a:p>
            <a:pPr algn="just"/>
            <a:endParaRPr lang="es-SV" sz="1200" dirty="0"/>
          </a:p>
        </p:txBody>
      </p:sp>
      <p:sp>
        <p:nvSpPr>
          <p:cNvPr id="7" name="Cuadro de texto 28"/>
          <p:cNvSpPr txBox="1"/>
          <p:nvPr/>
        </p:nvSpPr>
        <p:spPr>
          <a:xfrm>
            <a:off x="604547" y="392052"/>
            <a:ext cx="5598133" cy="66204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2400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Salud Ambiental</a:t>
            </a:r>
          </a:p>
          <a:p>
            <a:pPr>
              <a:spcAft>
                <a:spcPts val="0"/>
              </a:spcAft>
            </a:pPr>
            <a:r>
              <a:rPr lang="es-SV" sz="1600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 Divino Salvador del Mundo, 2018</a:t>
            </a:r>
            <a:endParaRPr lang="es-SV" sz="2400" dirty="0" smtClean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632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7" y="280236"/>
            <a:ext cx="627385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5" name="Cuadro de texto 3091"/>
          <p:cNvSpPr txBox="1"/>
          <p:nvPr/>
        </p:nvSpPr>
        <p:spPr>
          <a:xfrm>
            <a:off x="701301" y="434604"/>
            <a:ext cx="5544421" cy="46857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s-SV" sz="1600" b="1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Actividades de SISTEMA DE EMERGENCIA MÉDICAS – S.E.M. en las últimas 24 h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85702582"/>
              </p:ext>
            </p:extLst>
          </p:nvPr>
        </p:nvGraphicFramePr>
        <p:xfrm>
          <a:off x="653142" y="2219741"/>
          <a:ext cx="5718704" cy="3659751"/>
        </p:xfrm>
        <a:graphic>
          <a:graphicData uri="http://schemas.openxmlformats.org/drawingml/2006/table">
            <a:tbl>
              <a:tblPr/>
              <a:tblGrid>
                <a:gridCol w="10362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654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69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30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TIPO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DETALLE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FRECUENCIA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804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ASISTENCIALES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DOLOR NO TRAUMATICO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ALTERACIONES NEUROLOGICAS Y/O NIVEL DE CONCIENCIA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GINECOLOGICAS/OBSTÉTRICAS/URINARIAS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TRAUMATISMOS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ACCIDENTE DE TRANSPORTE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DIFICULTAD PARA RESPIRAR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CLASIFICACIONES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HEMORRAGIAS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ALTERACION DE LOS SIGNOS VITALES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INTOXICACIONES/ALERGIAS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TRANSTORNOS GASTROINTESTINALES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6588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PSIQUIATRICAS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INFORMATIVAS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CONSEJO</a:t>
                      </a:r>
                      <a:r>
                        <a:rPr lang="es-SV" sz="1000" b="0" i="0" u="none" strike="noStrike" baseline="0" dirty="0">
                          <a:effectLst/>
                          <a:latin typeface="Arial" panose="020B0604020202020204" pitchFamily="34" charset="0"/>
                        </a:rPr>
                        <a:t> MÉDICO Y/O INFORMACIÓN DE SERVICIOS DE SALUD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URGENTE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2804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 panose="020B0604020202020204" pitchFamily="34" charset="0"/>
                        </a:rPr>
                        <a:t>135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1927754" y="6195845"/>
            <a:ext cx="45544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100" dirty="0"/>
              <a:t>Fuente: Sistema de Información del Sistema de Emergencias Médicas, SISEM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53142" y="1245476"/>
            <a:ext cx="45386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b="1" dirty="0"/>
              <a:t>COORDINACIÓN DE ASISTENCIAS</a:t>
            </a:r>
          </a:p>
          <a:p>
            <a:r>
              <a:rPr lang="es-SV" b="1" dirty="0"/>
              <a:t>REPORTE DESDE 7:00 AM DE 04 DE AGOSTO </a:t>
            </a:r>
          </a:p>
          <a:p>
            <a:r>
              <a:rPr lang="es-SV" b="1" dirty="0"/>
              <a:t>HASTA 7:00 AM DE 05 DE AGOSTO 2018</a:t>
            </a:r>
          </a:p>
          <a:p>
            <a:endParaRPr lang="es-SV" dirty="0"/>
          </a:p>
        </p:txBody>
      </p:sp>
      <p:sp>
        <p:nvSpPr>
          <p:cNvPr id="11" name="Rectángulo 10"/>
          <p:cNvSpPr/>
          <p:nvPr/>
        </p:nvSpPr>
        <p:spPr>
          <a:xfrm>
            <a:off x="653142" y="6457455"/>
            <a:ext cx="5887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000" dirty="0"/>
              <a:t>Estas coordinaciones de asistencias comprenden:</a:t>
            </a:r>
          </a:p>
          <a:p>
            <a:endParaRPr lang="es-SV" sz="1000" dirty="0"/>
          </a:p>
          <a:p>
            <a:r>
              <a:rPr lang="es-SV" sz="1000" dirty="0"/>
              <a:t>1) Demandas asistenciales: Envío de ambulancias, coordinadas con ambulancias SEM, Cuerpos de Socorro y Unidades del Sistema de Emergencias-911.</a:t>
            </a:r>
          </a:p>
          <a:p>
            <a:endParaRPr lang="es-SV" sz="1000" dirty="0"/>
          </a:p>
          <a:p>
            <a:r>
              <a:rPr lang="es-SV" sz="1000" dirty="0"/>
              <a:t>2) Demandas Informativas: Consejos en salud e información de servicios del sistema nacional de salud.</a:t>
            </a:r>
          </a:p>
          <a:p>
            <a:endParaRPr lang="es-SV" sz="1000" dirty="0"/>
          </a:p>
          <a:p>
            <a:r>
              <a:rPr lang="es-SV" sz="1000" dirty="0"/>
              <a:t>3) Demandas de transporte: Asistencias brindadas en apoyo a UCSF u hospitales de la Región Metropolitana.</a:t>
            </a:r>
          </a:p>
        </p:txBody>
      </p:sp>
    </p:spTree>
    <p:extLst>
      <p:ext uri="{BB962C8B-B14F-4D97-AF65-F5344CB8AC3E}">
        <p14:creationId xmlns:p14="http://schemas.microsoft.com/office/powerpoint/2010/main" xmlns="" val="208072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latin typeface="Arial Black" panose="020B0A04020102020204" pitchFamily="34" charset="0"/>
              </a:rPr>
              <a:t>6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261935" y="693247"/>
            <a:ext cx="6284008" cy="36120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>
                <a:latin typeface="Arial" pitchFamily="34" charset="0"/>
                <a:cs typeface="Arial" pitchFamily="34" charset="0"/>
              </a:rPr>
              <a:t>Prevención de accidentes de tránsito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Adoptar medidas preventivas al conducir a la defensiva, respetando el reglamento general de tránsito.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Uso de casco para motociclista o ciclista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Uso de cinturón de seguridad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Asignar conductor si toma bebidas alcohólicas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Evitar distracciones al manejar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No maneje mientras esté hablando por teléfono o mandando un texto; salga del camino y estacione en un lugar seguro para hacerlo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Realizar controles periódicos sobre el estado de seguridad del vehículo tales como  los frenos, presión de aire de los neumáticos, sillas para niños,  higiene de los vidrios del vehículo, etc.</a:t>
            </a:r>
          </a:p>
          <a:p>
            <a:pPr algn="l"/>
            <a:endParaRPr lang="es-SV" sz="1600" dirty="0">
              <a:latin typeface="Arial" pitchFamily="34" charset="0"/>
              <a:cs typeface="Arial" pitchFamily="34" charset="0"/>
            </a:endParaRPr>
          </a:p>
          <a:p>
            <a:endParaRPr lang="es-SV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340568" y="4754640"/>
            <a:ext cx="6350000" cy="39240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2200" b="1" dirty="0">
                <a:latin typeface="Arial" pitchFamily="34" charset="0"/>
                <a:cs typeface="Arial" pitchFamily="34" charset="0"/>
              </a:rPr>
              <a:t>Prevención de EDAS (alimentos y agua)</a:t>
            </a:r>
          </a:p>
          <a:p>
            <a:pPr marL="342900" indent="-342900" algn="l"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Lavarse</a:t>
            </a:r>
            <a:r>
              <a:rPr lang="es-SV" sz="1700" dirty="0">
                <a:latin typeface="Arial" pitchFamily="34" charset="0"/>
                <a:cs typeface="Arial" pitchFamily="34" charset="0"/>
              </a:rPr>
              <a:t> las manos después de ir al baño y antes de manipular alimentos o de comer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Procure comer siempre en su casa, de no ser así, coma en lugares higiénicos,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Enseñe a los pequeños a no llevarse objetos a la boca,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Lavar frutas y verduras antes de consumir,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Cuidado al cocer la comida, sobre todo las carnes y huevos, recuerde que deben tener una buena cocción,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Utiliza gel antibacterial frecuentemente para limpiarse las manos,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Tome precauciones al consumir mariscos, hágalo en lugares confiables,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Beba agua embotellada.</a:t>
            </a:r>
            <a:r>
              <a:rPr lang="es-SV" sz="1600" dirty="0">
                <a:latin typeface="Arial" pitchFamily="34" charset="0"/>
                <a:cs typeface="Arial" pitchFamily="34" charset="0"/>
              </a:rPr>
              <a:t/>
            </a:r>
            <a:br>
              <a:rPr lang="es-SV" sz="1600" dirty="0">
                <a:latin typeface="Arial" pitchFamily="34" charset="0"/>
                <a:cs typeface="Arial" pitchFamily="34" charset="0"/>
              </a:rPr>
            </a:b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393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SV" sz="1600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latin typeface="Arial Black" panose="020B0A04020102020204" pitchFamily="34" charset="0"/>
              </a:rPr>
              <a:t>6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355599" y="886358"/>
            <a:ext cx="6210301" cy="43655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Prevención de IRAS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Evitar cambios bruscos de temperatura,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Consumir frutas y verduras ricas en vitaminas A y C. Como por ejemplo: zanahoria, naranja, mandarina y limón, entre otras,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No fumar en lugares cerrados, ni cerca de niños, ancianos y personas enfermas,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Evitar lugares de alta concentración poblacional, como cines, teatros, bares, autobuses, etc.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Cubrir nariz y boca con pañuelos desechables al toser o estornudar y lavarse las manos para proteger a las demás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No saludar de forma directa (dando un beso o estrechando la mano) para no contagiar a otras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Tratar de mantenerse alejado de multitudes y sitios públicos.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Acudir al establecimiento de salud más cercano o consultar a su médico, especialmente en el caso de niños y ancianos con fiebre alta, debilidad generalizada, dificultad al respirar, tos seca persistente y dolores musculares.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Evitar tocarse ojos, boca y nariz, ya que los gérmenes se diseminan cuando una persona toca algún objeto contaminado y luego se toca los ojos, boca o nariz. </a:t>
            </a:r>
          </a:p>
          <a:p>
            <a:pPr algn="l"/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076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5698</TotalTime>
  <Words>1572</Words>
  <Application>Microsoft Office PowerPoint</Application>
  <PresentationFormat>Carta (216 x 279 mm)</PresentationFormat>
  <Paragraphs>235</Paragraphs>
  <Slides>9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0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</dc:creator>
  <cp:lastModifiedBy>Usuario</cp:lastModifiedBy>
  <cp:revision>524</cp:revision>
  <cp:lastPrinted>2017-08-03T16:16:14Z</cp:lastPrinted>
  <dcterms:created xsi:type="dcterms:W3CDTF">2014-07-23T17:05:02Z</dcterms:created>
  <dcterms:modified xsi:type="dcterms:W3CDTF">2018-08-05T17:57:25Z</dcterms:modified>
</cp:coreProperties>
</file>