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7" r:id="rId3"/>
    <p:sldId id="288" r:id="rId4"/>
    <p:sldId id="259" r:id="rId5"/>
    <p:sldId id="270" r:id="rId6"/>
    <p:sldId id="303" r:id="rId7"/>
    <p:sldId id="314" r:id="rId8"/>
    <p:sldId id="276" r:id="rId9"/>
    <p:sldId id="275" r:id="rId10"/>
  </p:sldIdLst>
  <p:sldSz cx="6858000" cy="9144000" type="letter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3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éctor Ramos MD." initials="HRM" lastIdx="3" clrIdx="0">
    <p:extLst>
      <p:ext uri="{19B8F6BF-5375-455C-9EA6-DF929625EA0E}">
        <p15:presenceInfo xmlns:p15="http://schemas.microsoft.com/office/powerpoint/2012/main" xmlns="" userId="b69e7336e00bf72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66"/>
    <a:srgbClr val="FF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9329" autoAdjust="0"/>
  </p:normalViewPr>
  <p:slideViewPr>
    <p:cSldViewPr snapToGrid="0" showGuides="1">
      <p:cViewPr>
        <p:scale>
          <a:sx n="100" d="100"/>
          <a:sy n="100" d="100"/>
        </p:scale>
        <p:origin x="-1182" y="-366"/>
      </p:cViewPr>
      <p:guideLst>
        <p:guide orient="horz" pos="283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30"/>
    </p:cViewPr>
  </p:sorterViewPr>
  <p:notesViewPr>
    <p:cSldViewPr snapToGrid="0" showGuides="1">
      <p:cViewPr varScale="1">
        <p:scale>
          <a:sx n="65" d="100"/>
          <a:sy n="65" d="100"/>
        </p:scale>
        <p:origin x="2682" y="9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FD6DA-9EE7-4A8C-92A7-3562375600D4}" type="datetimeFigureOut">
              <a:rPr lang="es-SV" smtClean="0"/>
              <a:pPr/>
              <a:t>2/8/2018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B3AB5D-F301-458E-B45E-0032E6369526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2331534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621B8A-DB56-47D9-9631-ED00FC6BBE8C}" type="datetimeFigureOut">
              <a:rPr lang="es-SV" smtClean="0"/>
              <a:pPr/>
              <a:t>2/8/2018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8F0EE-56F3-4F42-AE40-77ECEB0B5BA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941818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98F0EE-56F3-4F42-AE40-77ECEB0B5BAE}" type="slidenum">
              <a:rPr lang="es-SV" smtClean="0"/>
              <a:pPr/>
              <a:t>3</a:t>
            </a:fld>
            <a:endParaRPr lang="es-SV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2/8/2018</a:t>
            </a:fld>
            <a:endParaRPr lang="es-SV"/>
          </a:p>
        </p:txBody>
      </p:sp>
      <p:cxnSp>
        <p:nvCxnSpPr>
          <p:cNvPr id="7" name="Conector recto 6"/>
          <p:cNvCxnSpPr/>
          <p:nvPr userDrawn="1"/>
        </p:nvCxnSpPr>
        <p:spPr>
          <a:xfrm>
            <a:off x="3645353" y="8718552"/>
            <a:ext cx="2879090" cy="0"/>
          </a:xfrm>
          <a:prstGeom prst="line">
            <a:avLst/>
          </a:prstGeom>
          <a:noFill/>
          <a:ln w="25400" cap="flat" cmpd="sng" algn="ctr">
            <a:solidFill>
              <a:srgbClr val="4F81BD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8" name="CuadroTexto 7"/>
          <p:cNvSpPr txBox="1"/>
          <p:nvPr userDrawn="1"/>
        </p:nvSpPr>
        <p:spPr>
          <a:xfrm>
            <a:off x="3572086" y="8718552"/>
            <a:ext cx="306846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050" dirty="0"/>
              <a:t>© Ministerio de Salud / Dirección Vigilancia Sanitaria</a:t>
            </a:r>
            <a:endParaRPr lang="es-SV" sz="1050" dirty="0"/>
          </a:p>
          <a:p>
            <a:endParaRPr lang="es-SV" sz="1050" dirty="0"/>
          </a:p>
        </p:txBody>
      </p:sp>
    </p:spTree>
    <p:extLst>
      <p:ext uri="{BB962C8B-B14F-4D97-AF65-F5344CB8AC3E}">
        <p14:creationId xmlns:p14="http://schemas.microsoft.com/office/powerpoint/2010/main" xmlns="" val="1845095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2/8/2018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2987012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2/8/2018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413869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2/8/2018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3776800" y="8475136"/>
            <a:ext cx="287909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SV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/>
              <a:t>© Ministerio de Salud / Dirección Vigilancia Sanitaria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xmlns="" val="3534395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2/8/2018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3579878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2/8/2018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1850104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2/8/2018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430571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2/8/2018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2846230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2/8/2018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247412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2/8/2018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4159251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2/8/2018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1096604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A0302-C18C-4907-ACBA-A1EA14C484A6}" type="datetimeFigureOut">
              <a:rPr lang="es-SV" smtClean="0"/>
              <a:pPr/>
              <a:t>2/8/2018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522451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9160"/>
          <a:stretch/>
        </p:blipFill>
        <p:spPr bwMode="auto">
          <a:xfrm>
            <a:off x="113030" y="207327"/>
            <a:ext cx="6744970" cy="6292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5" name="Imagen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45430" y="314642"/>
            <a:ext cx="1255395" cy="455295"/>
          </a:xfrm>
          <a:prstGeom prst="rect">
            <a:avLst/>
          </a:prstGeom>
        </p:spPr>
      </p:pic>
      <p:pic>
        <p:nvPicPr>
          <p:cNvPr id="6" name="Imagen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2876" y="214947"/>
            <a:ext cx="533400" cy="554990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1572148" y="78485"/>
            <a:ext cx="3660909" cy="608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s-SV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República de El Salvador </a:t>
            </a:r>
          </a:p>
          <a:p>
            <a:pPr algn="ctr">
              <a:lnSpc>
                <a:spcPts val="2000"/>
              </a:lnSpc>
            </a:pPr>
            <a:r>
              <a:rPr lang="es-SV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Ministerio de Salud</a:t>
            </a:r>
          </a:p>
        </p:txBody>
      </p:sp>
      <p:sp>
        <p:nvSpPr>
          <p:cNvPr id="19" name="3 Rectángulo"/>
          <p:cNvSpPr>
            <a:spLocks noChangeArrowheads="1"/>
          </p:cNvSpPr>
          <p:nvPr/>
        </p:nvSpPr>
        <p:spPr bwMode="auto">
          <a:xfrm>
            <a:off x="3149600" y="1334676"/>
            <a:ext cx="3451225" cy="21705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noAutofit/>
          </a:bodyPr>
          <a:lstStyle/>
          <a:p>
            <a:pPr algn="just" fontAlgn="base">
              <a:spcBef>
                <a:spcPts val="600"/>
              </a:spcBef>
              <a:spcAft>
                <a:spcPts val="0"/>
              </a:spcAft>
            </a:pPr>
            <a:r>
              <a:rPr lang="es-SV" sz="1400" dirty="0">
                <a:ea typeface="Times New Roman" panose="02020603050405020304" pitchFamily="18" charset="0"/>
              </a:rPr>
              <a:t>La información presentada corresponde al periodo de vacaciones, agosto,  comprendido de las 09:00 hrs. del día 01 de agosto hasta las 09:00 del día 02 de agosto de 2017. Se emplearon datos de casos notificados en Sistema Nacional de Vigilancia Epidemiológica de El Salvador (VIGEPES) de </a:t>
            </a:r>
            <a:r>
              <a:rPr lang="es-SV" sz="1400" dirty="0" smtClean="0">
                <a:ea typeface="Times New Roman" panose="02020603050405020304" pitchFamily="18" charset="0"/>
              </a:rPr>
              <a:t>61 </a:t>
            </a:r>
            <a:r>
              <a:rPr lang="es-SV" sz="1400" dirty="0">
                <a:ea typeface="Times New Roman" panose="02020603050405020304" pitchFamily="18" charset="0"/>
              </a:rPr>
              <a:t>unidades </a:t>
            </a:r>
            <a:r>
              <a:rPr lang="es-SV" sz="1400" dirty="0" smtClean="0">
                <a:ea typeface="Times New Roman" panose="02020603050405020304" pitchFamily="18" charset="0"/>
              </a:rPr>
              <a:t>notificadoras.</a:t>
            </a:r>
            <a:endParaRPr lang="es-SV" sz="1400" dirty="0">
              <a:ea typeface="Times New Roman" panose="02020603050405020304" pitchFamily="18" charset="0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0" y="-461665"/>
            <a:ext cx="18473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/>
            </a:r>
            <a:br>
              <a:rPr kumimoji="0" lang="es-SV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</a:br>
            <a:r>
              <a:rPr kumimoji="0" lang="es-SV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/>
            </a:r>
            <a:br>
              <a:rPr kumimoji="0" lang="es-SV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</a:br>
            <a:endParaRPr kumimoji="0" lang="es-S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139723" y="3754691"/>
            <a:ext cx="645940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Principales causas de consulta, acumuladas desde el 01 de agosto a la fecha, años 2017 - 2018</a:t>
            </a:r>
            <a:endParaRPr lang="es-SV" sz="1200" dirty="0">
              <a:cs typeface="Times New Roman" pitchFamily="18" charset="0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4489245" y="8516098"/>
            <a:ext cx="21651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/>
              <a:t>Fuente: VIGEPES/DESASTRES-SUIS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60308504"/>
              </p:ext>
            </p:extLst>
          </p:nvPr>
        </p:nvGraphicFramePr>
        <p:xfrm>
          <a:off x="564240" y="4047456"/>
          <a:ext cx="5610365" cy="3245801"/>
        </p:xfrm>
        <a:graphic>
          <a:graphicData uri="http://schemas.openxmlformats.org/drawingml/2006/table">
            <a:tbl>
              <a:tblPr/>
              <a:tblGrid>
                <a:gridCol w="2987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407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242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1206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0542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2917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46239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N°</a:t>
                      </a:r>
                    </a:p>
                  </a:txBody>
                  <a:tcPr marL="9439" marR="9439" marT="94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Eventos</a:t>
                      </a:r>
                    </a:p>
                  </a:txBody>
                  <a:tcPr marL="9439" marR="9439" marT="94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2018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2017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Diferencia</a:t>
                      </a:r>
                    </a:p>
                  </a:txBody>
                  <a:tcPr marL="9439" marR="9439" marT="94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% variación</a:t>
                      </a:r>
                    </a:p>
                  </a:txBody>
                  <a:tcPr marL="9439" marR="9439" marT="94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028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Infección respiratoria aguda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1874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-1349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-72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545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Neumonías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24579283"/>
                  </a:ext>
                </a:extLst>
              </a:tr>
              <a:tr h="22545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Diarrea y gastroenteritis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-181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-68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95095581"/>
                  </a:ext>
                </a:extLst>
              </a:tr>
              <a:tr h="22545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Hepatitis aguda tipo 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7736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Fiebre Tifoidea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736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Casos sospechosos de paludismo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7736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Casos sospechosos de dengue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2545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Casos sospechosos de Chikungunya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7736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Casos sospechosos de Zika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7736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Lesiones por transmisor de rabia**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7736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Intoxicación Alimentaria aguda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2545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Heridas por arma cortopunzante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7736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Heridas por arma de fuego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7736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Lesiones por vehículos (no moto) *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-70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24" name="7 CuadroTexto"/>
          <p:cNvSpPr txBox="1"/>
          <p:nvPr/>
        </p:nvSpPr>
        <p:spPr>
          <a:xfrm>
            <a:off x="326026" y="7409996"/>
            <a:ext cx="61531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"/>
            <a:r>
              <a:rPr lang="es-SV" sz="1400" dirty="0"/>
              <a:t>Grupo de edad más afectado:  IRAS de 1 a 4 años con </a:t>
            </a:r>
            <a:r>
              <a:rPr lang="es-SV" sz="1400" dirty="0" smtClean="0"/>
              <a:t>98 </a:t>
            </a:r>
            <a:r>
              <a:rPr lang="es-SV" sz="1400" dirty="0"/>
              <a:t>casos </a:t>
            </a:r>
            <a:r>
              <a:rPr lang="es-SV" sz="1400" dirty="0" smtClean="0"/>
              <a:t>(20%), </a:t>
            </a:r>
            <a:r>
              <a:rPr lang="es-SV" sz="1400" dirty="0"/>
              <a:t>diarreas de 1 a 4 años con </a:t>
            </a:r>
            <a:r>
              <a:rPr lang="es-SV" sz="1400" dirty="0" smtClean="0"/>
              <a:t>23 </a:t>
            </a:r>
            <a:r>
              <a:rPr lang="es-SV" sz="1400" dirty="0"/>
              <a:t>casos </a:t>
            </a:r>
            <a:r>
              <a:rPr lang="es-SV" sz="1400" dirty="0" smtClean="0"/>
              <a:t>(32%); </a:t>
            </a:r>
            <a:r>
              <a:rPr lang="es-SV" sz="1400" dirty="0"/>
              <a:t>neumonías menor un años </a:t>
            </a:r>
            <a:r>
              <a:rPr lang="es-SV" sz="1400" dirty="0" smtClean="0"/>
              <a:t>16 (20%); </a:t>
            </a:r>
            <a:r>
              <a:rPr lang="es-SV" sz="1400" dirty="0"/>
              <a:t>lesiones por animal transmisor de rabia </a:t>
            </a:r>
            <a:r>
              <a:rPr lang="es-SV" sz="1400" dirty="0" smtClean="0"/>
              <a:t>40 </a:t>
            </a:r>
            <a:r>
              <a:rPr lang="es-SV" sz="1400" dirty="0"/>
              <a:t>a </a:t>
            </a:r>
            <a:r>
              <a:rPr lang="es-SV" sz="1400" dirty="0" smtClean="0"/>
              <a:t>49 </a:t>
            </a:r>
            <a:r>
              <a:rPr lang="es-SV" sz="1400" dirty="0"/>
              <a:t>años </a:t>
            </a:r>
            <a:r>
              <a:rPr lang="es-SV" sz="1400" dirty="0" smtClean="0"/>
              <a:t>3 </a:t>
            </a:r>
            <a:r>
              <a:rPr lang="es-SV" sz="1400" dirty="0"/>
              <a:t>casos </a:t>
            </a:r>
            <a:r>
              <a:rPr lang="es-SV" sz="1400" dirty="0" smtClean="0"/>
              <a:t>(19%). </a:t>
            </a:r>
            <a:endParaRPr lang="es-SV" sz="1400" b="1" dirty="0"/>
          </a:p>
          <a:p>
            <a:pPr algn="just"/>
            <a:endParaRPr lang="es-SV" sz="1400" dirty="0"/>
          </a:p>
        </p:txBody>
      </p:sp>
      <p:sp>
        <p:nvSpPr>
          <p:cNvPr id="25" name="12 CuadroTexto"/>
          <p:cNvSpPr txBox="1"/>
          <p:nvPr/>
        </p:nvSpPr>
        <p:spPr>
          <a:xfrm>
            <a:off x="3959655" y="980021"/>
            <a:ext cx="26516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Fecha de elaboración: 02/08/2018</a:t>
            </a:r>
          </a:p>
        </p:txBody>
      </p:sp>
      <p:grpSp>
        <p:nvGrpSpPr>
          <p:cNvPr id="20" name="Grupo 19"/>
          <p:cNvGrpSpPr/>
          <p:nvPr/>
        </p:nvGrpSpPr>
        <p:grpSpPr>
          <a:xfrm>
            <a:off x="320634" y="1395590"/>
            <a:ext cx="2695698" cy="2365404"/>
            <a:chOff x="0" y="-83475"/>
            <a:chExt cx="2392045" cy="5644412"/>
          </a:xfrm>
        </p:grpSpPr>
        <p:sp>
          <p:nvSpPr>
            <p:cNvPr id="27" name="Rectángulo 26"/>
            <p:cNvSpPr/>
            <p:nvPr/>
          </p:nvSpPr>
          <p:spPr>
            <a:xfrm>
              <a:off x="0" y="676392"/>
              <a:ext cx="2392045" cy="4884545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182880" rIns="109728" bIns="2286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342900" lvl="0" indent="-342900">
                <a:lnSpc>
                  <a:spcPct val="150000"/>
                </a:lnSpc>
                <a:spcAft>
                  <a:spcPts val="0"/>
                </a:spcAft>
                <a:buFont typeface="+mj-lt"/>
                <a:buAutoNum type="arabicPeriod"/>
              </a:pPr>
              <a:r>
                <a:rPr lang="es-ES" sz="1200" dirty="0" smtClean="0">
                  <a:solidFill>
                    <a:srgbClr val="000000"/>
                  </a:solidFill>
                  <a:ea typeface="Calibri" panose="020F0502020204030204" pitchFamily="34" charset="0"/>
                  <a:cs typeface="Times New Roman" pitchFamily="18" charset="0"/>
                </a:rPr>
                <a:t>Atenciones </a:t>
              </a:r>
              <a:r>
                <a:rPr lang="es-ES" sz="12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itchFamily="18" charset="0"/>
                </a:rPr>
                <a:t>y consultas</a:t>
              </a:r>
            </a:p>
            <a:p>
              <a:pPr marL="342900" lvl="0" indent="-342900">
                <a:lnSpc>
                  <a:spcPct val="150000"/>
                </a:lnSpc>
                <a:spcAft>
                  <a:spcPts val="0"/>
                </a:spcAft>
                <a:buFont typeface="+mj-lt"/>
                <a:buAutoNum type="arabicPeriod"/>
              </a:pPr>
              <a:r>
                <a:rPr lang="es-ES" sz="12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itchFamily="18" charset="0"/>
                </a:rPr>
                <a:t>Situación Epidemiológica</a:t>
              </a:r>
              <a:endParaRPr lang="es-ES" sz="1200" dirty="0">
                <a:solidFill>
                  <a:srgbClr val="FF0000"/>
                </a:solidFill>
                <a:ea typeface="Calibri" panose="020F0502020204030204" pitchFamily="34" charset="0"/>
                <a:cs typeface="Times New Roman" pitchFamily="18" charset="0"/>
              </a:endParaRPr>
            </a:p>
            <a:p>
              <a:pPr marL="342900" lvl="0" indent="-342900">
                <a:lnSpc>
                  <a:spcPct val="150000"/>
                </a:lnSpc>
                <a:spcAft>
                  <a:spcPts val="0"/>
                </a:spcAft>
                <a:buFont typeface="+mj-lt"/>
                <a:buAutoNum type="arabicPeriod"/>
              </a:pPr>
              <a:r>
                <a:rPr lang="es-ES" sz="12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itchFamily="18" charset="0"/>
                </a:rPr>
                <a:t>Otros eventos</a:t>
              </a:r>
              <a:endParaRPr lang="es-SV" sz="1200" dirty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endParaRPr>
            </a:p>
            <a:p>
              <a:pPr marL="342900" lvl="0" indent="-342900">
                <a:lnSpc>
                  <a:spcPct val="150000"/>
                </a:lnSpc>
                <a:spcAft>
                  <a:spcPts val="0"/>
                </a:spcAft>
                <a:buFont typeface="+mj-lt"/>
                <a:buAutoNum type="arabicPeriod"/>
              </a:pPr>
              <a:r>
                <a:rPr lang="es-SV" sz="12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itchFamily="18" charset="0"/>
                </a:rPr>
                <a:t>Sistema de emergencias médicas</a:t>
              </a:r>
            </a:p>
            <a:p>
              <a:pPr marL="342900" lvl="0" indent="-342900">
                <a:lnSpc>
                  <a:spcPct val="150000"/>
                </a:lnSpc>
                <a:spcAft>
                  <a:spcPts val="0"/>
                </a:spcAft>
                <a:buFont typeface="+mj-lt"/>
                <a:buAutoNum type="arabicPeriod"/>
              </a:pPr>
              <a:r>
                <a:rPr lang="es-SV" sz="12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itchFamily="18" charset="0"/>
                </a:rPr>
                <a:t>Recomendaciones</a:t>
              </a:r>
              <a:endParaRPr lang="es-SV" sz="1100" dirty="0">
                <a:effectLst/>
                <a:ea typeface="Calibri" panose="020F0502020204030204" pitchFamily="34" charset="0"/>
                <a:cs typeface="Times New Roman" pitchFamily="18" charset="0"/>
              </a:endParaRPr>
            </a:p>
          </p:txBody>
        </p:sp>
        <p:grpSp>
          <p:nvGrpSpPr>
            <p:cNvPr id="28" name="Grupo 27"/>
            <p:cNvGrpSpPr/>
            <p:nvPr/>
          </p:nvGrpSpPr>
          <p:grpSpPr>
            <a:xfrm>
              <a:off x="0" y="-83475"/>
              <a:ext cx="2392045" cy="620872"/>
              <a:chOff x="0" y="-83475"/>
              <a:chExt cx="2392045" cy="620872"/>
            </a:xfrm>
          </p:grpSpPr>
          <p:sp>
            <p:nvSpPr>
              <p:cNvPr id="29" name="Rectángulo 28"/>
              <p:cNvSpPr/>
              <p:nvPr/>
            </p:nvSpPr>
            <p:spPr>
              <a:xfrm>
                <a:off x="0" y="-83475"/>
                <a:ext cx="2392045" cy="210057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s-SV" sz="1600">
                  <a:cs typeface="Times New Roman" pitchFamily="18" charset="0"/>
                </a:endParaRPr>
              </a:p>
            </p:txBody>
          </p:sp>
          <p:sp>
            <p:nvSpPr>
              <p:cNvPr id="30" name="Cuadro de texto 204"/>
              <p:cNvSpPr txBox="1"/>
              <p:nvPr/>
            </p:nvSpPr>
            <p:spPr>
              <a:xfrm>
                <a:off x="0" y="158852"/>
                <a:ext cx="2392045" cy="37854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6350">
                <a:solidFill>
                  <a:schemeClr val="accent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91440" rIns="91440" bIns="9144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s-SV" sz="1200" cap="all" dirty="0">
                    <a:solidFill>
                      <a:schemeClr val="tx1"/>
                    </a:solidFill>
                    <a:effectLst/>
                    <a:ea typeface="Times New Roman" panose="02020603050405020304" pitchFamily="18" charset="0"/>
                    <a:cs typeface="Times New Roman" pitchFamily="18" charset="0"/>
                  </a:rPr>
                  <a:t>CONTENIDO</a:t>
                </a:r>
                <a:endParaRPr lang="es-SV" sz="1050" dirty="0"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31" name="Rectángulo 30"/>
          <p:cNvSpPr/>
          <p:nvPr/>
        </p:nvSpPr>
        <p:spPr>
          <a:xfrm>
            <a:off x="109243" y="801057"/>
            <a:ext cx="649158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2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Boletín Epidemiológico  periodo de vacaciones Agosto 2018</a:t>
            </a:r>
            <a:endParaRPr lang="es-SV" sz="1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3745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21"/>
          <p:cNvSpPr txBox="1"/>
          <p:nvPr/>
        </p:nvSpPr>
        <p:spPr>
          <a:xfrm>
            <a:off x="525781" y="206621"/>
            <a:ext cx="5144586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2400" dirty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Atenciones y consultas</a:t>
            </a:r>
            <a:endParaRPr lang="es-SV" sz="16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traso 2"/>
          <p:cNvSpPr/>
          <p:nvPr/>
        </p:nvSpPr>
        <p:spPr>
          <a:xfrm>
            <a:off x="1911" y="177663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>
                <a:latin typeface="Arial Black" panose="020B0A04020102020204" pitchFamily="34" charset="0"/>
              </a:rPr>
              <a:t>1</a:t>
            </a:r>
          </a:p>
        </p:txBody>
      </p:sp>
      <p:graphicFrame>
        <p:nvGraphicFramePr>
          <p:cNvPr id="11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47781445"/>
              </p:ext>
            </p:extLst>
          </p:nvPr>
        </p:nvGraphicFramePr>
        <p:xfrm>
          <a:off x="813490" y="1829131"/>
          <a:ext cx="5231019" cy="2133269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21740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604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964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8463"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u="none" strike="noStrike" dirty="0">
                          <a:effectLst/>
                        </a:rPr>
                        <a:t>Institución</a:t>
                      </a:r>
                      <a:endParaRPr lang="es-S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2000" u="none" strike="noStrike" dirty="0">
                          <a:effectLst/>
                        </a:rPr>
                        <a:t>No. de consultas</a:t>
                      </a:r>
                      <a:endParaRPr lang="es-S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2800" u="none" strike="noStrike" dirty="0">
                          <a:effectLst/>
                        </a:rPr>
                        <a:t>%</a:t>
                      </a:r>
                      <a:endParaRPr lang="es-SV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8463"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u="none" strike="noStrike" dirty="0">
                          <a:effectLst/>
                        </a:rPr>
                        <a:t>MINSAL</a:t>
                      </a:r>
                      <a:endParaRPr lang="es-S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s-SV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s-SV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8463"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u="none" strike="noStrike" dirty="0">
                          <a:effectLst/>
                        </a:rPr>
                        <a:t>FOSALUD</a:t>
                      </a:r>
                      <a:endParaRPr lang="es-S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s-SV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s-SV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8463"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u="none" strike="noStrike">
                          <a:effectLst/>
                        </a:rPr>
                        <a:t>ISSS</a:t>
                      </a:r>
                      <a:endParaRPr lang="es-SV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s-SV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s-SV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5352">
                <a:tc>
                  <a:txBody>
                    <a:bodyPr/>
                    <a:lstStyle/>
                    <a:p>
                      <a:pPr algn="ctr" fontAlgn="b"/>
                      <a:r>
                        <a:rPr lang="es-SV" sz="2400" b="1" u="none" strike="noStrike" dirty="0">
                          <a:effectLst/>
                        </a:rPr>
                        <a:t>Total</a:t>
                      </a:r>
                      <a:endParaRPr lang="es-SV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s-SV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s-SV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2" name="Rectángulo 1"/>
          <p:cNvSpPr/>
          <p:nvPr/>
        </p:nvSpPr>
        <p:spPr>
          <a:xfrm>
            <a:off x="669635" y="795271"/>
            <a:ext cx="55187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Total de consultas atendidas por institución en los establecimientos de salud del Sistema Nacional de Salud, periodo de vacación día: 1 </a:t>
            </a:r>
            <a:r>
              <a:rPr lang="es-MX" b="1" dirty="0"/>
              <a:t>de agosto de 2018</a:t>
            </a:r>
            <a:endParaRPr lang="es-SV" b="1" dirty="0"/>
          </a:p>
        </p:txBody>
      </p:sp>
      <p:sp>
        <p:nvSpPr>
          <p:cNvPr id="14" name="CuadroTexto 13"/>
          <p:cNvSpPr txBox="1"/>
          <p:nvPr/>
        </p:nvSpPr>
        <p:spPr>
          <a:xfrm>
            <a:off x="832408" y="4709890"/>
            <a:ext cx="25965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200" b="1" dirty="0"/>
              <a:t>Fuente: VIGEPES/SUIS</a:t>
            </a:r>
          </a:p>
        </p:txBody>
      </p:sp>
    </p:spTree>
    <p:extLst>
      <p:ext uri="{BB962C8B-B14F-4D97-AF65-F5344CB8AC3E}">
        <p14:creationId xmlns:p14="http://schemas.microsoft.com/office/powerpoint/2010/main" xmlns="" val="1019863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21"/>
          <p:cNvSpPr txBox="1"/>
          <p:nvPr/>
        </p:nvSpPr>
        <p:spPr>
          <a:xfrm>
            <a:off x="525781" y="206621"/>
            <a:ext cx="5144586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2400" dirty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Atenciones y consultas</a:t>
            </a:r>
            <a:endParaRPr lang="es-SV" sz="16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traso 2"/>
          <p:cNvSpPr/>
          <p:nvPr/>
        </p:nvSpPr>
        <p:spPr>
          <a:xfrm>
            <a:off x="1911" y="177663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5458265" y="4270524"/>
            <a:ext cx="13997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b="1" dirty="0"/>
              <a:t>Fuente: </a:t>
            </a:r>
            <a:r>
              <a:rPr lang="es-SV" sz="800" b="1" dirty="0" smtClean="0"/>
              <a:t>VIGEPES/SUIS</a:t>
            </a:r>
            <a:endParaRPr lang="es-SV" sz="800" b="1" dirty="0"/>
          </a:p>
        </p:txBody>
      </p:sp>
      <p:sp>
        <p:nvSpPr>
          <p:cNvPr id="13" name="CuadroTexto 12"/>
          <p:cNvSpPr txBox="1"/>
          <p:nvPr/>
        </p:nvSpPr>
        <p:spPr>
          <a:xfrm>
            <a:off x="640080" y="593769"/>
            <a:ext cx="5783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Total consultas, emergencias y referencias en establecimientos del sistema nacional de salud, vacaciones de agosto, día 01/08/2018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512322" y="4464946"/>
            <a:ext cx="60602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Total consultas, emergencias y referencias en establecimientos del sistema nacional de salud, vacaciones de agosto, del 01/08/2018 al  01/08/2018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79120" y="3675888"/>
            <a:ext cx="5806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200" dirty="0">
                <a:latin typeface="Arial" pitchFamily="34" charset="0"/>
                <a:cs typeface="Arial" pitchFamily="34" charset="0"/>
              </a:rPr>
              <a:t>En las atenciones brindadas para este día respecto al mismo día de 2017 se observa una reducción de </a:t>
            </a:r>
            <a:r>
              <a:rPr lang="es-SV" sz="1200" dirty="0" smtClean="0"/>
              <a:t>51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% (</a:t>
            </a:r>
            <a:r>
              <a:rPr lang="es-SV" sz="1200" dirty="0" smtClean="0"/>
              <a:t>3791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en las consultas, reducción 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70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%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(2007)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en emergencias y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52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%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(243)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de reducción de referencias </a:t>
            </a:r>
          </a:p>
        </p:txBody>
      </p:sp>
      <p:sp>
        <p:nvSpPr>
          <p:cNvPr id="12" name="CuadroTexto 9"/>
          <p:cNvSpPr txBox="1"/>
          <p:nvPr/>
        </p:nvSpPr>
        <p:spPr>
          <a:xfrm>
            <a:off x="5484053" y="8474508"/>
            <a:ext cx="13997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b="1" dirty="0"/>
              <a:t>Fuente: </a:t>
            </a:r>
            <a:r>
              <a:rPr lang="es-SV" sz="800" b="1" dirty="0" smtClean="0"/>
              <a:t>VIGEPES/SUIS</a:t>
            </a:r>
            <a:endParaRPr lang="es-SV" sz="800" b="1" dirty="0"/>
          </a:p>
        </p:txBody>
      </p:sp>
      <p:pic>
        <p:nvPicPr>
          <p:cNvPr id="9218" name="Picture 2" descr="Vertical bars chart"/>
          <p:cNvPicPr>
            <a:picLocks noChangeAspect="1" noChangeArrowheads="1"/>
          </p:cNvPicPr>
          <p:nvPr/>
        </p:nvPicPr>
        <p:blipFill>
          <a:blip r:embed="rId3" cstate="print"/>
          <a:srcRect l="20185" t="9333" r="9037"/>
          <a:stretch>
            <a:fillRect/>
          </a:stretch>
        </p:blipFill>
        <p:spPr bwMode="auto">
          <a:xfrm>
            <a:off x="638175" y="1190625"/>
            <a:ext cx="6067425" cy="2514600"/>
          </a:xfrm>
          <a:prstGeom prst="rect">
            <a:avLst/>
          </a:prstGeom>
          <a:noFill/>
        </p:spPr>
      </p:pic>
      <p:pic>
        <p:nvPicPr>
          <p:cNvPr id="16" name="Picture 2" descr="Vertical bars chart"/>
          <p:cNvPicPr>
            <a:picLocks noChangeAspect="1" noChangeArrowheads="1"/>
          </p:cNvPicPr>
          <p:nvPr/>
        </p:nvPicPr>
        <p:blipFill>
          <a:blip r:embed="rId3" cstate="print"/>
          <a:srcRect l="20185" t="9333" r="9037"/>
          <a:stretch>
            <a:fillRect/>
          </a:stretch>
        </p:blipFill>
        <p:spPr bwMode="auto">
          <a:xfrm>
            <a:off x="552450" y="5076825"/>
            <a:ext cx="6067425" cy="2876550"/>
          </a:xfrm>
          <a:prstGeom prst="rect">
            <a:avLst/>
          </a:prstGeom>
          <a:noFill/>
        </p:spPr>
      </p:pic>
      <p:sp>
        <p:nvSpPr>
          <p:cNvPr id="15" name="14 CuadroTexto"/>
          <p:cNvSpPr txBox="1"/>
          <p:nvPr/>
        </p:nvSpPr>
        <p:spPr>
          <a:xfrm>
            <a:off x="750570" y="7885938"/>
            <a:ext cx="5806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200" dirty="0">
                <a:latin typeface="Arial" pitchFamily="34" charset="0"/>
                <a:cs typeface="Arial" pitchFamily="34" charset="0"/>
              </a:rPr>
              <a:t>En las atenciones brindadas para este día respecto al mismo día de 2017 se observa una reducción de </a:t>
            </a:r>
            <a:r>
              <a:rPr lang="es-SV" sz="1200" dirty="0" smtClean="0"/>
              <a:t>51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% (</a:t>
            </a:r>
            <a:r>
              <a:rPr lang="es-SV" sz="1200" dirty="0" smtClean="0"/>
              <a:t>3791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en las consultas, reducción 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70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%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(2007)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en emergencias y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52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%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(243)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de reducción de referencias </a:t>
            </a:r>
          </a:p>
        </p:txBody>
      </p:sp>
    </p:spTree>
    <p:extLst>
      <p:ext uri="{BB962C8B-B14F-4D97-AF65-F5344CB8AC3E}">
        <p14:creationId xmlns:p14="http://schemas.microsoft.com/office/powerpoint/2010/main" xmlns="" val="696572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 de texto 28"/>
          <p:cNvSpPr txBox="1"/>
          <p:nvPr/>
        </p:nvSpPr>
        <p:spPr>
          <a:xfrm>
            <a:off x="549683" y="250297"/>
            <a:ext cx="5762625" cy="47036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2400" dirty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Situación epidemiológica de eventos agrupados</a:t>
            </a:r>
            <a:endParaRPr lang="es-SV" sz="16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traso 11"/>
          <p:cNvSpPr/>
          <p:nvPr/>
        </p:nvSpPr>
        <p:spPr>
          <a:xfrm>
            <a:off x="2316" y="25029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419100" y="968877"/>
            <a:ext cx="6111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Eventos de notificación agrupada objetos de vigilancia en vacaciones de agosto, fecha 01/08/2018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327660" y="4893377"/>
            <a:ext cx="5806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Eventos de notificación </a:t>
            </a:r>
            <a:r>
              <a:rPr lang="es-SV" sz="105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agrupada</a:t>
            </a:r>
            <a:r>
              <a:rPr lang="es-SV" sz="12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 objetos de vigilancia en vacaciones de 1 de agosto al  01/08/2018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8140" y="3881628"/>
            <a:ext cx="6134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200" dirty="0">
                <a:latin typeface="Arial" pitchFamily="34" charset="0"/>
                <a:cs typeface="Arial" pitchFamily="34" charset="0"/>
              </a:rPr>
              <a:t>En los eventos de notificación para este día respecto al mismo día de 2017 se observa que: Infección respiratoria aguda una reducción 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72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%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(1349),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diarrea y gastroenteritis una reducción 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68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%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(181),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neumonía de aumento 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20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%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(20),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lesiones por animal transmisor  de rabia una reducción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29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%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(7)</a:t>
            </a:r>
            <a:endParaRPr lang="es-SV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CuadroTexto 17"/>
          <p:cNvSpPr txBox="1"/>
          <p:nvPr/>
        </p:nvSpPr>
        <p:spPr>
          <a:xfrm>
            <a:off x="5497725" y="8416402"/>
            <a:ext cx="13602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/>
              <a:t>F</a:t>
            </a:r>
            <a:r>
              <a:rPr lang="es-SV" sz="1000" dirty="0" smtClean="0"/>
              <a:t>uente</a:t>
            </a:r>
            <a:r>
              <a:rPr lang="es-SV" sz="1000" dirty="0"/>
              <a:t>: </a:t>
            </a:r>
            <a:r>
              <a:rPr lang="es-SV" sz="1000" dirty="0" smtClean="0"/>
              <a:t>VIGEPES/SUIS</a:t>
            </a:r>
            <a:endParaRPr lang="es-SV" sz="1000" dirty="0"/>
          </a:p>
        </p:txBody>
      </p:sp>
      <p:sp>
        <p:nvSpPr>
          <p:cNvPr id="17" name="CuadroTexto 17"/>
          <p:cNvSpPr txBox="1"/>
          <p:nvPr/>
        </p:nvSpPr>
        <p:spPr>
          <a:xfrm>
            <a:off x="5523513" y="4643830"/>
            <a:ext cx="13602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 smtClean="0"/>
              <a:t>Fuente</a:t>
            </a:r>
            <a:r>
              <a:rPr lang="es-SV" sz="1000" dirty="0"/>
              <a:t>: </a:t>
            </a:r>
            <a:r>
              <a:rPr lang="es-SV" sz="1000" dirty="0" smtClean="0"/>
              <a:t>VIGEPES/SUIS</a:t>
            </a:r>
            <a:endParaRPr lang="es-SV" sz="1000" dirty="0"/>
          </a:p>
        </p:txBody>
      </p:sp>
      <p:pic>
        <p:nvPicPr>
          <p:cNvPr id="7170" name="Picture 2" descr="Vertical bars chart"/>
          <p:cNvPicPr>
            <a:picLocks noChangeAspect="1" noChangeArrowheads="1"/>
          </p:cNvPicPr>
          <p:nvPr/>
        </p:nvPicPr>
        <p:blipFill>
          <a:blip r:embed="rId2" cstate="print"/>
          <a:srcRect l="6296" t="9111" r="9259"/>
          <a:stretch>
            <a:fillRect/>
          </a:stretch>
        </p:blipFill>
        <p:spPr bwMode="auto">
          <a:xfrm>
            <a:off x="457200" y="1428750"/>
            <a:ext cx="5981700" cy="2476499"/>
          </a:xfrm>
          <a:prstGeom prst="rect">
            <a:avLst/>
          </a:prstGeom>
          <a:noFill/>
        </p:spPr>
      </p:pic>
      <p:pic>
        <p:nvPicPr>
          <p:cNvPr id="13" name="Picture 2" descr="Vertical bars chart"/>
          <p:cNvPicPr>
            <a:picLocks noChangeAspect="1" noChangeArrowheads="1"/>
          </p:cNvPicPr>
          <p:nvPr/>
        </p:nvPicPr>
        <p:blipFill>
          <a:blip r:embed="rId2" cstate="print"/>
          <a:srcRect l="6296" t="9111" r="9259"/>
          <a:stretch>
            <a:fillRect/>
          </a:stretch>
        </p:blipFill>
        <p:spPr bwMode="auto">
          <a:xfrm>
            <a:off x="438150" y="5324475"/>
            <a:ext cx="5981700" cy="2428874"/>
          </a:xfrm>
          <a:prstGeom prst="rect">
            <a:avLst/>
          </a:prstGeom>
          <a:noFill/>
        </p:spPr>
      </p:pic>
      <p:sp>
        <p:nvSpPr>
          <p:cNvPr id="18" name="17 CuadroTexto"/>
          <p:cNvSpPr txBox="1"/>
          <p:nvPr/>
        </p:nvSpPr>
        <p:spPr>
          <a:xfrm>
            <a:off x="434340" y="7663053"/>
            <a:ext cx="6134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200" dirty="0">
                <a:latin typeface="Arial" pitchFamily="34" charset="0"/>
                <a:cs typeface="Arial" pitchFamily="34" charset="0"/>
              </a:rPr>
              <a:t>En los eventos de notificación para este día respecto al mismo día de 2017 se observa que: Infección respiratoria aguda una reducción 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72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%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(1349),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diarrea y gastroenteritis una reducción 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68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%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(181),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neumonía de aumento 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20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%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(20),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lesiones por animal transmisor  de rabia una reducción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29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%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(7)</a:t>
            </a:r>
            <a:endParaRPr lang="es-SV" sz="1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6387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raso 11"/>
          <p:cNvSpPr/>
          <p:nvPr/>
        </p:nvSpPr>
        <p:spPr>
          <a:xfrm>
            <a:off x="25758" y="137736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14" name="CuadroTexto 12"/>
          <p:cNvSpPr txBox="1"/>
          <p:nvPr/>
        </p:nvSpPr>
        <p:spPr>
          <a:xfrm>
            <a:off x="1891976" y="8733710"/>
            <a:ext cx="16238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dirty="0"/>
              <a:t>Fuente: VIGEPES/DESASTRES-SUIS</a:t>
            </a:r>
          </a:p>
        </p:txBody>
      </p:sp>
      <p:sp>
        <p:nvSpPr>
          <p:cNvPr id="21" name="Cuadro de texto 28"/>
          <p:cNvSpPr txBox="1"/>
          <p:nvPr/>
        </p:nvSpPr>
        <p:spPr>
          <a:xfrm>
            <a:off x="604547" y="61852"/>
            <a:ext cx="6308317" cy="47036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400" cap="all" dirty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Situación epidemiológica de Eventos agrupados</a:t>
            </a:r>
            <a:endParaRPr lang="es-SV" sz="105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5528602" y="4226571"/>
            <a:ext cx="13602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/>
              <a:t>F</a:t>
            </a:r>
            <a:r>
              <a:rPr lang="es-SV" sz="1000" dirty="0" smtClean="0"/>
              <a:t>uente</a:t>
            </a:r>
            <a:r>
              <a:rPr lang="es-SV" sz="1000" dirty="0"/>
              <a:t>: </a:t>
            </a:r>
            <a:r>
              <a:rPr lang="es-SV" sz="1000" dirty="0" smtClean="0"/>
              <a:t>VIGEPES/SUIS</a:t>
            </a:r>
            <a:endParaRPr lang="es-SV" sz="1000" dirty="0"/>
          </a:p>
        </p:txBody>
      </p:sp>
      <p:sp>
        <p:nvSpPr>
          <p:cNvPr id="23" name="CuadroTexto 22"/>
          <p:cNvSpPr txBox="1"/>
          <p:nvPr/>
        </p:nvSpPr>
        <p:spPr>
          <a:xfrm>
            <a:off x="898174" y="569716"/>
            <a:ext cx="4782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Eventos de notificación agrupada objetos de vigilancia en vacaciones de agosto, fecha 01/08/2018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897640" y="4433421"/>
            <a:ext cx="5249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Eventos de notificación </a:t>
            </a:r>
            <a:r>
              <a:rPr lang="es-SV" sz="105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agrupada</a:t>
            </a:r>
            <a:r>
              <a:rPr lang="es-SV" sz="12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 objetos de vigilancia en vacaciones de Semana Santa, del 01/08//2017 al 01/08/2018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50520" y="7379208"/>
            <a:ext cx="6134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200" dirty="0">
                <a:latin typeface="Arial" pitchFamily="34" charset="0"/>
                <a:cs typeface="Arial" pitchFamily="34" charset="0"/>
              </a:rPr>
              <a:t>En los eventos de notificación hasta este día respecto al mismo día del 2017 se observa que: </a:t>
            </a:r>
            <a:r>
              <a:rPr lang="es-SV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Lesiones por accidente por vehículo automotor (excepto motocicleta)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 una reducción 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70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%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(7), </a:t>
            </a:r>
            <a:r>
              <a:rPr lang="es-SV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heridas por arma de fuego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un aumento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100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%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(1),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h</a:t>
            </a:r>
            <a:r>
              <a:rPr lang="es-SV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eridas por arma corto punzante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 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una reducción de 32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%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(6),  </a:t>
            </a:r>
            <a:r>
              <a:rPr lang="es-SV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Intoxicación alimentaria aguda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no se registran casos en ambos años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y hepatitis aguda tipo  A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se registran (2) casos y el 2017 no se registran casos para el mismo periodo.</a:t>
            </a:r>
            <a:endParaRPr lang="es-SV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uadroTexto 17"/>
          <p:cNvSpPr txBox="1"/>
          <p:nvPr/>
        </p:nvSpPr>
        <p:spPr>
          <a:xfrm>
            <a:off x="5497725" y="8504322"/>
            <a:ext cx="13602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 smtClean="0"/>
              <a:t>Fuente</a:t>
            </a:r>
            <a:r>
              <a:rPr lang="es-SV" sz="1000" dirty="0"/>
              <a:t>: </a:t>
            </a:r>
            <a:r>
              <a:rPr lang="es-SV" sz="1000" dirty="0" smtClean="0"/>
              <a:t>VIGEPES/SUIS</a:t>
            </a:r>
            <a:endParaRPr lang="es-SV" sz="1000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 t="8630" r="8778"/>
          <a:stretch>
            <a:fillRect/>
          </a:stretch>
        </p:blipFill>
        <p:spPr bwMode="auto">
          <a:xfrm>
            <a:off x="409575" y="981075"/>
            <a:ext cx="5991225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2" cstate="print"/>
          <a:srcRect t="8630" r="8778"/>
          <a:stretch>
            <a:fillRect/>
          </a:stretch>
        </p:blipFill>
        <p:spPr bwMode="auto">
          <a:xfrm>
            <a:off x="457200" y="4819650"/>
            <a:ext cx="599122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15 CuadroTexto"/>
          <p:cNvSpPr txBox="1"/>
          <p:nvPr/>
        </p:nvSpPr>
        <p:spPr>
          <a:xfrm>
            <a:off x="360045" y="3150108"/>
            <a:ext cx="6134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200" dirty="0">
                <a:latin typeface="Arial" pitchFamily="34" charset="0"/>
                <a:cs typeface="Arial" pitchFamily="34" charset="0"/>
              </a:rPr>
              <a:t>En los eventos de notificación hasta este día respecto al mismo día del 2017 se observa que: </a:t>
            </a:r>
            <a:r>
              <a:rPr lang="es-SV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Lesiones por accidente por vehículo automotor (excepto motocicleta)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 una reducción 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70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%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(7), </a:t>
            </a:r>
            <a:r>
              <a:rPr lang="es-SV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heridas por arma de fuego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un aumento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100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%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(1),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h</a:t>
            </a:r>
            <a:r>
              <a:rPr lang="es-SV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eridas por arma corto punzante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 de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una reducción de 32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%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(6),  </a:t>
            </a:r>
            <a:r>
              <a:rPr lang="es-SV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Intoxicación alimentaria aguda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no se registran casos en ambos años </a:t>
            </a:r>
            <a:r>
              <a:rPr lang="es-SV" sz="1200" dirty="0">
                <a:latin typeface="Arial" pitchFamily="34" charset="0"/>
                <a:cs typeface="Arial" pitchFamily="34" charset="0"/>
              </a:rPr>
              <a:t>y hepatitis aguda tipo  A </a:t>
            </a:r>
            <a:r>
              <a:rPr lang="es-SV" sz="1200" dirty="0" smtClean="0">
                <a:latin typeface="Arial" pitchFamily="34" charset="0"/>
                <a:cs typeface="Arial" pitchFamily="34" charset="0"/>
              </a:rPr>
              <a:t>se registran (2) casos y el 2017 no se registran casos para el mismo periodo.</a:t>
            </a:r>
            <a:endParaRPr lang="es-SV" sz="1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6328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raso 11"/>
          <p:cNvSpPr/>
          <p:nvPr/>
        </p:nvSpPr>
        <p:spPr>
          <a:xfrm>
            <a:off x="25758" y="137736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21" name="Cuadro de texto 28"/>
          <p:cNvSpPr txBox="1"/>
          <p:nvPr/>
        </p:nvSpPr>
        <p:spPr>
          <a:xfrm>
            <a:off x="604547" y="61852"/>
            <a:ext cx="5598133" cy="47036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2400" dirty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Otros eventos</a:t>
            </a:r>
            <a:endParaRPr lang="es-SV" sz="16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640976" y="469993"/>
            <a:ext cx="2981325" cy="4000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91440" rIns="90000" bIns="91440" anchor="ctr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SV" sz="1600" dirty="0">
                <a:solidFill>
                  <a:srgbClr val="002060"/>
                </a:solidFill>
                <a:latin typeface="Arial Black" pitchFamily="32" charset="0"/>
                <a:cs typeface="Times New Roman" pitchFamily="16" charset="0"/>
              </a:rPr>
              <a:t>SALUD AMBIENTAL 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355600" y="883490"/>
            <a:ext cx="6210300" cy="34019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 eaLnBrk="1">
              <a:lnSpc>
                <a:spcPct val="9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SV" sz="2000" b="1" dirty="0">
                <a:solidFill>
                  <a:srgbClr val="000000"/>
                </a:solidFill>
                <a:cs typeface="Times New Roman" pitchFamily="16" charset="0"/>
              </a:rPr>
              <a:t>ACCIONES TURNO 2 DE AGOSTO DE 2018 </a:t>
            </a:r>
          </a:p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s-SV" sz="1600" dirty="0">
              <a:solidFill>
                <a:srgbClr val="000000"/>
              </a:solidFill>
              <a:cs typeface="Times New Roman" pitchFamily="16" charset="0"/>
            </a:endParaRPr>
          </a:p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s-SV" sz="1600" dirty="0">
              <a:solidFill>
                <a:srgbClr val="000000"/>
              </a:solidFill>
              <a:cs typeface="Times New Roman" pitchFamily="16" charset="0"/>
            </a:endParaRPr>
          </a:p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s-SV" sz="1600" dirty="0">
              <a:solidFill>
                <a:srgbClr val="000000"/>
              </a:solidFill>
              <a:cs typeface="Times New Roman" pitchFamily="16" charset="0"/>
            </a:endParaRPr>
          </a:p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s-SV" sz="1600" dirty="0">
              <a:solidFill>
                <a:srgbClr val="000000"/>
              </a:solidFill>
              <a:cs typeface="Times New Roman" pitchFamily="16" charset="0"/>
            </a:endParaRPr>
          </a:p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s-SV" sz="1600" dirty="0">
              <a:solidFill>
                <a:srgbClr val="000000"/>
              </a:solidFill>
              <a:cs typeface="Times New Roman" pitchFamily="16" charset="0"/>
            </a:endParaRPr>
          </a:p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s-SV" sz="1600" dirty="0">
              <a:solidFill>
                <a:srgbClr val="000000"/>
              </a:solidFill>
              <a:cs typeface="Times New Roman" pitchFamily="16" charset="0"/>
            </a:endParaRPr>
          </a:p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s-SV" sz="1600" dirty="0">
              <a:solidFill>
                <a:srgbClr val="000000"/>
              </a:solidFill>
              <a:cs typeface="Times New Roman" pitchFamily="16" charset="0"/>
            </a:endParaRPr>
          </a:p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s-SV" sz="1600" dirty="0">
              <a:solidFill>
                <a:srgbClr val="000000"/>
              </a:solidFill>
              <a:cs typeface="Times New Roman" pitchFamily="16" charset="0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431800" y="1871663"/>
            <a:ext cx="5846763" cy="85883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60840" rIns="90000" bIns="45000"/>
          <a:lstStyle/>
          <a:p>
            <a:pPr eaLnBrk="1">
              <a:lnSpc>
                <a:spcPct val="93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SV">
                <a:solidFill>
                  <a:srgbClr val="000000"/>
                </a:solidFill>
                <a:ea typeface="Noto Sans CJK JP DemiLight" charset="0"/>
                <a:cs typeface="Noto Sans CJK JP DemiLight" charset="0"/>
              </a:rPr>
              <a:t> 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03238" y="1344613"/>
            <a:ext cx="6051550" cy="13700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60840" rIns="90000" bIns="45000"/>
          <a:lstStyle/>
          <a:p>
            <a:pPr algn="just" eaLnBrk="1">
              <a:lnSpc>
                <a:spcPct val="93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SV">
                <a:solidFill>
                  <a:srgbClr val="000000"/>
                </a:solidFill>
                <a:cs typeface="Arial" charset="0"/>
              </a:rPr>
              <a:t>Información corresponde al 2 de agosto de 2018.   No hay evento de relevancia  que  reportar.  </a:t>
            </a:r>
          </a:p>
          <a:p>
            <a:pPr algn="just" eaLnBrk="1">
              <a:lnSpc>
                <a:spcPct val="93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s-SV">
              <a:solidFill>
                <a:srgbClr val="000000"/>
              </a:solidFill>
              <a:cs typeface="Arial" charset="0"/>
            </a:endParaRPr>
          </a:p>
          <a:p>
            <a:pPr algn="just" eaLnBrk="1">
              <a:lnSpc>
                <a:spcPct val="93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SV">
                <a:solidFill>
                  <a:srgbClr val="000000"/>
                </a:solidFill>
                <a:cs typeface="Arial" charset="0"/>
              </a:rPr>
              <a:t> </a:t>
            </a:r>
          </a:p>
          <a:p>
            <a:pPr algn="just" eaLnBrk="1">
              <a:lnSpc>
                <a:spcPct val="93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s-SV">
              <a:solidFill>
                <a:srgbClr val="000000"/>
              </a:solidFill>
              <a:cs typeface="Arial" charset="0"/>
            </a:endParaRPr>
          </a:p>
        </p:txBody>
      </p:sp>
      <p:graphicFrame>
        <p:nvGraphicFramePr>
          <p:cNvPr id="16" name="Group 6"/>
          <p:cNvGraphicFramePr>
            <a:graphicFrameLocks noGrp="1"/>
          </p:cNvGraphicFramePr>
          <p:nvPr/>
        </p:nvGraphicFramePr>
        <p:xfrm>
          <a:off x="939800" y="2139950"/>
          <a:ext cx="5411788" cy="5961068"/>
        </p:xfrm>
        <a:graphic>
          <a:graphicData uri="http://schemas.openxmlformats.org/drawingml/2006/table">
            <a:tbl>
              <a:tblPr/>
              <a:tblGrid>
                <a:gridCol w="904875"/>
                <a:gridCol w="2946400"/>
                <a:gridCol w="1560513"/>
              </a:tblGrid>
              <a:tr h="268288">
                <a:tc gridSpan="3"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Noto Sans CJK JP DemiLight" charset="0"/>
                          <a:cs typeface="Noto Sans CJK JP DemiLight" charset="0"/>
                        </a:rPr>
                        <a:t>2. </a:t>
                      </a:r>
                      <a:r>
                        <a:rPr kumimoji="0" lang="es-SV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Noto Sans CJK JP DemiLight" charset="0"/>
                          <a:cs typeface="Noto Sans CJK JP DemiLight" charset="0"/>
                        </a:rPr>
                        <a:t>RESUMEN DE ACCIONES  DE SALUD AMBIENTAL DURANTE PERIODO DE VACACIONES  AGOSTO  2018</a:t>
                      </a:r>
                    </a:p>
                  </a:txBody>
                  <a:tcPr marL="32760" marR="32760" marT="28411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1476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es-SV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Noto Sans CJK JP DemiLight" charset="0"/>
                        <a:cs typeface="Noto Sans CJK JP DemiLight" charset="0"/>
                      </a:endParaRPr>
                    </a:p>
                  </a:txBody>
                  <a:tcPr marL="32760" marR="32760" marT="0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es-SV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Noto Sans CJK JP DemiLight" charset="0"/>
                        <a:cs typeface="Noto Sans CJK JP DemiLight" charset="0"/>
                      </a:endParaRPr>
                    </a:p>
                  </a:txBody>
                  <a:tcPr marL="32760" marR="32760" marT="0" marB="0" anchor="b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es-SV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Noto Sans CJK JP DemiLight" charset="0"/>
                        <a:cs typeface="Noto Sans CJK JP DemiLight" charset="0"/>
                      </a:endParaRPr>
                    </a:p>
                  </a:txBody>
                  <a:tcPr marL="32760" marR="32760" marT="0" marB="0" anchor="b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Noto Sans CJK JP DemiLight" charset="0"/>
                          <a:cs typeface="Noto Sans CJK JP DemiLight" charset="0"/>
                        </a:rPr>
                        <a:t>COMPONENTE</a:t>
                      </a:r>
                    </a:p>
                  </a:txBody>
                  <a:tcPr marL="32760" marR="32760" marT="28411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Noto Sans CJK JP DemiLight" charset="0"/>
                          <a:cs typeface="Noto Sans CJK JP DemiLight" charset="0"/>
                        </a:rPr>
                        <a:t>ACTIVIDAD</a:t>
                      </a:r>
                    </a:p>
                  </a:txBody>
                  <a:tcPr marL="32760" marR="32760" marT="28411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Noto Sans CJK JP DemiLight" charset="0"/>
                          <a:cs typeface="Noto Sans CJK JP DemiLight" charset="0"/>
                        </a:rPr>
                        <a:t>NUMERO</a:t>
                      </a:r>
                    </a:p>
                  </a:txBody>
                  <a:tcPr marL="32760" marR="32760" marT="28411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274638">
                <a:tc rowSpan="15"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Noto Sans CJK JP DemiLight" charset="0"/>
                          <a:cs typeface="Noto Sans CJK JP DemiLight" charset="0"/>
                        </a:rPr>
                        <a:t>DIRECCIÓN DE SALUD AMBIENTAL</a:t>
                      </a:r>
                    </a:p>
                  </a:txBody>
                  <a:tcPr marL="32760" marR="32760" marT="32624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Noto Sans CJK JP DemiLight" charset="0"/>
                          <a:cs typeface="Noto Sans CJK JP DemiLight" charset="0"/>
                        </a:rPr>
                        <a:t>Lecturas de cloro residual </a:t>
                      </a:r>
                    </a:p>
                  </a:txBody>
                  <a:tcPr marL="32760" marR="32760" marT="28411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Calibri" pitchFamily="32" charset="0"/>
                          <a:cs typeface="Calibri" pitchFamily="32" charset="0"/>
                        </a:rPr>
                        <a:t>34</a:t>
                      </a:r>
                    </a:p>
                  </a:txBody>
                  <a:tcPr marL="32760" marR="32760" marT="0" marB="0" anchor="b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268288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Noto Sans CJK JP DemiLight" charset="0"/>
                          <a:cs typeface="Noto Sans CJK JP DemiLight" charset="0"/>
                        </a:rPr>
                        <a:t>Litros de Hipoclorito de Sodio distribuidos</a:t>
                      </a:r>
                    </a:p>
                  </a:txBody>
                  <a:tcPr marL="32760" marR="32760" marT="28411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Calibri" pitchFamily="32" charset="0"/>
                          <a:cs typeface="Calibri" pitchFamily="32" charset="0"/>
                        </a:rPr>
                        <a:t>145</a:t>
                      </a:r>
                    </a:p>
                  </a:txBody>
                  <a:tcPr marL="32760" marR="32760" marT="0" marB="0" anchor="b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279400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Noto Sans CJK JP DemiLight" charset="0"/>
                          <a:cs typeface="Noto Sans CJK JP DemiLight" charset="0"/>
                        </a:rPr>
                        <a:t>Lectura de cloro residual de agua de piscina</a:t>
                      </a:r>
                    </a:p>
                  </a:txBody>
                  <a:tcPr marL="32760" marR="32760" marT="28411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Calibri" pitchFamily="32" charset="0"/>
                          <a:cs typeface="Calibri" pitchFamily="32" charset="0"/>
                        </a:rPr>
                        <a:t>14</a:t>
                      </a:r>
                    </a:p>
                  </a:txBody>
                  <a:tcPr marL="32760" marR="32760" marT="0" marB="0" anchor="b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384175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Noto Sans CJK JP DemiLight" charset="0"/>
                          <a:cs typeface="Noto Sans CJK JP DemiLight" charset="0"/>
                        </a:rPr>
                        <a:t>No de Inspecciones sanitarias al uso y mantenimiento a letrinas provisionales</a:t>
                      </a:r>
                    </a:p>
                  </a:txBody>
                  <a:tcPr marL="32760" marR="32760" marT="28411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Calibri" pitchFamily="32" charset="0"/>
                          <a:cs typeface="Calibri" pitchFamily="32" charset="0"/>
                        </a:rPr>
                        <a:t>64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es-SV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Calibri" pitchFamily="32" charset="0"/>
                        <a:cs typeface="Calibri" pitchFamily="32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es-SV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Calibri" pitchFamily="32" charset="0"/>
                        <a:cs typeface="Calibri" pitchFamily="32" charset="0"/>
                      </a:endParaRPr>
                    </a:p>
                  </a:txBody>
                  <a:tcPr marL="32760" marR="32760" marT="0" marB="0" anchor="b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671513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Noto Sans CJK JP DemiLight" charset="0"/>
                          <a:cs typeface="Noto Sans CJK JP DemiLight" charset="0"/>
                        </a:rPr>
                        <a:t>No de Inspecciones sanitarias a áreas y balnearios públicos, para verificar limpieza, almacenamiento temporal adecuado y recolección de los desechos solidos comunes</a:t>
                      </a:r>
                    </a:p>
                  </a:txBody>
                  <a:tcPr marL="32760" marR="32760" marT="28411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Calibri" pitchFamily="32" charset="0"/>
                          <a:cs typeface="Calibri" pitchFamily="32" charset="0"/>
                        </a:rPr>
                        <a:t>12</a:t>
                      </a:r>
                    </a:p>
                  </a:txBody>
                  <a:tcPr marL="32760" marR="32760" marT="0" marB="0" anchor="b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403225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Noto Sans CJK JP DemiLight" charset="0"/>
                          <a:cs typeface="Noto Sans CJK JP DemiLight" charset="0"/>
                        </a:rPr>
                        <a:t>No. De personas vacunadas por agresiones por animal transmisor de rabia</a:t>
                      </a:r>
                    </a:p>
                  </a:txBody>
                  <a:tcPr marL="32760" marR="32760" marT="28411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Calibri" pitchFamily="32" charset="0"/>
                          <a:cs typeface="Calibri" pitchFamily="32" charset="0"/>
                        </a:rPr>
                        <a:t>0</a:t>
                      </a:r>
                    </a:p>
                  </a:txBody>
                  <a:tcPr marL="32760" marR="32760" marT="0" marB="0" anchor="b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134938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Noto Sans CJK JP DemiLight" charset="0"/>
                          <a:cs typeface="Noto Sans CJK JP DemiLight" charset="0"/>
                        </a:rPr>
                        <a:t>Sospecha de rabia animal</a:t>
                      </a:r>
                    </a:p>
                  </a:txBody>
                  <a:tcPr marL="32760" marR="32760" marT="28411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Calibri" pitchFamily="32" charset="0"/>
                          <a:cs typeface="Calibri" pitchFamily="32" charset="0"/>
                        </a:rPr>
                        <a:t>0</a:t>
                      </a:r>
                    </a:p>
                  </a:txBody>
                  <a:tcPr marL="32760" marR="32760" marT="0" marB="0" anchor="b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312738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Noto Sans CJK JP DemiLight" charset="0"/>
                          <a:cs typeface="Noto Sans CJK JP DemiLight" charset="0"/>
                        </a:rPr>
                        <a:t>Alimentos perecederos y no perecederos decomisados (Kg)</a:t>
                      </a:r>
                    </a:p>
                  </a:txBody>
                  <a:tcPr marL="32760" marR="32760" marT="28411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Calibri" pitchFamily="32" charset="0"/>
                          <a:cs typeface="Calibri" pitchFamily="32" charset="0"/>
                        </a:rPr>
                        <a:t>0</a:t>
                      </a:r>
                    </a:p>
                  </a:txBody>
                  <a:tcPr marL="32760" marR="32760" marT="0" marB="0" anchor="b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269875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Noto Sans CJK JP DemiLight" charset="0"/>
                          <a:cs typeface="Noto Sans CJK JP DemiLight" charset="0"/>
                        </a:rPr>
                        <a:t>Alimentos perecederos y no perecederos decomisados (Lts)</a:t>
                      </a:r>
                    </a:p>
                  </a:txBody>
                  <a:tcPr marL="32760" marR="32760" marT="28411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Calibri" pitchFamily="32" charset="0"/>
                          <a:cs typeface="Calibri" pitchFamily="32" charset="0"/>
                        </a:rPr>
                        <a:t>0</a:t>
                      </a:r>
                    </a:p>
                  </a:txBody>
                  <a:tcPr marL="32760" marR="32760" marT="0" marB="0" anchor="b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266700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Noto Sans CJK JP DemiLight" charset="0"/>
                          <a:cs typeface="Noto Sans CJK JP DemiLight" charset="0"/>
                        </a:rPr>
                        <a:t>Alimentos perecederos y no perecederos destruidos (Kg)</a:t>
                      </a:r>
                    </a:p>
                  </a:txBody>
                  <a:tcPr marL="32760" marR="32760" marT="28411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Calibri" pitchFamily="32" charset="0"/>
                          <a:cs typeface="Calibri" pitchFamily="32" charset="0"/>
                        </a:rPr>
                        <a:t>0</a:t>
                      </a:r>
                    </a:p>
                  </a:txBody>
                  <a:tcPr marL="32760" marR="32760" marT="0" marB="0" anchor="b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268288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Noto Sans CJK JP DemiLight" charset="0"/>
                          <a:cs typeface="Noto Sans CJK JP DemiLight" charset="0"/>
                        </a:rPr>
                        <a:t>Alimentos perecederos y no perecederos destruidos (Lts)</a:t>
                      </a:r>
                    </a:p>
                  </a:txBody>
                  <a:tcPr marL="32760" marR="32760" marT="28411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Calibri" pitchFamily="32" charset="0"/>
                          <a:cs typeface="Calibri" pitchFamily="32" charset="0"/>
                        </a:rPr>
                        <a:t>0</a:t>
                      </a:r>
                    </a:p>
                  </a:txBody>
                  <a:tcPr marL="32760" marR="32760" marT="0" marB="0" anchor="b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403225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Noto Sans CJK JP DemiLight" charset="0"/>
                          <a:cs typeface="Noto Sans CJK JP DemiLight" charset="0"/>
                        </a:rPr>
                        <a:t>Inspecciones a restaurantes, comedores, supermercados, tiendas y tiendas de conveniencias </a:t>
                      </a:r>
                    </a:p>
                  </a:txBody>
                  <a:tcPr marL="32760" marR="32760" marT="28411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Calibri" pitchFamily="32" charset="0"/>
                          <a:cs typeface="Calibri" pitchFamily="32" charset="0"/>
                        </a:rPr>
                        <a:t>114</a:t>
                      </a:r>
                    </a:p>
                  </a:txBody>
                  <a:tcPr marL="32760" marR="32760" marT="0" marB="0" anchor="b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282575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Noto Sans CJK JP DemiLight" charset="0"/>
                          <a:cs typeface="Noto Sans CJK JP DemiLight" charset="0"/>
                        </a:rPr>
                        <a:t>Manipuladores de alimentos (Capacitados por el MINSAL)</a:t>
                      </a:r>
                    </a:p>
                  </a:txBody>
                  <a:tcPr marL="32760" marR="32760" marT="28411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Calibri" pitchFamily="32" charset="0"/>
                          <a:cs typeface="Calibri" pitchFamily="32" charset="0"/>
                        </a:rPr>
                        <a:t>133</a:t>
                      </a:r>
                    </a:p>
                  </a:txBody>
                  <a:tcPr marL="32760" marR="32760" marT="0" marB="0" anchor="b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350838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Noto Sans CJK JP DemiLight" charset="0"/>
                          <a:cs typeface="Noto Sans CJK JP DemiLight" charset="0"/>
                        </a:rPr>
                        <a:t>Toma de muestras de alimentos perecederos y no perecederos</a:t>
                      </a:r>
                    </a:p>
                  </a:txBody>
                  <a:tcPr marL="32760" marR="32760" marT="28411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Calibri" pitchFamily="32" charset="0"/>
                          <a:cs typeface="Calibri" pitchFamily="32" charset="0"/>
                        </a:rPr>
                        <a:t>0</a:t>
                      </a:r>
                    </a:p>
                  </a:txBody>
                  <a:tcPr marL="32760" marR="32760" marT="0" marB="0" anchor="b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420688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Noto Sans CJK JP DemiLight" charset="0"/>
                          <a:cs typeface="Noto Sans CJK JP DemiLight" charset="0"/>
                        </a:rPr>
                        <a:t>Total de muestras de alimentos no cumplen parámetros microbiológicos</a:t>
                      </a:r>
                    </a:p>
                  </a:txBody>
                  <a:tcPr marL="32760" marR="32760" marT="28411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SV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Calibri" pitchFamily="32" charset="0"/>
                          <a:cs typeface="Calibri" pitchFamily="32" charset="0"/>
                        </a:rPr>
                        <a:t>0</a:t>
                      </a:r>
                    </a:p>
                  </a:txBody>
                  <a:tcPr marL="32760" marR="32760" marT="0" marB="0" anchor="b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157163">
                <a:tc gridSpan="3"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es-SV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Calibri" pitchFamily="32" charset="0"/>
                        <a:cs typeface="Calibri" pitchFamily="32" charset="0"/>
                      </a:endParaRPr>
                    </a:p>
                  </a:txBody>
                  <a:tcPr marL="32760" marR="32760" marT="0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187325">
                <a:tc gridSpan="3"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es-SV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Calibri" pitchFamily="32" charset="0"/>
                        <a:cs typeface="Calibri" pitchFamily="32" charset="0"/>
                      </a:endParaRPr>
                    </a:p>
                  </a:txBody>
                  <a:tcPr marL="32760" marR="32760" marT="0" marB="0" anchor="ctr" horzOverflow="overflow">
                    <a:lnL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86328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raso 11"/>
          <p:cNvSpPr/>
          <p:nvPr/>
        </p:nvSpPr>
        <p:spPr>
          <a:xfrm>
            <a:off x="25757" y="280236"/>
            <a:ext cx="627385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Black" panose="020B0A04020102020204" pitchFamily="34" charset="0"/>
              </a:rPr>
              <a:t>5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15" name="Cuadro de texto 3091"/>
          <p:cNvSpPr txBox="1"/>
          <p:nvPr/>
        </p:nvSpPr>
        <p:spPr>
          <a:xfrm>
            <a:off x="701301" y="434604"/>
            <a:ext cx="5544421" cy="46857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es-SV" sz="1600" b="1" cap="all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Actividades de SISTEMA DE EMERGENCIA MÉDICAS – S.E.M. en las últimas 24 h</a:t>
            </a:r>
          </a:p>
        </p:txBody>
      </p:sp>
      <p:graphicFrame>
        <p:nvGraphicFramePr>
          <p:cNvPr id="4" name="Tabla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26966817"/>
              </p:ext>
            </p:extLst>
          </p:nvPr>
        </p:nvGraphicFramePr>
        <p:xfrm>
          <a:off x="653142" y="2219741"/>
          <a:ext cx="5718704" cy="3659751"/>
        </p:xfrm>
        <a:graphic>
          <a:graphicData uri="http://schemas.openxmlformats.org/drawingml/2006/table">
            <a:tbl>
              <a:tblPr/>
              <a:tblGrid>
                <a:gridCol w="10362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7654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1697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1309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TIPO DE DEMANDA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DETALLE DE DEMANDA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FRECUENCIA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2804">
                <a:tc rowSpan="12"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ASISTENCIALES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DOLOR NO TRAUMATICO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ALTERACIONES NEUROLOGICAS Y/O NIVEL DE CONCIENCIA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GINECOLOGICAS/OBSTÉTRICAS/URINARIAS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TRAUMATISMOS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ACCIDENTE DE TRANSPORTE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DIFICULTAD PARA RESPIRAR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OTRAS CLASIFICACIONES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HEMORRAGIAS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ALTERACION DE LOS SIGNOS VITALES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INTOXICACIONES/ALERGIAS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TRANSTORNOS GASTROINTESTINALES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6588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PSIQUIATRICAS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12804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INFORMATIVAS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CONSEJO</a:t>
                      </a:r>
                      <a:r>
                        <a:rPr lang="es-SV" sz="1000" b="0" i="0" u="none" strike="noStrike" baseline="0" dirty="0">
                          <a:effectLst/>
                          <a:latin typeface="Arial" panose="020B0604020202020204" pitchFamily="34" charset="0"/>
                        </a:rPr>
                        <a:t> MÉDICO Y/O INFORMACIÓN DE SERVICIOS DE SALUD</a:t>
                      </a:r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12804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URGENTE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12804">
                <a:tc gridSpan="2">
                  <a:txBody>
                    <a:bodyPr/>
                    <a:lstStyle/>
                    <a:p>
                      <a:pPr algn="r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139</a:t>
                      </a:r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5" name="CuadroTexto 8"/>
          <p:cNvSpPr txBox="1"/>
          <p:nvPr/>
        </p:nvSpPr>
        <p:spPr>
          <a:xfrm>
            <a:off x="1927754" y="6195845"/>
            <a:ext cx="45544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1100" dirty="0"/>
              <a:t>Fuente: Sistema de Información del Sistema de Emergencias Médicas, SISEM</a:t>
            </a:r>
          </a:p>
        </p:txBody>
      </p:sp>
      <p:sp>
        <p:nvSpPr>
          <p:cNvPr id="6" name="CuadroTexto 9"/>
          <p:cNvSpPr txBox="1"/>
          <p:nvPr/>
        </p:nvSpPr>
        <p:spPr>
          <a:xfrm>
            <a:off x="653142" y="1245476"/>
            <a:ext cx="442166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b="1" dirty="0"/>
              <a:t>COORDINACIÓN DE ASISTENCIAS</a:t>
            </a:r>
          </a:p>
          <a:p>
            <a:r>
              <a:rPr lang="es-SV" b="1" dirty="0"/>
              <a:t>REPORTE DESDE 7:00 AM DE 01 DE AGOSTO </a:t>
            </a:r>
          </a:p>
          <a:p>
            <a:r>
              <a:rPr lang="es-SV" b="1" dirty="0"/>
              <a:t>HASTA 7:00 AM DE 02 DE AGOSTO 2018</a:t>
            </a:r>
          </a:p>
          <a:p>
            <a:endParaRPr lang="es-SV" dirty="0"/>
          </a:p>
        </p:txBody>
      </p:sp>
      <p:sp>
        <p:nvSpPr>
          <p:cNvPr id="7" name="Rectángulo 10"/>
          <p:cNvSpPr/>
          <p:nvPr/>
        </p:nvSpPr>
        <p:spPr>
          <a:xfrm>
            <a:off x="653142" y="6457455"/>
            <a:ext cx="588735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000" dirty="0"/>
              <a:t>Estas coordinaciones de asistencias comprenden:</a:t>
            </a:r>
          </a:p>
          <a:p>
            <a:endParaRPr lang="es-SV" sz="1000" dirty="0"/>
          </a:p>
          <a:p>
            <a:r>
              <a:rPr lang="es-SV" sz="1000" dirty="0"/>
              <a:t>1) Demandas asistenciales: Envío de ambulancias, coordinadas con ambulancias SEM, Cuerpos de Socorro y Unidades del Sistema de Emergencias-911.</a:t>
            </a:r>
          </a:p>
          <a:p>
            <a:endParaRPr lang="es-SV" sz="1000" dirty="0"/>
          </a:p>
          <a:p>
            <a:r>
              <a:rPr lang="es-SV" sz="1000" dirty="0"/>
              <a:t>2) Demandas Informativas: Consejos en salud e información de servicios del sistema nacional de salud.</a:t>
            </a:r>
          </a:p>
          <a:p>
            <a:endParaRPr lang="es-SV" sz="1000" dirty="0"/>
          </a:p>
          <a:p>
            <a:r>
              <a:rPr lang="es-SV" sz="1000" dirty="0"/>
              <a:t>3) Demandas de transporte: Asistencias brindadas en apoyo a UCSF u hospitales de la Región Metropolitana.</a:t>
            </a:r>
          </a:p>
        </p:txBody>
      </p:sp>
    </p:spTree>
    <p:extLst>
      <p:ext uri="{BB962C8B-B14F-4D97-AF65-F5344CB8AC3E}">
        <p14:creationId xmlns:p14="http://schemas.microsoft.com/office/powerpoint/2010/main" xmlns="" val="2080723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32880" y="26807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recomendaciones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Black" panose="020B0A04020102020204" pitchFamily="34" charset="0"/>
              </a:rPr>
              <a:t>6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261935" y="693247"/>
            <a:ext cx="6284008" cy="361205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z="2000" b="1" dirty="0">
                <a:latin typeface="Arial" pitchFamily="34" charset="0"/>
                <a:cs typeface="Arial" pitchFamily="34" charset="0"/>
              </a:rPr>
              <a:t>Prevención de accidentes de tránsito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Adoptar medidas preventivas al conducir a la defensiva, respetando el reglamento general de tránsito.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Uso de casco para motociclista o ciclista 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Uso de cinturón de seguridad 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Asignar conductor si toma bebidas alcohólicas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Evitar distracciones al manejar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No maneje mientras esté hablando por teléfono o mandando un texto; salga del camino y estacione en un lugar seguro para hacerlo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Realizar controles periódicos sobre el estado de seguridad del vehículo tales como  los frenos, presión de aire de los neumáticos, sillas para niños,  higiene de los vidrios del vehículo, etc.</a:t>
            </a:r>
          </a:p>
          <a:p>
            <a:pPr algn="l"/>
            <a:endParaRPr lang="es-SV" sz="1600" dirty="0">
              <a:latin typeface="Arial" pitchFamily="34" charset="0"/>
              <a:cs typeface="Arial" pitchFamily="34" charset="0"/>
            </a:endParaRPr>
          </a:p>
          <a:p>
            <a:endParaRPr lang="es-SV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340568" y="4754640"/>
            <a:ext cx="6350000" cy="39240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SV" sz="2200" b="1" dirty="0">
                <a:latin typeface="Arial" pitchFamily="34" charset="0"/>
                <a:cs typeface="Arial" pitchFamily="34" charset="0"/>
              </a:rPr>
              <a:t>Prevención de diarreas tifoidea </a:t>
            </a:r>
            <a:r>
              <a:rPr lang="es-SV" sz="2200" b="1">
                <a:latin typeface="Arial" pitchFamily="34" charset="0"/>
                <a:cs typeface="Arial" pitchFamily="34" charset="0"/>
              </a:rPr>
              <a:t>y  hepatitis A (</a:t>
            </a:r>
            <a:r>
              <a:rPr lang="es-SV" sz="2200" b="1" dirty="0">
                <a:latin typeface="Arial" pitchFamily="34" charset="0"/>
                <a:cs typeface="Arial" pitchFamily="34" charset="0"/>
              </a:rPr>
              <a:t>alimentos y agua)</a:t>
            </a:r>
          </a:p>
          <a:p>
            <a:pPr marL="342900" indent="-342900" algn="l"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Lavarse</a:t>
            </a:r>
            <a:r>
              <a:rPr lang="es-SV" sz="1700" dirty="0">
                <a:latin typeface="Arial" pitchFamily="34" charset="0"/>
                <a:cs typeface="Arial" pitchFamily="34" charset="0"/>
              </a:rPr>
              <a:t> las manos después de ir al baño y antes de manipular alimentos o de comer</a:t>
            </a:r>
          </a:p>
          <a:p>
            <a:pPr marL="342900" indent="-342900" algn="l">
              <a:buAutoNum type="arabicPeriod"/>
            </a:pPr>
            <a:r>
              <a:rPr lang="es-SV" sz="1700" dirty="0">
                <a:latin typeface="Arial" pitchFamily="34" charset="0"/>
                <a:cs typeface="Arial" pitchFamily="34" charset="0"/>
              </a:rPr>
              <a:t>Procure comer siempre en su casa, de no ser así, coma en lugares higiénicos,</a:t>
            </a:r>
          </a:p>
          <a:p>
            <a:pPr marL="342900" indent="-342900" algn="l">
              <a:buAutoNum type="arabicPeriod"/>
            </a:pPr>
            <a:r>
              <a:rPr lang="es-SV" sz="1700" dirty="0">
                <a:latin typeface="Arial" pitchFamily="34" charset="0"/>
                <a:cs typeface="Arial" pitchFamily="34" charset="0"/>
              </a:rPr>
              <a:t>Enseñe a los pequeños a no llevarse objetos a la boca,</a:t>
            </a:r>
          </a:p>
          <a:p>
            <a:pPr marL="342900" indent="-342900" algn="l">
              <a:buAutoNum type="arabicPeriod"/>
            </a:pPr>
            <a:r>
              <a:rPr lang="es-SV" sz="1700" dirty="0">
                <a:latin typeface="Arial" pitchFamily="34" charset="0"/>
                <a:cs typeface="Arial" pitchFamily="34" charset="0"/>
              </a:rPr>
              <a:t>Lavar frutas y verduras antes de consumir,</a:t>
            </a:r>
          </a:p>
          <a:p>
            <a:pPr marL="342900" indent="-342900" algn="l">
              <a:buAutoNum type="arabicPeriod"/>
            </a:pPr>
            <a:r>
              <a:rPr lang="es-SV" sz="1700" dirty="0">
                <a:latin typeface="Arial" pitchFamily="34" charset="0"/>
                <a:cs typeface="Arial" pitchFamily="34" charset="0"/>
              </a:rPr>
              <a:t>Cuidado al cocer la comida, sobre todo las carnes y huevos, recuerde que deben tener una buena cocción,</a:t>
            </a:r>
          </a:p>
          <a:p>
            <a:pPr marL="342900" indent="-342900" algn="l">
              <a:buAutoNum type="arabicPeriod"/>
            </a:pPr>
            <a:r>
              <a:rPr lang="es-SV" sz="1700" dirty="0">
                <a:latin typeface="Arial" pitchFamily="34" charset="0"/>
                <a:cs typeface="Arial" pitchFamily="34" charset="0"/>
              </a:rPr>
              <a:t>Utiliza gel antibacterial frecuentemente para limpiarse las manos,</a:t>
            </a:r>
          </a:p>
          <a:p>
            <a:pPr marL="342900" indent="-342900" algn="l">
              <a:buAutoNum type="arabicPeriod"/>
            </a:pPr>
            <a:r>
              <a:rPr lang="es-SV" sz="1700" dirty="0">
                <a:latin typeface="Arial" pitchFamily="34" charset="0"/>
                <a:cs typeface="Arial" pitchFamily="34" charset="0"/>
              </a:rPr>
              <a:t>Tome precauciones al consumir mariscos, hágalo en lugares confiables,</a:t>
            </a:r>
          </a:p>
          <a:p>
            <a:pPr marL="342900" indent="-342900" algn="l">
              <a:buAutoNum type="arabicPeriod"/>
            </a:pPr>
            <a:r>
              <a:rPr lang="es-SV" sz="1700" dirty="0">
                <a:latin typeface="Arial" pitchFamily="34" charset="0"/>
                <a:cs typeface="Arial" pitchFamily="34" charset="0"/>
              </a:rPr>
              <a:t>Beba agua embotellada.</a:t>
            </a:r>
            <a:r>
              <a:rPr lang="es-SV" sz="1600" dirty="0">
                <a:latin typeface="Arial" pitchFamily="34" charset="0"/>
                <a:cs typeface="Arial" pitchFamily="34" charset="0"/>
              </a:rPr>
              <a:t/>
            </a:r>
            <a:br>
              <a:rPr lang="es-SV" sz="1600" dirty="0">
                <a:latin typeface="Arial" pitchFamily="34" charset="0"/>
                <a:cs typeface="Arial" pitchFamily="34" charset="0"/>
              </a:rPr>
            </a:br>
            <a:endParaRPr lang="es-SV" sz="1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3936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32880" y="26807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SV" sz="1600" cap="all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recomendaciones</a:t>
            </a:r>
            <a:endParaRPr lang="es-SV" sz="1100" dirty="0">
              <a:solidFill>
                <a:srgbClr val="002060"/>
              </a:solidFill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Black" panose="020B0A04020102020204" pitchFamily="34" charset="0"/>
              </a:rPr>
              <a:t>6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>
          <a:xfrm>
            <a:off x="355599" y="886358"/>
            <a:ext cx="6210301" cy="43655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Prevención de IRAS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Evitar cambios bruscos de temperatura,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Consumir frutas y verduras ricas en vitaminas A y C. Como por ejemplo: zanahoria, naranja, mandarina y limón, entre otras,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No fumar en lugares cerrados, ni cerca de niños, ancianos y personas enfermas,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Evitar lugares de alta concentración poblacional, como cines, teatros, bares, autobuses, etc.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Cubrir nariz y boca con pañuelos desechables al toser o estornudar y lavarse las manos para proteger a las demás personas,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No saludar de forma directa (dando un beso o estrechando la mano) para no contagiar a otras personas,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Tratar de mantenerse alejado de multitudes y sitios públicos.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Acudir al establecimiento de salud más cercano o consultar a su médico, especialmente en el caso de niños y ancianos con fiebre alta, debilidad generalizada, dificultad al respirar, tos seca persistente y dolores musculares.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Evitar tocarse ojos, boca y nariz, ya que los gérmenes se diseminan cuando una persona toca algún objeto contaminado y luego se toca los ojos, boca o nariz. </a:t>
            </a:r>
          </a:p>
          <a:p>
            <a:pPr algn="l"/>
            <a:endParaRPr lang="es-SV" sz="1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07653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5699</TotalTime>
  <Words>1710</Words>
  <Application>Microsoft Office PowerPoint</Application>
  <PresentationFormat>Carta (216 x 279 mm)</PresentationFormat>
  <Paragraphs>279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oscar</dc:creator>
  <cp:lastModifiedBy>Usuario</cp:lastModifiedBy>
  <cp:revision>506</cp:revision>
  <cp:lastPrinted>2017-08-03T16:16:14Z</cp:lastPrinted>
  <dcterms:created xsi:type="dcterms:W3CDTF">2014-07-23T17:05:02Z</dcterms:created>
  <dcterms:modified xsi:type="dcterms:W3CDTF">2018-08-02T16:19:19Z</dcterms:modified>
</cp:coreProperties>
</file>