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3" r:id="rId4"/>
    <p:sldId id="297" r:id="rId5"/>
    <p:sldId id="301" r:id="rId6"/>
    <p:sldId id="275" r:id="rId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 Alberto Escobar Ramirez" initials="MAER" lastIdx="6" clrIdx="0">
    <p:extLst>
      <p:ext uri="{19B8F6BF-5375-455C-9EA6-DF929625EA0E}">
        <p15:presenceInfo xmlns:p15="http://schemas.microsoft.com/office/powerpoint/2012/main" userId="S::manuel.escobar@medicamentos.onmicrosoft.com::9abf9058-8d3e-4860-beee-64923a3a22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48\compartido-planificacion\14.%20Temporal%20Requerimientos\02%20Temp.%20Informe%20POA\2023\Reporte%20cuartiles%20para%20Informe%20trimestral%202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  <a:ea typeface="+mn-ea"/>
                <a:cs typeface="+mn-cs"/>
              </a:defRPr>
            </a:pPr>
            <a:r>
              <a:rPr lang="es-419"/>
              <a:t>Distribución de resultados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useo Sans 300" panose="02000000000000000000" pitchFamily="50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>
        <c:manualLayout>
          <c:layoutTarget val="inner"/>
          <c:xMode val="edge"/>
          <c:yMode val="edge"/>
          <c:x val="0.13874114840992921"/>
          <c:y val="0.20223748877027956"/>
          <c:w val="0.84373694575858738"/>
          <c:h val="0.6269044725114059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5.682457154589453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Museo Sans 300" panose="02000000000000000000" pitchFamily="50" charset="0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87-4A8C-BC02-03C17238C57A}"/>
                </c:ext>
              </c:extLst>
            </c:dLbl>
            <c:dLbl>
              <c:idx val="2"/>
              <c:layout>
                <c:manualLayout>
                  <c:x val="-1.6804707858755943E-3"/>
                  <c:y val="-2.841400533269870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Museo Sans 300" panose="02000000000000000000" pitchFamily="50" charset="0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87-4A8C-BC02-03C17238C5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Museo Sans 300" panose="020000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'DESEMPEÑO % MEDIDAS DE POSICION'!$AP$5:$AP$7</c:f>
              <c:strCache>
                <c:ptCount val="3"/>
                <c:pt idx="0">
                  <c:v> 80% - 100%</c:v>
                </c:pt>
                <c:pt idx="1">
                  <c:v>100% - 120%</c:v>
                </c:pt>
                <c:pt idx="2">
                  <c:v>120% - 140%</c:v>
                </c:pt>
              </c:strCache>
            </c:strRef>
          </c:cat>
          <c:val>
            <c:numRef>
              <c:f>'DESEMPEÑO % MEDIDAS DE POSICION'!$AR$5:$AR$7</c:f>
              <c:numCache>
                <c:formatCode>0.0%</c:formatCode>
                <c:ptCount val="3"/>
                <c:pt idx="0">
                  <c:v>3.0303030303030304E-2</c:v>
                </c:pt>
                <c:pt idx="1">
                  <c:v>0.93939393939393945</c:v>
                </c:pt>
                <c:pt idx="2">
                  <c:v>3.0303030303030304E-2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87-4A8C-BC02-03C17238C57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813544079"/>
        <c:axId val="813534927"/>
      </c:barChart>
      <c:catAx>
        <c:axId val="813544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  <a:ea typeface="+mn-ea"/>
                <a:cs typeface="+mn-cs"/>
              </a:defRPr>
            </a:pPr>
            <a:endParaRPr lang="es-MX"/>
          </a:p>
        </c:txPr>
        <c:crossAx val="813534927"/>
        <c:crosses val="autoZero"/>
        <c:auto val="1"/>
        <c:lblAlgn val="ctr"/>
        <c:lblOffset val="100"/>
        <c:noMultiLvlLbl val="0"/>
      </c:catAx>
      <c:valAx>
        <c:axId val="813534927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  <a:ea typeface="+mn-ea"/>
                <a:cs typeface="+mn-cs"/>
              </a:defRPr>
            </a:pPr>
            <a:endParaRPr lang="es-MX"/>
          </a:p>
        </c:txPr>
        <c:crossAx val="8135440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latin typeface="Museo Sans 300" panose="02000000000000000000" pitchFamily="50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455F3-205E-4481-AA65-FFF9CC344F27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5B582-8FEC-49A8-91D2-4B816E2C986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2902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9/10/2023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D73707A-29AE-1648-B66B-765BF223B96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E4479B2-1C33-A240-81D6-FB9E7DD08F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150" y="2393950"/>
            <a:ext cx="59817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10D89EF-BD38-2047-97FE-BDD4865F2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E37D7D2-3FFB-094C-AB68-AC670C32404D}"/>
              </a:ext>
            </a:extLst>
          </p:cNvPr>
          <p:cNvSpPr txBox="1"/>
          <p:nvPr/>
        </p:nvSpPr>
        <p:spPr>
          <a:xfrm>
            <a:off x="1045029" y="289679"/>
            <a:ext cx="1028482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rgbClr val="111E60"/>
                </a:solidFill>
                <a:latin typeface="Calibri "/>
              </a:rPr>
              <a:t>Dirección Nacional de Medicamentos</a:t>
            </a: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r>
              <a:rPr lang="es-MX" sz="3200" b="1" dirty="0">
                <a:solidFill>
                  <a:srgbClr val="111E60"/>
                </a:solidFill>
                <a:latin typeface="Calibri "/>
              </a:rPr>
              <a:t>INFORME DE EJECUCIÓN DEL PLAN OPERATIVO ANUAL (POA) - AL SEGUNDO TRIMESTRE DEL AÑO 2023</a:t>
            </a:r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191355B-D30E-EC4E-AE4C-088CBC45720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" y="5761524"/>
            <a:ext cx="679270" cy="74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4CBFAF8-3FA2-4A32-9FC9-A938FB5FA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35" y="299094"/>
            <a:ext cx="3570073" cy="2278641"/>
          </a:xfrm>
        </p:spPr>
        <p:txBody>
          <a:bodyPr>
            <a:normAutofit fontScale="90000"/>
          </a:bodyPr>
          <a:lstStyle/>
          <a:p>
            <a: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% DESEMPEÑO </a:t>
            </a:r>
            <a:b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Trimestre 2</a:t>
            </a:r>
            <a:b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Año 2023</a:t>
            </a:r>
            <a:b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s-SV" sz="40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2800" b="1" i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Cumplimiento de actividades</a:t>
            </a:r>
            <a:endParaRPr lang="es-SV" sz="4000" dirty="0">
              <a:solidFill>
                <a:srgbClr val="002060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52221" y="3500846"/>
            <a:ext cx="1194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b="1" u="sng" dirty="0">
                <a:solidFill>
                  <a:srgbClr val="002060"/>
                </a:solidFill>
              </a:rPr>
              <a:t>Referencia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7090A0D-C140-D2A8-AF78-6819171B7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21" y="4183258"/>
            <a:ext cx="4115947" cy="161810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A158390-3848-4F27-9D2D-018C25B192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0783" y="120978"/>
            <a:ext cx="6158490" cy="6556913"/>
          </a:xfrm>
          <a:prstGeom prst="rect">
            <a:avLst/>
          </a:prstGeom>
        </p:spPr>
      </p:pic>
      <p:sp>
        <p:nvSpPr>
          <p:cNvPr id="10" name="Elipse 9">
            <a:extLst>
              <a:ext uri="{FF2B5EF4-FFF2-40B4-BE49-F238E27FC236}">
                <a16:creationId xmlns:a16="http://schemas.microsoft.com/office/drawing/2014/main" id="{FE8E3A6C-74AE-4014-998A-268A16FD7551}"/>
              </a:ext>
            </a:extLst>
          </p:cNvPr>
          <p:cNvSpPr/>
          <p:nvPr/>
        </p:nvSpPr>
        <p:spPr>
          <a:xfrm>
            <a:off x="10733941" y="6490134"/>
            <a:ext cx="667512" cy="24688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7759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0F81D44-F1DD-6945-BF57-ADD27B8CA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ítulo 3">
            <a:extLst>
              <a:ext uri="{FF2B5EF4-FFF2-40B4-BE49-F238E27FC236}">
                <a16:creationId xmlns:a16="http://schemas.microsoft.com/office/drawing/2014/main" id="{B8D8F146-40D8-F64F-5AE0-B81F26D59F4D}"/>
              </a:ext>
            </a:extLst>
          </p:cNvPr>
          <p:cNvSpPr txBox="1">
            <a:spLocks/>
          </p:cNvSpPr>
          <p:nvPr/>
        </p:nvSpPr>
        <p:spPr>
          <a:xfrm>
            <a:off x="377635" y="299095"/>
            <a:ext cx="10698682" cy="81371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4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% Desempeño año 2023 – Distribución  de Resultados del Segundo Trimestre</a:t>
            </a:r>
            <a:endParaRPr lang="es-SV" sz="2800" dirty="0">
              <a:solidFill>
                <a:srgbClr val="002060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C6CABF26-23E4-D2E4-9861-EA1ECE18A313}"/>
              </a:ext>
            </a:extLst>
          </p:cNvPr>
          <p:cNvSpPr txBox="1">
            <a:spLocks/>
          </p:cNvSpPr>
          <p:nvPr/>
        </p:nvSpPr>
        <p:spPr>
          <a:xfrm rot="16200000">
            <a:off x="3625328" y="2540407"/>
            <a:ext cx="3790638" cy="4701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Porcentaje del total de Unidades Organizativas</a:t>
            </a:r>
            <a:endParaRPr lang="es-SV" sz="1400" dirty="0">
              <a:solidFill>
                <a:schemeClr val="tx1">
                  <a:lumMod val="50000"/>
                  <a:lumOff val="50000"/>
                </a:schemeClr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ítulo 3">
            <a:extLst>
              <a:ext uri="{FF2B5EF4-FFF2-40B4-BE49-F238E27FC236}">
                <a16:creationId xmlns:a16="http://schemas.microsoft.com/office/drawing/2014/main" id="{9E3358EE-2B9E-0AB1-34F2-C89C7C3B5B3E}"/>
              </a:ext>
            </a:extLst>
          </p:cNvPr>
          <p:cNvSpPr txBox="1">
            <a:spLocks/>
          </p:cNvSpPr>
          <p:nvPr/>
        </p:nvSpPr>
        <p:spPr>
          <a:xfrm>
            <a:off x="7685494" y="5330816"/>
            <a:ext cx="2131367" cy="4701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Porcentaje de Desempeño</a:t>
            </a:r>
            <a:endParaRPr lang="es-SV" sz="1400" dirty="0">
              <a:solidFill>
                <a:schemeClr val="tx1">
                  <a:lumMod val="50000"/>
                  <a:lumOff val="50000"/>
                </a:schemeClr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8C5EA9E2-C8B1-4D23-B57A-C9BD96755A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0583223"/>
              </p:ext>
            </p:extLst>
          </p:nvPr>
        </p:nvGraphicFramePr>
        <p:xfrm>
          <a:off x="5520647" y="1708133"/>
          <a:ext cx="6012609" cy="3197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agen 7">
            <a:extLst>
              <a:ext uri="{FF2B5EF4-FFF2-40B4-BE49-F238E27FC236}">
                <a16:creationId xmlns:a16="http://schemas.microsoft.com/office/drawing/2014/main" id="{A0B77B06-EC4E-4464-A1EA-7A188ABBD3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744" y="3431624"/>
            <a:ext cx="3634960" cy="269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77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B4B7FB8-D1BC-0248-1FC2-897090263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511" y="924783"/>
            <a:ext cx="5506082" cy="1888449"/>
          </a:xfrm>
          <a:prstGeom prst="rect">
            <a:avLst/>
          </a:prstGeom>
        </p:spPr>
      </p:pic>
      <p:sp>
        <p:nvSpPr>
          <p:cNvPr id="15" name="Título 3">
            <a:extLst>
              <a:ext uri="{FF2B5EF4-FFF2-40B4-BE49-F238E27FC236}">
                <a16:creationId xmlns:a16="http://schemas.microsoft.com/office/drawing/2014/main" id="{8943AF1F-EBCB-06B2-1B6E-CF601999D43A}"/>
              </a:ext>
            </a:extLst>
          </p:cNvPr>
          <p:cNvSpPr txBox="1">
            <a:spLocks/>
          </p:cNvSpPr>
          <p:nvPr/>
        </p:nvSpPr>
        <p:spPr>
          <a:xfrm>
            <a:off x="2881554" y="242520"/>
            <a:ext cx="6159997" cy="59781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600" b="1" dirty="0">
                <a:solidFill>
                  <a:schemeClr val="bg1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Cumplimiento de Tiempos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0D65332-991F-4670-B66D-825E54282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959" y="2897681"/>
            <a:ext cx="5506082" cy="3904470"/>
          </a:xfrm>
          <a:prstGeom prst="rect">
            <a:avLst/>
          </a:prstGeom>
        </p:spPr>
      </p:pic>
      <p:sp>
        <p:nvSpPr>
          <p:cNvPr id="14" name="Elipse 13">
            <a:extLst>
              <a:ext uri="{FF2B5EF4-FFF2-40B4-BE49-F238E27FC236}">
                <a16:creationId xmlns:a16="http://schemas.microsoft.com/office/drawing/2014/main" id="{548A1B35-5C09-41B7-B4F4-9A43B11E6A50}"/>
              </a:ext>
            </a:extLst>
          </p:cNvPr>
          <p:cNvSpPr/>
          <p:nvPr/>
        </p:nvSpPr>
        <p:spPr>
          <a:xfrm>
            <a:off x="8188035" y="6511636"/>
            <a:ext cx="661005" cy="29051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25380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0 Imagen">
            <a:extLst>
              <a:ext uri="{FF2B5EF4-FFF2-40B4-BE49-F238E27FC236}">
                <a16:creationId xmlns:a16="http://schemas.microsoft.com/office/drawing/2014/main" id="{4E6D6FB5-0D4A-46C3-A112-326DA52282C2}"/>
              </a:ext>
            </a:extLst>
          </p:cNvPr>
          <p:cNvPicPr/>
          <p:nvPr/>
        </p:nvPicPr>
        <p:blipFill rotWithShape="1">
          <a:blip r:embed="rId2" cstate="print">
            <a:clrChange>
              <a:clrFrom>
                <a:srgbClr val="08090A">
                  <a:alpha val="14902"/>
                </a:srgbClr>
              </a:clrFrom>
              <a:clrTo>
                <a:srgbClr val="08090A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02" b="12878"/>
          <a:stretch/>
        </p:blipFill>
        <p:spPr>
          <a:xfrm>
            <a:off x="4419600" y="207818"/>
            <a:ext cx="7772400" cy="665018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4A8A772-6907-4838-B016-336728078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388" y="2525520"/>
            <a:ext cx="9144000" cy="1449892"/>
          </a:xfrm>
        </p:spPr>
        <p:txBody>
          <a:bodyPr>
            <a:noAutofit/>
          </a:bodyPr>
          <a:lstStyle/>
          <a:p>
            <a:r>
              <a:rPr lang="es-MX" sz="9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¡Gracias!</a:t>
            </a:r>
            <a:endParaRPr lang="es-SV" sz="9600" b="1" dirty="0">
              <a:solidFill>
                <a:srgbClr val="002060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F68116F-587E-497C-9F49-A4AE331248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28915"/>
            <a:ext cx="2943576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401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6085</TotalTime>
  <Words>66</Words>
  <Application>Microsoft Office PowerPoint</Application>
  <PresentationFormat>Panorámica</PresentationFormat>
  <Paragraphs>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Bembo std</vt:lpstr>
      <vt:lpstr>Calibri</vt:lpstr>
      <vt:lpstr>Calibri </vt:lpstr>
      <vt:lpstr>Calibri Light</vt:lpstr>
      <vt:lpstr>Museo Sans 300</vt:lpstr>
      <vt:lpstr>Tema de Office</vt:lpstr>
      <vt:lpstr>Presentación de PowerPoint</vt:lpstr>
      <vt:lpstr>Presentación de PowerPoint</vt:lpstr>
      <vt:lpstr>% DESEMPEÑO  Trimestre 2 Año 2023  Cumplimiento de actividades</vt:lpstr>
      <vt:lpstr>Presentación de PowerPoint</vt:lpstr>
      <vt:lpstr>Presentación de PowerPoint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Catherine Gisselle Castillo Ruano</cp:lastModifiedBy>
  <cp:revision>171</cp:revision>
  <dcterms:created xsi:type="dcterms:W3CDTF">2020-08-17T23:35:56Z</dcterms:created>
  <dcterms:modified xsi:type="dcterms:W3CDTF">2023-10-09T15:25:45Z</dcterms:modified>
</cp:coreProperties>
</file>