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5" r:id="rId5"/>
    <p:sldId id="260" r:id="rId6"/>
    <p:sldId id="305" r:id="rId7"/>
    <p:sldId id="286" r:id="rId8"/>
    <p:sldId id="278" r:id="rId9"/>
    <p:sldId id="284" r:id="rId10"/>
    <p:sldId id="265" r:id="rId11"/>
    <p:sldId id="293" r:id="rId12"/>
    <p:sldId id="263" r:id="rId13"/>
    <p:sldId id="264" r:id="rId14"/>
    <p:sldId id="295" r:id="rId15"/>
    <p:sldId id="279" r:id="rId16"/>
    <p:sldId id="292" r:id="rId17"/>
    <p:sldId id="291" r:id="rId18"/>
    <p:sldId id="274" r:id="rId19"/>
    <p:sldId id="294" r:id="rId20"/>
    <p:sldId id="282" r:id="rId21"/>
    <p:sldId id="283" r:id="rId22"/>
    <p:sldId id="306" r:id="rId23"/>
    <p:sldId id="296" r:id="rId24"/>
    <p:sldId id="301" r:id="rId25"/>
    <p:sldId id="302" r:id="rId26"/>
    <p:sldId id="303" r:id="rId27"/>
    <p:sldId id="304" r:id="rId28"/>
    <p:sldId id="271" r:id="rId29"/>
    <p:sldId id="289" r:id="rId30"/>
    <p:sldId id="299" r:id="rId31"/>
    <p:sldId id="288" r:id="rId32"/>
    <p:sldId id="270" r:id="rId33"/>
    <p:sldId id="290" r:id="rId34"/>
    <p:sldId id="266" r:id="rId35"/>
    <p:sldId id="300" r:id="rId36"/>
  </p:sldIdLst>
  <p:sldSz cx="12192000" cy="6858000"/>
  <p:notesSz cx="12192000" cy="6858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778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71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88953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7" name="bk object 17"/>
          <p:cNvSpPr/>
          <p:nvPr/>
        </p:nvSpPr>
        <p:spPr>
          <a:xfrm>
            <a:off x="3" y="292100"/>
            <a:ext cx="12185904" cy="637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8" name="bk object 18"/>
          <p:cNvSpPr/>
          <p:nvPr/>
        </p:nvSpPr>
        <p:spPr>
          <a:xfrm>
            <a:off x="9607294" y="4296156"/>
            <a:ext cx="2560320" cy="25618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9" name="bk object 19"/>
          <p:cNvSpPr/>
          <p:nvPr/>
        </p:nvSpPr>
        <p:spPr>
          <a:xfrm>
            <a:off x="1050038" y="2570988"/>
            <a:ext cx="9512809" cy="251764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76572" y="2820163"/>
            <a:ext cx="5038852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881628" y="3688537"/>
            <a:ext cx="642874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pPr marL="12701">
              <a:spcBef>
                <a:spcPts val="105"/>
              </a:spcBef>
            </a:pPr>
            <a:r>
              <a:rPr lang="es-SV" spc="-66"/>
              <a:t>REGRESAR </a:t>
            </a:r>
            <a:r>
              <a:rPr lang="es-SV" spc="50"/>
              <a:t>A</a:t>
            </a:r>
            <a:r>
              <a:rPr lang="es-SV" spc="-85"/>
              <a:t> </a:t>
            </a:r>
            <a:r>
              <a:rPr lang="es-SV" spc="5"/>
              <a:t>ORGANIGRAMA</a:t>
            </a:r>
            <a:endParaRPr lang="es-SV" spc="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8508" y="75438"/>
            <a:ext cx="9174988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2A2A2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68478" y="1328164"/>
            <a:ext cx="9655047" cy="215572"/>
          </a:xfrm>
        </p:spPr>
        <p:txBody>
          <a:bodyPr lIns="0" tIns="0" rIns="0" bIns="0"/>
          <a:lstStyle>
            <a:lvl1pPr>
              <a:defRPr sz="1401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pPr marL="12701">
              <a:spcBef>
                <a:spcPts val="105"/>
              </a:spcBef>
            </a:pPr>
            <a:r>
              <a:rPr lang="es-SV" spc="-66"/>
              <a:t>REGRESAR </a:t>
            </a:r>
            <a:r>
              <a:rPr lang="es-SV" spc="50"/>
              <a:t>A</a:t>
            </a:r>
            <a:r>
              <a:rPr lang="es-SV" spc="-85"/>
              <a:t> </a:t>
            </a:r>
            <a:r>
              <a:rPr lang="es-SV" spc="5"/>
              <a:t>ORGANIGRAMA</a:t>
            </a:r>
            <a:endParaRPr lang="es-SV" spc="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8508" y="75438"/>
            <a:ext cx="9174988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2A2A2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pPr marL="12701">
              <a:spcBef>
                <a:spcPts val="105"/>
              </a:spcBef>
            </a:pPr>
            <a:r>
              <a:rPr lang="es-SV" spc="-66"/>
              <a:t>REGRESAR </a:t>
            </a:r>
            <a:r>
              <a:rPr lang="es-SV" spc="50"/>
              <a:t>A</a:t>
            </a:r>
            <a:r>
              <a:rPr lang="es-SV" spc="-85"/>
              <a:t> </a:t>
            </a:r>
            <a:r>
              <a:rPr lang="es-SV" spc="5"/>
              <a:t>ORGANIGRAMA</a:t>
            </a:r>
            <a:endParaRPr lang="es-SV" spc="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8508" y="75438"/>
            <a:ext cx="9174988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2A2A2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pPr marL="12701">
              <a:spcBef>
                <a:spcPts val="105"/>
              </a:spcBef>
            </a:pPr>
            <a:r>
              <a:rPr lang="es-SV" spc="-66"/>
              <a:t>REGRESAR </a:t>
            </a:r>
            <a:r>
              <a:rPr lang="es-SV" spc="50"/>
              <a:t>A</a:t>
            </a:r>
            <a:r>
              <a:rPr lang="es-SV" spc="-85"/>
              <a:t> </a:t>
            </a:r>
            <a:r>
              <a:rPr lang="es-SV" spc="5"/>
              <a:t>ORGANIGRAMA</a:t>
            </a:r>
            <a:endParaRPr lang="es-SV" spc="5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pPr marL="12701">
              <a:spcBef>
                <a:spcPts val="105"/>
              </a:spcBef>
            </a:pPr>
            <a:r>
              <a:rPr lang="es-SV" spc="-66"/>
              <a:t>REGRESAR </a:t>
            </a:r>
            <a:r>
              <a:rPr lang="es-SV" spc="50"/>
              <a:t>A</a:t>
            </a:r>
            <a:r>
              <a:rPr lang="es-SV" spc="-85"/>
              <a:t> </a:t>
            </a:r>
            <a:r>
              <a:rPr lang="es-SV" spc="5"/>
              <a:t>ORGANIGRAMA</a:t>
            </a:r>
            <a:endParaRPr lang="es-SV" spc="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88953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8508" y="75438"/>
            <a:ext cx="9174988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A2A2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68478" y="1328165"/>
            <a:ext cx="965504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98899" y="6466068"/>
            <a:ext cx="1648459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535353"/>
                </a:solidFill>
                <a:latin typeface="Verdana"/>
                <a:cs typeface="Verdana"/>
              </a:defRPr>
            </a:lvl1pPr>
          </a:lstStyle>
          <a:p>
            <a:pPr marL="12701">
              <a:spcBef>
                <a:spcPts val="105"/>
              </a:spcBef>
            </a:pPr>
            <a:r>
              <a:rPr lang="es-SV" spc="-66"/>
              <a:t>REGRESAR </a:t>
            </a:r>
            <a:r>
              <a:rPr lang="es-SV" spc="50"/>
              <a:t>A</a:t>
            </a:r>
            <a:r>
              <a:rPr lang="es-SV" spc="-85"/>
              <a:t> </a:t>
            </a:r>
            <a:r>
              <a:rPr lang="es-SV" spc="5"/>
              <a:t>ORGANIGRAMA</a:t>
            </a:r>
            <a:endParaRPr lang="es-SV" spc="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5">
        <a:defRPr>
          <a:latin typeface="+mn-lt"/>
          <a:ea typeface="+mn-ea"/>
          <a:cs typeface="+mn-cs"/>
        </a:defRPr>
      </a:lvl4pPr>
      <a:lvl5pPr marL="1828846">
        <a:defRPr>
          <a:latin typeface="+mn-lt"/>
          <a:ea typeface="+mn-ea"/>
          <a:cs typeface="+mn-cs"/>
        </a:defRPr>
      </a:lvl5pPr>
      <a:lvl6pPr marL="2286057">
        <a:defRPr>
          <a:latin typeface="+mn-lt"/>
          <a:ea typeface="+mn-ea"/>
          <a:cs typeface="+mn-cs"/>
        </a:defRPr>
      </a:lvl6pPr>
      <a:lvl7pPr marL="2743268">
        <a:defRPr>
          <a:latin typeface="+mn-lt"/>
          <a:ea typeface="+mn-ea"/>
          <a:cs typeface="+mn-cs"/>
        </a:defRPr>
      </a:lvl7pPr>
      <a:lvl8pPr marL="3200481">
        <a:defRPr>
          <a:latin typeface="+mn-lt"/>
          <a:ea typeface="+mn-ea"/>
          <a:cs typeface="+mn-cs"/>
        </a:defRPr>
      </a:lvl8pPr>
      <a:lvl9pPr marL="365769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5">
        <a:defRPr>
          <a:latin typeface="+mn-lt"/>
          <a:ea typeface="+mn-ea"/>
          <a:cs typeface="+mn-cs"/>
        </a:defRPr>
      </a:lvl4pPr>
      <a:lvl5pPr marL="1828846">
        <a:defRPr>
          <a:latin typeface="+mn-lt"/>
          <a:ea typeface="+mn-ea"/>
          <a:cs typeface="+mn-cs"/>
        </a:defRPr>
      </a:lvl5pPr>
      <a:lvl6pPr marL="2286057">
        <a:defRPr>
          <a:latin typeface="+mn-lt"/>
          <a:ea typeface="+mn-ea"/>
          <a:cs typeface="+mn-cs"/>
        </a:defRPr>
      </a:lvl6pPr>
      <a:lvl7pPr marL="2743268">
        <a:defRPr>
          <a:latin typeface="+mn-lt"/>
          <a:ea typeface="+mn-ea"/>
          <a:cs typeface="+mn-cs"/>
        </a:defRPr>
      </a:lvl7pPr>
      <a:lvl8pPr marL="3200481">
        <a:defRPr>
          <a:latin typeface="+mn-lt"/>
          <a:ea typeface="+mn-ea"/>
          <a:cs typeface="+mn-cs"/>
        </a:defRPr>
      </a:lvl8pPr>
      <a:lvl9pPr marL="365769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09800" y="3061800"/>
            <a:ext cx="70104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>
              <a:spcBef>
                <a:spcPts val="105"/>
              </a:spcBef>
            </a:pPr>
            <a:r>
              <a:rPr sz="3200" b="1" spc="50" dirty="0">
                <a:solidFill>
                  <a:srgbClr val="FFFFFF"/>
                </a:solidFill>
                <a:latin typeface="Verdana"/>
                <a:cs typeface="Verdana"/>
              </a:rPr>
              <a:t>ORGANIGRAMA</a:t>
            </a:r>
            <a:r>
              <a:rPr lang="es-SV" sz="3200" b="1" spc="50" dirty="0">
                <a:solidFill>
                  <a:srgbClr val="FFFFFF"/>
                </a:solidFill>
                <a:latin typeface="Verdana"/>
                <a:cs typeface="Verdana"/>
              </a:rPr>
              <a:t> Y FUNCIONES</a:t>
            </a:r>
            <a:endParaRPr sz="3200" b="1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2279143" y="3688538"/>
            <a:ext cx="6913244" cy="580288"/>
          </a:xfrm>
          <a:prstGeom prst="rect">
            <a:avLst/>
          </a:prstGeom>
        </p:spPr>
        <p:txBody>
          <a:bodyPr vert="horz" wrap="square" lIns="0" tIns="66676" rIns="0" bIns="0" rtlCol="0">
            <a:spAutoFit/>
          </a:bodyPr>
          <a:lstStyle/>
          <a:p>
            <a:pPr marL="1101752" marR="5081" indent="-1089688" algn="ctr">
              <a:lnSpc>
                <a:spcPts val="3970"/>
              </a:lnSpc>
              <a:spcBef>
                <a:spcPts val="524"/>
              </a:spcBef>
            </a:pPr>
            <a:r>
              <a:rPr lang="es-SV" sz="2800" spc="-124" dirty="0"/>
              <a:t>Dirección </a:t>
            </a:r>
            <a:r>
              <a:rPr lang="es-SV" sz="2800" dirty="0"/>
              <a:t>Nacional</a:t>
            </a:r>
            <a:r>
              <a:rPr lang="es-SV" sz="2800" spc="-500" dirty="0"/>
              <a:t> </a:t>
            </a:r>
            <a:r>
              <a:rPr lang="es-SV" sz="2800" spc="-226" dirty="0"/>
              <a:t>de  </a:t>
            </a:r>
            <a:r>
              <a:rPr lang="es-SV" sz="2800" spc="-121" dirty="0"/>
              <a:t>Medicamentos</a:t>
            </a:r>
          </a:p>
        </p:txBody>
      </p:sp>
      <p:sp>
        <p:nvSpPr>
          <p:cNvPr id="5" name="object 5"/>
          <p:cNvSpPr/>
          <p:nvPr/>
        </p:nvSpPr>
        <p:spPr>
          <a:xfrm>
            <a:off x="2279143" y="3646170"/>
            <a:ext cx="6913244" cy="0"/>
          </a:xfrm>
          <a:custGeom>
            <a:avLst/>
            <a:gdLst/>
            <a:ahLst/>
            <a:cxnLst/>
            <a:rect l="l" t="t" r="r" b="b"/>
            <a:pathLst>
              <a:path w="6913245">
                <a:moveTo>
                  <a:pt x="0" y="0"/>
                </a:moveTo>
                <a:lnTo>
                  <a:pt x="6912736" y="0"/>
                </a:lnTo>
              </a:path>
            </a:pathLst>
          </a:custGeom>
          <a:ln w="28956">
            <a:solidFill>
              <a:srgbClr val="535353"/>
            </a:solidFill>
          </a:ln>
        </p:spPr>
        <p:txBody>
          <a:bodyPr wrap="square" lIns="0" tIns="0" rIns="0" bIns="0" rtlCol="0"/>
          <a:lstStyle/>
          <a:p>
            <a:endParaRPr sz="1801"/>
          </a:p>
        </p:txBody>
      </p:sp>
      <p:grpSp>
        <p:nvGrpSpPr>
          <p:cNvPr id="14" name="Grupo 13"/>
          <p:cNvGrpSpPr/>
          <p:nvPr/>
        </p:nvGrpSpPr>
        <p:grpSpPr>
          <a:xfrm>
            <a:off x="0" y="0"/>
            <a:ext cx="12211050" cy="6888587"/>
            <a:chOff x="0" y="0"/>
            <a:chExt cx="12211050" cy="6888587"/>
          </a:xfrm>
        </p:grpSpPr>
        <p:grpSp>
          <p:nvGrpSpPr>
            <p:cNvPr id="13" name="Grupo 12"/>
            <p:cNvGrpSpPr/>
            <p:nvPr/>
          </p:nvGrpSpPr>
          <p:grpSpPr>
            <a:xfrm>
              <a:off x="0" y="0"/>
              <a:ext cx="12211050" cy="6888587"/>
              <a:chOff x="0" y="0"/>
              <a:chExt cx="12211050" cy="6888587"/>
            </a:xfrm>
          </p:grpSpPr>
          <p:grpSp>
            <p:nvGrpSpPr>
              <p:cNvPr id="8" name="Grupo 7"/>
              <p:cNvGrpSpPr/>
              <p:nvPr/>
            </p:nvGrpSpPr>
            <p:grpSpPr>
              <a:xfrm>
                <a:off x="9525000" y="2209800"/>
                <a:ext cx="2686050" cy="4678787"/>
                <a:chOff x="9525000" y="2209800"/>
                <a:chExt cx="2686050" cy="4678787"/>
              </a:xfrm>
            </p:grpSpPr>
            <p:pic>
              <p:nvPicPr>
                <p:cNvPr id="6" name="Imagen 5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526693" y="3414713"/>
                  <a:ext cx="2684357" cy="347387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</p:pic>
            <p:sp>
              <p:nvSpPr>
                <p:cNvPr id="7" name="Rectángulo 6"/>
                <p:cNvSpPr/>
                <p:nvPr/>
              </p:nvSpPr>
              <p:spPr>
                <a:xfrm>
                  <a:off x="9525000" y="2209800"/>
                  <a:ext cx="2590800" cy="1204913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SV"/>
                </a:p>
              </p:txBody>
            </p:sp>
          </p:grpSp>
          <p:grpSp>
            <p:nvGrpSpPr>
              <p:cNvPr id="9" name="Grupo 8"/>
              <p:cNvGrpSpPr/>
              <p:nvPr/>
            </p:nvGrpSpPr>
            <p:grpSpPr>
              <a:xfrm>
                <a:off x="0" y="0"/>
                <a:ext cx="12192000" cy="1349798"/>
                <a:chOff x="0" y="0"/>
                <a:chExt cx="12192000" cy="1349798"/>
              </a:xfrm>
            </p:grpSpPr>
            <p:pic>
              <p:nvPicPr>
                <p:cNvPr id="10" name="Picture 2" descr="https://www.medicamentos.gob.sv/images/encabezado.png"/>
                <p:cNvPicPr>
                  <a:picLocks noChangeAspect="1" noChangeArrowheads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85882"/>
                <a:stretch/>
              </p:blipFill>
              <p:spPr bwMode="auto">
                <a:xfrm>
                  <a:off x="0" y="0"/>
                  <a:ext cx="1721224" cy="134979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" name="Picture 2" descr="https://www.medicamentos.gob.sv/images/encabezado.png"/>
                <p:cNvPicPr>
                  <a:picLocks noChangeAspect="1" noChangeArrowheads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2941"/>
                <a:stretch/>
              </p:blipFill>
              <p:spPr bwMode="auto">
                <a:xfrm>
                  <a:off x="1721224" y="0"/>
                  <a:ext cx="10470776" cy="134979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sp>
          <p:nvSpPr>
            <p:cNvPr id="12" name="Rectángulo redondeado 11"/>
            <p:cNvSpPr/>
            <p:nvPr/>
          </p:nvSpPr>
          <p:spPr>
            <a:xfrm>
              <a:off x="990600" y="2362200"/>
              <a:ext cx="8610600" cy="3048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3" algn="ctr"/>
              <a:r>
                <a:rPr lang="es-SV" sz="4400" b="1" u="sng" dirty="0">
                  <a:solidFill>
                    <a:schemeClr val="tx1"/>
                  </a:solidFill>
                </a:rPr>
                <a:t>ORGANIGRAMA</a:t>
              </a:r>
            </a:p>
            <a:p>
              <a:pPr lvl="3" algn="ctr"/>
              <a:r>
                <a:rPr lang="es-SV" sz="3200" b="1" dirty="0">
                  <a:solidFill>
                    <a:schemeClr val="tx1"/>
                  </a:solidFill>
                </a:rPr>
                <a:t>Dirección Nacional de Medicamentos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7675" y="291210"/>
            <a:ext cx="9753599" cy="566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b="1" spc="-171" dirty="0"/>
              <a:t>Unidad de Planificación Institucional</a:t>
            </a:r>
            <a:endParaRPr b="1" spc="-309" dirty="0"/>
          </a:p>
        </p:txBody>
      </p:sp>
      <p:sp>
        <p:nvSpPr>
          <p:cNvPr id="3" name="object 3"/>
          <p:cNvSpPr txBox="1"/>
          <p:nvPr/>
        </p:nvSpPr>
        <p:spPr>
          <a:xfrm>
            <a:off x="1321216" y="1345187"/>
            <a:ext cx="10177582" cy="4260526"/>
          </a:xfrm>
          <a:prstGeom prst="rect">
            <a:avLst/>
          </a:prstGeom>
        </p:spPr>
        <p:txBody>
          <a:bodyPr vert="horz" wrap="square" lIns="0" tIns="12066" rIns="0" bIns="0" rtlCol="0">
            <a:spAutoFit/>
          </a:bodyPr>
          <a:lstStyle/>
          <a:p>
            <a:pPr marL="12701" marR="426731" algn="just">
              <a:lnSpc>
                <a:spcPct val="150000"/>
              </a:lnSpc>
              <a:spcBef>
                <a:spcPts val="94"/>
              </a:spcBef>
            </a:pPr>
            <a:r>
              <a:rPr lang="es-SV" sz="2000" spc="-69" dirty="0">
                <a:latin typeface="+mj-lt"/>
                <a:cs typeface="Verdana"/>
              </a:rPr>
              <a:t>Tiene por objetivo </a:t>
            </a:r>
            <a:r>
              <a:rPr lang="es-MX" sz="2000" spc="-69" dirty="0">
                <a:latin typeface="+mj-lt"/>
                <a:cs typeface="Verdana"/>
              </a:rPr>
              <a:t>dar seguimiento al desarrollo de los objetivos y metas establecidas institucionalmente; mediante apoyo a la formulación de planes y proyectos y el correspondiente seguimiento a los mismos; de tal forma que se contribuya a la mejora de la gestión institucional.</a:t>
            </a:r>
            <a:endParaRPr sz="2000" dirty="0">
              <a:latin typeface="+mj-lt"/>
              <a:cs typeface="Verdana"/>
            </a:endParaRPr>
          </a:p>
          <a:p>
            <a:pPr marL="12701" algn="just">
              <a:lnSpc>
                <a:spcPct val="150000"/>
              </a:lnSpc>
              <a:spcBef>
                <a:spcPts val="1106"/>
              </a:spcBef>
            </a:pPr>
            <a:r>
              <a:rPr lang="es-SV" sz="2000" spc="-55" dirty="0">
                <a:latin typeface="+mj-lt"/>
                <a:cs typeface="Verdana"/>
              </a:rPr>
              <a:t>Entre sus funciones están</a:t>
            </a:r>
            <a:r>
              <a:rPr sz="2000" spc="-55" dirty="0">
                <a:latin typeface="+mj-lt"/>
                <a:cs typeface="Verdana"/>
              </a:rPr>
              <a:t>:</a:t>
            </a:r>
            <a:endParaRPr lang="es-SV" sz="2000" spc="-55" dirty="0">
              <a:latin typeface="+mj-lt"/>
              <a:cs typeface="Verdana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2000" dirty="0">
                <a:latin typeface="+mj-lt"/>
              </a:rPr>
              <a:t>Coordinar la elaboración del Plan Estratégico Institucional.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2000" dirty="0">
                <a:latin typeface="+mj-lt"/>
              </a:rPr>
              <a:t>Coordinar la formulación de los Planes de Trabajo anuales.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2000" dirty="0">
                <a:latin typeface="+mj-lt"/>
              </a:rPr>
              <a:t>Dar seguimiento, monitoreo y evaluación del cumplimiento de los objetivos institucionales de los Planes de Trabajo.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2000" dirty="0">
                <a:latin typeface="+mj-lt"/>
              </a:rPr>
              <a:t>Coordinar el proceso de valoración de riesgos institucionales.</a:t>
            </a:r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sp>
        <p:nvSpPr>
          <p:cNvPr id="11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7675" y="353698"/>
            <a:ext cx="97536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MX" sz="3200" b="1" spc="-146" dirty="0"/>
              <a:t>Unidad de Gestión de la Calidad</a:t>
            </a:r>
            <a:endParaRPr sz="3200" b="1" dirty="0"/>
          </a:p>
        </p:txBody>
      </p:sp>
      <p:sp>
        <p:nvSpPr>
          <p:cNvPr id="4" name="object 4"/>
          <p:cNvSpPr txBox="1"/>
          <p:nvPr/>
        </p:nvSpPr>
        <p:spPr>
          <a:xfrm>
            <a:off x="1310068" y="1682104"/>
            <a:ext cx="9568814" cy="35158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5245" algn="just">
              <a:lnSpc>
                <a:spcPct val="150000"/>
              </a:lnSpc>
              <a:spcBef>
                <a:spcPts val="105"/>
              </a:spcBef>
            </a:pPr>
            <a:r>
              <a:rPr lang="es-SV" sz="2200" spc="14" dirty="0">
                <a:latin typeface="+mj-lt"/>
                <a:cs typeface="Verdana"/>
              </a:rPr>
              <a:t>Tiene por objetivo </a:t>
            </a:r>
            <a:r>
              <a:rPr lang="es-SV" sz="2200" dirty="0">
                <a:latin typeface="+mj-lt"/>
              </a:rPr>
              <a:t>apoyar a las unidades que conforman la Dirección Nacional de Medicamentos en la implementación y desarrollo de un Sistema de Gestión de la Calidad Institucional e impulsar la integración de sistemas de gestión implementados, incorporando el enfoque de procesos y la mejora continua. Asimismo, promover la cultura de la calidad asumiendo un rol dinamizador, de asesoría y facilitación de los procesos de autoevaluación, con el objetivo de asegurar calidad en los procesos y brindar productos confiables.</a:t>
            </a:r>
          </a:p>
        </p:txBody>
      </p:sp>
      <p:sp>
        <p:nvSpPr>
          <p:cNvPr id="9" name="object 9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103607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9713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7675" y="291210"/>
            <a:ext cx="9753600" cy="566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b="1" spc="-171" dirty="0"/>
              <a:t>Unidad de Auditoría Interna</a:t>
            </a:r>
            <a:endParaRPr b="1" spc="-279" dirty="0"/>
          </a:p>
        </p:txBody>
      </p:sp>
      <p:sp>
        <p:nvSpPr>
          <p:cNvPr id="3" name="object 3"/>
          <p:cNvSpPr txBox="1"/>
          <p:nvPr/>
        </p:nvSpPr>
        <p:spPr>
          <a:xfrm>
            <a:off x="1331217" y="1328169"/>
            <a:ext cx="9712325" cy="45824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algn="just">
              <a:lnSpc>
                <a:spcPct val="150000"/>
              </a:lnSpc>
            </a:pPr>
            <a:r>
              <a:rPr lang="es-SV" sz="2000" spc="-14" dirty="0">
                <a:cs typeface="Verdana"/>
              </a:rPr>
              <a:t>Algunas </a:t>
            </a:r>
            <a:r>
              <a:rPr lang="es-SV" sz="2000" spc="80" dirty="0">
                <a:cs typeface="Verdana"/>
              </a:rPr>
              <a:t>de</a:t>
            </a:r>
            <a:r>
              <a:rPr lang="es-SV" sz="2000" spc="-220" dirty="0">
                <a:cs typeface="Verdana"/>
              </a:rPr>
              <a:t> </a:t>
            </a:r>
            <a:r>
              <a:rPr lang="es-SV" sz="2000" spc="-140" dirty="0">
                <a:cs typeface="Verdana"/>
              </a:rPr>
              <a:t>sus  f</a:t>
            </a:r>
            <a:r>
              <a:rPr lang="es-SV" sz="2000" spc="-41" dirty="0">
                <a:cs typeface="Verdana"/>
              </a:rPr>
              <a:t>unciones son:</a:t>
            </a:r>
          </a:p>
          <a:p>
            <a:pPr marL="29845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2000" dirty="0"/>
              <a:t>Elaborar y remitir el Plan Anual de Trabajo de la Unidad de Auditoría Interna, a Corte de Cuentas de la República y al Director Nacional de Medicamentos.</a:t>
            </a:r>
          </a:p>
          <a:p>
            <a:pPr marL="29845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2000" dirty="0"/>
              <a:t>Planificación, ejecución, y elaboración de informes de auditoría.</a:t>
            </a:r>
          </a:p>
          <a:p>
            <a:pPr marL="29845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2000" dirty="0"/>
              <a:t>Proporcionar consultorías (asesorías) y apoyo a los requerimientos recibidos por parte del Director Nacional de Medicamentos, según sus competencias y atribuciones legales y técnicas.</a:t>
            </a:r>
          </a:p>
          <a:p>
            <a:pPr marL="29845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2000" dirty="0"/>
              <a:t>Participar en las lecturas de cada borrador de informe de auditoría.</a:t>
            </a:r>
          </a:p>
          <a:p>
            <a:pPr marL="29845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2000" dirty="0"/>
              <a:t>Elaborar y remitir al Director Nacional de Medicamentos y a Corte de Cuentas de la República, los informes finales de auditoria interna.</a:t>
            </a:r>
          </a:p>
        </p:txBody>
      </p:sp>
      <p:sp>
        <p:nvSpPr>
          <p:cNvPr id="7" name="object 7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4671" y="327527"/>
            <a:ext cx="10058274" cy="535211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646262" marR="5081" indent="-3634195" algn="ctr">
              <a:lnSpc>
                <a:spcPts val="3890"/>
              </a:lnSpc>
              <a:spcBef>
                <a:spcPts val="585"/>
              </a:spcBef>
            </a:pPr>
            <a:r>
              <a:rPr lang="es-SV" sz="3200" b="1" spc="-171" dirty="0"/>
              <a:t>Unidad de Acceso a la Información Pública</a:t>
            </a:r>
            <a:endParaRPr sz="3200" b="1" spc="-165" dirty="0"/>
          </a:p>
        </p:txBody>
      </p:sp>
      <p:sp>
        <p:nvSpPr>
          <p:cNvPr id="3" name="object 3"/>
          <p:cNvSpPr txBox="1"/>
          <p:nvPr/>
        </p:nvSpPr>
        <p:spPr>
          <a:xfrm>
            <a:off x="609600" y="1328165"/>
            <a:ext cx="11201400" cy="458394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081" algn="just">
              <a:lnSpc>
                <a:spcPct val="150000"/>
              </a:lnSpc>
              <a:spcBef>
                <a:spcPts val="105"/>
              </a:spcBef>
            </a:pPr>
            <a:r>
              <a:rPr lang="es-SV" spc="-36" dirty="0">
                <a:latin typeface="+mj-lt"/>
                <a:cs typeface="Verdana"/>
              </a:rPr>
              <a:t>Tiene por objetivo el p</a:t>
            </a:r>
            <a:r>
              <a:rPr spc="-36" dirty="0" err="1">
                <a:latin typeface="+mj-lt"/>
                <a:cs typeface="Verdana"/>
              </a:rPr>
              <a:t>romover</a:t>
            </a:r>
            <a:r>
              <a:rPr spc="-130" dirty="0">
                <a:latin typeface="+mj-lt"/>
                <a:cs typeface="Verdana"/>
              </a:rPr>
              <a:t> </a:t>
            </a:r>
            <a:r>
              <a:rPr spc="14" dirty="0">
                <a:latin typeface="+mj-lt"/>
                <a:cs typeface="Verdana"/>
              </a:rPr>
              <a:t>la</a:t>
            </a:r>
            <a:r>
              <a:rPr spc="-130" dirty="0">
                <a:latin typeface="+mj-lt"/>
                <a:cs typeface="Verdana"/>
              </a:rPr>
              <a:t> </a:t>
            </a:r>
            <a:r>
              <a:rPr spc="-20" dirty="0">
                <a:latin typeface="+mj-lt"/>
                <a:cs typeface="Verdana"/>
              </a:rPr>
              <a:t>transparencia,</a:t>
            </a:r>
            <a:r>
              <a:rPr spc="-114" dirty="0">
                <a:latin typeface="+mj-lt"/>
                <a:cs typeface="Verdana"/>
              </a:rPr>
              <a:t> </a:t>
            </a:r>
            <a:r>
              <a:rPr lang="es-MX" spc="36" dirty="0">
                <a:latin typeface="+mj-lt"/>
                <a:cs typeface="Verdana"/>
              </a:rPr>
              <a:t>d</a:t>
            </a:r>
            <a:r>
              <a:rPr spc="36" dirty="0" err="1">
                <a:latin typeface="+mj-lt"/>
                <a:cs typeface="Verdana"/>
              </a:rPr>
              <a:t>emocracia</a:t>
            </a:r>
            <a:r>
              <a:rPr spc="-130" dirty="0">
                <a:latin typeface="+mj-lt"/>
                <a:cs typeface="Verdana"/>
              </a:rPr>
              <a:t> </a:t>
            </a:r>
            <a:r>
              <a:rPr spc="-80" dirty="0">
                <a:latin typeface="+mj-lt"/>
                <a:cs typeface="Verdana"/>
              </a:rPr>
              <a:t>y</a:t>
            </a:r>
            <a:r>
              <a:rPr spc="-110" dirty="0">
                <a:latin typeface="+mj-lt"/>
                <a:cs typeface="Verdana"/>
              </a:rPr>
              <a:t> </a:t>
            </a:r>
            <a:r>
              <a:rPr spc="20" dirty="0">
                <a:latin typeface="+mj-lt"/>
                <a:cs typeface="Verdana"/>
              </a:rPr>
              <a:t>eficiencia</a:t>
            </a:r>
            <a:r>
              <a:rPr spc="-130" dirty="0">
                <a:latin typeface="+mj-lt"/>
                <a:cs typeface="Verdana"/>
              </a:rPr>
              <a:t> </a:t>
            </a:r>
            <a:r>
              <a:rPr spc="20" dirty="0">
                <a:latin typeface="+mj-lt"/>
                <a:cs typeface="Verdana"/>
              </a:rPr>
              <a:t>en</a:t>
            </a:r>
            <a:r>
              <a:rPr spc="-105" dirty="0">
                <a:latin typeface="+mj-lt"/>
                <a:cs typeface="Verdana"/>
              </a:rPr>
              <a:t> </a:t>
            </a:r>
            <a:r>
              <a:rPr spc="14" dirty="0">
                <a:latin typeface="+mj-lt"/>
                <a:cs typeface="Verdana"/>
              </a:rPr>
              <a:t>la</a:t>
            </a:r>
            <a:r>
              <a:rPr spc="-114" dirty="0">
                <a:latin typeface="+mj-lt"/>
                <a:cs typeface="Verdana"/>
              </a:rPr>
              <a:t> </a:t>
            </a:r>
            <a:r>
              <a:rPr spc="-30" dirty="0">
                <a:latin typeface="+mj-lt"/>
                <a:cs typeface="Verdana"/>
              </a:rPr>
              <a:t>gestión</a:t>
            </a:r>
            <a:r>
              <a:rPr spc="-140" dirty="0">
                <a:latin typeface="+mj-lt"/>
                <a:cs typeface="Verdana"/>
              </a:rPr>
              <a:t> </a:t>
            </a:r>
            <a:r>
              <a:rPr spc="5" dirty="0">
                <a:latin typeface="+mj-lt"/>
                <a:cs typeface="Verdana"/>
              </a:rPr>
              <a:t>pública,</a:t>
            </a:r>
            <a:r>
              <a:rPr spc="-135" dirty="0">
                <a:latin typeface="+mj-lt"/>
                <a:cs typeface="Verdana"/>
              </a:rPr>
              <a:t> </a:t>
            </a:r>
            <a:r>
              <a:rPr spc="25" dirty="0">
                <a:latin typeface="+mj-lt"/>
                <a:cs typeface="Verdana"/>
              </a:rPr>
              <a:t>además</a:t>
            </a:r>
            <a:r>
              <a:rPr spc="-105" dirty="0">
                <a:latin typeface="+mj-lt"/>
                <a:cs typeface="Verdana"/>
              </a:rPr>
              <a:t> </a:t>
            </a:r>
            <a:r>
              <a:rPr spc="80" dirty="0">
                <a:latin typeface="+mj-lt"/>
                <a:cs typeface="Verdana"/>
              </a:rPr>
              <a:t>de</a:t>
            </a:r>
            <a:r>
              <a:rPr spc="-100" dirty="0">
                <a:latin typeface="+mj-lt"/>
                <a:cs typeface="Verdana"/>
              </a:rPr>
              <a:t> </a:t>
            </a:r>
            <a:r>
              <a:rPr spc="5" dirty="0">
                <a:latin typeface="+mj-lt"/>
                <a:cs typeface="Verdana"/>
              </a:rPr>
              <a:t>establecer</a:t>
            </a:r>
            <a:r>
              <a:rPr spc="-130" dirty="0">
                <a:latin typeface="+mj-lt"/>
                <a:cs typeface="Verdana"/>
              </a:rPr>
              <a:t> </a:t>
            </a:r>
            <a:r>
              <a:rPr spc="14" dirty="0">
                <a:latin typeface="+mj-lt"/>
                <a:cs typeface="Verdana"/>
              </a:rPr>
              <a:t>una</a:t>
            </a:r>
            <a:r>
              <a:rPr spc="-100" dirty="0">
                <a:latin typeface="+mj-lt"/>
                <a:cs typeface="Verdana"/>
              </a:rPr>
              <a:t> </a:t>
            </a:r>
            <a:r>
              <a:rPr dirty="0" err="1">
                <a:latin typeface="+mj-lt"/>
                <a:cs typeface="Verdana"/>
              </a:rPr>
              <a:t>relación</a:t>
            </a:r>
            <a:r>
              <a:rPr dirty="0">
                <a:latin typeface="+mj-lt"/>
                <a:cs typeface="Verdana"/>
              </a:rPr>
              <a:t> </a:t>
            </a:r>
            <a:r>
              <a:rPr spc="5" dirty="0" err="1">
                <a:latin typeface="+mj-lt"/>
                <a:cs typeface="Verdana"/>
              </a:rPr>
              <a:t>abierta</a:t>
            </a:r>
            <a:r>
              <a:rPr spc="-114" dirty="0">
                <a:latin typeface="+mj-lt"/>
                <a:cs typeface="Verdana"/>
              </a:rPr>
              <a:t> </a:t>
            </a:r>
            <a:r>
              <a:rPr lang="es-SV" spc="-114" dirty="0">
                <a:latin typeface="+mj-lt"/>
                <a:cs typeface="Verdana"/>
              </a:rPr>
              <a:t>y </a:t>
            </a:r>
            <a:r>
              <a:rPr lang="es-SV" spc="25" dirty="0">
                <a:latin typeface="+mj-lt"/>
                <a:cs typeface="Verdana"/>
              </a:rPr>
              <a:t>dinámica </a:t>
            </a:r>
            <a:r>
              <a:rPr spc="69" dirty="0">
                <a:latin typeface="+mj-lt"/>
                <a:cs typeface="Verdana"/>
              </a:rPr>
              <a:t>con</a:t>
            </a:r>
            <a:r>
              <a:rPr spc="-135" dirty="0">
                <a:latin typeface="+mj-lt"/>
                <a:cs typeface="Verdana"/>
              </a:rPr>
              <a:t> </a:t>
            </a:r>
            <a:r>
              <a:rPr spc="14" dirty="0">
                <a:latin typeface="+mj-lt"/>
                <a:cs typeface="Verdana"/>
              </a:rPr>
              <a:t>la</a:t>
            </a:r>
            <a:r>
              <a:rPr spc="-130" dirty="0">
                <a:latin typeface="+mj-lt"/>
                <a:cs typeface="Verdana"/>
              </a:rPr>
              <a:t> </a:t>
            </a:r>
            <a:r>
              <a:rPr spc="20" dirty="0" err="1">
                <a:latin typeface="+mj-lt"/>
                <a:cs typeface="Verdana"/>
              </a:rPr>
              <a:t>población</a:t>
            </a:r>
            <a:r>
              <a:rPr spc="-55" dirty="0">
                <a:latin typeface="+mj-lt"/>
                <a:cs typeface="Verdana"/>
              </a:rPr>
              <a:t>.</a:t>
            </a:r>
            <a:endParaRPr dirty="0">
              <a:latin typeface="+mj-lt"/>
              <a:cs typeface="Verdana"/>
            </a:endParaRPr>
          </a:p>
          <a:p>
            <a:pPr algn="just">
              <a:lnSpc>
                <a:spcPct val="150000"/>
              </a:lnSpc>
              <a:spcBef>
                <a:spcPts val="44"/>
              </a:spcBef>
            </a:pPr>
            <a:endParaRPr dirty="0">
              <a:latin typeface="+mj-lt"/>
              <a:cs typeface="Times New Roman"/>
            </a:endParaRPr>
          </a:p>
          <a:p>
            <a:pPr marL="12701" algn="just">
              <a:lnSpc>
                <a:spcPct val="150000"/>
              </a:lnSpc>
            </a:pPr>
            <a:r>
              <a:rPr lang="es-SV" spc="-44" dirty="0">
                <a:latin typeface="+mj-lt"/>
                <a:cs typeface="Verdana"/>
              </a:rPr>
              <a:t>Entre sus f</a:t>
            </a:r>
            <a:r>
              <a:rPr spc="-44" dirty="0" err="1">
                <a:latin typeface="+mj-lt"/>
                <a:cs typeface="Verdana"/>
              </a:rPr>
              <a:t>unciones</a:t>
            </a:r>
            <a:r>
              <a:rPr lang="es-SV" spc="-44" dirty="0">
                <a:latin typeface="+mj-lt"/>
                <a:cs typeface="Verdana"/>
              </a:rPr>
              <a:t> están</a:t>
            </a:r>
            <a:r>
              <a:rPr spc="-44" dirty="0">
                <a:latin typeface="+mj-lt"/>
                <a:cs typeface="Verdana"/>
              </a:rPr>
              <a:t>:</a:t>
            </a:r>
            <a:endParaRPr dirty="0">
              <a:latin typeface="+mj-lt"/>
              <a:cs typeface="Verdana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Garantizar el acceso a la información pública.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Recepción de avisos, quejas y denuncias ciudadanas.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Atención a consultas y sugerencias.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Recabar y difundir la información oficiosa y propiciar que las unidades responsables la actualicen periódicamente.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Auxiliar a los particulares en la elaboración de solicitudes y, en su caso, orientarlos sobre las dependencias o entidades que pudieran tener la información que solicitan.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Elaborar y actualizar el índice de la información clasificada como reservada.</a:t>
            </a:r>
          </a:p>
        </p:txBody>
      </p:sp>
      <p:sp>
        <p:nvSpPr>
          <p:cNvPr id="8" name="object 8"/>
          <p:cNvSpPr/>
          <p:nvPr/>
        </p:nvSpPr>
        <p:spPr>
          <a:xfrm>
            <a:off x="1207008" y="1004682"/>
            <a:ext cx="9753600" cy="207644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9" name="object 9"/>
          <p:cNvSpPr/>
          <p:nvPr/>
        </p:nvSpPr>
        <p:spPr>
          <a:xfrm>
            <a:off x="1207008" y="1083564"/>
            <a:ext cx="9753600" cy="207644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4671" y="327527"/>
            <a:ext cx="10058274" cy="535211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646262" marR="5081" indent="-3634195" algn="ctr">
              <a:lnSpc>
                <a:spcPts val="3890"/>
              </a:lnSpc>
              <a:spcBef>
                <a:spcPts val="585"/>
              </a:spcBef>
            </a:pPr>
            <a:r>
              <a:rPr lang="es-SV" sz="3200" b="1" spc="-171" dirty="0"/>
              <a:t>Unidad de Comunicaciones</a:t>
            </a:r>
            <a:endParaRPr sz="3200" b="1" spc="-165" dirty="0"/>
          </a:p>
        </p:txBody>
      </p:sp>
      <p:sp>
        <p:nvSpPr>
          <p:cNvPr id="3" name="object 3"/>
          <p:cNvSpPr txBox="1"/>
          <p:nvPr/>
        </p:nvSpPr>
        <p:spPr>
          <a:xfrm>
            <a:off x="1331212" y="1328165"/>
            <a:ext cx="9616441" cy="20051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081" algn="just">
              <a:lnSpc>
                <a:spcPct val="150000"/>
              </a:lnSpc>
              <a:spcBef>
                <a:spcPts val="105"/>
              </a:spcBef>
            </a:pPr>
            <a:endParaRPr lang="es-SV" sz="2200" spc="-36" dirty="0">
              <a:latin typeface="+mj-lt"/>
              <a:cs typeface="Verdana"/>
            </a:endParaRPr>
          </a:p>
          <a:p>
            <a:pPr marL="12701" marR="5081" algn="just">
              <a:lnSpc>
                <a:spcPct val="150000"/>
              </a:lnSpc>
              <a:spcBef>
                <a:spcPts val="105"/>
              </a:spcBef>
            </a:pPr>
            <a:r>
              <a:rPr lang="es-SV" sz="2200" spc="-36" dirty="0">
                <a:latin typeface="+mj-lt"/>
                <a:cs typeface="Verdana"/>
              </a:rPr>
              <a:t>Tiene por objetivo implementar estrategias de comunicación para construir una imagen positiva ante la opinión pública, dando a conocer las funciones y los logros institucionales.</a:t>
            </a:r>
            <a:endParaRPr lang="es-SV" sz="2200" dirty="0">
              <a:latin typeface="+mj-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207008" y="1004682"/>
            <a:ext cx="9753600" cy="207644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9" name="object 9"/>
          <p:cNvSpPr/>
          <p:nvPr/>
        </p:nvSpPr>
        <p:spPr>
          <a:xfrm>
            <a:off x="1207008" y="1083564"/>
            <a:ext cx="9753600" cy="207644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/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567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3059" y="1273827"/>
            <a:ext cx="11734799" cy="431515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081" algn="just">
              <a:lnSpc>
                <a:spcPct val="150000"/>
              </a:lnSpc>
              <a:spcBef>
                <a:spcPts val="105"/>
              </a:spcBef>
            </a:pPr>
            <a:r>
              <a:rPr lang="es-SV" sz="1700" spc="-30" dirty="0">
                <a:latin typeface="+mj-lt"/>
                <a:cs typeface="Verdana"/>
              </a:rPr>
              <a:t>Tiene por objetivo </a:t>
            </a:r>
            <a:r>
              <a:rPr lang="es-ES" sz="1700" spc="-30" dirty="0">
                <a:latin typeface="+mj-lt"/>
              </a:rPr>
              <a:t>Coordinar, planificar, organizar, dirigir y tramitar los procedimientos de adquisición y contratación de bienes, obras, servicios y consultorías de la institución, de conformidad con la Ley de Compras Públicas. </a:t>
            </a:r>
            <a:endParaRPr lang="es-SV" sz="1700" spc="-30" dirty="0">
              <a:latin typeface="+mj-lt"/>
            </a:endParaRPr>
          </a:p>
          <a:p>
            <a:pPr marL="12701" marR="5081" algn="just">
              <a:lnSpc>
                <a:spcPct val="150000"/>
              </a:lnSpc>
              <a:spcBef>
                <a:spcPts val="105"/>
              </a:spcBef>
            </a:pPr>
            <a:endParaRPr lang="es-SV" sz="1700" dirty="0">
              <a:latin typeface="+mj-lt"/>
              <a:cs typeface="Verdana"/>
            </a:endParaRPr>
          </a:p>
          <a:p>
            <a:pPr marL="12701" marR="5081" algn="just">
              <a:lnSpc>
                <a:spcPct val="150000"/>
              </a:lnSpc>
              <a:spcBef>
                <a:spcPts val="105"/>
              </a:spcBef>
            </a:pPr>
            <a:r>
              <a:rPr lang="es-SV" sz="1700" dirty="0">
                <a:latin typeface="+mj-lt"/>
                <a:cs typeface="Verdana"/>
              </a:rPr>
              <a:t>Algunas de sus funciones son: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sz="1700" dirty="0">
                <a:latin typeface="+mj-lt"/>
              </a:rPr>
              <a:t>Elaborar, en coordinación con las Unidades Solicitantes y la Unidad Financiera Institucional (UFI), la planificación anual de las compras, las adquisiciones y contrataciones de obras, bienes y servicios, conforme los lineamientos emitidos por la Dirección Nacional de Compras Públicas (DINAC) 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1700" dirty="0">
                <a:latin typeface="+mj-lt"/>
              </a:rPr>
              <a:t>Gestionar el proceso de compra de acuerdo a la Ley de Compras Públicas y su Reglamento.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sz="1700" dirty="0">
                <a:latin typeface="+mj-lt"/>
              </a:rPr>
              <a:t>Cumplir la normativa, políticas, lineamientos y disposiciones técnicas que sean establecidas por la DINAC, a fin de dar cumplimiento al Sistema Nacional de Compras Públicas (SINAC). 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sz="1700" dirty="0">
                <a:latin typeface="+mj-lt"/>
              </a:rPr>
              <a:t>Verificar la estimación financiera o disponibilidad presupuestaria, previo a la iniciación de todo proceso adquisitivo. 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244535" y="369179"/>
            <a:ext cx="9753601" cy="514564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R="5081" algn="ctr" defTabSz="179388">
              <a:lnSpc>
                <a:spcPts val="3890"/>
              </a:lnSpc>
              <a:spcBef>
                <a:spcPts val="590"/>
              </a:spcBef>
            </a:pPr>
            <a:r>
              <a:rPr lang="es-SV" sz="2400" b="1" spc="-171" dirty="0"/>
              <a:t>Unidad de Compras Públicas</a:t>
            </a:r>
            <a:endParaRPr sz="2400" b="1" spc="-306" dirty="0"/>
          </a:p>
        </p:txBody>
      </p:sp>
      <p:sp>
        <p:nvSpPr>
          <p:cNvPr id="8" name="object 8"/>
          <p:cNvSpPr/>
          <p:nvPr/>
        </p:nvSpPr>
        <p:spPr>
          <a:xfrm>
            <a:off x="1293659" y="974963"/>
            <a:ext cx="9753600" cy="207644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7675" y="291210"/>
            <a:ext cx="97536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sz="2400" b="1" spc="-171" dirty="0"/>
              <a:t>Unidad de Seguridad Institucional y Servicios Generales</a:t>
            </a:r>
            <a:endParaRPr sz="2400" b="1" spc="-210" dirty="0"/>
          </a:p>
        </p:txBody>
      </p:sp>
      <p:sp>
        <p:nvSpPr>
          <p:cNvPr id="4" name="object 4"/>
          <p:cNvSpPr txBox="1"/>
          <p:nvPr/>
        </p:nvSpPr>
        <p:spPr>
          <a:xfrm>
            <a:off x="685800" y="1447800"/>
            <a:ext cx="11201400" cy="41940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081" algn="just">
              <a:lnSpc>
                <a:spcPct val="150000"/>
              </a:lnSpc>
              <a:spcBef>
                <a:spcPts val="105"/>
              </a:spcBef>
            </a:pPr>
            <a:r>
              <a:rPr lang="es-SV" spc="-30" dirty="0">
                <a:latin typeface="+mj-lt"/>
                <a:cs typeface="Verdana"/>
              </a:rPr>
              <a:t>Tiene por objetivo </a:t>
            </a:r>
            <a:r>
              <a:rPr lang="es-SV" dirty="0">
                <a:latin typeface="+mj-lt"/>
              </a:rPr>
              <a:t>mantener en condiciones óptimas de uso y seguridad las instalaciones, los bienes muebles y servicios de la DNM, mediante la supervisión y control de los recursos humanos y materiales, para el mejor funcionamiento de la misma a través de las áreas de transporte, correspondencia, servicios de limpieza, servicios de seguridad.</a:t>
            </a:r>
          </a:p>
          <a:p>
            <a:pPr marL="12701" marR="5081" algn="just">
              <a:lnSpc>
                <a:spcPct val="150000"/>
              </a:lnSpc>
              <a:spcBef>
                <a:spcPts val="105"/>
              </a:spcBef>
            </a:pPr>
            <a:endParaRPr lang="es-SV" dirty="0">
              <a:latin typeface="+mj-lt"/>
              <a:cs typeface="Verdana"/>
            </a:endParaRPr>
          </a:p>
          <a:p>
            <a:pPr marL="12701" marR="5081" algn="just">
              <a:lnSpc>
                <a:spcPct val="150000"/>
              </a:lnSpc>
              <a:spcBef>
                <a:spcPts val="105"/>
              </a:spcBef>
            </a:pPr>
            <a:r>
              <a:rPr lang="es-SV" dirty="0">
                <a:latin typeface="+mj-lt"/>
                <a:cs typeface="Verdana"/>
              </a:rPr>
              <a:t>Algunas de sus funciones son: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Realizar la vigilancia respectiva en las instalaciones.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Proporcionar los servicios de mantenimiento preventivo y correctivo en las diferentes instalaciones de la DNM.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Lograr una eficiente administración del capital humano.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Proporcionar los respectivos servicios de transporte de la Dirección Nacional de Medicamentos.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Control de los bienes muebles e inmuebles de la Dirección Nacional de Medicamentos.</a:t>
            </a:r>
          </a:p>
        </p:txBody>
      </p:sp>
      <p:sp>
        <p:nvSpPr>
          <p:cNvPr id="9" name="object 9"/>
          <p:cNvSpPr/>
          <p:nvPr/>
        </p:nvSpPr>
        <p:spPr>
          <a:xfrm>
            <a:off x="1217675" y="815848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289001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703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7675" y="291210"/>
            <a:ext cx="9753600" cy="566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b="1" spc="-171" dirty="0"/>
              <a:t>Unidad de Recursos Humanos</a:t>
            </a:r>
            <a:endParaRPr b="1" spc="-69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457200" y="1370795"/>
            <a:ext cx="11582400" cy="496353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4932" marR="419744" algn="just">
              <a:spcBef>
                <a:spcPts val="105"/>
              </a:spcBef>
            </a:pPr>
            <a:r>
              <a:rPr lang="es-SV" sz="1600" spc="-30" dirty="0">
                <a:solidFill>
                  <a:schemeClr val="tx1"/>
                </a:solidFill>
                <a:latin typeface="+mj-lt"/>
              </a:rPr>
              <a:t>Tiene por objetivo p</a:t>
            </a:r>
            <a:r>
              <a:rPr lang="es-SV" sz="1600" dirty="0">
                <a:solidFill>
                  <a:schemeClr val="tx1"/>
                </a:solidFill>
                <a:latin typeface="+mj-lt"/>
              </a:rPr>
              <a:t>lanificar, organizar, dirigir y coordinar los procesos relacionados a la administración del Capital Humano institucional, entre ellos los procesos de reclutamiento, selección, contratación, inducción, capacitación y desarrollo del personal, respondiendo siempre a las necesidades y uso eficiente de los recursos; asimismo, promover, asesorar, monitorear y coordinar la implementación del principio de igualdad, no discriminación y el derecho a una vida libre de violencia para las mujeres y velar por el cumplimiento de la normativa a favor de los derechos humanos de las mujeres en la estructura organizacional de la institución.</a:t>
            </a:r>
          </a:p>
          <a:p>
            <a:pPr marL="74932" marR="419744" algn="just">
              <a:spcBef>
                <a:spcPts val="105"/>
              </a:spcBef>
            </a:pPr>
            <a:endParaRPr lang="es-SV" sz="1600" dirty="0">
              <a:solidFill>
                <a:schemeClr val="tx1"/>
              </a:solidFill>
              <a:latin typeface="+mj-lt"/>
            </a:endParaRPr>
          </a:p>
          <a:p>
            <a:pPr marL="74932" marR="419744" algn="just">
              <a:spcBef>
                <a:spcPts val="105"/>
              </a:spcBef>
            </a:pPr>
            <a:r>
              <a:rPr lang="es-SV" sz="1600" dirty="0">
                <a:solidFill>
                  <a:schemeClr val="tx1"/>
                </a:solidFill>
                <a:latin typeface="+mj-lt"/>
              </a:rPr>
              <a:t>Algunas de sus funciones son: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solidFill>
                  <a:schemeClr val="tx1"/>
                </a:solidFill>
                <a:latin typeface="+mj-lt"/>
              </a:rPr>
              <a:t>Velar por el estricto cumplimiento de los derechos y obligaciones en la relación patrono-laboral establecida en Contratos, Reglamento Interno de Trabajo Institucional y demás legislación laboral aplicable.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solidFill>
                  <a:schemeClr val="tx1"/>
                </a:solidFill>
                <a:latin typeface="+mj-lt"/>
              </a:rPr>
              <a:t>Consolidar y ejecutar el Plan de Desarrollo del Recurso Humano;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solidFill>
                  <a:schemeClr val="tx1"/>
                </a:solidFill>
                <a:latin typeface="+mj-lt"/>
              </a:rPr>
              <a:t>Administrar el proceso de reclutamiento, selección, contratación, inducción y desarrollo del personal.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solidFill>
                  <a:schemeClr val="tx1"/>
                </a:solidFill>
                <a:latin typeface="+mj-lt"/>
              </a:rPr>
              <a:t>Mantener un sistema eficiente de registro y control actualizado del personal.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solidFill>
                  <a:schemeClr val="tx1"/>
                </a:solidFill>
                <a:latin typeface="+mj-lt"/>
              </a:rPr>
              <a:t>Administrar el proceso de evaluación del desempeño para todos los empleados de la Institución.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solidFill>
                  <a:schemeClr val="tx1"/>
                </a:solidFill>
                <a:latin typeface="+mj-lt"/>
              </a:rPr>
              <a:t>Actualizar y resguardar los expedientes de los recursos humanos.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solidFill>
                  <a:schemeClr val="tx1"/>
                </a:solidFill>
                <a:latin typeface="+mj-lt"/>
              </a:rPr>
              <a:t>Coordinar el Plan Anual de Capacitación Continua Institucional.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solidFill>
                  <a:schemeClr val="tx1"/>
                </a:solidFill>
                <a:latin typeface="+mj-lt"/>
              </a:rPr>
              <a:t>Velar por la igualdad de oportunidades de mujeres y hombres para el alcance de su desarrollo humano integral mediante acciones afirmativas, incluyendo una equitativa distribución de los recursos técnicos y financieros.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sz="1600" dirty="0">
                <a:solidFill>
                  <a:schemeClr val="tx1"/>
                </a:solidFill>
                <a:latin typeface="+mj-lt"/>
              </a:rPr>
              <a:t>Asimismo, velar por la igualdad de género con base a lo estipulado en legislación vigente y por el desarrollo de la reglamentación técnica pertinente.</a:t>
            </a:r>
            <a:endParaRPr lang="es-SV" sz="1600" dirty="0">
              <a:solidFill>
                <a:schemeClr val="tx1"/>
              </a:solidFill>
              <a:latin typeface="+mj-lt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es-SV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46491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228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7675" y="291210"/>
            <a:ext cx="9753600" cy="566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b="1" spc="-171" dirty="0"/>
              <a:t>Unidad de Informática</a:t>
            </a:r>
            <a:endParaRPr b="1" spc="-130" dirty="0"/>
          </a:p>
        </p:txBody>
      </p:sp>
      <p:sp>
        <p:nvSpPr>
          <p:cNvPr id="3" name="object 3"/>
          <p:cNvSpPr txBox="1"/>
          <p:nvPr/>
        </p:nvSpPr>
        <p:spPr>
          <a:xfrm>
            <a:off x="1178815" y="1179687"/>
            <a:ext cx="9753599" cy="48865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45721" algn="just">
              <a:spcBef>
                <a:spcPts val="105"/>
              </a:spcBef>
            </a:pPr>
            <a:r>
              <a:rPr lang="es-SV" sz="1500" spc="-80" dirty="0">
                <a:latin typeface="+mj-lt"/>
                <a:cs typeface="Verdana"/>
              </a:rPr>
              <a:t>Tiene por objetivo </a:t>
            </a:r>
            <a:r>
              <a:rPr lang="es-SV" sz="1500" spc="-80" dirty="0">
                <a:latin typeface="+mj-lt"/>
              </a:rPr>
              <a:t>impulsar la transformación digital de la institución, a través de la gestión de la innovación tecnológica, la implementación y soporte de nuevas tecnologías y de soluciones digitales de vanguardia que salvaguarden la integridad, disponibilidad y privacidad de la información digital, contribuyendo a la agilización y eficiencia de los servicios y a la mejora continua.</a:t>
            </a:r>
          </a:p>
          <a:p>
            <a:pPr marL="12701" marR="45721" algn="just">
              <a:spcBef>
                <a:spcPts val="105"/>
              </a:spcBef>
            </a:pPr>
            <a:endParaRPr lang="es-SV" sz="1500" spc="-80" dirty="0">
              <a:latin typeface="+mj-lt"/>
            </a:endParaRPr>
          </a:p>
          <a:p>
            <a:pPr marL="12701" marR="45721" algn="just">
              <a:spcBef>
                <a:spcPts val="105"/>
              </a:spcBef>
            </a:pPr>
            <a:r>
              <a:rPr lang="es-SV" sz="1500" dirty="0">
                <a:latin typeface="+mj-lt"/>
                <a:cs typeface="Verdana"/>
              </a:rPr>
              <a:t>Algunas de sus funciones son: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es-ES" sz="1500" dirty="0">
                <a:latin typeface="+mj-lt"/>
              </a:rPr>
              <a:t>Promover y acompañar las iniciativas de innovación tecnológica de acuerdo con la estrategia institucional. 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es-ES" sz="1500" dirty="0">
                <a:latin typeface="+mj-lt"/>
              </a:rPr>
              <a:t>Brindar soporte y asistencia técnica sobre tecnologías de la información y comunicación.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es-ES" sz="1500" dirty="0">
                <a:latin typeface="+mj-lt"/>
              </a:rPr>
              <a:t>Resolver oportunamente las fallas y errores tecnológicos reportados por los usuarios.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es-ES" sz="1500" dirty="0">
                <a:latin typeface="+mj-lt"/>
              </a:rPr>
              <a:t>Elaborar propuestas de planes y presupuestos de adquisición de soluciones, productos y servicios tecnológicos. 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es-ES" sz="1500" dirty="0">
                <a:latin typeface="+mj-lt"/>
              </a:rPr>
              <a:t>Gestionar requerimientos del negocio relacionados al desarrollo y mejora continua de soluciones tecnológicas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es-ES" sz="1500" dirty="0">
                <a:latin typeface="+mj-lt"/>
              </a:rPr>
              <a:t>Desarrollar, evaluar, implementar, mejorar y mantener los sistemas y las aplicaciones informáticas, a lo largo de su ciclo de vida, de acuerdo a las necesidades establecidas por las unidades organizativas y la alta dirección. 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es-ES" sz="1500" dirty="0">
                <a:latin typeface="+mj-lt"/>
              </a:rPr>
              <a:t>Asegurar el funcionamiento óptimo y la interoperabilidad digital, de arquitecturas, sistemas y herramientas de telecomunicación existentes, para garantizar la disponibilidad de los servicios críticos de la institución. 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es-ES" sz="1500" dirty="0">
                <a:latin typeface="+mj-lt"/>
              </a:rPr>
              <a:t>Implementar y mantener los mecanismos para el almacenamiento, respaldo y disponibilidad de los datos de la institución, garantizando el funcionamiento, seguridad y disponibilidad de las bases de datos. 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es-ES" sz="1500" dirty="0">
                <a:latin typeface="+mj-lt"/>
              </a:rPr>
              <a:t>Garantizar la integridad, disponibilidad, privacidad y no repudio de la información digital de la institución por medio de la gestión de accesos, el monitoreo y el control permanente.  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es-ES" sz="1500" dirty="0">
                <a:latin typeface="+mj-lt"/>
              </a:rPr>
              <a:t>Salvaguardar los sistemas e información digital por medio de la gestión y establecimiento de medidas para mitigar riesgos tecnológicos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es-ES" sz="1500" dirty="0">
                <a:latin typeface="+mj-lt"/>
              </a:rPr>
              <a:t>Prevenir, detectar y solventar vulnerabilidades de los sistemas informáticos. </a:t>
            </a:r>
          </a:p>
        </p:txBody>
      </p:sp>
      <p:sp>
        <p:nvSpPr>
          <p:cNvPr id="8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7675" y="353698"/>
            <a:ext cx="97536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sz="3200" b="1" spc="-146" dirty="0"/>
              <a:t>Unidad de Gestión Documental y Archivo</a:t>
            </a:r>
            <a:endParaRPr sz="3200" b="1" dirty="0"/>
          </a:p>
        </p:txBody>
      </p:sp>
      <p:sp>
        <p:nvSpPr>
          <p:cNvPr id="4" name="object 4"/>
          <p:cNvSpPr txBox="1"/>
          <p:nvPr/>
        </p:nvSpPr>
        <p:spPr>
          <a:xfrm>
            <a:off x="1217675" y="1615503"/>
            <a:ext cx="9657081" cy="300800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3978" algn="just">
              <a:lnSpc>
                <a:spcPct val="150000"/>
              </a:lnSpc>
              <a:spcBef>
                <a:spcPts val="105"/>
              </a:spcBef>
            </a:pPr>
            <a:r>
              <a:rPr lang="es-SV" sz="2200" dirty="0">
                <a:latin typeface="+mj-lt"/>
              </a:rPr>
              <a:t>Garantizar la implementación y funcionabilidad del Sistema Institucional de Gestión Documental y Archivos (SIGDA) entendido este como el conjunto integrado y normalizado de principios, políticas y prácticas en el Sistema Institucional de archivos de la Dirección Nacional de Medicamentos, con ello cumplir con la Ley de Acceso a la Información Pública y los Lineamientos emitidos por el Instituto de Acceso a la Información Pública.</a:t>
            </a:r>
          </a:p>
        </p:txBody>
      </p:sp>
      <p:sp>
        <p:nvSpPr>
          <p:cNvPr id="9" name="object 9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06197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62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object 152"/>
          <p:cNvSpPr/>
          <p:nvPr/>
        </p:nvSpPr>
        <p:spPr>
          <a:xfrm>
            <a:off x="70548" y="93410"/>
            <a:ext cx="3224784" cy="530352"/>
          </a:xfrm>
          <a:prstGeom prst="rect">
            <a:avLst/>
          </a:prstGeom>
          <a:solidFill>
            <a:schemeClr val="tx2">
              <a:lumMod val="50000"/>
            </a:schemeClr>
          </a:solidFill>
          <a:ln w="28575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53" name="object 153"/>
          <p:cNvSpPr txBox="1">
            <a:spLocks noGrp="1"/>
          </p:cNvSpPr>
          <p:nvPr>
            <p:ph type="title"/>
          </p:nvPr>
        </p:nvSpPr>
        <p:spPr>
          <a:xfrm>
            <a:off x="256413" y="194183"/>
            <a:ext cx="2853054" cy="3359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>
              <a:spcBef>
                <a:spcPts val="100"/>
              </a:spcBef>
            </a:pPr>
            <a:r>
              <a:rPr sz="2100" b="1" spc="20" dirty="0">
                <a:solidFill>
                  <a:schemeClr val="bg1"/>
                </a:solidFill>
              </a:rPr>
              <a:t>O</a:t>
            </a:r>
            <a:r>
              <a:rPr lang="es-SV" sz="2100" b="1" spc="20" dirty="0" err="1">
                <a:solidFill>
                  <a:schemeClr val="bg1"/>
                </a:solidFill>
              </a:rPr>
              <a:t>rganigrama</a:t>
            </a:r>
            <a:r>
              <a:rPr sz="2100" b="1" spc="-204" dirty="0">
                <a:solidFill>
                  <a:schemeClr val="bg1"/>
                </a:solidFill>
              </a:rPr>
              <a:t> </a:t>
            </a:r>
            <a:r>
              <a:rPr sz="2100" b="1" spc="20" dirty="0">
                <a:solidFill>
                  <a:schemeClr val="bg1"/>
                </a:solidFill>
              </a:rPr>
              <a:t>DNM</a:t>
            </a:r>
            <a:endParaRPr sz="2100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B78E88-1122-BB43-16D2-C6F8C4C8A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94183"/>
            <a:ext cx="5815503" cy="644543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91210"/>
            <a:ext cx="119634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sz="3200" b="1" spc="-171" dirty="0"/>
              <a:t>U</a:t>
            </a:r>
            <a:r>
              <a:rPr lang="es-MX" sz="3200" b="1" spc="-171" dirty="0" err="1"/>
              <a:t>nidad</a:t>
            </a:r>
            <a:r>
              <a:rPr lang="es-MX" sz="3200" b="1" spc="-171" dirty="0"/>
              <a:t> de Administración de Bienes Institucionales</a:t>
            </a:r>
            <a:endParaRPr sz="3200" b="1" spc="-190" dirty="0"/>
          </a:p>
        </p:txBody>
      </p:sp>
      <p:sp>
        <p:nvSpPr>
          <p:cNvPr id="3" name="object 3"/>
          <p:cNvSpPr txBox="1"/>
          <p:nvPr/>
        </p:nvSpPr>
        <p:spPr>
          <a:xfrm>
            <a:off x="1260095" y="1626970"/>
            <a:ext cx="9591040" cy="1992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081" algn="just">
              <a:lnSpc>
                <a:spcPct val="150000"/>
              </a:lnSpc>
              <a:spcBef>
                <a:spcPts val="105"/>
              </a:spcBef>
            </a:pPr>
            <a:r>
              <a:rPr lang="es-SV" sz="2200" spc="-25" dirty="0">
                <a:latin typeface="+mj-lt"/>
                <a:cs typeface="Verdana"/>
              </a:rPr>
              <a:t>Tiene por objetivo r</a:t>
            </a:r>
            <a:r>
              <a:rPr lang="es-SV" sz="2200" dirty="0">
                <a:latin typeface="+mj-lt"/>
              </a:rPr>
              <a:t>egular la recepción, registro, custodia, codificación, control de insumos y activos, levantamiento de los bienes muebles e inmuebles, intangibles y No depreciables, y distribución de los bienes adquiridos por la DNM; a fin de coadyuvar al oportuno control administrativo.</a:t>
            </a:r>
          </a:p>
        </p:txBody>
      </p:sp>
      <p:sp>
        <p:nvSpPr>
          <p:cNvPr id="8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7675" y="291210"/>
            <a:ext cx="97536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sz="2800" b="1" spc="-171" dirty="0"/>
              <a:t>Comité de Farmacovigilancia</a:t>
            </a:r>
            <a:endParaRPr sz="2800" b="1" spc="-279" dirty="0"/>
          </a:p>
        </p:txBody>
      </p:sp>
      <p:sp>
        <p:nvSpPr>
          <p:cNvPr id="3" name="object 3"/>
          <p:cNvSpPr txBox="1"/>
          <p:nvPr/>
        </p:nvSpPr>
        <p:spPr>
          <a:xfrm>
            <a:off x="1252682" y="1581598"/>
            <a:ext cx="9712325" cy="35158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r>
              <a:rPr lang="es-SV" sz="2200" dirty="0">
                <a:latin typeface="+mj-lt"/>
              </a:rPr>
              <a:t>Tiene por objetivo gestionar oportunamente nuevos riesgos detectados en los medicamentos de uso humano, a través de las actividades de vigilancia que son competencia de la Institución y de los insumos que puedan aportar otras instituciones como el Centro Nacional de Farmacovigilancia (CNFV), en virtud de sus atribuciones y competencias en materia de vigilancia de medicamentos, con el objetivo de recomendar la toma de medidas regulatorias correspondientes para salvaguardar la salud de la población</a:t>
            </a:r>
          </a:p>
        </p:txBody>
      </p:sp>
      <p:sp>
        <p:nvSpPr>
          <p:cNvPr id="7" name="object 7"/>
          <p:cNvSpPr/>
          <p:nvPr/>
        </p:nvSpPr>
        <p:spPr>
          <a:xfrm>
            <a:off x="1211407" y="929508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8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9954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7675" y="291210"/>
            <a:ext cx="97536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sz="2800" b="1" spc="-171" dirty="0"/>
              <a:t>Centro Nacional de Tecnovigilancia</a:t>
            </a:r>
            <a:endParaRPr sz="2800" b="1" spc="-279" dirty="0"/>
          </a:p>
        </p:txBody>
      </p:sp>
      <p:sp>
        <p:nvSpPr>
          <p:cNvPr id="3" name="object 3"/>
          <p:cNvSpPr txBox="1"/>
          <p:nvPr/>
        </p:nvSpPr>
        <p:spPr>
          <a:xfrm>
            <a:off x="1252682" y="1581598"/>
            <a:ext cx="9712325" cy="352865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r>
              <a:rPr lang="es-SV" sz="2200" dirty="0">
                <a:latin typeface="+mj-lt"/>
              </a:rPr>
              <a:t>Tiene por objetivo realizar la vigilancia </a:t>
            </a:r>
            <a:r>
              <a:rPr lang="es-SV" sz="2200" dirty="0" err="1">
                <a:latin typeface="+mj-lt"/>
              </a:rPr>
              <a:t>postcomercialización</a:t>
            </a:r>
            <a:r>
              <a:rPr lang="es-SV" sz="2200" dirty="0">
                <a:latin typeface="+mj-lt"/>
              </a:rPr>
              <a:t> enfocada a la identificación, registro, evaluación, gestión, seguimiento y divulgación oportuna de la información relacionada con la seguridad de los dispositivos médicos de uso humano que se comercializan en el mercado nacional y gestionar oportunamente nuevos riesgos detectados a fin de que se tomen las medidas regulatorias correspondientes para salvaguardar la salud de la población. </a:t>
            </a:r>
            <a:endParaRPr lang="en-US" sz="2200" dirty="0">
              <a:latin typeface="+mj-lt"/>
            </a:endParaRPr>
          </a:p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endParaRPr lang="es-SV" sz="2200" dirty="0">
              <a:latin typeface="+mj-l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11407" y="929508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8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Tabla 13"/>
          <p:cNvGraphicFramePr>
            <a:graphicFrameLocks noGrp="1"/>
          </p:cNvGraphicFramePr>
          <p:nvPr/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58563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4777" y="349275"/>
            <a:ext cx="1036167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sz="2800" b="1" spc="-171" dirty="0"/>
              <a:t>Comité de Liberación de Lotes de Productos Biológicos</a:t>
            </a:r>
            <a:endParaRPr sz="2800" b="1" spc="-279" dirty="0"/>
          </a:p>
        </p:txBody>
      </p:sp>
      <p:sp>
        <p:nvSpPr>
          <p:cNvPr id="3" name="object 3"/>
          <p:cNvSpPr txBox="1"/>
          <p:nvPr/>
        </p:nvSpPr>
        <p:spPr>
          <a:xfrm>
            <a:off x="1252682" y="1439984"/>
            <a:ext cx="9712325" cy="45571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r>
              <a:rPr lang="es-SV" sz="2200" dirty="0">
                <a:latin typeface="+mj-lt"/>
                <a:cs typeface="Verdana"/>
              </a:rPr>
              <a:t>Tiene por objetivo establecer los lineamientos para la elaboración de las fichas técnicas para cada vacuna importada a El Salvador</a:t>
            </a:r>
            <a:r>
              <a:rPr lang="es-SV" sz="2200" dirty="0">
                <a:latin typeface="+mj-lt"/>
              </a:rPr>
              <a:t>.</a:t>
            </a:r>
          </a:p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endParaRPr lang="es-SV" sz="2200" dirty="0">
              <a:latin typeface="+mj-lt"/>
              <a:cs typeface="Verdana"/>
            </a:endParaRPr>
          </a:p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r>
              <a:rPr lang="es-SV" sz="2200" dirty="0">
                <a:latin typeface="+mj-lt"/>
                <a:cs typeface="Verdana"/>
              </a:rPr>
              <a:t>Entre sus funciones están: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2200" dirty="0">
                <a:latin typeface="+mj-lt"/>
              </a:rPr>
              <a:t>Emitir opiniones técnicas sobre el proceso de liberación de lotes de vacunas de acuerdo a los procedimientos vigentes.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2200" dirty="0">
                <a:latin typeface="+mj-lt"/>
              </a:rPr>
              <a:t>Ejecutar los procedimientos establecidos para el correcto desarrollo de todas las actividades de los procesos de liberación/exención de lote de productos biológicos (vacunas).</a:t>
            </a:r>
          </a:p>
        </p:txBody>
      </p:sp>
      <p:sp>
        <p:nvSpPr>
          <p:cNvPr id="7" name="object 7"/>
          <p:cNvSpPr/>
          <p:nvPr/>
        </p:nvSpPr>
        <p:spPr>
          <a:xfrm>
            <a:off x="1211407" y="929508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8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Tabla 13"/>
          <p:cNvGraphicFramePr>
            <a:graphicFrameLocks noGrp="1"/>
          </p:cNvGraphicFramePr>
          <p:nvPr/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95523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4777" y="349275"/>
            <a:ext cx="1036167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sz="2800" b="1" spc="-171" dirty="0"/>
              <a:t>Unidad de Registro de Medicamentos</a:t>
            </a:r>
            <a:endParaRPr sz="2800" b="1" spc="-279" dirty="0"/>
          </a:p>
        </p:txBody>
      </p:sp>
      <p:sp>
        <p:nvSpPr>
          <p:cNvPr id="3" name="object 3"/>
          <p:cNvSpPr txBox="1"/>
          <p:nvPr/>
        </p:nvSpPr>
        <p:spPr>
          <a:xfrm>
            <a:off x="1252682" y="1439984"/>
            <a:ext cx="9712325" cy="41017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r>
              <a:rPr lang="es-SV" sz="1600" dirty="0">
                <a:latin typeface="+mj-lt"/>
                <a:cs typeface="Verdana"/>
              </a:rPr>
              <a:t>Tiene por objetivo </a:t>
            </a:r>
            <a:r>
              <a:rPr lang="es-MX" sz="1600" dirty="0">
                <a:latin typeface="+mj-lt"/>
                <a:cs typeface="Verdana"/>
              </a:rPr>
              <a:t>asegurar la calidad, seguridad y eficacia de los productos farmacéuticos, mediante el otorgamiento del registro sanitario y sus modificaciones posteriores</a:t>
            </a:r>
            <a:r>
              <a:rPr lang="es-SV" sz="1600" dirty="0">
                <a:latin typeface="+mj-lt"/>
              </a:rPr>
              <a:t>.</a:t>
            </a:r>
          </a:p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endParaRPr lang="es-SV" sz="1600" dirty="0">
              <a:latin typeface="+mj-lt"/>
              <a:cs typeface="Verdana"/>
            </a:endParaRPr>
          </a:p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r>
              <a:rPr lang="es-SV" sz="1600" dirty="0">
                <a:latin typeface="+mj-lt"/>
                <a:cs typeface="Verdana"/>
              </a:rPr>
              <a:t>Entre sus funciones están: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MX" sz="1600" dirty="0">
                <a:latin typeface="+mj-lt"/>
              </a:rPr>
              <a:t>Evaluar y tramitar las solicitudes de inscripción, renovación y modificaciones posteriores al registro de productos farmacéuticos</a:t>
            </a:r>
            <a:r>
              <a:rPr lang="es-SV" sz="1600" dirty="0">
                <a:latin typeface="+mj-lt"/>
              </a:rPr>
              <a:t>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Evaluar, desde el punto de vista médico, las solicitudes de publicidad y promoción de productos farmacéuticos.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Extender constancias o certificados de inscripción de productos farmacéuticos.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Elaborar y proponer el Listado Oficial de Medicamentos, Listado de Medicamentos autorizados para Venta Libre y listado de productos sujetos a demostración de </a:t>
            </a:r>
            <a:r>
              <a:rPr lang="es-SV" sz="1600" dirty="0" err="1">
                <a:latin typeface="+mj-lt"/>
              </a:rPr>
              <a:t>Bioequivalencia</a:t>
            </a:r>
            <a:r>
              <a:rPr lang="es-SV" sz="1600" dirty="0">
                <a:latin typeface="+mj-lt"/>
              </a:rPr>
              <a:t>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Llevar un registro actualizado de los productos farmacéuticos.</a:t>
            </a:r>
          </a:p>
        </p:txBody>
      </p:sp>
      <p:sp>
        <p:nvSpPr>
          <p:cNvPr id="7" name="object 7"/>
          <p:cNvSpPr/>
          <p:nvPr/>
        </p:nvSpPr>
        <p:spPr>
          <a:xfrm>
            <a:off x="1211407" y="929508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8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Tabla 13"/>
          <p:cNvGraphicFramePr>
            <a:graphicFrameLocks noGrp="1"/>
          </p:cNvGraphicFramePr>
          <p:nvPr/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4570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4777" y="349275"/>
            <a:ext cx="1036167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sz="2800" b="1" spc="-171" dirty="0"/>
              <a:t>Unidad de Registro de Cosméticos e Higiénicos</a:t>
            </a:r>
            <a:endParaRPr sz="2800" b="1" spc="-279" dirty="0"/>
          </a:p>
        </p:txBody>
      </p:sp>
      <p:sp>
        <p:nvSpPr>
          <p:cNvPr id="3" name="object 3"/>
          <p:cNvSpPr txBox="1"/>
          <p:nvPr/>
        </p:nvSpPr>
        <p:spPr>
          <a:xfrm>
            <a:off x="1252682" y="1439984"/>
            <a:ext cx="9712325" cy="41940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r>
              <a:rPr lang="es-SV" dirty="0">
                <a:latin typeface="+mj-lt"/>
                <a:cs typeface="Verdana"/>
              </a:rPr>
              <a:t>Tiene por objetivo </a:t>
            </a:r>
            <a:r>
              <a:rPr lang="es-MX" dirty="0">
                <a:latin typeface="+mj-lt"/>
                <a:cs typeface="Verdana"/>
              </a:rPr>
              <a:t>asegurar la calidad, seguridad y eficacia de los productos cosméticos e higiénicos, mediante el otorgamiento del registro sanitario y sus modificaciones posteriores</a:t>
            </a:r>
            <a:r>
              <a:rPr lang="es-SV" dirty="0">
                <a:latin typeface="+mj-lt"/>
              </a:rPr>
              <a:t>.</a:t>
            </a:r>
          </a:p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endParaRPr lang="es-SV" dirty="0">
              <a:latin typeface="+mj-lt"/>
              <a:cs typeface="Verdana"/>
            </a:endParaRPr>
          </a:p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r>
              <a:rPr lang="es-SV" dirty="0">
                <a:latin typeface="+mj-lt"/>
                <a:cs typeface="Verdana"/>
              </a:rPr>
              <a:t>Entre sus funciones están: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MX" dirty="0">
                <a:latin typeface="+mj-lt"/>
              </a:rPr>
              <a:t>Evaluar y tramitar las solicitudes de inscripción, renovación y modificaciones posteriores al registro de productos cosméticos e higiénicos</a:t>
            </a:r>
            <a:r>
              <a:rPr lang="es-SV" dirty="0">
                <a:latin typeface="+mj-lt"/>
              </a:rPr>
              <a:t>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Extender constancias o certificados de inscripción de productos cosméticos e higiénicos.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Extender los Certificados de Venta Libre de productos cosméticos e higiénicos.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Emitir propuestas técnicas de regulación de productos cosméticos e higiénicos.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Llevar un registro actualizado de los productos cosméticos e higiénicos.</a:t>
            </a:r>
          </a:p>
        </p:txBody>
      </p:sp>
      <p:sp>
        <p:nvSpPr>
          <p:cNvPr id="7" name="object 7"/>
          <p:cNvSpPr/>
          <p:nvPr/>
        </p:nvSpPr>
        <p:spPr>
          <a:xfrm>
            <a:off x="1211407" y="929508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8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Tabla 13"/>
          <p:cNvGraphicFramePr>
            <a:graphicFrameLocks noGrp="1"/>
          </p:cNvGraphicFramePr>
          <p:nvPr/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23541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4777" y="349275"/>
            <a:ext cx="1036167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sz="2800" b="1" spc="-171" dirty="0"/>
              <a:t>Unidad de Registro de Dispositivos Médicos</a:t>
            </a:r>
            <a:endParaRPr sz="2800" b="1" spc="-279" dirty="0"/>
          </a:p>
        </p:txBody>
      </p:sp>
      <p:sp>
        <p:nvSpPr>
          <p:cNvPr id="3" name="object 3"/>
          <p:cNvSpPr txBox="1"/>
          <p:nvPr/>
        </p:nvSpPr>
        <p:spPr>
          <a:xfrm>
            <a:off x="1252682" y="1439984"/>
            <a:ext cx="9712325" cy="377859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r>
              <a:rPr lang="es-SV" dirty="0">
                <a:latin typeface="+mj-lt"/>
                <a:cs typeface="Verdana"/>
              </a:rPr>
              <a:t>Tiene por objetivo </a:t>
            </a:r>
            <a:r>
              <a:rPr lang="es-MX" dirty="0">
                <a:latin typeface="+mj-lt"/>
                <a:cs typeface="Verdana"/>
              </a:rPr>
              <a:t>asegurar la calidad, seguridad y eficacia de los dispositivos médicos, mediante el otorgamiento del registro sanitario y sus modificaciones posteriores</a:t>
            </a:r>
            <a:r>
              <a:rPr lang="es-SV" dirty="0">
                <a:latin typeface="+mj-lt"/>
              </a:rPr>
              <a:t>.</a:t>
            </a:r>
          </a:p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endParaRPr lang="es-SV" dirty="0">
              <a:latin typeface="+mj-lt"/>
              <a:cs typeface="Verdana"/>
            </a:endParaRPr>
          </a:p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r>
              <a:rPr lang="es-SV" dirty="0">
                <a:latin typeface="+mj-lt"/>
                <a:cs typeface="Verdana"/>
              </a:rPr>
              <a:t>Entre sus funciones están: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MX" dirty="0">
                <a:latin typeface="+mj-lt"/>
              </a:rPr>
              <a:t>Evaluar y tramitar las solicitudes de inscripción, renovación y modificaciones posteriores al registro de dispositivos médicos</a:t>
            </a:r>
            <a:r>
              <a:rPr lang="es-SV" dirty="0">
                <a:latin typeface="+mj-lt"/>
              </a:rPr>
              <a:t>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Extender constancias o certificados de inscripción de dispositivos médicos.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Extender los Certificados de Venta Libre de dispositivos médicos.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Llevar un registro actualizado de dispositivos médicos.</a:t>
            </a:r>
          </a:p>
        </p:txBody>
      </p:sp>
      <p:sp>
        <p:nvSpPr>
          <p:cNvPr id="7" name="object 7"/>
          <p:cNvSpPr/>
          <p:nvPr/>
        </p:nvSpPr>
        <p:spPr>
          <a:xfrm>
            <a:off x="1211407" y="929508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8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Tabla 13"/>
          <p:cNvGraphicFramePr>
            <a:graphicFrameLocks noGrp="1"/>
          </p:cNvGraphicFramePr>
          <p:nvPr/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014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4777" y="349275"/>
            <a:ext cx="1036167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sz="2800" b="1" spc="-171" dirty="0"/>
              <a:t>Unidad de Investigación Clínica</a:t>
            </a:r>
            <a:endParaRPr sz="2800" b="1" spc="-279" dirty="0"/>
          </a:p>
        </p:txBody>
      </p:sp>
      <p:sp>
        <p:nvSpPr>
          <p:cNvPr id="3" name="object 3"/>
          <p:cNvSpPr txBox="1"/>
          <p:nvPr/>
        </p:nvSpPr>
        <p:spPr>
          <a:xfrm>
            <a:off x="1252682" y="1439984"/>
            <a:ext cx="9712325" cy="41940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r>
              <a:rPr lang="es-SV" sz="2000" dirty="0">
                <a:latin typeface="+mj-lt"/>
                <a:cs typeface="Verdana"/>
              </a:rPr>
              <a:t>Tiene por objetivo </a:t>
            </a:r>
            <a:r>
              <a:rPr lang="es-ES" sz="2000" dirty="0"/>
              <a:t>regular y fiscalizar los Ensayos Clínicos de los productos regulados por la Dirección Nacional de Medicamentos y efectuar divulgación científica</a:t>
            </a:r>
            <a:r>
              <a:rPr lang="es-SV" sz="2000" dirty="0">
                <a:latin typeface="+mj-lt"/>
              </a:rPr>
              <a:t>.</a:t>
            </a:r>
          </a:p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endParaRPr lang="es-SV" sz="2000" dirty="0">
              <a:latin typeface="+mj-lt"/>
              <a:cs typeface="Verdana"/>
            </a:endParaRPr>
          </a:p>
          <a:p>
            <a:pPr marL="12701" marR="63501" algn="just">
              <a:lnSpc>
                <a:spcPct val="150000"/>
              </a:lnSpc>
              <a:spcBef>
                <a:spcPts val="105"/>
              </a:spcBef>
            </a:pPr>
            <a:r>
              <a:rPr lang="es-SV" sz="2000" dirty="0">
                <a:latin typeface="+mj-lt"/>
                <a:cs typeface="Verdana"/>
              </a:rPr>
              <a:t>Entre sus funciones están: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MX" sz="2000" dirty="0">
                <a:latin typeface="+mj-lt"/>
              </a:rPr>
              <a:t>Evaluar técnica, metodológica y legalmente las solicitudes de proyectos de investigación</a:t>
            </a:r>
            <a:r>
              <a:rPr lang="es-SV" sz="2000" dirty="0">
                <a:latin typeface="+mj-lt"/>
              </a:rPr>
              <a:t>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MX" sz="2000" dirty="0">
                <a:latin typeface="+mj-lt"/>
              </a:rPr>
              <a:t>Autorizar los seguimientos de los proyectos de investigación</a:t>
            </a:r>
            <a:r>
              <a:rPr lang="es-SV" sz="2000" dirty="0">
                <a:latin typeface="+mj-lt"/>
              </a:rPr>
              <a:t>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MX" sz="2000" dirty="0">
                <a:latin typeface="+mj-lt"/>
              </a:rPr>
              <a:t>Llevar un registro actualizado de los Ensayos Clínicos autorizados y sus seguimientos</a:t>
            </a:r>
            <a:r>
              <a:rPr lang="es-SV" sz="2000" dirty="0">
                <a:latin typeface="+mj-lt"/>
              </a:rPr>
              <a:t>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MX" sz="2000" dirty="0">
                <a:latin typeface="+mj-lt"/>
              </a:rPr>
              <a:t>Divulgación de desarrollo de productos innovadores en medicina y biomedicina</a:t>
            </a:r>
            <a:r>
              <a:rPr lang="es-SV" sz="2000" dirty="0">
                <a:latin typeface="+mj-lt"/>
              </a:rPr>
              <a:t>.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MX" sz="2000" dirty="0">
                <a:latin typeface="+mj-lt"/>
              </a:rPr>
              <a:t>Elaborar informes y seguimientos de evidencia clínica sobre el uso de productos regulados</a:t>
            </a:r>
            <a:r>
              <a:rPr lang="es-SV" sz="2000" dirty="0">
                <a:latin typeface="+mj-lt"/>
              </a:rPr>
              <a:t>.</a:t>
            </a:r>
          </a:p>
        </p:txBody>
      </p:sp>
      <p:sp>
        <p:nvSpPr>
          <p:cNvPr id="7" name="object 7"/>
          <p:cNvSpPr/>
          <p:nvPr/>
        </p:nvSpPr>
        <p:spPr>
          <a:xfrm>
            <a:off x="1211407" y="929508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8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Tabla 13"/>
          <p:cNvGraphicFramePr>
            <a:graphicFrameLocks noGrp="1"/>
          </p:cNvGraphicFramePr>
          <p:nvPr/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4948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548" y="291210"/>
            <a:ext cx="9753600" cy="566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b="1" spc="-171" dirty="0"/>
              <a:t>Unidad de Precios</a:t>
            </a:r>
            <a:endParaRPr b="1" spc="-201" dirty="0"/>
          </a:p>
        </p:txBody>
      </p:sp>
      <p:sp>
        <p:nvSpPr>
          <p:cNvPr id="3" name="object 3"/>
          <p:cNvSpPr txBox="1"/>
          <p:nvPr/>
        </p:nvSpPr>
        <p:spPr>
          <a:xfrm>
            <a:off x="1280381" y="1922986"/>
            <a:ext cx="9651934" cy="35158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081" algn="just">
              <a:lnSpc>
                <a:spcPct val="150000"/>
              </a:lnSpc>
              <a:spcBef>
                <a:spcPts val="105"/>
              </a:spcBef>
            </a:pPr>
            <a:r>
              <a:rPr lang="es-SV" sz="2200" dirty="0">
                <a:latin typeface="+mj-lt"/>
              </a:rPr>
              <a:t>Tiene por objetivo </a:t>
            </a:r>
            <a:r>
              <a:rPr lang="es-ES" sz="2200" dirty="0">
                <a:latin typeface="+mj-lt"/>
              </a:rPr>
              <a:t>regular los precios de venta de los medicamentos con base a lo establecido por la Ley de Medicamentos y monitorear los aspectos económicos del mercado farmacéutico, y otros regulados por la Dirección, contribuyendo con información y análisis estadístico sobre estos mercados para la toma de decisiones regulatorias, con la finalidad de propiciar el acceso y disponibilidad de medicamentos y otros productos regulados, en cumplimiento de lo establecido en la normativa sanitaria vigente.</a:t>
            </a:r>
            <a:endParaRPr lang="es-SV" sz="2200" dirty="0">
              <a:latin typeface="+mj-l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29548" y="934084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7007" y="283929"/>
            <a:ext cx="9753601" cy="513923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410521" marR="5081" indent="-2267006" algn="ctr">
              <a:lnSpc>
                <a:spcPts val="3890"/>
              </a:lnSpc>
              <a:spcBef>
                <a:spcPts val="585"/>
              </a:spcBef>
            </a:pPr>
            <a:r>
              <a:rPr lang="es-SV" sz="2400" b="1" spc="-171" dirty="0"/>
              <a:t>Unidad de Promoción y Publicidad</a:t>
            </a:r>
            <a:endParaRPr sz="2400" b="1" spc="-36" dirty="0"/>
          </a:p>
        </p:txBody>
      </p:sp>
      <p:sp>
        <p:nvSpPr>
          <p:cNvPr id="3" name="object 3"/>
          <p:cNvSpPr txBox="1"/>
          <p:nvPr/>
        </p:nvSpPr>
        <p:spPr>
          <a:xfrm>
            <a:off x="1168780" y="2009917"/>
            <a:ext cx="9829928" cy="15369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45085" algn="just">
              <a:lnSpc>
                <a:spcPct val="150000"/>
              </a:lnSpc>
              <a:spcBef>
                <a:spcPts val="105"/>
              </a:spcBef>
            </a:pPr>
            <a:r>
              <a:rPr lang="es-SV" sz="2200" spc="-25" dirty="0">
                <a:latin typeface="+mj-lt"/>
                <a:cs typeface="Verdana"/>
              </a:rPr>
              <a:t>Tiene por objetivo calificar la promoción y publicidad de medicamentos, previamente a su difusión en los diferentes medios de comunicación, además de monitorear la misma con el fin de tener un control post autorización.</a:t>
            </a:r>
            <a:endParaRPr lang="es-SV" sz="2200" dirty="0">
              <a:latin typeface="+mj-l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07008" y="941999"/>
            <a:ext cx="9753600" cy="207644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143214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6579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7675" y="291210"/>
            <a:ext cx="9753600" cy="566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b="1" spc="-140" dirty="0"/>
              <a:t>Junta </a:t>
            </a:r>
            <a:r>
              <a:rPr lang="es-SV" b="1" spc="-226" dirty="0"/>
              <a:t>de </a:t>
            </a:r>
            <a:r>
              <a:rPr lang="es-SV" b="1" spc="-121" dirty="0"/>
              <a:t>Delegados</a:t>
            </a:r>
            <a:r>
              <a:rPr lang="es-SV" b="1" spc="-508" dirty="0"/>
              <a:t> </a:t>
            </a:r>
            <a:r>
              <a:rPr b="1" spc="41" dirty="0"/>
              <a:t>DNM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32802" y="1271914"/>
            <a:ext cx="9445625" cy="4751943"/>
          </a:xfrm>
          <a:prstGeom prst="rect">
            <a:avLst/>
          </a:prstGeom>
        </p:spPr>
        <p:txBody>
          <a:bodyPr vert="horz" wrap="square" lIns="0" tIns="12066" rIns="0" bIns="0" rtlCol="0">
            <a:spAutoFit/>
          </a:bodyPr>
          <a:lstStyle/>
          <a:p>
            <a:pPr algn="just"/>
            <a:r>
              <a:rPr lang="es-SV" dirty="0">
                <a:latin typeface="+mj-lt"/>
              </a:rPr>
              <a:t>Es la autoridad superior en el orden administrativo, financiero y técnico. Sus atribuciones y deberes están descritos en el artículo 6 de la Ley de Medicamentos.</a:t>
            </a:r>
          </a:p>
          <a:p>
            <a:pPr algn="just"/>
            <a:endParaRPr lang="es-SV" dirty="0">
              <a:latin typeface="+mj-lt"/>
            </a:endParaRPr>
          </a:p>
          <a:p>
            <a:pPr marL="12701" algn="just">
              <a:spcBef>
                <a:spcPts val="601"/>
              </a:spcBef>
            </a:pPr>
            <a:r>
              <a:rPr spc="-14" dirty="0">
                <a:latin typeface="+mj-lt"/>
                <a:cs typeface="Verdana"/>
              </a:rPr>
              <a:t>La</a:t>
            </a:r>
            <a:r>
              <a:rPr spc="-121" dirty="0">
                <a:latin typeface="+mj-lt"/>
                <a:cs typeface="Verdana"/>
              </a:rPr>
              <a:t> </a:t>
            </a:r>
            <a:r>
              <a:rPr spc="-14" dirty="0" err="1">
                <a:latin typeface="+mj-lt"/>
                <a:cs typeface="Verdana"/>
              </a:rPr>
              <a:t>Dirección</a:t>
            </a:r>
            <a:r>
              <a:rPr spc="-14" dirty="0">
                <a:latin typeface="+mj-lt"/>
                <a:cs typeface="Verdana"/>
              </a:rPr>
              <a:t>,</a:t>
            </a:r>
            <a:r>
              <a:rPr spc="-110" dirty="0">
                <a:latin typeface="+mj-lt"/>
                <a:cs typeface="Verdana"/>
              </a:rPr>
              <a:t> </a:t>
            </a:r>
            <a:r>
              <a:rPr spc="-36" dirty="0" err="1">
                <a:latin typeface="+mj-lt"/>
                <a:cs typeface="Verdana"/>
              </a:rPr>
              <a:t>estará</a:t>
            </a:r>
            <a:r>
              <a:rPr spc="-105" dirty="0">
                <a:latin typeface="+mj-lt"/>
                <a:cs typeface="Verdana"/>
              </a:rPr>
              <a:t> </a:t>
            </a:r>
            <a:r>
              <a:rPr dirty="0" err="1">
                <a:latin typeface="+mj-lt"/>
                <a:cs typeface="Verdana"/>
              </a:rPr>
              <a:t>integrada</a:t>
            </a:r>
            <a:r>
              <a:rPr spc="-94" dirty="0">
                <a:latin typeface="+mj-lt"/>
                <a:cs typeface="Verdana"/>
              </a:rPr>
              <a:t> </a:t>
            </a:r>
            <a:r>
              <a:rPr spc="-20" dirty="0" err="1">
                <a:latin typeface="+mj-lt"/>
                <a:cs typeface="Verdana"/>
              </a:rPr>
              <a:t>por</a:t>
            </a:r>
            <a:r>
              <a:rPr spc="-124" dirty="0">
                <a:latin typeface="+mj-lt"/>
                <a:cs typeface="Verdana"/>
              </a:rPr>
              <a:t> </a:t>
            </a:r>
            <a:r>
              <a:rPr spc="-85" dirty="0" err="1">
                <a:latin typeface="+mj-lt"/>
                <a:cs typeface="Verdana"/>
              </a:rPr>
              <a:t>los</a:t>
            </a:r>
            <a:r>
              <a:rPr spc="-121" dirty="0">
                <a:latin typeface="+mj-lt"/>
                <a:cs typeface="Verdana"/>
              </a:rPr>
              <a:t> </a:t>
            </a:r>
            <a:r>
              <a:rPr spc="30" dirty="0" err="1">
                <a:latin typeface="+mj-lt"/>
                <a:cs typeface="Verdana"/>
              </a:rPr>
              <a:t>delegados</a:t>
            </a:r>
            <a:r>
              <a:rPr spc="-91" dirty="0">
                <a:latin typeface="+mj-lt"/>
                <a:cs typeface="Verdana"/>
              </a:rPr>
              <a:t> </a:t>
            </a:r>
            <a:r>
              <a:rPr spc="-41" dirty="0">
                <a:latin typeface="+mj-lt"/>
                <a:cs typeface="Verdana"/>
              </a:rPr>
              <a:t>de:</a:t>
            </a:r>
            <a:endParaRPr dirty="0">
              <a:latin typeface="+mj-lt"/>
              <a:cs typeface="Verdana"/>
            </a:endParaRPr>
          </a:p>
          <a:p>
            <a:pPr marL="498488" indent="-172089" algn="just">
              <a:spcBef>
                <a:spcPts val="361"/>
              </a:spcBef>
              <a:buSzPct val="71875"/>
              <a:buAutoNum type="alphaLcParenR"/>
              <a:tabLst>
                <a:tab pos="499123" algn="l"/>
              </a:tabLst>
            </a:pPr>
            <a:r>
              <a:rPr i="1" spc="-146" dirty="0">
                <a:latin typeface="+mj-lt"/>
                <a:cs typeface="Verdana"/>
              </a:rPr>
              <a:t>El</a:t>
            </a:r>
            <a:r>
              <a:rPr i="1" spc="-121" dirty="0">
                <a:latin typeface="+mj-lt"/>
                <a:cs typeface="Verdana"/>
              </a:rPr>
              <a:t> </a:t>
            </a:r>
            <a:r>
              <a:rPr i="1" spc="-55" dirty="0">
                <a:latin typeface="+mj-lt"/>
                <a:cs typeface="Verdana"/>
              </a:rPr>
              <a:t>Director,</a:t>
            </a:r>
            <a:r>
              <a:rPr i="1" spc="-85" dirty="0">
                <a:latin typeface="+mj-lt"/>
                <a:cs typeface="Verdana"/>
              </a:rPr>
              <a:t> </a:t>
            </a:r>
            <a:r>
              <a:rPr i="1" spc="41" dirty="0">
                <a:latin typeface="+mj-lt"/>
                <a:cs typeface="Verdana"/>
              </a:rPr>
              <a:t>que</a:t>
            </a:r>
            <a:r>
              <a:rPr i="1" spc="-124" dirty="0">
                <a:latin typeface="+mj-lt"/>
                <a:cs typeface="Verdana"/>
              </a:rPr>
              <a:t> </a:t>
            </a:r>
            <a:r>
              <a:rPr i="1" spc="-55" dirty="0" err="1">
                <a:latin typeface="+mj-lt"/>
                <a:cs typeface="Verdana"/>
              </a:rPr>
              <a:t>será</a:t>
            </a:r>
            <a:r>
              <a:rPr i="1" spc="-121" dirty="0">
                <a:latin typeface="+mj-lt"/>
                <a:cs typeface="Verdana"/>
              </a:rPr>
              <a:t> </a:t>
            </a:r>
            <a:r>
              <a:rPr i="1" spc="20" dirty="0" err="1">
                <a:latin typeface="+mj-lt"/>
                <a:cs typeface="Verdana"/>
              </a:rPr>
              <a:t>nombrado</a:t>
            </a:r>
            <a:r>
              <a:rPr i="1" spc="-110" dirty="0">
                <a:latin typeface="+mj-lt"/>
                <a:cs typeface="Verdana"/>
              </a:rPr>
              <a:t> </a:t>
            </a:r>
            <a:r>
              <a:rPr i="1" spc="-20" dirty="0" err="1">
                <a:latin typeface="+mj-lt"/>
                <a:cs typeface="Verdana"/>
              </a:rPr>
              <a:t>por</a:t>
            </a:r>
            <a:r>
              <a:rPr i="1" spc="-124" dirty="0">
                <a:latin typeface="+mj-lt"/>
                <a:cs typeface="Verdana"/>
              </a:rPr>
              <a:t> </a:t>
            </a:r>
            <a:r>
              <a:rPr i="1" spc="-20" dirty="0">
                <a:latin typeface="+mj-lt"/>
                <a:cs typeface="Verdana"/>
              </a:rPr>
              <a:t>el</a:t>
            </a:r>
            <a:r>
              <a:rPr i="1" spc="-121" dirty="0">
                <a:latin typeface="+mj-lt"/>
                <a:cs typeface="Verdana"/>
              </a:rPr>
              <a:t> </a:t>
            </a:r>
            <a:r>
              <a:rPr i="1" spc="-41" dirty="0" err="1">
                <a:latin typeface="+mj-lt"/>
                <a:cs typeface="Verdana"/>
              </a:rPr>
              <a:t>Presidente</a:t>
            </a:r>
            <a:r>
              <a:rPr i="1" spc="-80" dirty="0">
                <a:latin typeface="+mj-lt"/>
                <a:cs typeface="Verdana"/>
              </a:rPr>
              <a:t> </a:t>
            </a:r>
            <a:r>
              <a:rPr i="1" spc="85" dirty="0">
                <a:latin typeface="+mj-lt"/>
                <a:cs typeface="Verdana"/>
              </a:rPr>
              <a:t>de</a:t>
            </a:r>
            <a:r>
              <a:rPr i="1" spc="-130" dirty="0">
                <a:latin typeface="+mj-lt"/>
                <a:cs typeface="Verdana"/>
              </a:rPr>
              <a:t> </a:t>
            </a:r>
            <a:r>
              <a:rPr i="1" spc="11" dirty="0">
                <a:latin typeface="+mj-lt"/>
                <a:cs typeface="Verdana"/>
              </a:rPr>
              <a:t>la</a:t>
            </a:r>
            <a:r>
              <a:rPr i="1" spc="-124" dirty="0">
                <a:latin typeface="+mj-lt"/>
                <a:cs typeface="Verdana"/>
              </a:rPr>
              <a:t> </a:t>
            </a:r>
            <a:r>
              <a:rPr i="1" spc="-11" dirty="0" err="1">
                <a:latin typeface="+mj-lt"/>
                <a:cs typeface="Verdana"/>
              </a:rPr>
              <a:t>República</a:t>
            </a:r>
            <a:r>
              <a:rPr i="1" spc="-11" dirty="0">
                <a:latin typeface="+mj-lt"/>
                <a:cs typeface="Verdana"/>
              </a:rPr>
              <a:t>;</a:t>
            </a:r>
            <a:endParaRPr i="1" dirty="0">
              <a:latin typeface="+mj-lt"/>
              <a:cs typeface="Verdana"/>
            </a:endParaRPr>
          </a:p>
          <a:p>
            <a:pPr marL="498488" indent="-172089" algn="just">
              <a:buSzPct val="71875"/>
              <a:buAutoNum type="alphaLcParenR"/>
              <a:tabLst>
                <a:tab pos="499123" algn="l"/>
              </a:tabLst>
            </a:pPr>
            <a:r>
              <a:rPr i="1" spc="-66" dirty="0" err="1">
                <a:latin typeface="+mj-lt"/>
                <a:cs typeface="Verdana"/>
              </a:rPr>
              <a:t>Ministerio</a:t>
            </a:r>
            <a:r>
              <a:rPr i="1" spc="-66" dirty="0">
                <a:latin typeface="+mj-lt"/>
                <a:cs typeface="Verdana"/>
              </a:rPr>
              <a:t> </a:t>
            </a:r>
            <a:r>
              <a:rPr i="1" spc="85" dirty="0">
                <a:latin typeface="+mj-lt"/>
                <a:cs typeface="Verdana"/>
              </a:rPr>
              <a:t>de</a:t>
            </a:r>
            <a:r>
              <a:rPr i="1" spc="-135" dirty="0">
                <a:latin typeface="+mj-lt"/>
                <a:cs typeface="Verdana"/>
              </a:rPr>
              <a:t> </a:t>
            </a:r>
            <a:r>
              <a:rPr i="1" spc="-91" dirty="0" err="1">
                <a:latin typeface="+mj-lt"/>
                <a:cs typeface="Verdana"/>
              </a:rPr>
              <a:t>Salud</a:t>
            </a:r>
            <a:r>
              <a:rPr i="1" spc="-91" dirty="0">
                <a:latin typeface="+mj-lt"/>
                <a:cs typeface="Verdana"/>
              </a:rPr>
              <a:t>;</a:t>
            </a:r>
            <a:endParaRPr i="1" dirty="0">
              <a:latin typeface="+mj-lt"/>
              <a:cs typeface="Verdana"/>
            </a:endParaRPr>
          </a:p>
          <a:p>
            <a:pPr marL="492771" indent="-166374" algn="just">
              <a:buSzPct val="71875"/>
              <a:buAutoNum type="alphaLcParenR"/>
              <a:tabLst>
                <a:tab pos="492771" algn="l"/>
              </a:tabLst>
            </a:pPr>
            <a:r>
              <a:rPr i="1" spc="-66" dirty="0" err="1">
                <a:latin typeface="+mj-lt"/>
                <a:cs typeface="Verdana"/>
              </a:rPr>
              <a:t>Ministerio</a:t>
            </a:r>
            <a:r>
              <a:rPr i="1" spc="-66" dirty="0">
                <a:latin typeface="+mj-lt"/>
                <a:cs typeface="Verdana"/>
              </a:rPr>
              <a:t> </a:t>
            </a:r>
            <a:r>
              <a:rPr i="1" spc="85" dirty="0">
                <a:latin typeface="+mj-lt"/>
                <a:cs typeface="Verdana"/>
              </a:rPr>
              <a:t>de</a:t>
            </a:r>
            <a:r>
              <a:rPr i="1" spc="-135" dirty="0">
                <a:latin typeface="+mj-lt"/>
                <a:cs typeface="Verdana"/>
              </a:rPr>
              <a:t> </a:t>
            </a:r>
            <a:r>
              <a:rPr i="1" spc="-25" dirty="0" err="1">
                <a:latin typeface="+mj-lt"/>
                <a:cs typeface="Verdana"/>
              </a:rPr>
              <a:t>Economía</a:t>
            </a:r>
            <a:r>
              <a:rPr i="1" spc="-25" dirty="0">
                <a:latin typeface="+mj-lt"/>
                <a:cs typeface="Verdana"/>
              </a:rPr>
              <a:t>;</a:t>
            </a:r>
            <a:endParaRPr i="1" dirty="0">
              <a:latin typeface="+mj-lt"/>
              <a:cs typeface="Verdana"/>
            </a:endParaRPr>
          </a:p>
          <a:p>
            <a:pPr marL="498488" indent="-172089" algn="just">
              <a:buSzPct val="71875"/>
              <a:buAutoNum type="alphaLcParenR"/>
              <a:tabLst>
                <a:tab pos="499123" algn="l"/>
              </a:tabLst>
            </a:pPr>
            <a:r>
              <a:rPr i="1" spc="-14" dirty="0">
                <a:latin typeface="+mj-lt"/>
                <a:cs typeface="Verdana"/>
              </a:rPr>
              <a:t>La </a:t>
            </a:r>
            <a:r>
              <a:rPr i="1" spc="-36" dirty="0" err="1">
                <a:latin typeface="+mj-lt"/>
                <a:cs typeface="Verdana"/>
              </a:rPr>
              <a:t>Defensoría</a:t>
            </a:r>
            <a:r>
              <a:rPr i="1" spc="-36" dirty="0">
                <a:latin typeface="+mj-lt"/>
                <a:cs typeface="Verdana"/>
              </a:rPr>
              <a:t> </a:t>
            </a:r>
            <a:r>
              <a:rPr i="1" spc="14" dirty="0">
                <a:latin typeface="+mj-lt"/>
                <a:cs typeface="Verdana"/>
              </a:rPr>
              <a:t>del</a:t>
            </a:r>
            <a:r>
              <a:rPr i="1" spc="-325" dirty="0">
                <a:latin typeface="+mj-lt"/>
                <a:cs typeface="Verdana"/>
              </a:rPr>
              <a:t> </a:t>
            </a:r>
            <a:r>
              <a:rPr i="1" spc="-55" dirty="0" err="1">
                <a:latin typeface="+mj-lt"/>
                <a:cs typeface="Verdana"/>
              </a:rPr>
              <a:t>Consumidor</a:t>
            </a:r>
            <a:r>
              <a:rPr i="1" spc="-55" dirty="0">
                <a:latin typeface="+mj-lt"/>
                <a:cs typeface="Verdana"/>
              </a:rPr>
              <a:t>;</a:t>
            </a:r>
            <a:endParaRPr i="1" dirty="0">
              <a:latin typeface="+mj-lt"/>
              <a:cs typeface="Verdana"/>
            </a:endParaRPr>
          </a:p>
          <a:p>
            <a:pPr marL="494042" indent="-167645" algn="just">
              <a:buSzPct val="71875"/>
              <a:buAutoNum type="alphaLcParenR"/>
              <a:tabLst>
                <a:tab pos="494676" algn="l"/>
              </a:tabLst>
            </a:pPr>
            <a:r>
              <a:rPr i="1" spc="-146" dirty="0">
                <a:latin typeface="+mj-lt"/>
                <a:cs typeface="Verdana"/>
              </a:rPr>
              <a:t>El </a:t>
            </a:r>
            <a:r>
              <a:rPr i="1" spc="-105" dirty="0" err="1">
                <a:latin typeface="+mj-lt"/>
                <a:cs typeface="Verdana"/>
              </a:rPr>
              <a:t>Instituto</a:t>
            </a:r>
            <a:r>
              <a:rPr i="1" spc="-105" dirty="0">
                <a:latin typeface="+mj-lt"/>
                <a:cs typeface="Verdana"/>
              </a:rPr>
              <a:t> </a:t>
            </a:r>
            <a:r>
              <a:rPr i="1" spc="-14" dirty="0" err="1">
                <a:latin typeface="+mj-lt"/>
                <a:cs typeface="Verdana"/>
              </a:rPr>
              <a:t>Salvadoreño</a:t>
            </a:r>
            <a:r>
              <a:rPr i="1" spc="-14" dirty="0">
                <a:latin typeface="+mj-lt"/>
                <a:cs typeface="Verdana"/>
              </a:rPr>
              <a:t> </a:t>
            </a:r>
            <a:r>
              <a:rPr i="1" spc="14" dirty="0">
                <a:latin typeface="+mj-lt"/>
                <a:cs typeface="Verdana"/>
              </a:rPr>
              <a:t>del </a:t>
            </a:r>
            <a:r>
              <a:rPr i="1" spc="-60" dirty="0" err="1">
                <a:latin typeface="+mj-lt"/>
                <a:cs typeface="Verdana"/>
              </a:rPr>
              <a:t>Seguro</a:t>
            </a:r>
            <a:r>
              <a:rPr i="1" spc="-315" dirty="0">
                <a:latin typeface="+mj-lt"/>
                <a:cs typeface="Verdana"/>
              </a:rPr>
              <a:t> </a:t>
            </a:r>
            <a:r>
              <a:rPr i="1" spc="-66" dirty="0">
                <a:latin typeface="+mj-lt"/>
                <a:cs typeface="Verdana"/>
              </a:rPr>
              <a:t>Social;</a:t>
            </a:r>
            <a:endParaRPr i="1" dirty="0">
              <a:latin typeface="+mj-lt"/>
              <a:cs typeface="Verdana"/>
            </a:endParaRPr>
          </a:p>
          <a:p>
            <a:pPr marL="438795" indent="-112398" algn="just">
              <a:buSzPct val="71875"/>
              <a:buAutoNum type="alphaLcParenR"/>
              <a:tabLst>
                <a:tab pos="439431" algn="l"/>
              </a:tabLst>
            </a:pPr>
            <a:r>
              <a:rPr i="1" spc="-66" dirty="0" err="1">
                <a:latin typeface="+mj-lt"/>
                <a:cs typeface="Verdana"/>
              </a:rPr>
              <a:t>Ministerio</a:t>
            </a:r>
            <a:r>
              <a:rPr i="1" spc="-66" dirty="0">
                <a:latin typeface="+mj-lt"/>
                <a:cs typeface="Verdana"/>
              </a:rPr>
              <a:t> </a:t>
            </a:r>
            <a:r>
              <a:rPr i="1" spc="85" dirty="0">
                <a:latin typeface="+mj-lt"/>
                <a:cs typeface="Verdana"/>
              </a:rPr>
              <a:t>de</a:t>
            </a:r>
            <a:r>
              <a:rPr i="1" spc="-135" dirty="0">
                <a:latin typeface="+mj-lt"/>
                <a:cs typeface="Verdana"/>
              </a:rPr>
              <a:t> </a:t>
            </a:r>
            <a:r>
              <a:rPr i="1" spc="5" dirty="0">
                <a:latin typeface="+mj-lt"/>
                <a:cs typeface="Verdana"/>
              </a:rPr>
              <a:t>Hacienda;</a:t>
            </a:r>
            <a:endParaRPr i="1" dirty="0">
              <a:latin typeface="+mj-lt"/>
              <a:cs typeface="Verdana"/>
            </a:endParaRPr>
          </a:p>
          <a:p>
            <a:pPr marL="497219" indent="-170818" algn="just">
              <a:buSzPct val="71875"/>
              <a:buAutoNum type="alphaLcParenR"/>
              <a:tabLst>
                <a:tab pos="497852" algn="l"/>
              </a:tabLst>
            </a:pPr>
            <a:r>
              <a:rPr i="1" spc="-44" dirty="0">
                <a:latin typeface="+mj-lt"/>
                <a:cs typeface="Verdana"/>
              </a:rPr>
              <a:t>Universidad</a:t>
            </a:r>
            <a:r>
              <a:rPr i="1" spc="-100" dirty="0">
                <a:latin typeface="+mj-lt"/>
                <a:cs typeface="Verdana"/>
              </a:rPr>
              <a:t> </a:t>
            </a:r>
            <a:r>
              <a:rPr i="1" spc="85" dirty="0">
                <a:latin typeface="+mj-lt"/>
                <a:cs typeface="Verdana"/>
              </a:rPr>
              <a:t>de</a:t>
            </a:r>
            <a:r>
              <a:rPr i="1" spc="-114" dirty="0">
                <a:latin typeface="+mj-lt"/>
                <a:cs typeface="Verdana"/>
              </a:rPr>
              <a:t> </a:t>
            </a:r>
            <a:r>
              <a:rPr i="1" spc="-146" dirty="0">
                <a:latin typeface="+mj-lt"/>
                <a:cs typeface="Verdana"/>
              </a:rPr>
              <a:t>El</a:t>
            </a:r>
            <a:r>
              <a:rPr i="1" spc="-121" dirty="0">
                <a:latin typeface="+mj-lt"/>
                <a:cs typeface="Verdana"/>
              </a:rPr>
              <a:t> </a:t>
            </a:r>
            <a:r>
              <a:rPr i="1" spc="-36" dirty="0">
                <a:latin typeface="+mj-lt"/>
                <a:cs typeface="Verdana"/>
              </a:rPr>
              <a:t>Salvador</a:t>
            </a:r>
            <a:r>
              <a:rPr i="1" spc="-135" dirty="0">
                <a:latin typeface="+mj-lt"/>
                <a:cs typeface="Verdana"/>
              </a:rPr>
              <a:t> </a:t>
            </a:r>
            <a:r>
              <a:rPr i="1" spc="-20" dirty="0" err="1">
                <a:latin typeface="+mj-lt"/>
                <a:cs typeface="Verdana"/>
              </a:rPr>
              <a:t>por</a:t>
            </a:r>
            <a:r>
              <a:rPr i="1" spc="-124" dirty="0">
                <a:latin typeface="+mj-lt"/>
                <a:cs typeface="Verdana"/>
              </a:rPr>
              <a:t> </a:t>
            </a:r>
            <a:r>
              <a:rPr i="1" spc="36" dirty="0">
                <a:latin typeface="+mj-lt"/>
                <a:cs typeface="Verdana"/>
              </a:rPr>
              <a:t>derecho</a:t>
            </a:r>
            <a:r>
              <a:rPr i="1" spc="-91" dirty="0">
                <a:latin typeface="+mj-lt"/>
                <a:cs typeface="Verdana"/>
              </a:rPr>
              <a:t> </a:t>
            </a:r>
            <a:r>
              <a:rPr i="1" spc="-44" dirty="0" err="1">
                <a:latin typeface="+mj-lt"/>
                <a:cs typeface="Verdana"/>
              </a:rPr>
              <a:t>propio</a:t>
            </a:r>
            <a:r>
              <a:rPr i="1" spc="-44" dirty="0">
                <a:latin typeface="+mj-lt"/>
                <a:cs typeface="Verdana"/>
              </a:rPr>
              <a:t>;</a:t>
            </a:r>
            <a:r>
              <a:rPr i="1" spc="-121" dirty="0">
                <a:latin typeface="+mj-lt"/>
                <a:cs typeface="Verdana"/>
              </a:rPr>
              <a:t> </a:t>
            </a:r>
            <a:r>
              <a:rPr i="1" spc="-94" dirty="0">
                <a:latin typeface="+mj-lt"/>
                <a:cs typeface="Verdana"/>
              </a:rPr>
              <a:t>y</a:t>
            </a:r>
            <a:endParaRPr i="1" dirty="0">
              <a:latin typeface="+mj-lt"/>
              <a:cs typeface="Verdana"/>
            </a:endParaRPr>
          </a:p>
          <a:p>
            <a:pPr marL="486420" indent="-160023" algn="just">
              <a:spcBef>
                <a:spcPts val="5"/>
              </a:spcBef>
              <a:buSzPct val="71875"/>
              <a:buAutoNum type="alphaLcParenR"/>
              <a:tabLst>
                <a:tab pos="487057" algn="l"/>
              </a:tabLst>
            </a:pPr>
            <a:r>
              <a:rPr i="1" spc="-44" dirty="0">
                <a:latin typeface="+mj-lt"/>
                <a:cs typeface="Verdana"/>
              </a:rPr>
              <a:t>Uno</a:t>
            </a:r>
            <a:r>
              <a:rPr i="1" spc="-91" dirty="0">
                <a:latin typeface="+mj-lt"/>
                <a:cs typeface="Verdana"/>
              </a:rPr>
              <a:t> </a:t>
            </a:r>
            <a:r>
              <a:rPr i="1" spc="36" dirty="0" err="1">
                <a:latin typeface="+mj-lt"/>
                <a:cs typeface="Verdana"/>
              </a:rPr>
              <a:t>electo</a:t>
            </a:r>
            <a:r>
              <a:rPr i="1" spc="-110" dirty="0">
                <a:latin typeface="+mj-lt"/>
                <a:cs typeface="Verdana"/>
              </a:rPr>
              <a:t> </a:t>
            </a:r>
            <a:r>
              <a:rPr i="1" spc="-41" dirty="0">
                <a:latin typeface="+mj-lt"/>
                <a:cs typeface="Verdana"/>
              </a:rPr>
              <a:t>entre</a:t>
            </a:r>
            <a:r>
              <a:rPr i="1" spc="-100" dirty="0">
                <a:latin typeface="+mj-lt"/>
                <a:cs typeface="Verdana"/>
              </a:rPr>
              <a:t> </a:t>
            </a:r>
            <a:r>
              <a:rPr i="1" spc="-66" dirty="0">
                <a:latin typeface="+mj-lt"/>
                <a:cs typeface="Verdana"/>
              </a:rPr>
              <a:t>las</a:t>
            </a:r>
            <a:r>
              <a:rPr i="1" spc="-140" dirty="0">
                <a:latin typeface="+mj-lt"/>
                <a:cs typeface="Verdana"/>
              </a:rPr>
              <a:t> </a:t>
            </a:r>
            <a:r>
              <a:rPr i="1" spc="-44" dirty="0" err="1">
                <a:latin typeface="+mj-lt"/>
                <a:cs typeface="Verdana"/>
              </a:rPr>
              <a:t>universidades</a:t>
            </a:r>
            <a:r>
              <a:rPr i="1" spc="-100" dirty="0">
                <a:latin typeface="+mj-lt"/>
                <a:cs typeface="Verdana"/>
              </a:rPr>
              <a:t> </a:t>
            </a:r>
            <a:r>
              <a:rPr i="1" spc="-20" dirty="0" err="1">
                <a:latin typeface="+mj-lt"/>
                <a:cs typeface="Verdana"/>
              </a:rPr>
              <a:t>privadas</a:t>
            </a:r>
            <a:r>
              <a:rPr i="1" spc="-140" dirty="0">
                <a:latin typeface="+mj-lt"/>
                <a:cs typeface="Verdana"/>
              </a:rPr>
              <a:t> </a:t>
            </a:r>
            <a:r>
              <a:rPr i="1" spc="75" dirty="0">
                <a:latin typeface="+mj-lt"/>
                <a:cs typeface="Verdana"/>
              </a:rPr>
              <a:t>con</a:t>
            </a:r>
            <a:r>
              <a:rPr i="1" spc="-121" dirty="0">
                <a:latin typeface="+mj-lt"/>
                <a:cs typeface="Verdana"/>
              </a:rPr>
              <a:t> </a:t>
            </a:r>
            <a:r>
              <a:rPr i="1" spc="-41" dirty="0" err="1">
                <a:latin typeface="+mj-lt"/>
                <a:cs typeface="Verdana"/>
              </a:rPr>
              <a:t>carreras</a:t>
            </a:r>
            <a:r>
              <a:rPr i="1" spc="-94" dirty="0">
                <a:latin typeface="+mj-lt"/>
                <a:cs typeface="Verdana"/>
              </a:rPr>
              <a:t> </a:t>
            </a:r>
            <a:r>
              <a:rPr i="1" spc="-41" dirty="0" err="1">
                <a:latin typeface="+mj-lt"/>
                <a:cs typeface="Verdana"/>
              </a:rPr>
              <a:t>afines</a:t>
            </a:r>
            <a:r>
              <a:rPr i="1" spc="-121" dirty="0">
                <a:latin typeface="+mj-lt"/>
                <a:cs typeface="Verdana"/>
              </a:rPr>
              <a:t> </a:t>
            </a:r>
            <a:r>
              <a:rPr i="1" spc="124" dirty="0">
                <a:latin typeface="+mj-lt"/>
                <a:cs typeface="Verdana"/>
              </a:rPr>
              <a:t>a</a:t>
            </a:r>
            <a:r>
              <a:rPr i="1" spc="-124" dirty="0">
                <a:latin typeface="+mj-lt"/>
                <a:cs typeface="Verdana"/>
              </a:rPr>
              <a:t> </a:t>
            </a:r>
            <a:r>
              <a:rPr i="1" spc="11" dirty="0">
                <a:latin typeface="+mj-lt"/>
                <a:cs typeface="Verdana"/>
              </a:rPr>
              <a:t>la</a:t>
            </a:r>
            <a:r>
              <a:rPr i="1" spc="-146" dirty="0">
                <a:latin typeface="+mj-lt"/>
                <a:cs typeface="Verdana"/>
              </a:rPr>
              <a:t> </a:t>
            </a:r>
            <a:r>
              <a:rPr i="1" spc="-50" dirty="0" err="1">
                <a:latin typeface="+mj-lt"/>
                <a:cs typeface="Verdana"/>
              </a:rPr>
              <a:t>salud</a:t>
            </a:r>
            <a:r>
              <a:rPr i="1" spc="-50" dirty="0">
                <a:latin typeface="+mj-lt"/>
                <a:cs typeface="Verdana"/>
              </a:rPr>
              <a:t>.</a:t>
            </a:r>
            <a:endParaRPr i="1" dirty="0">
              <a:latin typeface="+mj-lt"/>
              <a:cs typeface="Verdana"/>
            </a:endParaRPr>
          </a:p>
          <a:p>
            <a:pPr marL="12701" algn="just">
              <a:spcBef>
                <a:spcPts val="601"/>
              </a:spcBef>
            </a:pPr>
            <a:r>
              <a:rPr lang="es-SV" i="1" spc="-100" dirty="0">
                <a:latin typeface="+mj-lt"/>
                <a:cs typeface="Verdana"/>
              </a:rPr>
              <a:t>       </a:t>
            </a:r>
            <a:r>
              <a:rPr i="1" spc="-100" dirty="0">
                <a:latin typeface="+mj-lt"/>
                <a:cs typeface="Verdana"/>
              </a:rPr>
              <a:t>Un </a:t>
            </a:r>
            <a:r>
              <a:rPr i="1" spc="-44" dirty="0">
                <a:latin typeface="+mj-lt"/>
                <a:cs typeface="Verdana"/>
              </a:rPr>
              <a:t>Director</a:t>
            </a:r>
            <a:r>
              <a:rPr i="1" spc="-85" dirty="0">
                <a:latin typeface="+mj-lt"/>
                <a:cs typeface="Verdana"/>
              </a:rPr>
              <a:t> </a:t>
            </a:r>
            <a:r>
              <a:rPr i="1" spc="-41" dirty="0" err="1">
                <a:latin typeface="+mj-lt"/>
                <a:cs typeface="Verdana"/>
              </a:rPr>
              <a:t>Ejecutivo</a:t>
            </a:r>
            <a:r>
              <a:rPr i="1" spc="-110" dirty="0">
                <a:latin typeface="+mj-lt"/>
                <a:cs typeface="Verdana"/>
              </a:rPr>
              <a:t> </a:t>
            </a:r>
            <a:r>
              <a:rPr i="1" spc="41" dirty="0">
                <a:latin typeface="+mj-lt"/>
                <a:cs typeface="Verdana"/>
              </a:rPr>
              <a:t>que</a:t>
            </a:r>
            <a:r>
              <a:rPr i="1" spc="-121" dirty="0">
                <a:latin typeface="+mj-lt"/>
                <a:cs typeface="Verdana"/>
              </a:rPr>
              <a:t> </a:t>
            </a:r>
            <a:r>
              <a:rPr i="1" spc="-55" dirty="0" err="1">
                <a:latin typeface="+mj-lt"/>
                <a:cs typeface="Verdana"/>
              </a:rPr>
              <a:t>será</a:t>
            </a:r>
            <a:r>
              <a:rPr i="1" spc="-121" dirty="0">
                <a:latin typeface="+mj-lt"/>
                <a:cs typeface="Verdana"/>
              </a:rPr>
              <a:t> </a:t>
            </a:r>
            <a:r>
              <a:rPr i="1" spc="20" dirty="0" err="1">
                <a:latin typeface="+mj-lt"/>
                <a:cs typeface="Verdana"/>
              </a:rPr>
              <a:t>nombrado</a:t>
            </a:r>
            <a:r>
              <a:rPr i="1" spc="-110" dirty="0">
                <a:latin typeface="+mj-lt"/>
                <a:cs typeface="Verdana"/>
              </a:rPr>
              <a:t> </a:t>
            </a:r>
            <a:r>
              <a:rPr i="1" spc="-20" dirty="0" err="1">
                <a:latin typeface="+mj-lt"/>
                <a:cs typeface="Verdana"/>
              </a:rPr>
              <a:t>por</a:t>
            </a:r>
            <a:r>
              <a:rPr i="1" spc="-110" dirty="0">
                <a:latin typeface="+mj-lt"/>
                <a:cs typeface="Verdana"/>
              </a:rPr>
              <a:t> </a:t>
            </a:r>
            <a:r>
              <a:rPr i="1" spc="-85" dirty="0" err="1">
                <a:latin typeface="+mj-lt"/>
                <a:cs typeface="Verdana"/>
              </a:rPr>
              <a:t>los</a:t>
            </a:r>
            <a:r>
              <a:rPr i="1" spc="-124" dirty="0">
                <a:latin typeface="+mj-lt"/>
                <a:cs typeface="Verdana"/>
              </a:rPr>
              <a:t> </a:t>
            </a:r>
            <a:r>
              <a:rPr i="1" spc="-44" dirty="0" err="1">
                <a:latin typeface="+mj-lt"/>
                <a:cs typeface="Verdana"/>
              </a:rPr>
              <a:t>integrantes</a:t>
            </a:r>
            <a:r>
              <a:rPr i="1" spc="-80" dirty="0">
                <a:latin typeface="+mj-lt"/>
                <a:cs typeface="Verdana"/>
              </a:rPr>
              <a:t> </a:t>
            </a:r>
            <a:r>
              <a:rPr i="1" spc="85" dirty="0">
                <a:latin typeface="+mj-lt"/>
                <a:cs typeface="Verdana"/>
              </a:rPr>
              <a:t>de</a:t>
            </a:r>
            <a:r>
              <a:rPr i="1" spc="-114" dirty="0">
                <a:latin typeface="+mj-lt"/>
                <a:cs typeface="Verdana"/>
              </a:rPr>
              <a:t> </a:t>
            </a:r>
            <a:r>
              <a:rPr i="1" spc="11" dirty="0">
                <a:latin typeface="+mj-lt"/>
                <a:cs typeface="Verdana"/>
              </a:rPr>
              <a:t>la</a:t>
            </a:r>
            <a:r>
              <a:rPr i="1" spc="-146" dirty="0">
                <a:latin typeface="+mj-lt"/>
                <a:cs typeface="Verdana"/>
              </a:rPr>
              <a:t> </a:t>
            </a:r>
            <a:r>
              <a:rPr i="1" spc="-14" dirty="0" err="1">
                <a:latin typeface="+mj-lt"/>
                <a:cs typeface="Verdana"/>
              </a:rPr>
              <a:t>Dirección</a:t>
            </a:r>
            <a:r>
              <a:rPr lang="es-SV" i="1" spc="-14" dirty="0">
                <a:latin typeface="+mj-lt"/>
                <a:cs typeface="Verdana"/>
              </a:rPr>
              <a:t>.</a:t>
            </a:r>
            <a:endParaRPr i="1" dirty="0">
              <a:latin typeface="+mj-lt"/>
              <a:cs typeface="Verdana"/>
            </a:endParaRPr>
          </a:p>
          <a:p>
            <a:pPr marL="12701" marR="1156999" algn="just">
              <a:spcBef>
                <a:spcPts val="359"/>
              </a:spcBef>
            </a:pPr>
            <a:endParaRPr lang="es-SV" spc="-100" dirty="0">
              <a:latin typeface="+mj-lt"/>
              <a:cs typeface="Verdana"/>
            </a:endParaRPr>
          </a:p>
          <a:p>
            <a:pPr marL="12701" marR="1156999" algn="just">
              <a:spcBef>
                <a:spcPts val="359"/>
              </a:spcBef>
            </a:pPr>
            <a:r>
              <a:rPr spc="-100" dirty="0">
                <a:latin typeface="+mj-lt"/>
                <a:cs typeface="Verdana"/>
              </a:rPr>
              <a:t>Los</a:t>
            </a:r>
            <a:r>
              <a:rPr spc="-121" dirty="0">
                <a:latin typeface="+mj-lt"/>
                <a:cs typeface="Verdana"/>
              </a:rPr>
              <a:t> </a:t>
            </a:r>
            <a:r>
              <a:rPr spc="11" dirty="0" err="1">
                <a:latin typeface="+mj-lt"/>
                <a:cs typeface="Verdana"/>
              </a:rPr>
              <a:t>acuerdos</a:t>
            </a:r>
            <a:r>
              <a:rPr spc="-80" dirty="0">
                <a:latin typeface="+mj-lt"/>
                <a:cs typeface="Verdana"/>
              </a:rPr>
              <a:t> </a:t>
            </a:r>
            <a:r>
              <a:rPr spc="-94" dirty="0">
                <a:latin typeface="+mj-lt"/>
                <a:cs typeface="Verdana"/>
              </a:rPr>
              <a:t>y</a:t>
            </a:r>
            <a:r>
              <a:rPr spc="-124" dirty="0">
                <a:latin typeface="+mj-lt"/>
                <a:cs typeface="Verdana"/>
              </a:rPr>
              <a:t> </a:t>
            </a:r>
            <a:r>
              <a:rPr spc="-41" dirty="0" err="1">
                <a:latin typeface="+mj-lt"/>
                <a:cs typeface="Verdana"/>
              </a:rPr>
              <a:t>resoluciones</a:t>
            </a:r>
            <a:r>
              <a:rPr spc="-94" dirty="0">
                <a:latin typeface="+mj-lt"/>
                <a:cs typeface="Verdana"/>
              </a:rPr>
              <a:t> </a:t>
            </a:r>
            <a:r>
              <a:rPr spc="-69" dirty="0">
                <a:latin typeface="+mj-lt"/>
                <a:cs typeface="Verdana"/>
              </a:rPr>
              <a:t>se</a:t>
            </a:r>
            <a:r>
              <a:rPr spc="-124" dirty="0">
                <a:latin typeface="+mj-lt"/>
                <a:cs typeface="Verdana"/>
              </a:rPr>
              <a:t> </a:t>
            </a:r>
            <a:r>
              <a:rPr spc="30" dirty="0" err="1">
                <a:latin typeface="+mj-lt"/>
                <a:cs typeface="Verdana"/>
              </a:rPr>
              <a:t>adoptarán</a:t>
            </a:r>
            <a:r>
              <a:rPr spc="-110" dirty="0">
                <a:latin typeface="+mj-lt"/>
                <a:cs typeface="Verdana"/>
              </a:rPr>
              <a:t> </a:t>
            </a:r>
            <a:r>
              <a:rPr spc="-20" dirty="0" err="1">
                <a:latin typeface="+mj-lt"/>
                <a:cs typeface="Verdana"/>
              </a:rPr>
              <a:t>por</a:t>
            </a:r>
            <a:r>
              <a:rPr spc="-124" dirty="0">
                <a:latin typeface="+mj-lt"/>
                <a:cs typeface="Verdana"/>
              </a:rPr>
              <a:t> </a:t>
            </a:r>
            <a:r>
              <a:rPr spc="-20" dirty="0" err="1">
                <a:latin typeface="+mj-lt"/>
                <a:cs typeface="Verdana"/>
              </a:rPr>
              <a:t>mayoría</a:t>
            </a:r>
            <a:r>
              <a:rPr spc="-130" dirty="0">
                <a:latin typeface="+mj-lt"/>
                <a:cs typeface="Verdana"/>
              </a:rPr>
              <a:t> </a:t>
            </a:r>
            <a:r>
              <a:rPr spc="-55" dirty="0">
                <a:latin typeface="+mj-lt"/>
                <a:cs typeface="Verdana"/>
              </a:rPr>
              <a:t>simple</a:t>
            </a:r>
            <a:r>
              <a:rPr spc="-135" dirty="0">
                <a:latin typeface="+mj-lt"/>
                <a:cs typeface="Verdana"/>
              </a:rPr>
              <a:t> </a:t>
            </a:r>
            <a:r>
              <a:rPr spc="-94" dirty="0">
                <a:latin typeface="+mj-lt"/>
                <a:cs typeface="Verdana"/>
              </a:rPr>
              <a:t>y</a:t>
            </a:r>
            <a:r>
              <a:rPr spc="-124" dirty="0">
                <a:latin typeface="+mj-lt"/>
                <a:cs typeface="Verdana"/>
              </a:rPr>
              <a:t> </a:t>
            </a:r>
            <a:r>
              <a:rPr spc="20" dirty="0" err="1">
                <a:latin typeface="+mj-lt"/>
                <a:cs typeface="Verdana"/>
              </a:rPr>
              <a:t>en</a:t>
            </a:r>
            <a:r>
              <a:rPr spc="-121" dirty="0">
                <a:latin typeface="+mj-lt"/>
                <a:cs typeface="Verdana"/>
              </a:rPr>
              <a:t> </a:t>
            </a:r>
            <a:r>
              <a:rPr spc="44" dirty="0" err="1">
                <a:latin typeface="+mj-lt"/>
                <a:cs typeface="Verdana"/>
              </a:rPr>
              <a:t>caso</a:t>
            </a:r>
            <a:r>
              <a:rPr spc="-114" dirty="0">
                <a:latin typeface="+mj-lt"/>
                <a:cs typeface="Verdana"/>
              </a:rPr>
              <a:t> </a:t>
            </a:r>
            <a:r>
              <a:rPr spc="85" dirty="0">
                <a:latin typeface="+mj-lt"/>
                <a:cs typeface="Verdana"/>
              </a:rPr>
              <a:t>de</a:t>
            </a:r>
            <a:r>
              <a:rPr spc="-85" dirty="0">
                <a:latin typeface="+mj-lt"/>
                <a:cs typeface="Verdana"/>
              </a:rPr>
              <a:t> </a:t>
            </a:r>
            <a:r>
              <a:rPr spc="36" dirty="0" err="1">
                <a:latin typeface="+mj-lt"/>
                <a:cs typeface="Verdana"/>
              </a:rPr>
              <a:t>empate</a:t>
            </a:r>
            <a:r>
              <a:rPr lang="es-SV" spc="36" dirty="0">
                <a:latin typeface="+mj-lt"/>
                <a:cs typeface="Verdana"/>
              </a:rPr>
              <a:t> </a:t>
            </a:r>
            <a:r>
              <a:rPr spc="-25" dirty="0">
                <a:latin typeface="+mj-lt"/>
                <a:cs typeface="Verdana"/>
              </a:rPr>
              <a:t>el</a:t>
            </a:r>
            <a:r>
              <a:rPr spc="-114" dirty="0">
                <a:latin typeface="+mj-lt"/>
                <a:cs typeface="Verdana"/>
              </a:rPr>
              <a:t> </a:t>
            </a:r>
            <a:r>
              <a:rPr spc="-44" dirty="0">
                <a:latin typeface="+mj-lt"/>
                <a:cs typeface="Verdana"/>
              </a:rPr>
              <a:t>Director</a:t>
            </a:r>
            <a:r>
              <a:rPr spc="-91" dirty="0">
                <a:latin typeface="+mj-lt"/>
                <a:cs typeface="Verdana"/>
              </a:rPr>
              <a:t> </a:t>
            </a:r>
            <a:r>
              <a:rPr spc="85" dirty="0">
                <a:latin typeface="+mj-lt"/>
                <a:cs typeface="Verdana"/>
              </a:rPr>
              <a:t>de</a:t>
            </a:r>
            <a:r>
              <a:rPr spc="-114" dirty="0">
                <a:latin typeface="+mj-lt"/>
                <a:cs typeface="Verdana"/>
              </a:rPr>
              <a:t> </a:t>
            </a:r>
            <a:r>
              <a:rPr spc="11" dirty="0">
                <a:latin typeface="+mj-lt"/>
                <a:cs typeface="Verdana"/>
              </a:rPr>
              <a:t>la</a:t>
            </a:r>
            <a:r>
              <a:rPr spc="-146" dirty="0">
                <a:latin typeface="+mj-lt"/>
                <a:cs typeface="Verdana"/>
              </a:rPr>
              <a:t> </a:t>
            </a:r>
            <a:r>
              <a:rPr dirty="0" err="1">
                <a:latin typeface="+mj-lt"/>
                <a:cs typeface="Verdana"/>
              </a:rPr>
              <a:t>Dirección</a:t>
            </a:r>
            <a:r>
              <a:rPr spc="-94" dirty="0">
                <a:latin typeface="+mj-lt"/>
                <a:cs typeface="Verdana"/>
              </a:rPr>
              <a:t> </a:t>
            </a:r>
            <a:r>
              <a:rPr spc="-11" dirty="0" err="1">
                <a:latin typeface="+mj-lt"/>
                <a:cs typeface="Verdana"/>
              </a:rPr>
              <a:t>tendrá</a:t>
            </a:r>
            <a:r>
              <a:rPr spc="-100" dirty="0">
                <a:latin typeface="+mj-lt"/>
                <a:cs typeface="Verdana"/>
              </a:rPr>
              <a:t> </a:t>
            </a:r>
            <a:r>
              <a:rPr dirty="0" err="1">
                <a:latin typeface="+mj-lt"/>
                <a:cs typeface="Verdana"/>
              </a:rPr>
              <a:t>voto</a:t>
            </a:r>
            <a:r>
              <a:rPr spc="-121" dirty="0">
                <a:latin typeface="+mj-lt"/>
                <a:cs typeface="Verdana"/>
              </a:rPr>
              <a:t> </a:t>
            </a:r>
            <a:r>
              <a:rPr spc="25" dirty="0" err="1">
                <a:latin typeface="+mj-lt"/>
                <a:cs typeface="Verdana"/>
              </a:rPr>
              <a:t>calificado</a:t>
            </a:r>
            <a:r>
              <a:rPr spc="25" dirty="0">
                <a:latin typeface="+mj-lt"/>
                <a:cs typeface="Verdana"/>
              </a:rPr>
              <a:t>.</a:t>
            </a:r>
            <a:endParaRPr dirty="0">
              <a:latin typeface="+mj-lt"/>
              <a:cs typeface="Verdan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8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1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226630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7007" y="283929"/>
            <a:ext cx="9753601" cy="513923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410521" marR="5081" indent="-2267006" algn="ctr">
              <a:lnSpc>
                <a:spcPts val="3890"/>
              </a:lnSpc>
              <a:spcBef>
                <a:spcPts val="585"/>
              </a:spcBef>
            </a:pPr>
            <a:r>
              <a:rPr lang="es-SV" sz="2400" b="1" spc="-171" dirty="0"/>
              <a:t>U</a:t>
            </a:r>
            <a:r>
              <a:rPr lang="es-MX" sz="2400" b="1" spc="-171" dirty="0" err="1"/>
              <a:t>nidad</a:t>
            </a:r>
            <a:r>
              <a:rPr lang="es-MX" sz="2400" b="1" spc="-171" dirty="0"/>
              <a:t> de Registro de Establecimientos y Poderes</a:t>
            </a:r>
            <a:endParaRPr sz="2400" b="1" spc="-36" dirty="0"/>
          </a:p>
        </p:txBody>
      </p:sp>
      <p:sp>
        <p:nvSpPr>
          <p:cNvPr id="3" name="object 3"/>
          <p:cNvSpPr txBox="1"/>
          <p:nvPr/>
        </p:nvSpPr>
        <p:spPr>
          <a:xfrm>
            <a:off x="1098739" y="1600200"/>
            <a:ext cx="9970135" cy="300800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45085" algn="just">
              <a:lnSpc>
                <a:spcPct val="150000"/>
              </a:lnSpc>
              <a:spcBef>
                <a:spcPts val="105"/>
              </a:spcBef>
            </a:pPr>
            <a:r>
              <a:rPr lang="es-SV" sz="2200" spc="-25" dirty="0">
                <a:latin typeface="+mj-lt"/>
                <a:cs typeface="Verdana"/>
              </a:rPr>
              <a:t>Tiene por objetivo </a:t>
            </a:r>
            <a:r>
              <a:rPr lang="es-SV" sz="2200" dirty="0">
                <a:latin typeface="+mj-lt"/>
              </a:rPr>
              <a:t>calificar jurídicamente las solicitudes de trámites de autorización por apertura de establecimientos. En el subproceso de inscripción de poderes y contratos lograr que el sistema informático visibilice en los módulos de registro de productos, el propietario (otorgante del poder) y titular de la licencia del producto. Y pre calificar en la entrada del proceso de poderes y contratos la documentación base de la inscripción, a efecto de disminuir la emisión de prevenciones.</a:t>
            </a:r>
          </a:p>
        </p:txBody>
      </p:sp>
      <p:sp>
        <p:nvSpPr>
          <p:cNvPr id="7" name="object 7"/>
          <p:cNvSpPr/>
          <p:nvPr/>
        </p:nvSpPr>
        <p:spPr>
          <a:xfrm>
            <a:off x="1207008" y="941999"/>
            <a:ext cx="9753600" cy="207644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/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3520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7550" y="291210"/>
            <a:ext cx="9753600" cy="566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b="1" spc="-171" dirty="0"/>
              <a:t>Unidad de Inspección y Fiscalización</a:t>
            </a:r>
            <a:endParaRPr b="1" spc="-215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1178815" y="1487725"/>
            <a:ext cx="9753600" cy="418127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4932" marR="440701" algn="just">
              <a:spcBef>
                <a:spcPts val="105"/>
              </a:spcBef>
            </a:pPr>
            <a:r>
              <a:rPr lang="es-SV" sz="1500" spc="-30" dirty="0">
                <a:solidFill>
                  <a:schemeClr val="tx1"/>
                </a:solidFill>
                <a:latin typeface="+mj-lt"/>
              </a:rPr>
              <a:t>Tiene por objetivo </a:t>
            </a:r>
            <a:r>
              <a:rPr lang="es-SV" sz="1500" dirty="0">
                <a:solidFill>
                  <a:schemeClr val="tx1"/>
                </a:solidFill>
                <a:latin typeface="+mj-lt"/>
              </a:rPr>
              <a:t>cumplir con todas las inspecciones necesarias para garantizar la calidad, eficacia, seguridad y uso racional de los medicamentos, cosméticos, productos higiénicos, insumos médicos y sustancias químicas a través de la verificación de la reglamentación legal y técnica aplicable.</a:t>
            </a:r>
          </a:p>
          <a:p>
            <a:pPr marL="74932" marR="440701" algn="just">
              <a:spcBef>
                <a:spcPts val="105"/>
              </a:spcBef>
            </a:pPr>
            <a:endParaRPr lang="es-SV" sz="1500" spc="20" dirty="0">
              <a:solidFill>
                <a:schemeClr val="tx1"/>
              </a:solidFill>
              <a:latin typeface="+mj-lt"/>
            </a:endParaRPr>
          </a:p>
          <a:p>
            <a:pPr marL="12701" algn="just"/>
            <a:r>
              <a:rPr lang="es-SV" sz="1500" spc="-14" dirty="0">
                <a:solidFill>
                  <a:schemeClr val="tx1"/>
                </a:solidFill>
                <a:latin typeface="+mj-lt"/>
              </a:rPr>
              <a:t>Algunas </a:t>
            </a:r>
            <a:r>
              <a:rPr lang="es-SV" sz="1500" spc="80" dirty="0">
                <a:solidFill>
                  <a:schemeClr val="tx1"/>
                </a:solidFill>
                <a:latin typeface="+mj-lt"/>
              </a:rPr>
              <a:t>de</a:t>
            </a:r>
            <a:r>
              <a:rPr lang="es-SV" sz="1500" spc="-220" dirty="0">
                <a:solidFill>
                  <a:schemeClr val="tx1"/>
                </a:solidFill>
                <a:latin typeface="+mj-lt"/>
              </a:rPr>
              <a:t> </a:t>
            </a:r>
            <a:r>
              <a:rPr lang="es-SV" sz="1500" spc="-140" dirty="0">
                <a:solidFill>
                  <a:schemeClr val="tx1"/>
                </a:solidFill>
                <a:latin typeface="+mj-lt"/>
              </a:rPr>
              <a:t>sus  f</a:t>
            </a:r>
            <a:r>
              <a:rPr lang="es-SV" sz="1500" spc="-41" dirty="0">
                <a:solidFill>
                  <a:schemeClr val="tx1"/>
                </a:solidFill>
                <a:latin typeface="+mj-lt"/>
              </a:rPr>
              <a:t>unciones son: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500" dirty="0">
                <a:solidFill>
                  <a:schemeClr val="tx1"/>
                </a:solidFill>
                <a:latin typeface="+mj-lt"/>
              </a:rPr>
              <a:t>Realizar inspecciones periódicas a todas las instituciones públicas, privadas y autónomas objeto del ámbito de aplicación de la Ley de Medicamentos.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500" dirty="0">
                <a:solidFill>
                  <a:schemeClr val="tx1"/>
                </a:solidFill>
                <a:latin typeface="+mj-lt"/>
              </a:rPr>
              <a:t>Realizar inspecciones de Buenas Prácticas de Manufactura en establecimientos de medicamentos producidos nacionalmente e importados del extranjero.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500" dirty="0">
                <a:solidFill>
                  <a:schemeClr val="tx1"/>
                </a:solidFill>
                <a:latin typeface="+mj-lt"/>
              </a:rPr>
              <a:t>Supervisar las condiciones de almacenamiento, distribución, transporte y expendio en los establecimientos regulados por la ley de medicamentos y su reglamento.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500" dirty="0">
                <a:solidFill>
                  <a:schemeClr val="tx1"/>
                </a:solidFill>
                <a:latin typeface="+mj-lt"/>
              </a:rPr>
              <a:t>Verificar condiciones de infraestructura en el licenciamiento de establecimientos por apertura, traslados y/o modificaciones de establecimientos regulados por la Ley de Medicamentos y su Reglamento.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500" dirty="0">
                <a:solidFill>
                  <a:schemeClr val="tx1"/>
                </a:solidFill>
                <a:latin typeface="+mj-lt"/>
              </a:rPr>
              <a:t>Realizar inspecciones por denuncias o avisos de usuarios o población en general.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500" dirty="0">
                <a:solidFill>
                  <a:schemeClr val="tx1"/>
                </a:solidFill>
                <a:latin typeface="+mj-lt"/>
              </a:rPr>
              <a:t>Coordinar con la Defensoría del Consumidor la supervisión de los precios de venta de los medicamentos regulados en los establecimientos autorizados.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500" dirty="0">
                <a:solidFill>
                  <a:schemeClr val="tx1"/>
                </a:solidFill>
                <a:latin typeface="+mj-lt"/>
              </a:rPr>
              <a:t>Verificar el funcionamiento de dispositivos médicos en la red hospitalaria nacional pública y privada.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500" dirty="0">
                <a:solidFill>
                  <a:schemeClr val="tx1"/>
                </a:solidFill>
                <a:latin typeface="+mj-lt"/>
              </a:rPr>
              <a:t>Verificar el suministro de los gases medicinales utilizados en la red hospitalaria nacional pública y privada.</a:t>
            </a:r>
          </a:p>
        </p:txBody>
      </p:sp>
      <p:sp>
        <p:nvSpPr>
          <p:cNvPr id="9" name="object 9"/>
          <p:cNvSpPr/>
          <p:nvPr/>
        </p:nvSpPr>
        <p:spPr>
          <a:xfrm>
            <a:off x="1217550" y="940062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561675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2189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5205" y="199999"/>
            <a:ext cx="9174988" cy="553998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1" marR="5081" indent="88268" algn="ctr">
              <a:lnSpc>
                <a:spcPts val="3890"/>
              </a:lnSpc>
              <a:spcBef>
                <a:spcPts val="585"/>
              </a:spcBef>
            </a:pPr>
            <a:r>
              <a:rPr lang="es-SV" sz="2000" b="1" spc="-171" dirty="0"/>
              <a:t>Unidad de Control de Calidad en el Pre y Post Registro de Medicamentos</a:t>
            </a:r>
            <a:endParaRPr sz="2000" b="1" spc="-121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>
          <a:xfrm>
            <a:off x="1233044" y="1831412"/>
            <a:ext cx="9748837" cy="3853126"/>
          </a:xfrm>
        </p:spPr>
        <p:txBody>
          <a:bodyPr/>
          <a:lstStyle/>
          <a:p>
            <a:pPr algn="just"/>
            <a:r>
              <a:rPr lang="es-SV" sz="1800" dirty="0">
                <a:solidFill>
                  <a:schemeClr val="tx1"/>
                </a:solidFill>
                <a:latin typeface="+mj-lt"/>
              </a:rPr>
              <a:t>Tiene por objetivo verificar la calidad y seguridad de los medicamentos, productos afines e insumos médicos que se fabrican, importan y comercializan a nivel nacional tomando en cuenta el riesgo sanitario, conforme a normas nacionales e internacionales.</a:t>
            </a:r>
          </a:p>
          <a:p>
            <a:pPr algn="just"/>
            <a:endParaRPr lang="es-SV" sz="1800" dirty="0">
              <a:solidFill>
                <a:schemeClr val="tx1"/>
              </a:solidFill>
              <a:latin typeface="+mj-lt"/>
            </a:endParaRPr>
          </a:p>
          <a:p>
            <a:pPr marL="12701" algn="just"/>
            <a:r>
              <a:rPr lang="es-SV" sz="1800" spc="-14" dirty="0">
                <a:solidFill>
                  <a:schemeClr val="tx1"/>
                </a:solidFill>
                <a:latin typeface="+mj-lt"/>
              </a:rPr>
              <a:t>Algunas </a:t>
            </a:r>
            <a:r>
              <a:rPr lang="es-SV" sz="1800" spc="80" dirty="0">
                <a:solidFill>
                  <a:schemeClr val="tx1"/>
                </a:solidFill>
                <a:latin typeface="+mj-lt"/>
              </a:rPr>
              <a:t>de</a:t>
            </a:r>
            <a:r>
              <a:rPr lang="es-SV" sz="1800" spc="-220" dirty="0">
                <a:solidFill>
                  <a:schemeClr val="tx1"/>
                </a:solidFill>
                <a:latin typeface="+mj-lt"/>
              </a:rPr>
              <a:t> </a:t>
            </a:r>
            <a:r>
              <a:rPr lang="es-SV" sz="1800" spc="-140" dirty="0">
                <a:solidFill>
                  <a:schemeClr val="tx1"/>
                </a:solidFill>
                <a:latin typeface="+mj-lt"/>
              </a:rPr>
              <a:t>sus  f</a:t>
            </a:r>
            <a:r>
              <a:rPr lang="es-SV" sz="1800" spc="-41" dirty="0">
                <a:solidFill>
                  <a:schemeClr val="tx1"/>
                </a:solidFill>
                <a:latin typeface="+mj-lt"/>
              </a:rPr>
              <a:t>unciones son: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800" dirty="0">
                <a:solidFill>
                  <a:schemeClr val="tx1"/>
                </a:solidFill>
                <a:latin typeface="+mj-lt"/>
              </a:rPr>
              <a:t>Revisar la metodología analítica validada de los medicamentos para definir las pruebas analíticas a ejecutar.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800" dirty="0">
                <a:solidFill>
                  <a:schemeClr val="tx1"/>
                </a:solidFill>
                <a:latin typeface="+mj-lt"/>
              </a:rPr>
              <a:t>Realizar análisis del primer lote de comercialización a los medicamentos, según la metodología presentada por el fabricante.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800" dirty="0">
                <a:solidFill>
                  <a:schemeClr val="tx1"/>
                </a:solidFill>
                <a:latin typeface="+mj-lt"/>
              </a:rPr>
              <a:t>Análisis de los medicamentos que se deseen comercializar en el país previo a su registro.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800" dirty="0">
                <a:solidFill>
                  <a:schemeClr val="tx1"/>
                </a:solidFill>
                <a:latin typeface="+mj-lt"/>
              </a:rPr>
              <a:t>Comprobar la identidad, pureza y potencia de los medicamentos mediante los análisis físicos, químicos y microbiológicos.</a:t>
            </a:r>
          </a:p>
        </p:txBody>
      </p:sp>
      <p:sp>
        <p:nvSpPr>
          <p:cNvPr id="4" name="object 4"/>
          <p:cNvSpPr/>
          <p:nvPr/>
        </p:nvSpPr>
        <p:spPr>
          <a:xfrm>
            <a:off x="1228281" y="966574"/>
            <a:ext cx="9753600" cy="207644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3961" y="325901"/>
            <a:ext cx="9753599" cy="45839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364013" marR="5081" indent="-1351949" algn="ctr">
              <a:lnSpc>
                <a:spcPts val="3460"/>
              </a:lnSpc>
              <a:spcBef>
                <a:spcPts val="535"/>
              </a:spcBef>
            </a:pPr>
            <a:r>
              <a:rPr lang="es-SV" sz="2000" b="1" spc="-146" dirty="0"/>
              <a:t>Unidad de Importaciones, Exportaciones y Donaciones de Medicamentos</a:t>
            </a:r>
            <a:endParaRPr sz="20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1354393" y="1537188"/>
            <a:ext cx="9707244" cy="204479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415936" algn="just">
              <a:lnSpc>
                <a:spcPct val="150000"/>
              </a:lnSpc>
              <a:spcBef>
                <a:spcPts val="105"/>
              </a:spcBef>
            </a:pPr>
            <a:r>
              <a:rPr lang="es-SV" sz="2200" dirty="0">
                <a:latin typeface="+mj-lt"/>
              </a:rPr>
              <a:t>Tiene por objetivo aplicar lo establecido en la Ley de Medicamentos, Reglamento General de la Ley de Medicamentos, los Reglamentos Técnicos y la normativa complementaria concerniente a las Importaciones, Exportaciones y el ingreso de donativos de medicamentos y productos afines.</a:t>
            </a:r>
          </a:p>
        </p:txBody>
      </p:sp>
      <p:sp>
        <p:nvSpPr>
          <p:cNvPr id="8" name="object 8"/>
          <p:cNvSpPr/>
          <p:nvPr/>
        </p:nvSpPr>
        <p:spPr>
          <a:xfrm>
            <a:off x="1308037" y="857884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227484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4859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7863" y="373499"/>
            <a:ext cx="9753600" cy="513923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1" marR="5081" indent="459119" algn="ctr">
              <a:lnSpc>
                <a:spcPts val="3890"/>
              </a:lnSpc>
              <a:spcBef>
                <a:spcPts val="585"/>
              </a:spcBef>
            </a:pPr>
            <a:r>
              <a:rPr lang="es-SV" sz="2400" b="1" spc="-265" dirty="0"/>
              <a:t>Unidad de Estupefacientes</a:t>
            </a:r>
            <a:endParaRPr sz="2400" b="1" spc="-155" dirty="0"/>
          </a:p>
        </p:txBody>
      </p:sp>
      <p:sp>
        <p:nvSpPr>
          <p:cNvPr id="3" name="object 3"/>
          <p:cNvSpPr txBox="1"/>
          <p:nvPr/>
        </p:nvSpPr>
        <p:spPr>
          <a:xfrm>
            <a:off x="1197863" y="1355451"/>
            <a:ext cx="9753600" cy="25123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marR="407045" algn="just">
              <a:lnSpc>
                <a:spcPct val="150000"/>
              </a:lnSpc>
              <a:spcBef>
                <a:spcPts val="100"/>
              </a:spcBef>
            </a:pPr>
            <a:endParaRPr lang="es-SV" sz="2200" b="1" u="sng" dirty="0">
              <a:latin typeface="+mj-lt"/>
              <a:cs typeface="Verdana"/>
            </a:endParaRPr>
          </a:p>
          <a:p>
            <a:pPr marL="12701" marR="407045" algn="just">
              <a:lnSpc>
                <a:spcPct val="150000"/>
              </a:lnSpc>
              <a:spcBef>
                <a:spcPts val="100"/>
              </a:spcBef>
            </a:pPr>
            <a:r>
              <a:rPr lang="es-SV" sz="2200" dirty="0">
                <a:latin typeface="+mj-lt"/>
                <a:cs typeface="Verdana"/>
              </a:rPr>
              <a:t>Tiene por objetivo realizar el control y la fiscalización de la importación, exportación, fabricación, comercialización, prescripción y uso de los medicamentos clasificados como estupefacientes, psicotrópicos, precursores químicos y agregados.</a:t>
            </a:r>
            <a:endParaRPr lang="es-SV" sz="2200" dirty="0">
              <a:latin typeface="+mj-l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97863" y="99873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7007" y="283929"/>
            <a:ext cx="9753601" cy="513923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410521" marR="5081" indent="-2267006" algn="ctr">
              <a:lnSpc>
                <a:spcPts val="3890"/>
              </a:lnSpc>
              <a:spcBef>
                <a:spcPts val="585"/>
              </a:spcBef>
            </a:pPr>
            <a:r>
              <a:rPr lang="es-SV" sz="2400" b="1" spc="-171" dirty="0"/>
              <a:t>Unidad de Litigios Regulatorios</a:t>
            </a:r>
            <a:endParaRPr sz="2400" b="1" spc="-36" dirty="0"/>
          </a:p>
        </p:txBody>
      </p:sp>
      <p:sp>
        <p:nvSpPr>
          <p:cNvPr id="3" name="object 3"/>
          <p:cNvSpPr txBox="1"/>
          <p:nvPr/>
        </p:nvSpPr>
        <p:spPr>
          <a:xfrm>
            <a:off x="1098739" y="1600200"/>
            <a:ext cx="9970135" cy="80150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45085" algn="just">
              <a:lnSpc>
                <a:spcPct val="150000"/>
              </a:lnSpc>
              <a:spcBef>
                <a:spcPts val="105"/>
              </a:spcBef>
            </a:pPr>
            <a:r>
              <a:rPr lang="es-SV" spc="-25" dirty="0">
                <a:latin typeface="+mj-lt"/>
                <a:cs typeface="Verdana"/>
              </a:rPr>
              <a:t>Tiene por objetivo </a:t>
            </a:r>
            <a:r>
              <a:rPr lang="es-SV" dirty="0">
                <a:latin typeface="+mj-lt"/>
              </a:rPr>
              <a:t>dar apoyo técnico y especializado a la Dirección Ejecutiva en el ejercicio de su potestad sancionatoria, así como a la Junta de Delegados en el ejercicio de su potestad </a:t>
            </a:r>
            <a:r>
              <a:rPr lang="es-SV" dirty="0" err="1">
                <a:latin typeface="+mj-lt"/>
              </a:rPr>
              <a:t>autorizatoria</a:t>
            </a:r>
            <a:r>
              <a:rPr lang="es-SV" dirty="0">
                <a:latin typeface="+mj-lt"/>
              </a:rPr>
              <a:t>.</a:t>
            </a:r>
          </a:p>
        </p:txBody>
      </p:sp>
      <p:sp>
        <p:nvSpPr>
          <p:cNvPr id="7" name="object 7"/>
          <p:cNvSpPr/>
          <p:nvPr/>
        </p:nvSpPr>
        <p:spPr>
          <a:xfrm>
            <a:off x="1207008" y="941999"/>
            <a:ext cx="9753600" cy="207644"/>
          </a:xfrm>
          <a:custGeom>
            <a:avLst/>
            <a:gdLst/>
            <a:ahLst/>
            <a:cxnLst/>
            <a:rect l="l" t="t" r="r" b="b"/>
            <a:pathLst>
              <a:path w="9753600" h="207644">
                <a:moveTo>
                  <a:pt x="0" y="207263"/>
                </a:moveTo>
                <a:lnTo>
                  <a:pt x="9753600" y="207263"/>
                </a:lnTo>
                <a:lnTo>
                  <a:pt x="9753600" y="0"/>
                </a:lnTo>
                <a:lnTo>
                  <a:pt x="0" y="0"/>
                </a:lnTo>
                <a:lnTo>
                  <a:pt x="0" y="207263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3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/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155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7675" y="291210"/>
            <a:ext cx="9753600" cy="566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b="1" spc="-124" dirty="0"/>
              <a:t>Dirección</a:t>
            </a:r>
            <a:r>
              <a:rPr lang="es-SV" b="1" spc="-356" dirty="0"/>
              <a:t> </a:t>
            </a:r>
            <a:r>
              <a:rPr lang="es-SV" b="1" dirty="0"/>
              <a:t>Nacional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95400" y="1176639"/>
            <a:ext cx="9746614" cy="4968028"/>
          </a:xfrm>
          <a:prstGeom prst="rect">
            <a:avLst/>
          </a:prstGeom>
        </p:spPr>
        <p:txBody>
          <a:bodyPr vert="horz" wrap="square" lIns="0" tIns="12066" rIns="0" bIns="0" rtlCol="0">
            <a:spAutoFit/>
          </a:bodyPr>
          <a:lstStyle/>
          <a:p>
            <a:pPr marL="12701" marR="5081" algn="just">
              <a:lnSpc>
                <a:spcPct val="150000"/>
              </a:lnSpc>
              <a:spcBef>
                <a:spcPts val="94"/>
              </a:spcBef>
            </a:pPr>
            <a:r>
              <a:rPr lang="es-MX" spc="-25" dirty="0">
                <a:latin typeface="+mj-lt"/>
                <a:cs typeface="Verdana"/>
              </a:rPr>
              <a:t>Las atribuciones del Director Nacional de Medicamentos están en el </a:t>
            </a:r>
            <a:r>
              <a:rPr lang="es-SV" dirty="0">
                <a:latin typeface="+mj-lt"/>
              </a:rPr>
              <a:t>artículo 4 del Reglamento de Organización y Funcionamiento de la Dirección Nacional de Medicamentos, entre ellas:</a:t>
            </a:r>
          </a:p>
          <a:p>
            <a:pPr marL="12701" marR="5081" algn="just">
              <a:lnSpc>
                <a:spcPct val="150000"/>
              </a:lnSpc>
              <a:spcBef>
                <a:spcPts val="94"/>
              </a:spcBef>
            </a:pPr>
            <a:endParaRPr lang="es-SV" dirty="0">
              <a:latin typeface="+mj-lt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Supervisar la elaboración de la Memoria de Labores de la Dirección y presentarla para su aprobación por los Delegados.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Supervisar el desempeño de la Dirección Ejecutiva.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Administrar los fondos asignados a la Dirección; y,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Autorizar la reprogramación sobre lo estimado en las fuentes específicas de ingreso en el ejercicio fiscal, remitirlas al Ministerio de Hacienda para ser presentadas a la Asamblea Legislativa, con el objeto que sean aprobadas.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Ejercer la representación legal de La Dirección, según delegación por parte de los Delegados, a través del respectivo acuerdo.</a:t>
            </a:r>
          </a:p>
        </p:txBody>
      </p:sp>
      <p:sp>
        <p:nvSpPr>
          <p:cNvPr id="8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9" name="object 9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202471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2668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7675" y="291210"/>
            <a:ext cx="9753599" cy="566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b="1" spc="-124" dirty="0"/>
              <a:t>Dirección Ejecutiva</a:t>
            </a:r>
            <a:endParaRPr b="1" spc="-174" dirty="0"/>
          </a:p>
        </p:txBody>
      </p:sp>
      <p:sp>
        <p:nvSpPr>
          <p:cNvPr id="3" name="object 3"/>
          <p:cNvSpPr txBox="1"/>
          <p:nvPr/>
        </p:nvSpPr>
        <p:spPr>
          <a:xfrm>
            <a:off x="838200" y="1219604"/>
            <a:ext cx="11201399" cy="47765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algn="just">
              <a:lnSpc>
                <a:spcPct val="150000"/>
              </a:lnSpc>
            </a:pPr>
            <a:r>
              <a:rPr lang="es-MX" sz="1600" spc="-14" dirty="0">
                <a:latin typeface="+mj-lt"/>
                <a:cs typeface="Verdana"/>
              </a:rPr>
              <a:t>Sus facultades y atribuciones están descritas en el </a:t>
            </a:r>
            <a:r>
              <a:rPr lang="es-SV" sz="1600" dirty="0">
                <a:latin typeface="+mj-lt"/>
              </a:rPr>
              <a:t>artículo 11 de la Ley de Medicamentos: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s-SV" sz="1600" dirty="0">
              <a:latin typeface="+mj-lt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Llevar un registro público para la inscripción de los establecimientos que se autoricen.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Llevar un registro público de las autorizaciones de los medicamentos, productos cosméticos, especialidades químico farmacéuticas y otras sustancias que ofrezcan acción terapéutica.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Elaborar los proyectos de Reglamentos, a que están sometidos los organismos y establecimientos bajo su control y enviarlos a la Dirección para su aprobación.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Contar con un registro de los regentes responsables de cada farmacia autorizada.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Notificar a la Fiscalía General de la República de todos los procesos irregulares relacionados a la aplicación de la Ley de Medicamentos.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Imponer las sanciones y multas, a que haya lugar, por las infracciones que se cometan en contra de las disposiciones contenidas en la Ley de Medicamentos.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Asesorar al Director Nacional en temas de las áreas técnicas.</a:t>
            </a:r>
          </a:p>
        </p:txBody>
      </p:sp>
      <p:sp>
        <p:nvSpPr>
          <p:cNvPr id="4" name="object 4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5" name="object 5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91210"/>
            <a:ext cx="1196339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sz="3200" b="1" spc="-124" dirty="0"/>
              <a:t>Gerencia de Administración y Desarrollo Institucional</a:t>
            </a:r>
            <a:endParaRPr sz="3200" b="1" spc="-174" dirty="0"/>
          </a:p>
        </p:txBody>
      </p:sp>
      <p:sp>
        <p:nvSpPr>
          <p:cNvPr id="3" name="object 3"/>
          <p:cNvSpPr txBox="1"/>
          <p:nvPr/>
        </p:nvSpPr>
        <p:spPr>
          <a:xfrm>
            <a:off x="457199" y="1117222"/>
            <a:ext cx="11506199" cy="56998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Dirigir la gestión estratégica y de desarrollo institucional de la DNM.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Brindar asesoría al Director Nacional en materia de gestión administrativa, financiera y estratégica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Dirigir las actividades de planificación institucional.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Administrar el diseño, implementación, desarrollo y mantenimiento del Sistema de Gestión de la Calidad institucional.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Liderar las gestiones encaminadas a garantizar que el desarrollo de las actividades institucionales se propicie en condiciones óptimas, respecto a adecuación, mantenimiento, higiene, instalaciones, bienes muebles, servicios básicos y seguridad del personal.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Dirigir la administración y control de los bienes muebles, insumos e intangibles de la institución.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Potenciar el capital humano y clima organizacional, supervisando los procesos de selección, contratación, inducción, retención, motivación, capacitación, desarrollo y compensación del talento humano.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latin typeface="+mj-lt"/>
              </a:rPr>
              <a:t>Liderar las estrategias de innovación y de las soluciones de tecnologías de información y comunicación.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Coordinar al Sistema Institucional de Gestión Documental y Archivos (SIGDA).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Supervisar las gestiones encaminadas a proporcionar una adecuada atención al usuario.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SV" sz="1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Asegurar, en coordinación con la Unidad Financiera Institucional, la planificación y administración oportuna de los recursos financieros de la Dirección</a:t>
            </a:r>
          </a:p>
          <a:p>
            <a:pPr marL="285750" indent="-285750" algn="just" fontAlgn="base">
              <a:buFont typeface="Wingdings" panose="05000000000000000000" pitchFamily="2" charset="2"/>
              <a:buChar char="§"/>
            </a:pPr>
            <a:r>
              <a:rPr lang="es-ES" sz="1600" dirty="0">
                <a:latin typeface="+mj-lt"/>
              </a:rPr>
              <a:t>Dar soporte y asesoría en temas de manipulación y análisis de información, métodos cuantitativos, estadísticos, diseño de metodologías de medición, de indicadores y de proyecciones. </a:t>
            </a:r>
          </a:p>
          <a:p>
            <a:pPr marL="285750" indent="-285750" algn="just" fontAlgn="base">
              <a:buFont typeface="Wingdings" panose="05000000000000000000" pitchFamily="2" charset="2"/>
              <a:buChar char="§"/>
            </a:pPr>
            <a:r>
              <a:rPr lang="es-ES" sz="1600" dirty="0">
                <a:latin typeface="+mj-lt"/>
              </a:rPr>
              <a:t>Efectuar la gestión, control, análisis y seguimiento de las cuentas por cobrar de la institución, incluyendo cobros de anualidades, multas y otros tipos de obligaciones, con el fin de maximizar su recuperación y asegurar la trazabilidad de las cuentas y las gestiones efectuadas, en apoyo a unidades organizativas y la Unidad Financiera Institucional, y aportando en la correcta gestión administrativa y contable. 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s-SV" sz="1600" dirty="0">
              <a:latin typeface="+mj-lt"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s-SV" sz="1600" dirty="0">
              <a:latin typeface="+mj-l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5" name="object 5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308940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8133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7675" y="291210"/>
            <a:ext cx="9753600" cy="566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b="1" spc="-171" dirty="0"/>
              <a:t>Unidad</a:t>
            </a:r>
            <a:r>
              <a:rPr lang="es-SV" b="1" spc="-325" dirty="0"/>
              <a:t> J</a:t>
            </a:r>
            <a:r>
              <a:rPr lang="es-SV" b="1" spc="-174" dirty="0"/>
              <a:t>urídica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17675" y="1528674"/>
            <a:ext cx="9946385" cy="5029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1071907" algn="just">
              <a:spcBef>
                <a:spcPts val="105"/>
              </a:spcBef>
            </a:pPr>
            <a:r>
              <a:rPr lang="es-SV" sz="2000" spc="25" dirty="0">
                <a:latin typeface="+mj-lt"/>
                <a:cs typeface="Verdana"/>
              </a:rPr>
              <a:t>Su objetivo principal es b</a:t>
            </a:r>
            <a:r>
              <a:rPr sz="2000" spc="25" dirty="0" err="1">
                <a:latin typeface="+mj-lt"/>
                <a:cs typeface="Verdana"/>
              </a:rPr>
              <a:t>rindar</a:t>
            </a:r>
            <a:r>
              <a:rPr sz="2000" spc="25" dirty="0">
                <a:latin typeface="+mj-lt"/>
                <a:cs typeface="Verdana"/>
              </a:rPr>
              <a:t> asesoría jurídica en todas las ramas del derecho a todos los niveles de la </a:t>
            </a:r>
            <a:r>
              <a:rPr sz="2000" spc="25" dirty="0" err="1">
                <a:latin typeface="+mj-lt"/>
                <a:cs typeface="Verdana"/>
              </a:rPr>
              <a:t>Dirección</a:t>
            </a:r>
            <a:r>
              <a:rPr lang="es-SV" sz="2000" spc="25" dirty="0">
                <a:latin typeface="+mj-lt"/>
                <a:cs typeface="Verdana"/>
              </a:rPr>
              <a:t> </a:t>
            </a:r>
            <a:r>
              <a:rPr sz="2000" spc="25" dirty="0">
                <a:latin typeface="+mj-lt"/>
                <a:cs typeface="Verdana"/>
              </a:rPr>
              <a:t>Nacional</a:t>
            </a:r>
            <a:r>
              <a:rPr lang="es-SV" sz="2000" spc="25" dirty="0">
                <a:latin typeface="+mj-lt"/>
                <a:cs typeface="Verdana"/>
              </a:rPr>
              <a:t> y diligenciar procedimientos jurídicos conforme a la legislación vigente. </a:t>
            </a:r>
          </a:p>
          <a:p>
            <a:pPr marL="12701" marR="1071907" algn="just">
              <a:spcBef>
                <a:spcPts val="105"/>
              </a:spcBef>
            </a:pPr>
            <a:endParaRPr lang="es-SV" sz="2000" spc="25" dirty="0">
              <a:latin typeface="+mj-lt"/>
              <a:cs typeface="Verdana"/>
            </a:endParaRPr>
          </a:p>
          <a:p>
            <a:pPr marL="12701" marR="1071907" algn="just">
              <a:spcBef>
                <a:spcPts val="105"/>
              </a:spcBef>
            </a:pPr>
            <a:r>
              <a:rPr lang="es-SV" sz="2000" spc="25" dirty="0">
                <a:latin typeface="+mj-lt"/>
                <a:cs typeface="Verdana"/>
              </a:rPr>
              <a:t>Algunas de sus principales funciones son: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es-ES" sz="2000" b="0" i="0" dirty="0">
                <a:solidFill>
                  <a:srgbClr val="000000"/>
                </a:solidFill>
                <a:effectLst/>
                <a:latin typeface="+mj-lt"/>
              </a:rPr>
              <a:t>Realizar las acciones administrativas y judiciales para el cobro de los aranceles pendientes de pago. 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es-ES" sz="2000" b="0" i="0" dirty="0">
                <a:solidFill>
                  <a:srgbClr val="000000"/>
                </a:solidFill>
                <a:effectLst/>
                <a:latin typeface="+mj-lt"/>
              </a:rPr>
              <a:t>Proporcionar opinión jurídica a las áreas administrativas respecto a normativa aplicable. 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es-ES" sz="2000" b="0" i="0" dirty="0">
                <a:solidFill>
                  <a:srgbClr val="000000"/>
                </a:solidFill>
                <a:effectLst/>
                <a:latin typeface="+mj-lt"/>
              </a:rPr>
              <a:t>Representar judicial y administrativamente a la institución, cuando se solicite. 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es-ES" sz="2000" b="0" i="0" dirty="0">
                <a:solidFill>
                  <a:srgbClr val="000000"/>
                </a:solidFill>
                <a:effectLst/>
                <a:latin typeface="+mj-lt"/>
              </a:rPr>
              <a:t>Apoyar a la Unidad de Recursos Humanos en la elaboración de contratos y finiquitos del personal de la Dirección Nacional de Medicamentos, posterior entrega de datos por parte de esta. 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es-ES" sz="2000" b="0" i="0" dirty="0">
                <a:solidFill>
                  <a:srgbClr val="000000"/>
                </a:solidFill>
                <a:effectLst/>
                <a:latin typeface="+mj-lt"/>
              </a:rPr>
              <a:t>Evaluación y dictamen de trámites de devoluciones. </a:t>
            </a:r>
          </a:p>
          <a:p>
            <a:pPr marL="12701" marR="1071907" algn="just">
              <a:lnSpc>
                <a:spcPct val="150000"/>
              </a:lnSpc>
              <a:spcBef>
                <a:spcPts val="105"/>
              </a:spcBef>
            </a:pPr>
            <a:endParaRPr lang="es-SV" sz="2200" spc="25" dirty="0">
              <a:latin typeface="+mj-lt"/>
              <a:cs typeface="Verdana"/>
            </a:endParaRPr>
          </a:p>
          <a:p>
            <a:pPr marL="12701" marR="1071907" algn="just">
              <a:lnSpc>
                <a:spcPct val="150000"/>
              </a:lnSpc>
              <a:spcBef>
                <a:spcPts val="105"/>
              </a:spcBef>
            </a:pPr>
            <a:endParaRPr lang="es-MX" sz="2200" spc="25" dirty="0">
              <a:latin typeface="+mj-lt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9" name="object 9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930278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632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7674" y="291210"/>
            <a:ext cx="9761093" cy="566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b="1" spc="-171" dirty="0"/>
              <a:t>Unidad Financiera Institucional</a:t>
            </a:r>
            <a:endParaRPr b="1" spc="-306" dirty="0"/>
          </a:p>
        </p:txBody>
      </p:sp>
      <p:sp>
        <p:nvSpPr>
          <p:cNvPr id="4" name="object 4"/>
          <p:cNvSpPr txBox="1"/>
          <p:nvPr/>
        </p:nvSpPr>
        <p:spPr>
          <a:xfrm>
            <a:off x="1100391" y="1676400"/>
            <a:ext cx="9988167" cy="41940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081" algn="just">
              <a:spcBef>
                <a:spcPts val="105"/>
              </a:spcBef>
            </a:pPr>
            <a:r>
              <a:rPr lang="es-SV" dirty="0">
                <a:latin typeface="+mj-lt"/>
                <a:cs typeface="Verdana"/>
              </a:rPr>
              <a:t>Tiene por objetivo p</a:t>
            </a:r>
            <a:r>
              <a:rPr lang="es-SV" dirty="0">
                <a:latin typeface="+mj-lt"/>
              </a:rPr>
              <a:t>lanificar, organizar, dirigir y controlar, las actividades del Proceso Administrativo Financiero correspondiente a la Institución, en forma integrada, velando por el cumplimiento de la normativa definida por el Ministerio de Hacienda.</a:t>
            </a:r>
          </a:p>
          <a:p>
            <a:pPr marL="12701" marR="5081" algn="just">
              <a:spcBef>
                <a:spcPts val="105"/>
              </a:spcBef>
            </a:pPr>
            <a:endParaRPr lang="es-SV" dirty="0">
              <a:latin typeface="+mj-lt"/>
            </a:endParaRPr>
          </a:p>
          <a:p>
            <a:pPr marL="12701" marR="5081" algn="just">
              <a:spcBef>
                <a:spcPts val="105"/>
              </a:spcBef>
            </a:pPr>
            <a:r>
              <a:rPr lang="es-SV" dirty="0">
                <a:latin typeface="+mj-lt"/>
              </a:rPr>
              <a:t>Algunas de sus funciones son: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Coordinar las actividades relacionadas con la elaboración del Proyecto de Presupuesto Institucional, Ejecución, Seguimiento y Evaluación Presupuestaria.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Realizar la gestión de los recursos financieros, las actividades relacionadas con el pago de los compromisos institucionales y mantener actualizados los auxiliares.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Validar los registros contables que se generen en forma automática y efectuar los registros contables directos; realizar oportunamente los cierres contables, preparar los estados financieros básicos e informar al Director Nacional sobre el comportamiento de los recursos y obligaciones institucionales.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s-SV" dirty="0">
                <a:latin typeface="+mj-lt"/>
              </a:rPr>
              <a:t>Gestionar y administrar eficientemente, los recursos financieros asignados, para el cumplimiento de las obligaciones legalmente exigibles adquiridas por la Institución, y mantener actualizados los auxiliares correspondientes.</a:t>
            </a:r>
          </a:p>
        </p:txBody>
      </p:sp>
      <p:sp>
        <p:nvSpPr>
          <p:cNvPr id="9" name="object 9"/>
          <p:cNvSpPr/>
          <p:nvPr/>
        </p:nvSpPr>
        <p:spPr>
          <a:xfrm>
            <a:off x="1217675" y="908306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4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2137" y="291210"/>
            <a:ext cx="9753599" cy="566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algn="ctr">
              <a:spcBef>
                <a:spcPts val="100"/>
              </a:spcBef>
            </a:pPr>
            <a:r>
              <a:rPr lang="es-SV" b="1" spc="-171" dirty="0"/>
              <a:t>Unidad de Cooperación Internacional</a:t>
            </a:r>
            <a:endParaRPr b="1" spc="-309" dirty="0"/>
          </a:p>
        </p:txBody>
      </p:sp>
      <p:sp>
        <p:nvSpPr>
          <p:cNvPr id="3" name="object 3"/>
          <p:cNvSpPr txBox="1"/>
          <p:nvPr/>
        </p:nvSpPr>
        <p:spPr>
          <a:xfrm>
            <a:off x="1342137" y="1505837"/>
            <a:ext cx="10076814" cy="1483228"/>
          </a:xfrm>
          <a:prstGeom prst="rect">
            <a:avLst/>
          </a:prstGeom>
        </p:spPr>
        <p:txBody>
          <a:bodyPr vert="horz" wrap="square" lIns="0" tIns="12066" rIns="0" bIns="0" rtlCol="0">
            <a:spAutoFit/>
          </a:bodyPr>
          <a:lstStyle/>
          <a:p>
            <a:pPr marL="12701" marR="426731" algn="just">
              <a:lnSpc>
                <a:spcPct val="150000"/>
              </a:lnSpc>
              <a:spcBef>
                <a:spcPts val="94"/>
              </a:spcBef>
            </a:pPr>
            <a:r>
              <a:rPr lang="es-SV" sz="2200" spc="-69" dirty="0">
                <a:latin typeface="+mj-lt"/>
                <a:cs typeface="Verdana"/>
              </a:rPr>
              <a:t>Tiene por objetivo g</a:t>
            </a:r>
            <a:r>
              <a:rPr lang="es-SV" sz="2200" dirty="0">
                <a:latin typeface="+mj-lt"/>
              </a:rPr>
              <a:t>estionar, coordinar y dar seguimiento a la cooperación recibida y ofrecida por la DNM, y fortalecer las alianzas estratégicas, para la implementación efectiva de proyectos y acciones que contribuyan a la misión y fines institucionales.</a:t>
            </a:r>
          </a:p>
        </p:txBody>
      </p:sp>
      <p:sp>
        <p:nvSpPr>
          <p:cNvPr id="4" name="object 4"/>
          <p:cNvSpPr/>
          <p:nvPr/>
        </p:nvSpPr>
        <p:spPr>
          <a:xfrm>
            <a:off x="1342137" y="889631"/>
            <a:ext cx="9753600" cy="208916"/>
          </a:xfrm>
          <a:custGeom>
            <a:avLst/>
            <a:gdLst/>
            <a:ahLst/>
            <a:cxnLst/>
            <a:rect l="l" t="t" r="r" b="b"/>
            <a:pathLst>
              <a:path w="9753600" h="208915">
                <a:moveTo>
                  <a:pt x="0" y="208787"/>
                </a:moveTo>
                <a:lnTo>
                  <a:pt x="9753600" y="208787"/>
                </a:lnTo>
                <a:lnTo>
                  <a:pt x="9753600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sz="1801"/>
          </a:p>
        </p:txBody>
      </p:sp>
      <p:sp>
        <p:nvSpPr>
          <p:cNvPr id="10" name="object 11">
            <a:hlinkClick r:id="rId2" action="ppaction://hlinksldjump"/>
          </p:cNvPr>
          <p:cNvSpPr/>
          <p:nvPr/>
        </p:nvSpPr>
        <p:spPr>
          <a:xfrm>
            <a:off x="0" y="6298689"/>
            <a:ext cx="1900428" cy="559310"/>
          </a:xfrm>
          <a:custGeom>
            <a:avLst/>
            <a:gdLst/>
            <a:ahLst/>
            <a:cxnLst/>
            <a:rect l="l" t="t" r="r" b="b"/>
            <a:pathLst>
              <a:path w="1835150" h="350520">
                <a:moveTo>
                  <a:pt x="0" y="58420"/>
                </a:moveTo>
                <a:lnTo>
                  <a:pt x="4591" y="35677"/>
                </a:lnTo>
                <a:lnTo>
                  <a:pt x="17113" y="17108"/>
                </a:lnTo>
                <a:lnTo>
                  <a:pt x="35683" y="4590"/>
                </a:lnTo>
                <a:lnTo>
                  <a:pt x="58419" y="0"/>
                </a:lnTo>
                <a:lnTo>
                  <a:pt x="1776476" y="0"/>
                </a:lnTo>
                <a:lnTo>
                  <a:pt x="1799212" y="4590"/>
                </a:lnTo>
                <a:lnTo>
                  <a:pt x="1817782" y="17108"/>
                </a:lnTo>
                <a:lnTo>
                  <a:pt x="1830304" y="35677"/>
                </a:lnTo>
                <a:lnTo>
                  <a:pt x="1834896" y="58420"/>
                </a:lnTo>
                <a:lnTo>
                  <a:pt x="1834896" y="292100"/>
                </a:lnTo>
                <a:lnTo>
                  <a:pt x="1830304" y="314836"/>
                </a:lnTo>
                <a:lnTo>
                  <a:pt x="1817782" y="333406"/>
                </a:lnTo>
                <a:lnTo>
                  <a:pt x="1799212" y="345928"/>
                </a:lnTo>
                <a:lnTo>
                  <a:pt x="17764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 w="1219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Regresar a Organigrama General</a:t>
            </a:r>
            <a:endParaRPr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65469"/>
              </p:ext>
            </p:extLst>
          </p:nvPr>
        </p:nvGraphicFramePr>
        <p:xfrm>
          <a:off x="3148077" y="6121399"/>
          <a:ext cx="5815076" cy="736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0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88">
                <a:tc gridSpan="2">
                  <a:txBody>
                    <a:bodyPr/>
                    <a:lstStyle/>
                    <a:p>
                      <a:pPr algn="ctr"/>
                      <a:r>
                        <a:rPr lang="es-SV" dirty="0"/>
                        <a:t>Total</a:t>
                      </a:r>
                      <a:r>
                        <a:rPr lang="es-SV" baseline="0" dirty="0"/>
                        <a:t> de funcionarios:</a:t>
                      </a:r>
                      <a:endParaRPr lang="es-SV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SV" b="1" dirty="0"/>
                        <a:t>Mujeres</a:t>
                      </a:r>
                      <a:r>
                        <a:rPr lang="es-SV" dirty="0"/>
                        <a:t>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SV" b="1" dirty="0"/>
                        <a:t>Hombres</a:t>
                      </a:r>
                      <a:r>
                        <a:rPr lang="es-SV" dirty="0"/>
                        <a:t>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0947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</TotalTime>
  <Words>4270</Words>
  <Application>Microsoft Office PowerPoint</Application>
  <PresentationFormat>Panorámica</PresentationFormat>
  <Paragraphs>359</Paragraphs>
  <Slides>35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40" baseType="lpstr">
      <vt:lpstr>Arial</vt:lpstr>
      <vt:lpstr>Calibri</vt:lpstr>
      <vt:lpstr>Verdana</vt:lpstr>
      <vt:lpstr>Wingdings</vt:lpstr>
      <vt:lpstr>Office Theme</vt:lpstr>
      <vt:lpstr>Presentación de PowerPoint</vt:lpstr>
      <vt:lpstr>Organigrama DNM</vt:lpstr>
      <vt:lpstr>Junta de Delegados DNM</vt:lpstr>
      <vt:lpstr>Dirección Nacional</vt:lpstr>
      <vt:lpstr>Dirección Ejecutiva</vt:lpstr>
      <vt:lpstr>Gerencia de Administración y Desarrollo Institucional</vt:lpstr>
      <vt:lpstr>Unidad Jurídica</vt:lpstr>
      <vt:lpstr>Unidad Financiera Institucional</vt:lpstr>
      <vt:lpstr>Unidad de Cooperación Internacional</vt:lpstr>
      <vt:lpstr>Unidad de Planificación Institucional</vt:lpstr>
      <vt:lpstr>Unidad de Gestión de la Calidad</vt:lpstr>
      <vt:lpstr>Unidad de Auditoría Interna</vt:lpstr>
      <vt:lpstr>Unidad de Acceso a la Información Pública</vt:lpstr>
      <vt:lpstr>Unidad de Comunicaciones</vt:lpstr>
      <vt:lpstr>Unidad de Compras Públicas</vt:lpstr>
      <vt:lpstr>Unidad de Seguridad Institucional y Servicios Generales</vt:lpstr>
      <vt:lpstr>Unidad de Recursos Humanos</vt:lpstr>
      <vt:lpstr>Unidad de Informática</vt:lpstr>
      <vt:lpstr>Unidad de Gestión Documental y Archivo</vt:lpstr>
      <vt:lpstr>Unidad de Administración de Bienes Institucionales</vt:lpstr>
      <vt:lpstr>Comité de Farmacovigilancia</vt:lpstr>
      <vt:lpstr>Centro Nacional de Tecnovigilancia</vt:lpstr>
      <vt:lpstr>Comité de Liberación de Lotes de Productos Biológicos</vt:lpstr>
      <vt:lpstr>Unidad de Registro de Medicamentos</vt:lpstr>
      <vt:lpstr>Unidad de Registro de Cosméticos e Higiénicos</vt:lpstr>
      <vt:lpstr>Unidad de Registro de Dispositivos Médicos</vt:lpstr>
      <vt:lpstr>Unidad de Investigación Clínica</vt:lpstr>
      <vt:lpstr>Unidad de Precios</vt:lpstr>
      <vt:lpstr>Unidad de Promoción y Publicidad</vt:lpstr>
      <vt:lpstr>Unidad de Registro de Establecimientos y Poderes</vt:lpstr>
      <vt:lpstr>Unidad de Inspección y Fiscalización</vt:lpstr>
      <vt:lpstr>Unidad de Control de Calidad en el Pre y Post Registro de Medicamentos</vt:lpstr>
      <vt:lpstr>Unidad de Importaciones, Exportaciones y Donaciones de Medicamentos</vt:lpstr>
      <vt:lpstr>Unidad de Estupefacientes</vt:lpstr>
      <vt:lpstr>Unidad de Litigios Regulatorios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Daysi Concepcion Orellana de Larin</dc:creator>
  <cp:lastModifiedBy>Daysi Concepcion Orellana de Larin</cp:lastModifiedBy>
  <cp:revision>43</cp:revision>
  <dcterms:created xsi:type="dcterms:W3CDTF">2019-04-24T21:41:05Z</dcterms:created>
  <dcterms:modified xsi:type="dcterms:W3CDTF">2023-04-19T14:37:40Z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2019-04-24T00:00:00Z</vt:filetime>
  </property>
</Properties>
</file>