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3" r:id="rId4"/>
    <p:sldId id="297" r:id="rId5"/>
    <p:sldId id="301" r:id="rId6"/>
    <p:sldId id="275" r:id="rId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4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0.48\compartido-planificacion\14.%20Temporal%20Requerimientos\30%20Presentaciones%20JD\Hist&#243;rico%20Sesiones\06.2023\Resultados%20POA%204to%20trimestr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Distribución de</a:t>
            </a:r>
            <a:r>
              <a:rPr lang="en-US" sz="1800" b="1" baseline="0"/>
              <a:t> Porcentajes de Desempeño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'DESEMPEÑO 2023'!$W$65:$W$68</c:f>
              <c:strCache>
                <c:ptCount val="4"/>
                <c:pt idx="0">
                  <c:v>80% - 100%</c:v>
                </c:pt>
                <c:pt idx="1">
                  <c:v>100% - 120%</c:v>
                </c:pt>
                <c:pt idx="2">
                  <c:v>120% - 140%</c:v>
                </c:pt>
                <c:pt idx="3">
                  <c:v>140% - 160%</c:v>
                </c:pt>
              </c:strCache>
            </c:strRef>
          </c:cat>
          <c:val>
            <c:numRef>
              <c:f>'DESEMPEÑO 2023'!$Y$65:$Y$68</c:f>
              <c:numCache>
                <c:formatCode>0%</c:formatCode>
                <c:ptCount val="4"/>
                <c:pt idx="0">
                  <c:v>5.8823529411764705E-2</c:v>
                </c:pt>
                <c:pt idx="1">
                  <c:v>0.52941176470588236</c:v>
                </c:pt>
                <c:pt idx="2">
                  <c:v>0.29411764705882354</c:v>
                </c:pt>
                <c:pt idx="3">
                  <c:v>0.11764705882352941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15-421D-ABD3-6FEC3B2FEE5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083199072"/>
        <c:axId val="2083200736"/>
      </c:barChart>
      <c:catAx>
        <c:axId val="208319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2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83200736"/>
        <c:crosses val="autoZero"/>
        <c:auto val="1"/>
        <c:lblAlgn val="ctr"/>
        <c:lblOffset val="100"/>
        <c:noMultiLvlLbl val="0"/>
      </c:catAx>
      <c:valAx>
        <c:axId val="208320073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08319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455F3-205E-4481-AA65-FFF9CC344F27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5B582-8FEC-49A8-91D2-4B816E2C986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29025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19/4/2023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FD73707A-29AE-1648-B66B-765BF223B96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E4479B2-1C33-A240-81D6-FB9E7DD08F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150" y="2393950"/>
            <a:ext cx="5981700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10D89EF-BD38-2047-97FE-BDD4865F2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E37D7D2-3FFB-094C-AB68-AC670C32404D}"/>
              </a:ext>
            </a:extLst>
          </p:cNvPr>
          <p:cNvSpPr txBox="1"/>
          <p:nvPr/>
        </p:nvSpPr>
        <p:spPr>
          <a:xfrm>
            <a:off x="1045029" y="289679"/>
            <a:ext cx="1028482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rgbClr val="111E60"/>
                </a:solidFill>
                <a:latin typeface="Calibri "/>
              </a:rPr>
              <a:t>Dirección Nacional de Medicamentos</a:t>
            </a: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r>
              <a:rPr lang="es-MX" sz="3200" b="1" dirty="0">
                <a:solidFill>
                  <a:srgbClr val="111E60"/>
                </a:solidFill>
                <a:latin typeface="Calibri "/>
              </a:rPr>
              <a:t>INFORME DE EJECUCIÓN DEL PLAN OPERATIVO ANUAL (POA) - AL CUARTO TRIMESTRE DEL AÑO 2022 – AVANCE Y RESULTADOS OBTENIDOS</a:t>
            </a:r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>
              <a:solidFill>
                <a:srgbClr val="111E60"/>
              </a:solidFill>
              <a:latin typeface="Calibri 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191355B-D30E-EC4E-AE4C-088CBC45720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59" y="5761524"/>
            <a:ext cx="679270" cy="74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3B755F-C167-9088-E354-8DC9A99F46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2676" y="418382"/>
            <a:ext cx="8422071" cy="58791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F4CBFAF8-3FA2-4A32-9FC9-A938FB5FA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35" y="299094"/>
            <a:ext cx="3570073" cy="2278641"/>
          </a:xfrm>
        </p:spPr>
        <p:txBody>
          <a:bodyPr>
            <a:normAutofit fontScale="90000"/>
          </a:bodyPr>
          <a:lstStyle/>
          <a:p>
            <a: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% DESEMPEÑO </a:t>
            </a:r>
            <a:b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Trimestre 4</a:t>
            </a:r>
            <a:b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Año 2022</a:t>
            </a:r>
            <a:b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s-SV" sz="40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2800" b="1" i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Cumplimiento de actividades</a:t>
            </a:r>
            <a:endParaRPr lang="es-SV" sz="4000" dirty="0">
              <a:solidFill>
                <a:srgbClr val="002060"/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52221" y="3500846"/>
            <a:ext cx="1194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b="1" u="sng" dirty="0">
                <a:solidFill>
                  <a:srgbClr val="002060"/>
                </a:solidFill>
              </a:rPr>
              <a:t>Referencia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794E4B-13BB-414C-B401-A7CA5E886E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961" y="4280266"/>
            <a:ext cx="3103454" cy="1220060"/>
          </a:xfrm>
          <a:prstGeom prst="rect">
            <a:avLst/>
          </a:prstGeom>
        </p:spPr>
      </p:pic>
      <p:sp>
        <p:nvSpPr>
          <p:cNvPr id="2" name="Elipse 1"/>
          <p:cNvSpPr/>
          <p:nvPr/>
        </p:nvSpPr>
        <p:spPr>
          <a:xfrm>
            <a:off x="10588104" y="6102413"/>
            <a:ext cx="667512" cy="24688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7759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0F81D44-F1DD-6945-BF57-ADD27B8CA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953"/>
            <a:ext cx="12192000" cy="6858000"/>
          </a:xfrm>
          <a:prstGeom prst="rect">
            <a:avLst/>
          </a:prstGeom>
        </p:spPr>
      </p:pic>
      <p:sp>
        <p:nvSpPr>
          <p:cNvPr id="5" name="Título 3">
            <a:extLst>
              <a:ext uri="{FF2B5EF4-FFF2-40B4-BE49-F238E27FC236}">
                <a16:creationId xmlns:a16="http://schemas.microsoft.com/office/drawing/2014/main" id="{B8D8F146-40D8-F64F-5AE0-B81F26D59F4D}"/>
              </a:ext>
            </a:extLst>
          </p:cNvPr>
          <p:cNvSpPr txBox="1">
            <a:spLocks/>
          </p:cNvSpPr>
          <p:nvPr/>
        </p:nvSpPr>
        <p:spPr>
          <a:xfrm>
            <a:off x="377635" y="299095"/>
            <a:ext cx="10698682" cy="81371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28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% Desempeño año 2022 – Resumen Estadístico de Resultados</a:t>
            </a:r>
            <a:endParaRPr lang="es-SV" sz="3200" dirty="0">
              <a:solidFill>
                <a:srgbClr val="002060"/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ítulo 3">
            <a:extLst>
              <a:ext uri="{FF2B5EF4-FFF2-40B4-BE49-F238E27FC236}">
                <a16:creationId xmlns:a16="http://schemas.microsoft.com/office/drawing/2014/main" id="{F758E431-36E6-48D3-D56A-7DCBD2F32D21}"/>
              </a:ext>
            </a:extLst>
          </p:cNvPr>
          <p:cNvSpPr txBox="1">
            <a:spLocks/>
          </p:cNvSpPr>
          <p:nvPr/>
        </p:nvSpPr>
        <p:spPr>
          <a:xfrm rot="16200000">
            <a:off x="3219886" y="2773069"/>
            <a:ext cx="3790638" cy="4701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Porcentaje del total de Unidades Organizativas</a:t>
            </a:r>
            <a:endParaRPr lang="es-SV" sz="1400" dirty="0">
              <a:solidFill>
                <a:schemeClr val="tx1">
                  <a:lumMod val="50000"/>
                  <a:lumOff val="50000"/>
                </a:schemeClr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ítulo 3">
            <a:extLst>
              <a:ext uri="{FF2B5EF4-FFF2-40B4-BE49-F238E27FC236}">
                <a16:creationId xmlns:a16="http://schemas.microsoft.com/office/drawing/2014/main" id="{74DBB667-9587-B36F-43DF-374080968E92}"/>
              </a:ext>
            </a:extLst>
          </p:cNvPr>
          <p:cNvSpPr txBox="1">
            <a:spLocks/>
          </p:cNvSpPr>
          <p:nvPr/>
        </p:nvSpPr>
        <p:spPr>
          <a:xfrm>
            <a:off x="7590603" y="5806692"/>
            <a:ext cx="2131367" cy="4701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Porcentaje de Desempeño</a:t>
            </a:r>
            <a:endParaRPr lang="es-SV" sz="1400" dirty="0">
              <a:solidFill>
                <a:schemeClr val="tx1">
                  <a:lumMod val="50000"/>
                  <a:lumOff val="50000"/>
                </a:schemeClr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22BBAF-CE0C-931D-8427-C07199166C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635" y="2110535"/>
            <a:ext cx="4309508" cy="2409706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ED5EA78-5E96-473B-A6D3-5E40781D3C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5184932"/>
              </p:ext>
            </p:extLst>
          </p:nvPr>
        </p:nvGraphicFramePr>
        <p:xfrm>
          <a:off x="5795453" y="1568792"/>
          <a:ext cx="5207600" cy="3493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159BCFF-2565-7BED-6C05-2FB1C5753F62}"/>
              </a:ext>
            </a:extLst>
          </p:cNvPr>
          <p:cNvSpPr/>
          <p:nvPr/>
        </p:nvSpPr>
        <p:spPr>
          <a:xfrm>
            <a:off x="6314536" y="2155619"/>
            <a:ext cx="4502989" cy="2252479"/>
          </a:xfrm>
          <a:custGeom>
            <a:avLst/>
            <a:gdLst>
              <a:gd name="connsiteX0" fmla="*/ 0 w 4502989"/>
              <a:gd name="connsiteY0" fmla="*/ 2028192 h 2252479"/>
              <a:gd name="connsiteX1" fmla="*/ 1388853 w 4502989"/>
              <a:gd name="connsiteY1" fmla="*/ 985 h 2252479"/>
              <a:gd name="connsiteX2" fmla="*/ 4502989 w 4502989"/>
              <a:gd name="connsiteY2" fmla="*/ 2252479 h 2252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02989" h="2252479">
                <a:moveTo>
                  <a:pt x="0" y="2028192"/>
                </a:moveTo>
                <a:cubicBezTo>
                  <a:pt x="319177" y="995898"/>
                  <a:pt x="638355" y="-36396"/>
                  <a:pt x="1388853" y="985"/>
                </a:cubicBezTo>
                <a:cubicBezTo>
                  <a:pt x="2139351" y="38366"/>
                  <a:pt x="3321170" y="1145422"/>
                  <a:pt x="4502989" y="2252479"/>
                </a:cubicBezTo>
              </a:path>
            </a:pathLst>
          </a:cu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7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2A8C0E-7645-AC78-211D-D1C9C793C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825" y="3510705"/>
            <a:ext cx="10090350" cy="2923633"/>
          </a:xfrm>
          <a:prstGeom prst="rect">
            <a:avLst/>
          </a:prstGeom>
        </p:spPr>
      </p:pic>
      <p:sp>
        <p:nvSpPr>
          <p:cNvPr id="2" name="Elipse 1"/>
          <p:cNvSpPr/>
          <p:nvPr/>
        </p:nvSpPr>
        <p:spPr>
          <a:xfrm>
            <a:off x="9573269" y="6213328"/>
            <a:ext cx="667512" cy="24688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B4B7FB8-D1BC-0248-1FC2-8970902637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8511" y="1371388"/>
            <a:ext cx="5506082" cy="1888449"/>
          </a:xfrm>
          <a:prstGeom prst="rect">
            <a:avLst/>
          </a:prstGeom>
        </p:spPr>
      </p:pic>
      <p:sp>
        <p:nvSpPr>
          <p:cNvPr id="15" name="Título 3">
            <a:extLst>
              <a:ext uri="{FF2B5EF4-FFF2-40B4-BE49-F238E27FC236}">
                <a16:creationId xmlns:a16="http://schemas.microsoft.com/office/drawing/2014/main" id="{8943AF1F-EBCB-06B2-1B6E-CF601999D43A}"/>
              </a:ext>
            </a:extLst>
          </p:cNvPr>
          <p:cNvSpPr txBox="1">
            <a:spLocks/>
          </p:cNvSpPr>
          <p:nvPr/>
        </p:nvSpPr>
        <p:spPr>
          <a:xfrm>
            <a:off x="2881554" y="315672"/>
            <a:ext cx="6159997" cy="59781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600" b="1" dirty="0">
                <a:solidFill>
                  <a:schemeClr val="bg1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Cumplimiento de Tiempos</a:t>
            </a:r>
          </a:p>
        </p:txBody>
      </p:sp>
    </p:spTree>
    <p:extLst>
      <p:ext uri="{BB962C8B-B14F-4D97-AF65-F5344CB8AC3E}">
        <p14:creationId xmlns:p14="http://schemas.microsoft.com/office/powerpoint/2010/main" val="1025380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0 Imagen">
            <a:extLst>
              <a:ext uri="{FF2B5EF4-FFF2-40B4-BE49-F238E27FC236}">
                <a16:creationId xmlns:a16="http://schemas.microsoft.com/office/drawing/2014/main" id="{4E6D6FB5-0D4A-46C3-A112-326DA52282C2}"/>
              </a:ext>
            </a:extLst>
          </p:cNvPr>
          <p:cNvPicPr/>
          <p:nvPr/>
        </p:nvPicPr>
        <p:blipFill rotWithShape="1">
          <a:blip r:embed="rId2" cstate="print">
            <a:clrChange>
              <a:clrFrom>
                <a:srgbClr val="08090A">
                  <a:alpha val="14902"/>
                </a:srgbClr>
              </a:clrFrom>
              <a:clrTo>
                <a:srgbClr val="08090A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02" b="12878"/>
          <a:stretch/>
        </p:blipFill>
        <p:spPr>
          <a:xfrm>
            <a:off x="4419600" y="207818"/>
            <a:ext cx="7772400" cy="665018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4A8A772-6907-4838-B016-336728078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388" y="2525520"/>
            <a:ext cx="9144000" cy="1449892"/>
          </a:xfrm>
        </p:spPr>
        <p:txBody>
          <a:bodyPr>
            <a:noAutofit/>
          </a:bodyPr>
          <a:lstStyle/>
          <a:p>
            <a:r>
              <a:rPr lang="es-MX" sz="9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¡Gracias!</a:t>
            </a:r>
            <a:endParaRPr lang="es-SV" sz="9600" b="1" dirty="0">
              <a:solidFill>
                <a:srgbClr val="002060"/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F68116F-587E-497C-9F49-A4AE331248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28915"/>
            <a:ext cx="2943576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401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5807</TotalTime>
  <Words>69</Words>
  <Application>Microsoft Office PowerPoint</Application>
  <PresentationFormat>Panorámica</PresentationFormat>
  <Paragraphs>15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Bembo std</vt:lpstr>
      <vt:lpstr>Calibri</vt:lpstr>
      <vt:lpstr>Calibri </vt:lpstr>
      <vt:lpstr>Calibri Light</vt:lpstr>
      <vt:lpstr>Tema de Office</vt:lpstr>
      <vt:lpstr>Presentación de PowerPoint</vt:lpstr>
      <vt:lpstr>Presentación de PowerPoint</vt:lpstr>
      <vt:lpstr>% DESEMPEÑO  Trimestre 4 Año 2022  Cumplimiento de actividades</vt:lpstr>
      <vt:lpstr>Presentación de PowerPoint</vt:lpstr>
      <vt:lpstr>Presentación de PowerPoint</vt:lpstr>
      <vt:lpstr>¡Gracias!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Daysi Concepcion Orellana de Larin</cp:lastModifiedBy>
  <cp:revision>136</cp:revision>
  <dcterms:created xsi:type="dcterms:W3CDTF">2020-08-17T23:35:56Z</dcterms:created>
  <dcterms:modified xsi:type="dcterms:W3CDTF">2023-04-19T14:36:43Z</dcterms:modified>
</cp:coreProperties>
</file>