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258" r:id="rId3"/>
    <p:sldId id="263" r:id="rId4"/>
    <p:sldId id="291" r:id="rId5"/>
    <p:sldId id="275" r:id="rId6"/>
  </p:sldIdLst>
  <p:sldSz cx="12192000" cy="6858000"/>
  <p:notesSz cx="6858000" cy="9144000"/>
  <p:defaultTextStyle>
    <a:defPPr>
      <a:defRPr lang="es-S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4546A"/>
    <a:srgbClr val="111E6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Estilo medio 2 - Énfasis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DF18680-E054-41AD-8BC1-D1AEF772440D}" styleName="Estilo medio 2 - Énfasis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940675A-B579-460E-94D1-54222C63F5DA}" styleName="Sin estilo, cuadrícula de la tab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344" autoAdjust="0"/>
    <p:restoredTop sz="94660"/>
  </p:normalViewPr>
  <p:slideViewPr>
    <p:cSldViewPr snapToGrid="0">
      <p:cViewPr varScale="1">
        <p:scale>
          <a:sx n="69" d="100"/>
          <a:sy n="69" d="100"/>
        </p:scale>
        <p:origin x="67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SV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76455F3-205E-4481-AA65-FFF9CC344F27}" type="datetimeFigureOut">
              <a:rPr lang="es-SV" smtClean="0"/>
              <a:t>21/1/2022</a:t>
            </a:fld>
            <a:endParaRPr lang="es-SV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SV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SV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FC5B582-8FEC-49A8-91D2-4B816E2C986D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1290255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0D07670-D20F-4241-BEF0-BBA28ADEC47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3432738B-B22A-41FE-B4B7-585D2D536AE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SV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354F51D-FBB4-4E02-AE3B-57D345856D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770E0-B254-46C6-80BD-AA41F988AA15}" type="datetimeFigureOut">
              <a:rPr lang="es-SV" smtClean="0"/>
              <a:t>21/1/2022</a:t>
            </a:fld>
            <a:endParaRPr lang="es-SV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061F4E1-1BF0-4789-A176-51D8B8D8FD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45BE5A7-C396-4567-A2F8-BA3FCCEFEB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10E03-8F58-4CDF-8016-AD714939AAF8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3589671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DC0261A-1387-45B6-B26C-52F529D3EA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801EE9EC-DF06-4DDD-A5D5-760540BC233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5BC42A9-49CD-4360-A912-6266A42B26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770E0-B254-46C6-80BD-AA41F988AA15}" type="datetimeFigureOut">
              <a:rPr lang="es-SV" smtClean="0"/>
              <a:t>21/1/2022</a:t>
            </a:fld>
            <a:endParaRPr lang="es-SV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FB32C18-A77D-4B8F-8D57-B5A42DA116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DBC04C9-3588-4276-865B-1DCBA54E17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10E03-8F58-4CDF-8016-AD714939AAF8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4603546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0B2FE598-A71B-4116-8044-CC6DAD8307A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50F766AF-00BB-40B5-A701-353E921B034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EE0935E-B7B6-4DF1-B311-56A9C55FA7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770E0-B254-46C6-80BD-AA41F988AA15}" type="datetimeFigureOut">
              <a:rPr lang="es-SV" smtClean="0"/>
              <a:t>21/1/2022</a:t>
            </a:fld>
            <a:endParaRPr lang="es-SV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12B47B7-4360-41C3-A8DC-8F19FFE602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2808930-D597-4033-9541-627B71CA1C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10E03-8F58-4CDF-8016-AD714939AAF8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5105706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D7A7D55-7042-4683-BCBA-F453EAB6BB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4F33BF1-30AE-4EF2-A8DA-FEE4514D4F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406B33B-EF4D-410D-8A82-09E581C323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770E0-B254-46C6-80BD-AA41F988AA15}" type="datetimeFigureOut">
              <a:rPr lang="es-SV" smtClean="0"/>
              <a:t>21/1/2022</a:t>
            </a:fld>
            <a:endParaRPr lang="es-SV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0849A31-E884-428D-A5FA-B3C3CBCAA9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A154CE3-FF16-4216-A826-37A691A509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10E03-8F58-4CDF-8016-AD714939AAF8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4703902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23A0DA4-D986-40D7-B421-99CA9315F5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AD78C1A0-CD39-4624-933A-52B7D36840C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801DF4C-54B0-48A5-A46D-3202C373D5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770E0-B254-46C6-80BD-AA41F988AA15}" type="datetimeFigureOut">
              <a:rPr lang="es-SV" smtClean="0"/>
              <a:t>21/1/2022</a:t>
            </a:fld>
            <a:endParaRPr lang="es-SV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5DAE43D-2183-438F-BAE4-79ADD9F015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AFF7322-0FB6-4477-A870-FD290C11A7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10E03-8F58-4CDF-8016-AD714939AAF8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5592079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96F1163-FEA6-47DD-A722-495EBE53F5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CC004A4-39F1-4A61-A017-B1B76FD891F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2A99E49C-99F3-4EB0-AB54-5FE6EA6435A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D7933BFC-617B-4A75-B838-3C8885F325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770E0-B254-46C6-80BD-AA41F988AA15}" type="datetimeFigureOut">
              <a:rPr lang="es-SV" smtClean="0"/>
              <a:t>21/1/2022</a:t>
            </a:fld>
            <a:endParaRPr lang="es-SV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03B1DE53-3D42-4D25-8206-1CE8ADF57A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4443A6FD-2D8B-49E8-8779-38262A8992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10E03-8F58-4CDF-8016-AD714939AAF8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3970434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DA55407-13AC-418D-A3F7-591CDBB894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81856215-30E9-4841-9A09-0A248C1E2B4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778281B2-28C7-41A3-B29D-9C4987D7697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58025969-B36F-4499-9F59-1D3271CAC78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FAD8CB9D-CDA2-4342-8595-33DC2E02C92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B96F2AF8-5A46-4ADB-B488-577E2896B1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770E0-B254-46C6-80BD-AA41F988AA15}" type="datetimeFigureOut">
              <a:rPr lang="es-SV" smtClean="0"/>
              <a:t>21/1/2022</a:t>
            </a:fld>
            <a:endParaRPr lang="es-SV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55167D7E-D00F-4937-8D01-B9965F94B8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1FC314F9-E5AA-4109-B19F-3B4CC3444A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10E03-8F58-4CDF-8016-AD714939AAF8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6392719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F971268-E8FB-42C5-AC18-0CA6B21ADB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94B28FED-B0ED-4851-AB79-3CC6A338AA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770E0-B254-46C6-80BD-AA41F988AA15}" type="datetimeFigureOut">
              <a:rPr lang="es-SV" smtClean="0"/>
              <a:t>21/1/2022</a:t>
            </a:fld>
            <a:endParaRPr lang="es-SV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51378153-F9BD-4791-A19F-EB3ADF7097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8E0FA47C-E779-4FC9-985E-DB5627FA76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10E03-8F58-4CDF-8016-AD714939AAF8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480655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EE56CCBA-3B9A-4C65-9F30-9B1FB6DC17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770E0-B254-46C6-80BD-AA41F988AA15}" type="datetimeFigureOut">
              <a:rPr lang="es-SV" smtClean="0"/>
              <a:t>21/1/2022</a:t>
            </a:fld>
            <a:endParaRPr lang="es-SV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865B5D6E-5869-47AC-9832-3652F54994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09FEBE36-138D-40F6-98FB-ED3D5F6F14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10E03-8F58-4CDF-8016-AD714939AAF8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5345867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E03F9C8-A218-477B-87ED-4CF2C62728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845F092-D122-4BA7-B065-C875D3769F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2C0EFC21-8F3D-4834-B78B-BCA9AB1D696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53056A82-6D3B-46AA-A486-D36F57F803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770E0-B254-46C6-80BD-AA41F988AA15}" type="datetimeFigureOut">
              <a:rPr lang="es-SV" smtClean="0"/>
              <a:t>21/1/2022</a:t>
            </a:fld>
            <a:endParaRPr lang="es-SV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8C0A8437-AF64-4355-9AA1-8659C165D8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9B2B8D1F-498B-4F84-B8E0-A6D080BAA7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10E03-8F58-4CDF-8016-AD714939AAF8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647765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6AE9FCD-B8C2-46EF-AD34-5B3B6AE97A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2A0B3B7A-F59A-4C91-AC12-12A7A528390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SV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DDC4C3FB-4892-409B-8EEB-DD800105598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C67F3F72-3B08-4D1C-9BDC-399842987B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770E0-B254-46C6-80BD-AA41F988AA15}" type="datetimeFigureOut">
              <a:rPr lang="es-SV" smtClean="0"/>
              <a:t>21/1/2022</a:t>
            </a:fld>
            <a:endParaRPr lang="es-SV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98A619E4-FA5F-41DB-906F-44DC9955CA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21A86FA6-FBF9-4F89-8D29-8FC28E8A26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10E03-8F58-4CDF-8016-AD714939AAF8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4021936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67560301-1F3B-4C16-9C3E-A69BE83476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169A7B75-4046-40C5-A0ED-18CBB005F25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068E9AC-6916-422F-B64D-C878ED41053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B770E0-B254-46C6-80BD-AA41F988AA15}" type="datetimeFigureOut">
              <a:rPr lang="es-SV" smtClean="0"/>
              <a:t>21/1/2022</a:t>
            </a:fld>
            <a:endParaRPr lang="es-SV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8DFE7B3-FC8D-484D-A337-483FD7F86EA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SV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7F09B17-93DD-4C7B-8801-B1E7268DF17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710E03-8F58-4CDF-8016-AD714939AAF8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41775317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S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ángulo 2">
            <a:extLst>
              <a:ext uri="{FF2B5EF4-FFF2-40B4-BE49-F238E27FC236}">
                <a16:creationId xmlns:a16="http://schemas.microsoft.com/office/drawing/2014/main" id="{FD73707A-29AE-1648-B66B-765BF223B962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111E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 dirty="0"/>
          </a:p>
        </p:txBody>
      </p:sp>
      <p:pic>
        <p:nvPicPr>
          <p:cNvPr id="7" name="Imagen 6">
            <a:extLst>
              <a:ext uri="{FF2B5EF4-FFF2-40B4-BE49-F238E27FC236}">
                <a16:creationId xmlns:a16="http://schemas.microsoft.com/office/drawing/2014/main" id="{AE4479B2-1C33-A240-81D6-FB9E7DD08FE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05150" y="2393950"/>
            <a:ext cx="5981700" cy="2070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42566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E10D89EF-BD38-2047-97FE-BDD4865F2E8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6E37D7D2-3FFB-094C-AB68-AC670C32404D}"/>
              </a:ext>
            </a:extLst>
          </p:cNvPr>
          <p:cNvSpPr txBox="1"/>
          <p:nvPr/>
        </p:nvSpPr>
        <p:spPr>
          <a:xfrm>
            <a:off x="1045029" y="234815"/>
            <a:ext cx="10284822" cy="52937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3200" dirty="0" smtClean="0">
                <a:solidFill>
                  <a:srgbClr val="111E60"/>
                </a:solidFill>
                <a:latin typeface="Calibri "/>
              </a:rPr>
              <a:t>Dirección Nacional de Medicamentos</a:t>
            </a:r>
          </a:p>
          <a:p>
            <a:pPr algn="ctr"/>
            <a:endParaRPr lang="es-MX" sz="3200" b="1" dirty="0">
              <a:solidFill>
                <a:srgbClr val="111E60"/>
              </a:solidFill>
              <a:latin typeface="Calibri "/>
            </a:endParaRPr>
          </a:p>
          <a:p>
            <a:pPr algn="ctr"/>
            <a:endParaRPr lang="es-MX" sz="3200" b="1" dirty="0" smtClean="0">
              <a:solidFill>
                <a:srgbClr val="111E60"/>
              </a:solidFill>
              <a:latin typeface="Calibri "/>
            </a:endParaRPr>
          </a:p>
          <a:p>
            <a:pPr algn="ctr"/>
            <a:endParaRPr lang="es-MX" sz="3200" b="1" dirty="0" smtClean="0">
              <a:solidFill>
                <a:srgbClr val="111E60"/>
              </a:solidFill>
              <a:latin typeface="Calibri "/>
            </a:endParaRPr>
          </a:p>
          <a:p>
            <a:pPr algn="ctr"/>
            <a:endParaRPr lang="es-MX" sz="3200" b="1" dirty="0" smtClean="0">
              <a:solidFill>
                <a:srgbClr val="111E60"/>
              </a:solidFill>
              <a:latin typeface="Calibri "/>
            </a:endParaRPr>
          </a:p>
          <a:p>
            <a:pPr algn="ctr"/>
            <a:r>
              <a:rPr lang="es-MX" sz="3200" b="1" dirty="0" smtClean="0">
                <a:solidFill>
                  <a:srgbClr val="111E60"/>
                </a:solidFill>
                <a:latin typeface="Calibri "/>
              </a:rPr>
              <a:t>INFORME </a:t>
            </a:r>
            <a:r>
              <a:rPr lang="es-MX" sz="3200" b="1" dirty="0">
                <a:solidFill>
                  <a:srgbClr val="111E60"/>
                </a:solidFill>
                <a:latin typeface="Calibri "/>
              </a:rPr>
              <a:t>DE EJECUCIÓN DEL </a:t>
            </a:r>
            <a:endParaRPr lang="es-MX" sz="3200" b="1" dirty="0" smtClean="0">
              <a:solidFill>
                <a:srgbClr val="111E60"/>
              </a:solidFill>
              <a:latin typeface="Calibri "/>
            </a:endParaRPr>
          </a:p>
          <a:p>
            <a:pPr algn="ctr"/>
            <a:r>
              <a:rPr lang="es-MX" sz="3200" b="1" dirty="0" smtClean="0">
                <a:solidFill>
                  <a:srgbClr val="111E60"/>
                </a:solidFill>
                <a:latin typeface="Calibri "/>
              </a:rPr>
              <a:t>PLAN </a:t>
            </a:r>
            <a:r>
              <a:rPr lang="es-MX" sz="3200" b="1" dirty="0">
                <a:solidFill>
                  <a:srgbClr val="111E60"/>
                </a:solidFill>
                <a:latin typeface="Calibri "/>
              </a:rPr>
              <a:t>OPERATIVO </a:t>
            </a:r>
            <a:endParaRPr lang="es-MX" sz="3200" b="1" dirty="0" smtClean="0">
              <a:solidFill>
                <a:srgbClr val="111E60"/>
              </a:solidFill>
              <a:latin typeface="Calibri "/>
            </a:endParaRPr>
          </a:p>
          <a:p>
            <a:pPr algn="ctr"/>
            <a:r>
              <a:rPr lang="es-MX" sz="3200" b="1" dirty="0" smtClean="0">
                <a:solidFill>
                  <a:srgbClr val="111E60"/>
                </a:solidFill>
                <a:latin typeface="Calibri "/>
              </a:rPr>
              <a:t>DURANTE EL TERCER TRIMESTRE</a:t>
            </a:r>
            <a:endParaRPr lang="es-SV" sz="3200" b="1" dirty="0">
              <a:solidFill>
                <a:srgbClr val="111E60"/>
              </a:solidFill>
              <a:latin typeface="Calibri "/>
            </a:endParaRPr>
          </a:p>
          <a:p>
            <a:pPr algn="ctr"/>
            <a:endParaRPr lang="es-SV" sz="3200" b="1" dirty="0" smtClean="0">
              <a:solidFill>
                <a:srgbClr val="111E60"/>
              </a:solidFill>
              <a:latin typeface="Calibri "/>
            </a:endParaRPr>
          </a:p>
          <a:p>
            <a:pPr algn="ctr"/>
            <a:endParaRPr lang="es-SV" sz="3200" b="1" dirty="0" smtClean="0">
              <a:solidFill>
                <a:srgbClr val="111E60"/>
              </a:solidFill>
              <a:latin typeface="Calibri "/>
            </a:endParaRPr>
          </a:p>
          <a:p>
            <a:pPr algn="r"/>
            <a:endParaRPr lang="es-SV" sz="1400" dirty="0">
              <a:solidFill>
                <a:srgbClr val="111E60"/>
              </a:solidFill>
              <a:latin typeface="Calibri "/>
            </a:endParaRPr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F191355B-D30E-EC4E-AE4C-088CBC457204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5759" y="5761524"/>
            <a:ext cx="679270" cy="7447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39797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>
            <a:extLst>
              <a:ext uri="{FF2B5EF4-FFF2-40B4-BE49-F238E27FC236}">
                <a16:creationId xmlns:a16="http://schemas.microsoft.com/office/drawing/2014/main" id="{F4CBFAF8-3FA2-4A32-9FC9-A938FB5FA0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7635" y="316512"/>
            <a:ext cx="4534000" cy="2278641"/>
          </a:xfrm>
        </p:spPr>
        <p:txBody>
          <a:bodyPr>
            <a:normAutofit/>
          </a:bodyPr>
          <a:lstStyle/>
          <a:p>
            <a:r>
              <a:rPr lang="es-SV" sz="3600" b="1" dirty="0" smtClean="0">
                <a:latin typeface="Bembo std" panose="02020605060306020A03" pitchFamily="18" charset="0"/>
                <a:ea typeface="Tahoma" panose="020B0604030504040204" pitchFamily="34" charset="0"/>
                <a:cs typeface="Tahoma" panose="020B0604030504040204" pitchFamily="34" charset="0"/>
              </a:rPr>
              <a:t>% DESEMPEÑO </a:t>
            </a:r>
            <a:br>
              <a:rPr lang="es-SV" sz="3600" b="1" dirty="0" smtClean="0">
                <a:latin typeface="Bembo std" panose="02020605060306020A03" pitchFamily="18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es-SV" sz="3600" b="1" dirty="0" smtClean="0">
                <a:latin typeface="Bembo std" panose="02020605060306020A03" pitchFamily="18" charset="0"/>
                <a:ea typeface="Tahoma" panose="020B0604030504040204" pitchFamily="34" charset="0"/>
                <a:cs typeface="Tahoma" panose="020B0604030504040204" pitchFamily="34" charset="0"/>
              </a:rPr>
              <a:t>3er. Trimestre</a:t>
            </a:r>
            <a:br>
              <a:rPr lang="es-SV" sz="3600" b="1" dirty="0" smtClean="0">
                <a:latin typeface="Bembo std" panose="02020605060306020A03" pitchFamily="18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es-SV" sz="4000" b="1" dirty="0" smtClean="0">
                <a:latin typeface="Bembo std" panose="02020605060306020A03" pitchFamily="18" charset="0"/>
                <a:ea typeface="Tahoma" panose="020B0604030504040204" pitchFamily="34" charset="0"/>
                <a:cs typeface="Tahoma" panose="020B0604030504040204" pitchFamily="34" charset="0"/>
              </a:rPr>
              <a:t/>
            </a:r>
            <a:br>
              <a:rPr lang="es-SV" sz="4000" b="1" dirty="0" smtClean="0">
                <a:latin typeface="Bembo std" panose="02020605060306020A03" pitchFamily="18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es-SV" sz="2800" b="1" i="1" dirty="0" smtClean="0">
                <a:latin typeface="Bembo std" panose="02020605060306020A03" pitchFamily="18" charset="0"/>
                <a:ea typeface="Tahoma" panose="020B0604030504040204" pitchFamily="34" charset="0"/>
                <a:cs typeface="Tahoma" panose="020B0604030504040204" pitchFamily="34" charset="0"/>
              </a:rPr>
              <a:t>Cumplimiento de actividades</a:t>
            </a:r>
            <a:endParaRPr lang="es-SV" sz="4000" dirty="0">
              <a:latin typeface="Bembo std" panose="02020605060306020A03" pitchFamily="18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" name="CuadroTexto 6"/>
          <p:cNvSpPr txBox="1"/>
          <p:nvPr/>
        </p:nvSpPr>
        <p:spPr>
          <a:xfrm>
            <a:off x="683299" y="3500846"/>
            <a:ext cx="11941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SV" b="1" u="sng" dirty="0" smtClean="0"/>
              <a:t>Referencia</a:t>
            </a:r>
            <a:endParaRPr lang="es-SV" b="1" u="sng" dirty="0"/>
          </a:p>
        </p:txBody>
      </p:sp>
      <p:pic>
        <p:nvPicPr>
          <p:cNvPr id="15" name="Imagen 1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5883" y="4012832"/>
            <a:ext cx="3695487" cy="2395867"/>
          </a:xfrm>
          <a:prstGeom prst="rect">
            <a:avLst/>
          </a:prstGeom>
        </p:spPr>
      </p:pic>
      <p:graphicFrame>
        <p:nvGraphicFramePr>
          <p:cNvPr id="2" name="Tab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36624349"/>
              </p:ext>
            </p:extLst>
          </p:nvPr>
        </p:nvGraphicFramePr>
        <p:xfrm>
          <a:off x="4911634" y="316513"/>
          <a:ext cx="5812973" cy="6319421"/>
        </p:xfrm>
        <a:graphic>
          <a:graphicData uri="http://schemas.openxmlformats.org/drawingml/2006/table">
            <a:tbl>
              <a:tblPr/>
              <a:tblGrid>
                <a:gridCol w="921018">
                  <a:extLst>
                    <a:ext uri="{9D8B030D-6E8A-4147-A177-3AD203B41FA5}">
                      <a16:colId xmlns:a16="http://schemas.microsoft.com/office/drawing/2014/main" val="1546216674"/>
                    </a:ext>
                  </a:extLst>
                </a:gridCol>
                <a:gridCol w="4151450">
                  <a:extLst>
                    <a:ext uri="{9D8B030D-6E8A-4147-A177-3AD203B41FA5}">
                      <a16:colId xmlns:a16="http://schemas.microsoft.com/office/drawing/2014/main" val="98601299"/>
                    </a:ext>
                  </a:extLst>
                </a:gridCol>
                <a:gridCol w="740505">
                  <a:extLst>
                    <a:ext uri="{9D8B030D-6E8A-4147-A177-3AD203B41FA5}">
                      <a16:colId xmlns:a16="http://schemas.microsoft.com/office/drawing/2014/main" val="501492603"/>
                    </a:ext>
                  </a:extLst>
                </a:gridCol>
              </a:tblGrid>
              <a:tr h="272713">
                <a:tc gridSpan="3">
                  <a:txBody>
                    <a:bodyPr/>
                    <a:lstStyle/>
                    <a:p>
                      <a:pPr algn="ctr" fontAlgn="b"/>
                      <a:r>
                        <a:rPr lang="es-419" sz="11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% DE DESEMPEÑO - Ejecución del POA 2021</a:t>
                      </a:r>
                    </a:p>
                  </a:txBody>
                  <a:tcPr marL="6475" marR="6475" marT="64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419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419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39299894"/>
                  </a:ext>
                </a:extLst>
              </a:tr>
              <a:tr h="385560"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05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Cód.</a:t>
                      </a:r>
                    </a:p>
                  </a:txBody>
                  <a:tcPr marL="6475" marR="6475" marT="6475" marB="0" anchor="ctr">
                    <a:lnL>
                      <a:noFill/>
                    </a:lnL>
                    <a:lnR w="6350" cap="flat" cmpd="sng" algn="ctr">
                      <a:solidFill>
                        <a:srgbClr val="D8D8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D8D8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546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05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Unidad organizativa</a:t>
                      </a:r>
                    </a:p>
                  </a:txBody>
                  <a:tcPr marL="6475" marR="6475" marT="6475" marB="0" anchor="ctr">
                    <a:lnL w="6350" cap="flat" cmpd="sng" algn="ctr">
                      <a:solidFill>
                        <a:srgbClr val="D8D8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8D8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D8D8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546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05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TERCER TRIMESTRE</a:t>
                      </a:r>
                    </a:p>
                  </a:txBody>
                  <a:tcPr marL="6475" marR="6475" marT="6475" marB="0" anchor="ctr">
                    <a:lnL w="6350" cap="flat" cmpd="sng" algn="ctr">
                      <a:solidFill>
                        <a:srgbClr val="D8D8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546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77439711"/>
                  </a:ext>
                </a:extLst>
              </a:tr>
              <a:tr h="197482">
                <a:tc>
                  <a:txBody>
                    <a:bodyPr/>
                    <a:lstStyle/>
                    <a:p>
                      <a:pPr algn="l" fontAlgn="b"/>
                      <a:r>
                        <a:rPr lang="es-419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URM</a:t>
                      </a:r>
                    </a:p>
                  </a:txBody>
                  <a:tcPr marL="6475" marR="6475" marT="6475" marB="0" anchor="b">
                    <a:lnL>
                      <a:noFill/>
                    </a:lnL>
                    <a:lnR w="6350" cap="flat" cmpd="sng" algn="ctr">
                      <a:solidFill>
                        <a:srgbClr val="D8D8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8D8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8D8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419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Unidad de Registro de Medicamentos</a:t>
                      </a:r>
                    </a:p>
                  </a:txBody>
                  <a:tcPr marL="6475" marR="6475" marT="6475" marB="0" anchor="b">
                    <a:lnL w="6350" cap="flat" cmpd="sng" algn="ctr">
                      <a:solidFill>
                        <a:srgbClr val="D8D8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8D8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8D8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05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139%</a:t>
                      </a:r>
                    </a:p>
                  </a:txBody>
                  <a:tcPr marL="6475" marR="6475" marT="6475" marB="0" anchor="ctr">
                    <a:lnL w="635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8D0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80592"/>
                  </a:ext>
                </a:extLst>
              </a:tr>
              <a:tr h="197482">
                <a:tc>
                  <a:txBody>
                    <a:bodyPr/>
                    <a:lstStyle/>
                    <a:p>
                      <a:pPr algn="l" fontAlgn="b"/>
                      <a:r>
                        <a:rPr lang="es-419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URM-PyP</a:t>
                      </a:r>
                    </a:p>
                  </a:txBody>
                  <a:tcPr marL="6475" marR="6475" marT="6475" marB="0" anchor="b">
                    <a:lnL>
                      <a:noFill/>
                    </a:lnL>
                    <a:lnR w="6350" cap="flat" cmpd="sng" algn="ctr">
                      <a:solidFill>
                        <a:srgbClr val="D8D8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8D8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8D8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419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Unidad de Registro de Promoción y Publicidad</a:t>
                      </a:r>
                    </a:p>
                  </a:txBody>
                  <a:tcPr marL="6475" marR="6475" marT="6475" marB="0" anchor="b">
                    <a:lnL w="6350" cap="flat" cmpd="sng" algn="ctr">
                      <a:solidFill>
                        <a:srgbClr val="D8D8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8D0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8D8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8D8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050" b="1" i="0" u="none" strike="noStrike">
                          <a:solidFill>
                            <a:srgbClr val="385623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6475" marR="6475" marT="6475" marB="0" anchor="ctr">
                    <a:lnL w="6350" cap="flat" cmpd="sng" algn="ctr">
                      <a:solidFill>
                        <a:srgbClr val="A8D0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8D0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8D0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0B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17253111"/>
                  </a:ext>
                </a:extLst>
              </a:tr>
              <a:tr h="188078">
                <a:tc>
                  <a:txBody>
                    <a:bodyPr/>
                    <a:lstStyle/>
                    <a:p>
                      <a:pPr algn="l" fontAlgn="b"/>
                      <a:r>
                        <a:rPr lang="es-419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UIC</a:t>
                      </a:r>
                    </a:p>
                  </a:txBody>
                  <a:tcPr marL="6475" marR="6475" marT="6475" marB="0" anchor="b">
                    <a:lnL>
                      <a:noFill/>
                    </a:lnL>
                    <a:lnR w="6350" cap="flat" cmpd="sng" algn="ctr">
                      <a:solidFill>
                        <a:srgbClr val="D8D8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8D8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8D8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419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Unidad de Investigación Clínica</a:t>
                      </a:r>
                    </a:p>
                  </a:txBody>
                  <a:tcPr marL="6475" marR="6475" marT="6475" marB="0" anchor="b">
                    <a:lnL w="6350" cap="flat" cmpd="sng" algn="ctr">
                      <a:solidFill>
                        <a:srgbClr val="D8D8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8D8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8D8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05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119%</a:t>
                      </a:r>
                    </a:p>
                  </a:txBody>
                  <a:tcPr marL="6475" marR="6475" marT="6475" marB="0" anchor="ctr">
                    <a:lnL w="635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CD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10742516"/>
                  </a:ext>
                </a:extLst>
              </a:tr>
              <a:tr h="188078">
                <a:tc>
                  <a:txBody>
                    <a:bodyPr/>
                    <a:lstStyle/>
                    <a:p>
                      <a:pPr algn="l" fontAlgn="b"/>
                      <a:r>
                        <a:rPr lang="es-419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FV y TV</a:t>
                      </a:r>
                    </a:p>
                  </a:txBody>
                  <a:tcPr marL="6475" marR="6475" marT="6475" marB="0" anchor="b">
                    <a:lnL>
                      <a:noFill/>
                    </a:lnL>
                    <a:lnR w="6350" cap="flat" cmpd="sng" algn="ctr">
                      <a:solidFill>
                        <a:srgbClr val="D8D8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8D8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8D8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419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Comisión Técnica de Farmacovigilancia y Tecnovigilancia</a:t>
                      </a:r>
                    </a:p>
                  </a:txBody>
                  <a:tcPr marL="6475" marR="6475" marT="6475" marB="0" anchor="b">
                    <a:lnL w="6350" cap="flat" cmpd="sng" algn="ctr">
                      <a:solidFill>
                        <a:srgbClr val="D8D8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CD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8D8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8D8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050" b="1" i="0" u="none" strike="noStrike">
                          <a:solidFill>
                            <a:srgbClr val="7F6000"/>
                          </a:solidFill>
                          <a:effectLst/>
                          <a:latin typeface="Calibri" panose="020F0502020204030204" pitchFamily="34" charset="0"/>
                        </a:rPr>
                        <a:t>68%</a:t>
                      </a:r>
                    </a:p>
                  </a:txBody>
                  <a:tcPr marL="6475" marR="6475" marT="6475" marB="0" anchor="ctr">
                    <a:lnL w="6350" cap="flat" cmpd="sng" algn="ctr">
                      <a:solidFill>
                        <a:srgbClr val="FFCD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CD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CD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14493058"/>
                  </a:ext>
                </a:extLst>
              </a:tr>
              <a:tr h="188078">
                <a:tc>
                  <a:txBody>
                    <a:bodyPr/>
                    <a:lstStyle/>
                    <a:p>
                      <a:pPr algn="l" fontAlgn="b"/>
                      <a:r>
                        <a:rPr lang="es-419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URDM</a:t>
                      </a:r>
                    </a:p>
                  </a:txBody>
                  <a:tcPr marL="6475" marR="6475" marT="6475" marB="0" anchor="b">
                    <a:lnL>
                      <a:noFill/>
                    </a:lnL>
                    <a:lnR w="6350" cap="flat" cmpd="sng" algn="ctr">
                      <a:solidFill>
                        <a:srgbClr val="D8D8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8D8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8D8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419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Unidad de Registro de Dispositivos Médicos</a:t>
                      </a:r>
                    </a:p>
                  </a:txBody>
                  <a:tcPr marL="6475" marR="6475" marT="6475" marB="0" anchor="b">
                    <a:lnL w="6350" cap="flat" cmpd="sng" algn="ctr">
                      <a:solidFill>
                        <a:srgbClr val="D8D8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8D8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8D8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05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114%</a:t>
                      </a:r>
                    </a:p>
                  </a:txBody>
                  <a:tcPr marL="6475" marR="6475" marT="6475" marB="0" anchor="ctr">
                    <a:lnL w="635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315123"/>
                  </a:ext>
                </a:extLst>
              </a:tr>
              <a:tr h="188078">
                <a:tc>
                  <a:txBody>
                    <a:bodyPr/>
                    <a:lstStyle/>
                    <a:p>
                      <a:pPr algn="l" fontAlgn="b"/>
                      <a:r>
                        <a:rPr lang="es-419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URCH-Cosm</a:t>
                      </a:r>
                    </a:p>
                  </a:txBody>
                  <a:tcPr marL="6475" marR="6475" marT="6475" marB="0" anchor="b">
                    <a:lnL>
                      <a:noFill/>
                    </a:lnL>
                    <a:lnR w="6350" cap="flat" cmpd="sng" algn="ctr">
                      <a:solidFill>
                        <a:srgbClr val="D8D8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8D8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8D8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419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Unidad de Registro de Cosméticos e Higiénicos - Cosm</a:t>
                      </a:r>
                    </a:p>
                  </a:txBody>
                  <a:tcPr marL="6475" marR="6475" marT="6475" marB="0" anchor="b">
                    <a:lnL w="6350" cap="flat" cmpd="sng" algn="ctr">
                      <a:solidFill>
                        <a:srgbClr val="D8D8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8D8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8D8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05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139%</a:t>
                      </a:r>
                    </a:p>
                  </a:txBody>
                  <a:tcPr marL="6475" marR="6475" marT="6475" marB="0" anchor="ctr">
                    <a:lnL w="635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34384196"/>
                  </a:ext>
                </a:extLst>
              </a:tr>
              <a:tr h="188078">
                <a:tc>
                  <a:txBody>
                    <a:bodyPr/>
                    <a:lstStyle/>
                    <a:p>
                      <a:pPr algn="l" fontAlgn="b"/>
                      <a:r>
                        <a:rPr lang="es-419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URCH-Hig</a:t>
                      </a:r>
                    </a:p>
                  </a:txBody>
                  <a:tcPr marL="6475" marR="6475" marT="6475" marB="0" anchor="b">
                    <a:lnL>
                      <a:noFill/>
                    </a:lnL>
                    <a:lnR w="6350" cap="flat" cmpd="sng" algn="ctr">
                      <a:solidFill>
                        <a:srgbClr val="D8D8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8D8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8D8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419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Unidad de Registro de Cosméticos e Higiénicos - Hig</a:t>
                      </a:r>
                    </a:p>
                  </a:txBody>
                  <a:tcPr marL="6475" marR="6475" marT="6475" marB="0" anchor="b">
                    <a:lnL w="6350" cap="flat" cmpd="sng" algn="ctr">
                      <a:solidFill>
                        <a:srgbClr val="D8D8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8D8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8D8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05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140%</a:t>
                      </a:r>
                    </a:p>
                  </a:txBody>
                  <a:tcPr marL="6475" marR="6475" marT="6475" marB="0" anchor="ctr">
                    <a:lnL w="635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8D0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82564384"/>
                  </a:ext>
                </a:extLst>
              </a:tr>
              <a:tr h="188078">
                <a:tc>
                  <a:txBody>
                    <a:bodyPr/>
                    <a:lstStyle/>
                    <a:p>
                      <a:pPr algn="l" fontAlgn="b"/>
                      <a:r>
                        <a:rPr lang="es-419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UIFBP</a:t>
                      </a:r>
                    </a:p>
                  </a:txBody>
                  <a:tcPr marL="6475" marR="6475" marT="6475" marB="0" anchor="b">
                    <a:lnL>
                      <a:noFill/>
                    </a:lnL>
                    <a:lnR w="6350" cap="flat" cmpd="sng" algn="ctr">
                      <a:solidFill>
                        <a:srgbClr val="D8D8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8D8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8D8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419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Unidad de Inspección, Fiscalización y Buenas Prácticas</a:t>
                      </a:r>
                    </a:p>
                  </a:txBody>
                  <a:tcPr marL="6475" marR="6475" marT="6475" marB="0" anchor="b">
                    <a:lnL w="6350" cap="flat" cmpd="sng" algn="ctr">
                      <a:solidFill>
                        <a:srgbClr val="D8D8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8D0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8D8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8D8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050" b="1" i="0" u="none" strike="noStrike">
                          <a:solidFill>
                            <a:srgbClr val="385623"/>
                          </a:solidFill>
                          <a:effectLst/>
                          <a:latin typeface="Calibri" panose="020F0502020204030204" pitchFamily="34" charset="0"/>
                        </a:rPr>
                        <a:t>85%</a:t>
                      </a:r>
                    </a:p>
                  </a:txBody>
                  <a:tcPr marL="6475" marR="6475" marT="6475" marB="0" anchor="ctr">
                    <a:lnL w="6350" cap="flat" cmpd="sng" algn="ctr">
                      <a:solidFill>
                        <a:srgbClr val="A8D0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8D0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8D0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0B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09700864"/>
                  </a:ext>
                </a:extLst>
              </a:tr>
              <a:tr h="188078">
                <a:tc>
                  <a:txBody>
                    <a:bodyPr/>
                    <a:lstStyle/>
                    <a:p>
                      <a:pPr algn="l" fontAlgn="b"/>
                      <a:r>
                        <a:rPr lang="es-419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UCCPPRM</a:t>
                      </a:r>
                    </a:p>
                  </a:txBody>
                  <a:tcPr marL="6475" marR="6475" marT="6475" marB="0" anchor="b">
                    <a:lnL>
                      <a:noFill/>
                    </a:lnL>
                    <a:lnR w="6350" cap="flat" cmpd="sng" algn="ctr">
                      <a:solidFill>
                        <a:srgbClr val="D8D8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8D8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8D8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419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Unidad de Control de Calidad en el Pre y Post Registro de Medicamentos</a:t>
                      </a:r>
                    </a:p>
                  </a:txBody>
                  <a:tcPr marL="6475" marR="6475" marT="6475" marB="0" anchor="b">
                    <a:lnL w="6350" cap="flat" cmpd="sng" algn="ctr">
                      <a:solidFill>
                        <a:srgbClr val="D8D8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8D8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8D8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05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153%</a:t>
                      </a:r>
                    </a:p>
                  </a:txBody>
                  <a:tcPr marL="6475" marR="6475" marT="6475" marB="0" anchor="ctr">
                    <a:lnL w="635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81370820"/>
                  </a:ext>
                </a:extLst>
              </a:tr>
              <a:tr h="188078">
                <a:tc>
                  <a:txBody>
                    <a:bodyPr/>
                    <a:lstStyle/>
                    <a:p>
                      <a:pPr algn="l" fontAlgn="b"/>
                      <a:r>
                        <a:rPr lang="es-419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UP</a:t>
                      </a:r>
                    </a:p>
                  </a:txBody>
                  <a:tcPr marL="6475" marR="6475" marT="6475" marB="0" anchor="b">
                    <a:lnL>
                      <a:noFill/>
                    </a:lnL>
                    <a:lnR w="6350" cap="flat" cmpd="sng" algn="ctr">
                      <a:solidFill>
                        <a:srgbClr val="D8D8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8D8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8D8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419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Unidad de Precios</a:t>
                      </a:r>
                    </a:p>
                  </a:txBody>
                  <a:tcPr marL="6475" marR="6475" marT="6475" marB="0" anchor="b">
                    <a:lnL w="6350" cap="flat" cmpd="sng" algn="ctr">
                      <a:solidFill>
                        <a:srgbClr val="D8D8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8D8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8D8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05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131%</a:t>
                      </a:r>
                    </a:p>
                  </a:txBody>
                  <a:tcPr marL="6475" marR="6475" marT="6475" marB="0" anchor="ctr">
                    <a:lnL w="635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8D0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72587760"/>
                  </a:ext>
                </a:extLst>
              </a:tr>
              <a:tr h="188078">
                <a:tc>
                  <a:txBody>
                    <a:bodyPr/>
                    <a:lstStyle/>
                    <a:p>
                      <a:pPr algn="l" fontAlgn="b"/>
                      <a:r>
                        <a:rPr lang="es-419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UE</a:t>
                      </a:r>
                    </a:p>
                  </a:txBody>
                  <a:tcPr marL="6475" marR="6475" marT="6475" marB="0" anchor="b">
                    <a:lnL>
                      <a:noFill/>
                    </a:lnL>
                    <a:lnR w="6350" cap="flat" cmpd="sng" algn="ctr">
                      <a:solidFill>
                        <a:srgbClr val="D8D8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8D8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8D8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419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Unidad de Estupefacientes</a:t>
                      </a:r>
                    </a:p>
                  </a:txBody>
                  <a:tcPr marL="6475" marR="6475" marT="6475" marB="0" anchor="b">
                    <a:lnL w="6350" cap="flat" cmpd="sng" algn="ctr">
                      <a:solidFill>
                        <a:srgbClr val="D8D8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8D0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8D8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8D8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050" b="1" i="0" u="none" strike="noStrike">
                          <a:solidFill>
                            <a:srgbClr val="385623"/>
                          </a:solidFill>
                          <a:effectLst/>
                          <a:latin typeface="Calibri" panose="020F0502020204030204" pitchFamily="34" charset="0"/>
                        </a:rPr>
                        <a:t>95%</a:t>
                      </a:r>
                    </a:p>
                  </a:txBody>
                  <a:tcPr marL="6475" marR="6475" marT="6475" marB="0" anchor="ctr">
                    <a:lnL w="6350" cap="flat" cmpd="sng" algn="ctr">
                      <a:solidFill>
                        <a:srgbClr val="A8D0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8D0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8D0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8D0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0B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76494289"/>
                  </a:ext>
                </a:extLst>
              </a:tr>
              <a:tr h="188078">
                <a:tc>
                  <a:txBody>
                    <a:bodyPr/>
                    <a:lstStyle/>
                    <a:p>
                      <a:pPr algn="l" fontAlgn="b"/>
                      <a:r>
                        <a:rPr lang="es-419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ULR</a:t>
                      </a:r>
                    </a:p>
                  </a:txBody>
                  <a:tcPr marL="6475" marR="6475" marT="6475" marB="0" anchor="b">
                    <a:lnL>
                      <a:noFill/>
                    </a:lnL>
                    <a:lnR w="6350" cap="flat" cmpd="sng" algn="ctr">
                      <a:solidFill>
                        <a:srgbClr val="D8D8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8D8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8D8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419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Unidad de Litigios Regulatorios</a:t>
                      </a:r>
                    </a:p>
                  </a:txBody>
                  <a:tcPr marL="6475" marR="6475" marT="6475" marB="0" anchor="b">
                    <a:lnL w="6350" cap="flat" cmpd="sng" algn="ctr">
                      <a:solidFill>
                        <a:srgbClr val="D8D8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8D0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8D8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8D8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050" b="1" i="0" u="none" strike="noStrike">
                          <a:solidFill>
                            <a:srgbClr val="385623"/>
                          </a:solidFill>
                          <a:effectLst/>
                          <a:latin typeface="Calibri" panose="020F0502020204030204" pitchFamily="34" charset="0"/>
                        </a:rPr>
                        <a:t>87%</a:t>
                      </a:r>
                    </a:p>
                  </a:txBody>
                  <a:tcPr marL="6475" marR="6475" marT="6475" marB="0" anchor="ctr">
                    <a:lnL w="6350" cap="flat" cmpd="sng" algn="ctr">
                      <a:solidFill>
                        <a:srgbClr val="A8D0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8D0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8D0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0B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23004096"/>
                  </a:ext>
                </a:extLst>
              </a:tr>
              <a:tr h="188078">
                <a:tc>
                  <a:txBody>
                    <a:bodyPr/>
                    <a:lstStyle/>
                    <a:p>
                      <a:pPr algn="l" fontAlgn="b"/>
                      <a:r>
                        <a:rPr lang="es-419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UREP</a:t>
                      </a:r>
                    </a:p>
                  </a:txBody>
                  <a:tcPr marL="6475" marR="6475" marT="6475" marB="0" anchor="b">
                    <a:lnL>
                      <a:noFill/>
                    </a:lnL>
                    <a:lnR w="6350" cap="flat" cmpd="sng" algn="ctr">
                      <a:solidFill>
                        <a:srgbClr val="D8D8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8D8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8D8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419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Unidad de Registro de Establecimientos y Poderes</a:t>
                      </a:r>
                    </a:p>
                  </a:txBody>
                  <a:tcPr marL="6475" marR="6475" marT="6475" marB="0" anchor="b">
                    <a:lnL w="6350" cap="flat" cmpd="sng" algn="ctr">
                      <a:solidFill>
                        <a:srgbClr val="D8D8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8D8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8D8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05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112%</a:t>
                      </a:r>
                    </a:p>
                  </a:txBody>
                  <a:tcPr marL="6475" marR="6475" marT="6475" marB="0" anchor="ctr">
                    <a:lnL w="635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55301855"/>
                  </a:ext>
                </a:extLst>
              </a:tr>
              <a:tr h="188078">
                <a:tc>
                  <a:txBody>
                    <a:bodyPr/>
                    <a:lstStyle/>
                    <a:p>
                      <a:pPr algn="l" fontAlgn="b"/>
                      <a:r>
                        <a:rPr lang="es-419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UPP</a:t>
                      </a:r>
                    </a:p>
                  </a:txBody>
                  <a:tcPr marL="6475" marR="6475" marT="6475" marB="0" anchor="b">
                    <a:lnL>
                      <a:noFill/>
                    </a:lnL>
                    <a:lnR w="6350" cap="flat" cmpd="sng" algn="ctr">
                      <a:solidFill>
                        <a:srgbClr val="D8D8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8D8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8D8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419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Unidad de Promoción y Publicidad</a:t>
                      </a:r>
                    </a:p>
                  </a:txBody>
                  <a:tcPr marL="6475" marR="6475" marT="6475" marB="0" anchor="b">
                    <a:lnL w="6350" cap="flat" cmpd="sng" algn="ctr">
                      <a:solidFill>
                        <a:srgbClr val="D8D8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8D8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05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111%</a:t>
                      </a:r>
                    </a:p>
                  </a:txBody>
                  <a:tcPr marL="6475" marR="6475" marT="6475" marB="0" anchor="ctr">
                    <a:lnL w="635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20134042"/>
                  </a:ext>
                </a:extLst>
              </a:tr>
              <a:tr h="188078">
                <a:tc>
                  <a:txBody>
                    <a:bodyPr/>
                    <a:lstStyle/>
                    <a:p>
                      <a:pPr algn="l" fontAlgn="b"/>
                      <a:r>
                        <a:rPr lang="es-419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UIEDM</a:t>
                      </a:r>
                    </a:p>
                  </a:txBody>
                  <a:tcPr marL="6475" marR="6475" marT="6475" marB="0" anchor="b">
                    <a:lnL>
                      <a:noFill/>
                    </a:lnL>
                    <a:lnR w="6350" cap="flat" cmpd="sng" algn="ctr">
                      <a:solidFill>
                        <a:srgbClr val="D8D8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8D8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8D8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419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Unidad de Importaciones, Exportaciones y Donaciones de Medicamentos</a:t>
                      </a:r>
                    </a:p>
                  </a:txBody>
                  <a:tcPr marL="6475" marR="6475" marT="6475" marB="0" anchor="b">
                    <a:lnL w="6350" cap="flat" cmpd="sng" algn="ctr">
                      <a:solidFill>
                        <a:srgbClr val="D8D8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D8D8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05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131%</a:t>
                      </a:r>
                    </a:p>
                  </a:txBody>
                  <a:tcPr marL="6475" marR="6475" marT="6475" marB="0" anchor="ctr">
                    <a:lnL w="635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8D0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25222746"/>
                  </a:ext>
                </a:extLst>
              </a:tr>
              <a:tr h="188078">
                <a:tc>
                  <a:txBody>
                    <a:bodyPr/>
                    <a:lstStyle/>
                    <a:p>
                      <a:pPr algn="l" fontAlgn="b"/>
                      <a:r>
                        <a:rPr lang="es-419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UJ</a:t>
                      </a:r>
                    </a:p>
                  </a:txBody>
                  <a:tcPr marL="6475" marR="6475" marT="6475" marB="0" anchor="b">
                    <a:lnL>
                      <a:noFill/>
                    </a:lnL>
                    <a:lnR w="6350" cap="flat" cmpd="sng" algn="ctr">
                      <a:solidFill>
                        <a:srgbClr val="D8D8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8D8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8D8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419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Unidad Jurídica</a:t>
                      </a:r>
                    </a:p>
                  </a:txBody>
                  <a:tcPr marL="6475" marR="6475" marT="6475" marB="0" anchor="b">
                    <a:lnL w="6350" cap="flat" cmpd="sng" algn="ctr">
                      <a:solidFill>
                        <a:srgbClr val="D8D8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8D0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8D8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8D8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050" b="1" i="0" u="none" strike="noStrike">
                          <a:solidFill>
                            <a:srgbClr val="385623"/>
                          </a:solidFill>
                          <a:effectLst/>
                          <a:latin typeface="Calibri" panose="020F0502020204030204" pitchFamily="34" charset="0"/>
                        </a:rPr>
                        <a:t>88%</a:t>
                      </a:r>
                    </a:p>
                  </a:txBody>
                  <a:tcPr marL="6475" marR="6475" marT="6475" marB="0" anchor="ctr">
                    <a:lnL w="6350" cap="flat" cmpd="sng" algn="ctr">
                      <a:solidFill>
                        <a:srgbClr val="A8D0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8D0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8D0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8D0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0B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49272856"/>
                  </a:ext>
                </a:extLst>
              </a:tr>
              <a:tr h="188078">
                <a:tc>
                  <a:txBody>
                    <a:bodyPr/>
                    <a:lstStyle/>
                    <a:p>
                      <a:pPr algn="l" fontAlgn="b"/>
                      <a:r>
                        <a:rPr lang="es-419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UFI</a:t>
                      </a:r>
                    </a:p>
                  </a:txBody>
                  <a:tcPr marL="6475" marR="6475" marT="6475" marB="0" anchor="b">
                    <a:lnL>
                      <a:noFill/>
                    </a:lnL>
                    <a:lnR w="6350" cap="flat" cmpd="sng" algn="ctr">
                      <a:solidFill>
                        <a:srgbClr val="D8D8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8D8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8D8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419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Unidad Financiera Institucional</a:t>
                      </a:r>
                    </a:p>
                  </a:txBody>
                  <a:tcPr marL="6475" marR="6475" marT="6475" marB="0" anchor="b">
                    <a:lnL w="6350" cap="flat" cmpd="sng" algn="ctr">
                      <a:solidFill>
                        <a:srgbClr val="D8D8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8D0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8D8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8D8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050" b="1" i="0" u="none" strike="noStrike">
                          <a:solidFill>
                            <a:srgbClr val="385623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6475" marR="6475" marT="6475" marB="0" anchor="ctr">
                    <a:lnL w="6350" cap="flat" cmpd="sng" algn="ctr">
                      <a:solidFill>
                        <a:srgbClr val="A8D0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8D0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8D0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8D0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0B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69869121"/>
                  </a:ext>
                </a:extLst>
              </a:tr>
              <a:tr h="188078">
                <a:tc>
                  <a:txBody>
                    <a:bodyPr/>
                    <a:lstStyle/>
                    <a:p>
                      <a:pPr algn="l" fontAlgn="b"/>
                      <a:r>
                        <a:rPr lang="es-419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UPL</a:t>
                      </a:r>
                    </a:p>
                  </a:txBody>
                  <a:tcPr marL="6475" marR="6475" marT="6475" marB="0" anchor="b">
                    <a:lnL>
                      <a:noFill/>
                    </a:lnL>
                    <a:lnR w="6350" cap="flat" cmpd="sng" algn="ctr">
                      <a:solidFill>
                        <a:srgbClr val="D8D8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8D8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8D8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419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Unidad de Planificación Institucional</a:t>
                      </a:r>
                    </a:p>
                  </a:txBody>
                  <a:tcPr marL="6475" marR="6475" marT="6475" marB="0" anchor="b">
                    <a:lnL w="6350" cap="flat" cmpd="sng" algn="ctr">
                      <a:solidFill>
                        <a:srgbClr val="D8D8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8D0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8D8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8D8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050" b="1" i="0" u="none" strike="noStrike">
                          <a:solidFill>
                            <a:srgbClr val="385623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6475" marR="6475" marT="6475" marB="0" anchor="ctr">
                    <a:lnL w="6350" cap="flat" cmpd="sng" algn="ctr">
                      <a:solidFill>
                        <a:srgbClr val="A8D0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8D0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8D0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8D0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0B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29536305"/>
                  </a:ext>
                </a:extLst>
              </a:tr>
              <a:tr h="188078">
                <a:tc>
                  <a:txBody>
                    <a:bodyPr/>
                    <a:lstStyle/>
                    <a:p>
                      <a:pPr algn="l" fontAlgn="b"/>
                      <a:r>
                        <a:rPr lang="es-419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UGC</a:t>
                      </a:r>
                    </a:p>
                  </a:txBody>
                  <a:tcPr marL="6475" marR="6475" marT="6475" marB="0" anchor="b">
                    <a:lnL>
                      <a:noFill/>
                    </a:lnL>
                    <a:lnR w="6350" cap="flat" cmpd="sng" algn="ctr">
                      <a:solidFill>
                        <a:srgbClr val="D8D8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8D8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8D8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419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Unidad de Gestión de la Calidad</a:t>
                      </a:r>
                    </a:p>
                  </a:txBody>
                  <a:tcPr marL="6475" marR="6475" marT="6475" marB="0" anchor="b">
                    <a:lnL w="6350" cap="flat" cmpd="sng" algn="ctr">
                      <a:solidFill>
                        <a:srgbClr val="D8D8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8D0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8D8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8D8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050" b="1" i="0" u="none" strike="noStrike">
                          <a:solidFill>
                            <a:srgbClr val="385623"/>
                          </a:solidFill>
                          <a:effectLst/>
                          <a:latin typeface="Calibri" panose="020F0502020204030204" pitchFamily="34" charset="0"/>
                        </a:rPr>
                        <a:t>88%</a:t>
                      </a:r>
                    </a:p>
                  </a:txBody>
                  <a:tcPr marL="6475" marR="6475" marT="6475" marB="0" anchor="ctr">
                    <a:lnL w="6350" cap="flat" cmpd="sng" algn="ctr">
                      <a:solidFill>
                        <a:srgbClr val="A8D0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8D0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8D0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8D0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0B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5873103"/>
                  </a:ext>
                </a:extLst>
              </a:tr>
              <a:tr h="188078">
                <a:tc>
                  <a:txBody>
                    <a:bodyPr/>
                    <a:lstStyle/>
                    <a:p>
                      <a:pPr algn="l" fontAlgn="b"/>
                      <a:r>
                        <a:rPr lang="es-419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UAI</a:t>
                      </a:r>
                    </a:p>
                  </a:txBody>
                  <a:tcPr marL="6475" marR="6475" marT="6475" marB="0" anchor="b">
                    <a:lnL>
                      <a:noFill/>
                    </a:lnL>
                    <a:lnR w="6350" cap="flat" cmpd="sng" algn="ctr">
                      <a:solidFill>
                        <a:srgbClr val="D8D8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8D8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8D8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419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Unidad de Auditoría Interna</a:t>
                      </a:r>
                    </a:p>
                  </a:txBody>
                  <a:tcPr marL="6475" marR="6475" marT="6475" marB="0" anchor="b">
                    <a:lnL w="6350" cap="flat" cmpd="sng" algn="ctr">
                      <a:solidFill>
                        <a:srgbClr val="D8D8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8D0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8D8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8D8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050" b="1" i="0" u="none" strike="noStrike">
                          <a:solidFill>
                            <a:srgbClr val="385623"/>
                          </a:solidFill>
                          <a:effectLst/>
                          <a:latin typeface="Calibri" panose="020F0502020204030204" pitchFamily="34" charset="0"/>
                        </a:rPr>
                        <a:t>98%</a:t>
                      </a:r>
                    </a:p>
                  </a:txBody>
                  <a:tcPr marL="6475" marR="6475" marT="6475" marB="0" anchor="ctr">
                    <a:lnL w="6350" cap="flat" cmpd="sng" algn="ctr">
                      <a:solidFill>
                        <a:srgbClr val="A8D0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8D0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8D0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0B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99075340"/>
                  </a:ext>
                </a:extLst>
              </a:tr>
              <a:tr h="188078">
                <a:tc>
                  <a:txBody>
                    <a:bodyPr/>
                    <a:lstStyle/>
                    <a:p>
                      <a:pPr algn="l" fontAlgn="b"/>
                      <a:r>
                        <a:rPr lang="es-419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UAIP</a:t>
                      </a:r>
                    </a:p>
                  </a:txBody>
                  <a:tcPr marL="6475" marR="6475" marT="6475" marB="0" anchor="b">
                    <a:lnL>
                      <a:noFill/>
                    </a:lnL>
                    <a:lnR w="6350" cap="flat" cmpd="sng" algn="ctr">
                      <a:solidFill>
                        <a:srgbClr val="D8D8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8D8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8D8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419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Unidad de Acceso a la Información Pública</a:t>
                      </a:r>
                    </a:p>
                  </a:txBody>
                  <a:tcPr marL="6475" marR="6475" marT="6475" marB="0" anchor="b">
                    <a:lnL w="6350" cap="flat" cmpd="sng" algn="ctr">
                      <a:solidFill>
                        <a:srgbClr val="D8D8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8D8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8D8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05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121%</a:t>
                      </a:r>
                    </a:p>
                  </a:txBody>
                  <a:tcPr marL="6475" marR="6475" marT="6475" marB="0" anchor="ctr">
                    <a:lnL w="635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78688910"/>
                  </a:ext>
                </a:extLst>
              </a:tr>
              <a:tr h="188078">
                <a:tc>
                  <a:txBody>
                    <a:bodyPr/>
                    <a:lstStyle/>
                    <a:p>
                      <a:pPr algn="l" fontAlgn="b"/>
                      <a:r>
                        <a:rPr lang="es-419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UC</a:t>
                      </a:r>
                    </a:p>
                  </a:txBody>
                  <a:tcPr marL="6475" marR="6475" marT="6475" marB="0" anchor="b">
                    <a:lnL>
                      <a:noFill/>
                    </a:lnL>
                    <a:lnR w="6350" cap="flat" cmpd="sng" algn="ctr">
                      <a:solidFill>
                        <a:srgbClr val="D8D8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8D8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8D8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419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Unidad de Comunicaciones</a:t>
                      </a:r>
                    </a:p>
                  </a:txBody>
                  <a:tcPr marL="6475" marR="6475" marT="6475" marB="0" anchor="b">
                    <a:lnL w="6350" cap="flat" cmpd="sng" algn="ctr">
                      <a:solidFill>
                        <a:srgbClr val="D8D8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8D8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8D8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05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117%</a:t>
                      </a:r>
                    </a:p>
                  </a:txBody>
                  <a:tcPr marL="6475" marR="6475" marT="6475" marB="0" anchor="ctr">
                    <a:lnL w="635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8D0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87814524"/>
                  </a:ext>
                </a:extLst>
              </a:tr>
              <a:tr h="188078">
                <a:tc>
                  <a:txBody>
                    <a:bodyPr/>
                    <a:lstStyle/>
                    <a:p>
                      <a:pPr algn="l" fontAlgn="b"/>
                      <a:r>
                        <a:rPr lang="es-419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UACI</a:t>
                      </a:r>
                    </a:p>
                  </a:txBody>
                  <a:tcPr marL="6475" marR="6475" marT="6475" marB="0" anchor="b">
                    <a:lnL>
                      <a:noFill/>
                    </a:lnL>
                    <a:lnR w="6350" cap="flat" cmpd="sng" algn="ctr">
                      <a:solidFill>
                        <a:srgbClr val="D8D8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8D8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8D8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419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Unidad de Adquisiciones y Contrataciones Institucionales</a:t>
                      </a:r>
                    </a:p>
                  </a:txBody>
                  <a:tcPr marL="6475" marR="6475" marT="6475" marB="0" anchor="b">
                    <a:lnL w="6350" cap="flat" cmpd="sng" algn="ctr">
                      <a:solidFill>
                        <a:srgbClr val="D8D8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8D0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8D8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8D8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050" b="1" i="0" u="none" strike="noStrike">
                          <a:solidFill>
                            <a:srgbClr val="385623"/>
                          </a:solidFill>
                          <a:effectLst/>
                          <a:latin typeface="Calibri" panose="020F0502020204030204" pitchFamily="34" charset="0"/>
                        </a:rPr>
                        <a:t>103%</a:t>
                      </a:r>
                    </a:p>
                  </a:txBody>
                  <a:tcPr marL="6475" marR="6475" marT="6475" marB="0" anchor="ctr">
                    <a:lnL w="6350" cap="flat" cmpd="sng" algn="ctr">
                      <a:solidFill>
                        <a:srgbClr val="A8D0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8D0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8D0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0B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52159271"/>
                  </a:ext>
                </a:extLst>
              </a:tr>
              <a:tr h="188078">
                <a:tc>
                  <a:txBody>
                    <a:bodyPr/>
                    <a:lstStyle/>
                    <a:p>
                      <a:pPr algn="l" fontAlgn="b"/>
                      <a:r>
                        <a:rPr lang="es-419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USISG</a:t>
                      </a:r>
                    </a:p>
                  </a:txBody>
                  <a:tcPr marL="6475" marR="6475" marT="6475" marB="0" anchor="b">
                    <a:lnL>
                      <a:noFill/>
                    </a:lnL>
                    <a:lnR w="6350" cap="flat" cmpd="sng" algn="ctr">
                      <a:solidFill>
                        <a:srgbClr val="D8D8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8D8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8D8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419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Unidad de Seguridad Institucional y Servicios Generales</a:t>
                      </a:r>
                    </a:p>
                  </a:txBody>
                  <a:tcPr marL="6475" marR="6475" marT="6475" marB="0" anchor="b">
                    <a:lnL w="6350" cap="flat" cmpd="sng" algn="ctr">
                      <a:solidFill>
                        <a:srgbClr val="D8D8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8D8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8D8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05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115%</a:t>
                      </a:r>
                    </a:p>
                  </a:txBody>
                  <a:tcPr marL="6475" marR="6475" marT="6475" marB="0" anchor="ctr">
                    <a:lnL w="635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59814439"/>
                  </a:ext>
                </a:extLst>
              </a:tr>
              <a:tr h="188078">
                <a:tc>
                  <a:txBody>
                    <a:bodyPr/>
                    <a:lstStyle/>
                    <a:p>
                      <a:pPr algn="l" fontAlgn="b"/>
                      <a:r>
                        <a:rPr lang="es-419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URH</a:t>
                      </a:r>
                    </a:p>
                  </a:txBody>
                  <a:tcPr marL="6475" marR="6475" marT="6475" marB="0" anchor="b">
                    <a:lnL>
                      <a:noFill/>
                    </a:lnL>
                    <a:lnR w="6350" cap="flat" cmpd="sng" algn="ctr">
                      <a:solidFill>
                        <a:srgbClr val="D8D8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8D8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8D8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419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Unidad de Recursos Humanos</a:t>
                      </a:r>
                    </a:p>
                  </a:txBody>
                  <a:tcPr marL="6475" marR="6475" marT="6475" marB="0" anchor="b">
                    <a:lnL w="6350" cap="flat" cmpd="sng" algn="ctr">
                      <a:solidFill>
                        <a:srgbClr val="D8D8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8D8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8D8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05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111%</a:t>
                      </a:r>
                    </a:p>
                  </a:txBody>
                  <a:tcPr marL="6475" marR="6475" marT="6475" marB="0" anchor="ctr">
                    <a:lnL w="635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8D0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96924318"/>
                  </a:ext>
                </a:extLst>
              </a:tr>
              <a:tr h="188078">
                <a:tc>
                  <a:txBody>
                    <a:bodyPr/>
                    <a:lstStyle/>
                    <a:p>
                      <a:pPr algn="l" fontAlgn="b"/>
                      <a:r>
                        <a:rPr lang="es-419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UI</a:t>
                      </a:r>
                    </a:p>
                  </a:txBody>
                  <a:tcPr marL="6475" marR="6475" marT="6475" marB="0" anchor="b">
                    <a:lnL>
                      <a:noFill/>
                    </a:lnL>
                    <a:lnR w="6350" cap="flat" cmpd="sng" algn="ctr">
                      <a:solidFill>
                        <a:srgbClr val="D8D8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8D8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8D8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419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Unidad de Informática</a:t>
                      </a:r>
                    </a:p>
                  </a:txBody>
                  <a:tcPr marL="6475" marR="6475" marT="6475" marB="0" anchor="b">
                    <a:lnL w="6350" cap="flat" cmpd="sng" algn="ctr">
                      <a:solidFill>
                        <a:srgbClr val="D8D8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8D0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8D8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8D8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050" b="1" i="0" u="none" strike="noStrike">
                          <a:solidFill>
                            <a:srgbClr val="385623"/>
                          </a:solidFill>
                          <a:effectLst/>
                          <a:latin typeface="Calibri" panose="020F0502020204030204" pitchFamily="34" charset="0"/>
                        </a:rPr>
                        <a:t>92%</a:t>
                      </a:r>
                    </a:p>
                  </a:txBody>
                  <a:tcPr marL="6475" marR="6475" marT="6475" marB="0" anchor="ctr">
                    <a:lnL w="6350" cap="flat" cmpd="sng" algn="ctr">
                      <a:solidFill>
                        <a:srgbClr val="A8D0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8D0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8D0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8D0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0B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79447688"/>
                  </a:ext>
                </a:extLst>
              </a:tr>
              <a:tr h="188078">
                <a:tc>
                  <a:txBody>
                    <a:bodyPr/>
                    <a:lstStyle/>
                    <a:p>
                      <a:pPr algn="l" fontAlgn="b"/>
                      <a:r>
                        <a:rPr lang="es-419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UGDA</a:t>
                      </a:r>
                    </a:p>
                  </a:txBody>
                  <a:tcPr marL="6475" marR="6475" marT="6475" marB="0" anchor="b">
                    <a:lnL>
                      <a:noFill/>
                    </a:lnL>
                    <a:lnR w="6350" cap="flat" cmpd="sng" algn="ctr">
                      <a:solidFill>
                        <a:srgbClr val="D8D8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8D8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8D8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419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Unidad de Gestión Documental y Archivo</a:t>
                      </a:r>
                    </a:p>
                  </a:txBody>
                  <a:tcPr marL="6475" marR="6475" marT="6475" marB="0" anchor="b">
                    <a:lnL w="6350" cap="flat" cmpd="sng" algn="ctr">
                      <a:solidFill>
                        <a:srgbClr val="D8D8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8D0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8D8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8D8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050" b="1" i="0" u="none" strike="noStrike">
                          <a:solidFill>
                            <a:srgbClr val="385623"/>
                          </a:solidFill>
                          <a:effectLst/>
                          <a:latin typeface="Calibri" panose="020F0502020204030204" pitchFamily="34" charset="0"/>
                        </a:rPr>
                        <a:t>93%</a:t>
                      </a:r>
                    </a:p>
                  </a:txBody>
                  <a:tcPr marL="6475" marR="6475" marT="6475" marB="0" anchor="ctr">
                    <a:lnL w="6350" cap="flat" cmpd="sng" algn="ctr">
                      <a:solidFill>
                        <a:srgbClr val="A8D0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8D0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8D0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8D0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0B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32646858"/>
                  </a:ext>
                </a:extLst>
              </a:tr>
              <a:tr h="188078">
                <a:tc>
                  <a:txBody>
                    <a:bodyPr/>
                    <a:lstStyle/>
                    <a:p>
                      <a:pPr algn="l" fontAlgn="b"/>
                      <a:r>
                        <a:rPr lang="es-419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UABI</a:t>
                      </a:r>
                    </a:p>
                  </a:txBody>
                  <a:tcPr marL="6475" marR="6475" marT="6475" marB="0" anchor="b">
                    <a:lnL>
                      <a:noFill/>
                    </a:lnL>
                    <a:lnR w="6350" cap="flat" cmpd="sng" algn="ctr">
                      <a:solidFill>
                        <a:srgbClr val="D8D8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8D8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419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Unidad de Administración de Bienes Institucionales</a:t>
                      </a:r>
                    </a:p>
                  </a:txBody>
                  <a:tcPr marL="6475" marR="6475" marT="6475" marB="0" anchor="b">
                    <a:lnL w="6350" cap="flat" cmpd="sng" algn="ctr">
                      <a:solidFill>
                        <a:srgbClr val="D8D8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8D0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8D8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050" b="1" i="0" u="none" strike="noStrike">
                          <a:solidFill>
                            <a:srgbClr val="385623"/>
                          </a:solidFill>
                          <a:effectLst/>
                          <a:latin typeface="Calibri" panose="020F0502020204030204" pitchFamily="34" charset="0"/>
                        </a:rPr>
                        <a:t>94%</a:t>
                      </a:r>
                    </a:p>
                  </a:txBody>
                  <a:tcPr marL="6475" marR="6475" marT="6475" marB="0" anchor="ctr">
                    <a:lnL w="6350" cap="flat" cmpd="sng" algn="ctr">
                      <a:solidFill>
                        <a:srgbClr val="A8D0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8D0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8D0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0B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12142819"/>
                  </a:ext>
                </a:extLst>
              </a:tr>
              <a:tr h="188078">
                <a:tc>
                  <a:txBody>
                    <a:bodyPr/>
                    <a:lstStyle/>
                    <a:p>
                      <a:pPr algn="l" fontAlgn="b"/>
                      <a:r>
                        <a:rPr lang="es-419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CLÍNICA</a:t>
                      </a:r>
                    </a:p>
                  </a:txBody>
                  <a:tcPr marL="6475" marR="6475" marT="64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419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Clínica Empresarial</a:t>
                      </a:r>
                    </a:p>
                  </a:txBody>
                  <a:tcPr marL="6475" marR="6475" marT="6475" marB="0" anchor="b">
                    <a:lnL>
                      <a:noFill/>
                    </a:lnL>
                    <a:lnR w="635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05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191%</a:t>
                      </a:r>
                    </a:p>
                  </a:txBody>
                  <a:tcPr marL="6475" marR="6475" marT="6475" marB="0" anchor="ctr">
                    <a:lnL w="635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0746163"/>
                  </a:ext>
                </a:extLst>
              </a:tr>
              <a:tr h="188078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s-419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% GLOBAL DE DESEMPEÑO</a:t>
                      </a:r>
                    </a:p>
                  </a:txBody>
                  <a:tcPr marL="6475" marR="6475" marT="6475" marB="0" anchor="b">
                    <a:lnL>
                      <a:noFill/>
                    </a:lnL>
                    <a:lnR w="635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419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050" b="1" i="0" u="none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112%</a:t>
                      </a:r>
                    </a:p>
                  </a:txBody>
                  <a:tcPr marL="6475" marR="6475" marT="6475" marB="0" anchor="ctr">
                    <a:lnL w="635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8377828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877591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>
            <a:extLst>
              <a:ext uri="{FF2B5EF4-FFF2-40B4-BE49-F238E27FC236}">
                <a16:creationId xmlns:a16="http://schemas.microsoft.com/office/drawing/2014/main" id="{D0F81D44-F1DD-6945-BF57-ADD27B8CAAB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ítulo 3">
            <a:extLst>
              <a:ext uri="{FF2B5EF4-FFF2-40B4-BE49-F238E27FC236}">
                <a16:creationId xmlns:a16="http://schemas.microsoft.com/office/drawing/2014/main" id="{F4CBFAF8-3FA2-4A32-9FC9-A938FB5FA074}"/>
              </a:ext>
            </a:extLst>
          </p:cNvPr>
          <p:cNvSpPr txBox="1">
            <a:spLocks/>
          </p:cNvSpPr>
          <p:nvPr/>
        </p:nvSpPr>
        <p:spPr>
          <a:xfrm rot="16200000">
            <a:off x="-2444610" y="3043934"/>
            <a:ext cx="6159997" cy="664320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SV" sz="3600" b="1" dirty="0" smtClean="0">
                <a:latin typeface="Bembo std" panose="02020605060306020A03" pitchFamily="18" charset="0"/>
                <a:ea typeface="Tahoma" panose="020B0604030504040204" pitchFamily="34" charset="0"/>
                <a:cs typeface="Tahoma" panose="020B0604030504040204" pitchFamily="34" charset="0"/>
              </a:rPr>
              <a:t>ASPECTOS RELEVANTES</a:t>
            </a:r>
            <a:endParaRPr lang="es-SV" sz="3600" b="1" dirty="0">
              <a:latin typeface="Bembo std" panose="02020605060306020A03" pitchFamily="18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" name="CuadroTexto 3"/>
          <p:cNvSpPr txBox="1"/>
          <p:nvPr/>
        </p:nvSpPr>
        <p:spPr>
          <a:xfrm>
            <a:off x="1287521" y="278137"/>
            <a:ext cx="10553888" cy="63017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s-419" sz="1600" b="1" dirty="0" smtClean="0"/>
              <a:t>2,841</a:t>
            </a:r>
            <a:r>
              <a:rPr lang="es-419" sz="1300" dirty="0" smtClean="0"/>
              <a:t> </a:t>
            </a:r>
            <a:r>
              <a:rPr lang="es-419" sz="1300" dirty="0"/>
              <a:t>Evaluación de solicitudes de </a:t>
            </a:r>
            <a:r>
              <a:rPr lang="es-419" sz="1300" b="1" dirty="0"/>
              <a:t>transferencias</a:t>
            </a:r>
            <a:r>
              <a:rPr lang="es-419" sz="1300" dirty="0"/>
              <a:t>.</a:t>
            </a: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s-419" sz="1600" b="1" dirty="0" smtClean="0"/>
              <a:t>2,461</a:t>
            </a:r>
            <a:r>
              <a:rPr lang="es-419" sz="1600" dirty="0" smtClean="0"/>
              <a:t> </a:t>
            </a:r>
            <a:r>
              <a:rPr lang="es-419" sz="1300" dirty="0"/>
              <a:t>Autorizaciones de </a:t>
            </a:r>
            <a:r>
              <a:rPr lang="es-419" sz="1300" b="1" dirty="0"/>
              <a:t>permisos especiales de importación</a:t>
            </a:r>
            <a:r>
              <a:rPr lang="es-419" sz="1300" dirty="0"/>
              <a:t>.</a:t>
            </a: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s-419" sz="1600" b="1" dirty="0" smtClean="0"/>
              <a:t>20,831</a:t>
            </a:r>
            <a:r>
              <a:rPr lang="es-419" sz="1300" dirty="0" smtClean="0"/>
              <a:t> </a:t>
            </a:r>
            <a:r>
              <a:rPr lang="es-419" sz="1300" dirty="0"/>
              <a:t>Autorizaciones de </a:t>
            </a:r>
            <a:r>
              <a:rPr lang="es-419" sz="1300" b="1" dirty="0"/>
              <a:t>importación en CIEX</a:t>
            </a:r>
            <a:r>
              <a:rPr lang="es-419" sz="1300" dirty="0" smtClean="0"/>
              <a:t>.</a:t>
            </a: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s-419" sz="1600" b="1" dirty="0" smtClean="0"/>
              <a:t>1,255</a:t>
            </a:r>
            <a:r>
              <a:rPr lang="es-MX" sz="1300" dirty="0" smtClean="0"/>
              <a:t> </a:t>
            </a:r>
            <a:r>
              <a:rPr lang="es-MX" sz="1300" dirty="0"/>
              <a:t>productos </a:t>
            </a:r>
            <a:r>
              <a:rPr lang="es-MX" sz="1300" b="1" dirty="0"/>
              <a:t>cosméticos e higiénicos </a:t>
            </a:r>
            <a:r>
              <a:rPr lang="es-MX" sz="1300" dirty="0"/>
              <a:t>autorizados en el periodo.</a:t>
            </a:r>
            <a:endParaRPr lang="es-419" sz="1300" dirty="0"/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s-MX" sz="1600" b="1" dirty="0" smtClean="0"/>
              <a:t>1,578</a:t>
            </a:r>
            <a:r>
              <a:rPr lang="es-MX" sz="1300" b="1" dirty="0" smtClean="0"/>
              <a:t> </a:t>
            </a:r>
            <a:r>
              <a:rPr lang="es-MX" sz="1300" b="1" dirty="0"/>
              <a:t>pruebas analíticas realizadas en dispositivos médicos </a:t>
            </a:r>
            <a:r>
              <a:rPr lang="es-MX" sz="1300" dirty="0"/>
              <a:t>como parte de la vigilancia posterior a la comercialización.</a:t>
            </a: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s-419" sz="1600" b="1" dirty="0" smtClean="0"/>
              <a:t>1,735</a:t>
            </a:r>
            <a:r>
              <a:rPr lang="es-419" sz="1300" dirty="0" smtClean="0"/>
              <a:t> </a:t>
            </a:r>
            <a:r>
              <a:rPr lang="es-419" sz="1300" dirty="0"/>
              <a:t>autorizaciones de </a:t>
            </a:r>
            <a:r>
              <a:rPr lang="es-419" sz="1300" b="1" dirty="0"/>
              <a:t>promoción y publicidad </a:t>
            </a:r>
            <a:r>
              <a:rPr lang="es-419" sz="1300" dirty="0"/>
              <a:t>de medicamentos.</a:t>
            </a: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s-419" sz="1600" b="1" dirty="0" smtClean="0"/>
              <a:t>2,136</a:t>
            </a:r>
            <a:r>
              <a:rPr lang="es-419" sz="1400" b="1" dirty="0" smtClean="0"/>
              <a:t> </a:t>
            </a:r>
            <a:r>
              <a:rPr lang="es-419" sz="1300" dirty="0" smtClean="0"/>
              <a:t>Autorizaciones </a:t>
            </a:r>
            <a:r>
              <a:rPr lang="es-419" sz="1300" dirty="0"/>
              <a:t>de </a:t>
            </a:r>
            <a:r>
              <a:rPr lang="es-419" sz="1300" b="1" dirty="0"/>
              <a:t>productos químicos</a:t>
            </a:r>
            <a:r>
              <a:rPr lang="es-419" sz="1300" dirty="0"/>
              <a:t>. </a:t>
            </a: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s-MX" sz="1600" b="1" dirty="0" smtClean="0"/>
              <a:t>104</a:t>
            </a:r>
            <a:r>
              <a:rPr lang="es-MX" sz="1300" b="1" dirty="0" smtClean="0"/>
              <a:t> </a:t>
            </a:r>
            <a:r>
              <a:rPr lang="es-MX" sz="1300" b="1" dirty="0"/>
              <a:t>pruebas analíticas fisicoquímicas y microbiológicas </a:t>
            </a:r>
            <a:r>
              <a:rPr lang="es-MX" sz="1300" dirty="0"/>
              <a:t>realizadas a medicamentos y productos afines, como parte de la </a:t>
            </a:r>
            <a:r>
              <a:rPr lang="es-MX" sz="1300" b="1" dirty="0"/>
              <a:t>vigilancia </a:t>
            </a:r>
            <a:r>
              <a:rPr lang="es-MX" sz="1300" dirty="0"/>
              <a:t>posterior a la comercialización.</a:t>
            </a: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s-MX" sz="1600" b="1" dirty="0" smtClean="0"/>
              <a:t>1388 </a:t>
            </a:r>
            <a:r>
              <a:rPr lang="es-MX" sz="1300" b="1" dirty="0"/>
              <a:t>pruebas analíticas fisicoquímicas y microbiológicas </a:t>
            </a:r>
            <a:r>
              <a:rPr lang="es-MX" sz="1300" dirty="0"/>
              <a:t>realizadas a medicamentos y productos afines, en </a:t>
            </a:r>
            <a:r>
              <a:rPr lang="es-MX" sz="1300" b="1" dirty="0"/>
              <a:t>primer lote </a:t>
            </a:r>
            <a:r>
              <a:rPr lang="es-MX" sz="1300" dirty="0"/>
              <a:t>de comercialización. </a:t>
            </a: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s-MX" sz="1600" b="1" dirty="0" smtClean="0"/>
              <a:t>461 </a:t>
            </a:r>
            <a:r>
              <a:rPr lang="es-MX" sz="1300" b="1" dirty="0" smtClean="0"/>
              <a:t>publicaciones </a:t>
            </a:r>
            <a:r>
              <a:rPr lang="es-MX" sz="1300" dirty="0" smtClean="0"/>
              <a:t>informativas en redes sociales </a:t>
            </a:r>
            <a:r>
              <a:rPr lang="es-MX" sz="1300" b="1" dirty="0" smtClean="0"/>
              <a:t>y campañas </a:t>
            </a:r>
            <a:r>
              <a:rPr lang="es-MX" sz="1300" dirty="0" smtClean="0"/>
              <a:t>de uso racional de medicamentos para la población.</a:t>
            </a: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s-MX" sz="1600" b="1" dirty="0" smtClean="0"/>
              <a:t>154</a:t>
            </a:r>
            <a:r>
              <a:rPr lang="es-MX" dirty="0" smtClean="0"/>
              <a:t> </a:t>
            </a:r>
            <a:r>
              <a:rPr lang="es-MX" sz="1300" b="1" dirty="0"/>
              <a:t>establecimientos </a:t>
            </a:r>
            <a:r>
              <a:rPr lang="es-MX" sz="1300" dirty="0"/>
              <a:t>autorizados en el periodo.</a:t>
            </a: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s-MX" sz="1600" b="1" dirty="0" smtClean="0"/>
              <a:t>430</a:t>
            </a:r>
            <a:r>
              <a:rPr lang="es-MX" sz="1300" dirty="0" smtClean="0"/>
              <a:t> </a:t>
            </a:r>
            <a:r>
              <a:rPr lang="es-MX" sz="1300" b="1" dirty="0" smtClean="0"/>
              <a:t>dispositivos </a:t>
            </a:r>
            <a:r>
              <a:rPr lang="es-MX" sz="1300" b="1" dirty="0"/>
              <a:t>médicos </a:t>
            </a:r>
            <a:r>
              <a:rPr lang="es-MX" sz="1300" dirty="0"/>
              <a:t>autorizados en el periodo.</a:t>
            </a:r>
            <a:endParaRPr lang="es-419" sz="1300" dirty="0"/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s-MX" sz="1600" b="1" dirty="0" smtClean="0"/>
              <a:t>315</a:t>
            </a:r>
            <a:r>
              <a:rPr lang="es-MX" sz="1300" dirty="0" smtClean="0"/>
              <a:t> </a:t>
            </a:r>
            <a:r>
              <a:rPr lang="es-MX" sz="1300" b="1" dirty="0" smtClean="0"/>
              <a:t>medicamentos </a:t>
            </a:r>
            <a:r>
              <a:rPr lang="es-MX" sz="1300" dirty="0" smtClean="0"/>
              <a:t>autorizados </a:t>
            </a:r>
            <a:r>
              <a:rPr lang="es-MX" sz="1300" dirty="0"/>
              <a:t>en el periodo.</a:t>
            </a:r>
            <a:endParaRPr lang="es-419" sz="1300" dirty="0"/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s-419" sz="1600" b="1" dirty="0" smtClean="0"/>
              <a:t>117</a:t>
            </a:r>
            <a:r>
              <a:rPr lang="es-419" sz="1600" dirty="0" smtClean="0"/>
              <a:t> </a:t>
            </a:r>
            <a:r>
              <a:rPr lang="es-419" sz="1300" b="1" dirty="0" smtClean="0"/>
              <a:t>Inspecciones </a:t>
            </a:r>
            <a:r>
              <a:rPr lang="es-419" sz="1300" dirty="0" smtClean="0"/>
              <a:t>de establecimientos y buenas prácticas.</a:t>
            </a: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s-419" sz="1600" b="1" dirty="0" smtClean="0"/>
              <a:t>366</a:t>
            </a:r>
            <a:r>
              <a:rPr lang="es-419" sz="1300" dirty="0" smtClean="0"/>
              <a:t> </a:t>
            </a:r>
            <a:r>
              <a:rPr lang="es-419" sz="1300" b="1" dirty="0" smtClean="0"/>
              <a:t>Inspecciones </a:t>
            </a:r>
            <a:r>
              <a:rPr lang="es-419" sz="1300" dirty="0" smtClean="0"/>
              <a:t>por vigilancia sanitaria.</a:t>
            </a: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s-MX" sz="1300" b="1" dirty="0" smtClean="0"/>
              <a:t>83 </a:t>
            </a:r>
            <a:r>
              <a:rPr lang="es-MX" sz="1300" dirty="0"/>
              <a:t>lotes de vacunas liberados (corresponde a </a:t>
            </a:r>
            <a:r>
              <a:rPr lang="es-MX" sz="1300" b="1" dirty="0" smtClean="0"/>
              <a:t>8.90</a:t>
            </a:r>
            <a:r>
              <a:rPr lang="es-MX" sz="1600" b="1" dirty="0" smtClean="0"/>
              <a:t> </a:t>
            </a:r>
            <a:r>
              <a:rPr lang="es-MX" sz="1600" b="1" dirty="0"/>
              <a:t>millones de dosis</a:t>
            </a:r>
            <a:r>
              <a:rPr lang="es-MX" sz="1300" dirty="0"/>
              <a:t>). </a:t>
            </a:r>
            <a:r>
              <a:rPr lang="es-MX" sz="1300" dirty="0" smtClean="0"/>
              <a:t>El 86.5% </a:t>
            </a:r>
            <a:r>
              <a:rPr lang="es-MX" sz="1300" dirty="0"/>
              <a:t>corresponde a vacunas contra el COVID-19 solicitadas por MINSAL</a:t>
            </a:r>
            <a:r>
              <a:rPr lang="es-MX" sz="1300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7400166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0 Imagen">
            <a:extLst>
              <a:ext uri="{FF2B5EF4-FFF2-40B4-BE49-F238E27FC236}">
                <a16:creationId xmlns:a16="http://schemas.microsoft.com/office/drawing/2014/main" id="{4E6D6FB5-0D4A-46C3-A112-326DA52282C2}"/>
              </a:ext>
            </a:extLst>
          </p:cNvPr>
          <p:cNvPicPr/>
          <p:nvPr/>
        </p:nvPicPr>
        <p:blipFill rotWithShape="1">
          <a:blip r:embed="rId2" cstate="print">
            <a:clrChange>
              <a:clrFrom>
                <a:srgbClr val="08090A">
                  <a:alpha val="14902"/>
                </a:srgbClr>
              </a:clrFrom>
              <a:clrTo>
                <a:srgbClr val="08090A">
                  <a:alpha val="0"/>
                </a:srgbClr>
              </a:clrTo>
            </a:clrChange>
            <a:lum bright="70000" contrast="-70000"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-40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21002" b="12878"/>
          <a:stretch/>
        </p:blipFill>
        <p:spPr>
          <a:xfrm>
            <a:off x="4419600" y="207818"/>
            <a:ext cx="7772400" cy="6650182"/>
          </a:xfrm>
          <a:prstGeom prst="rect">
            <a:avLst/>
          </a:prstGeom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34A8A772-6907-4838-B016-336728078E4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19388" y="2525520"/>
            <a:ext cx="9144000" cy="1449892"/>
          </a:xfrm>
        </p:spPr>
        <p:txBody>
          <a:bodyPr>
            <a:noAutofit/>
          </a:bodyPr>
          <a:lstStyle/>
          <a:p>
            <a:r>
              <a:rPr lang="es-MX" sz="9600" b="1" dirty="0">
                <a:latin typeface="Bembo std" panose="02020605060306020A03" pitchFamily="18" charset="0"/>
                <a:ea typeface="Tahoma" panose="020B0604030504040204" pitchFamily="34" charset="0"/>
                <a:cs typeface="Tahoma" panose="020B0604030504040204" pitchFamily="34" charset="0"/>
              </a:rPr>
              <a:t>¡Gracias!</a:t>
            </a:r>
            <a:endParaRPr lang="es-SV" sz="9600" b="1" dirty="0">
              <a:latin typeface="Bembo std" panose="02020605060306020A03" pitchFamily="18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7" name="Imagen 6">
            <a:extLst>
              <a:ext uri="{FF2B5EF4-FFF2-40B4-BE49-F238E27FC236}">
                <a16:creationId xmlns:a16="http://schemas.microsoft.com/office/drawing/2014/main" id="{FF68116F-587E-497C-9F49-A4AE331248C6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19600" y="328915"/>
            <a:ext cx="2943576" cy="16557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27401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2408</TotalTime>
  <Words>486</Words>
  <Application>Microsoft Office PowerPoint</Application>
  <PresentationFormat>Panorámica</PresentationFormat>
  <Paragraphs>122</Paragraphs>
  <Slides>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12" baseType="lpstr">
      <vt:lpstr>Arial</vt:lpstr>
      <vt:lpstr>Bembo std</vt:lpstr>
      <vt:lpstr>Calibri</vt:lpstr>
      <vt:lpstr>Calibri </vt:lpstr>
      <vt:lpstr>Calibri Light</vt:lpstr>
      <vt:lpstr>Tahoma</vt:lpstr>
      <vt:lpstr>Tema de Office</vt:lpstr>
      <vt:lpstr>Presentación de PowerPoint</vt:lpstr>
      <vt:lpstr>Presentación de PowerPoint</vt:lpstr>
      <vt:lpstr>% DESEMPEÑO  3er. Trimestre  Cumplimiento de actividades</vt:lpstr>
      <vt:lpstr>Presentación de PowerPoint</vt:lpstr>
      <vt:lpstr>¡Gracias!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Karen Carias</dc:creator>
  <cp:lastModifiedBy>Daysi Concepcion Orellana de Larin</cp:lastModifiedBy>
  <cp:revision>85</cp:revision>
  <dcterms:created xsi:type="dcterms:W3CDTF">2020-08-17T23:35:56Z</dcterms:created>
  <dcterms:modified xsi:type="dcterms:W3CDTF">2022-01-21T16:14:14Z</dcterms:modified>
</cp:coreProperties>
</file>