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0"/>
  </p:notesMasterIdLst>
  <p:sldIdLst>
    <p:sldId id="257" r:id="rId2"/>
    <p:sldId id="260" r:id="rId3"/>
    <p:sldId id="258" r:id="rId4"/>
    <p:sldId id="259" r:id="rId5"/>
    <p:sldId id="303" r:id="rId6"/>
    <p:sldId id="304" r:id="rId7"/>
    <p:sldId id="307" r:id="rId8"/>
    <p:sldId id="379" r:id="rId9"/>
    <p:sldId id="311" r:id="rId10"/>
    <p:sldId id="320" r:id="rId11"/>
    <p:sldId id="317" r:id="rId12"/>
    <p:sldId id="296" r:id="rId13"/>
    <p:sldId id="318" r:id="rId14"/>
    <p:sldId id="324" r:id="rId15"/>
    <p:sldId id="319" r:id="rId16"/>
    <p:sldId id="306" r:id="rId17"/>
    <p:sldId id="315" r:id="rId18"/>
    <p:sldId id="378" r:id="rId19"/>
    <p:sldId id="321" r:id="rId20"/>
    <p:sldId id="294" r:id="rId21"/>
    <p:sldId id="301" r:id="rId22"/>
    <p:sldId id="297" r:id="rId23"/>
    <p:sldId id="309" r:id="rId24"/>
    <p:sldId id="298" r:id="rId25"/>
    <p:sldId id="308" r:id="rId26"/>
    <p:sldId id="300" r:id="rId27"/>
    <p:sldId id="290" r:id="rId28"/>
    <p:sldId id="354" r:id="rId29"/>
    <p:sldId id="302" r:id="rId30"/>
    <p:sldId id="348" r:id="rId31"/>
    <p:sldId id="310" r:id="rId32"/>
    <p:sldId id="356" r:id="rId33"/>
    <p:sldId id="355" r:id="rId34"/>
    <p:sldId id="312" r:id="rId35"/>
    <p:sldId id="265" r:id="rId36"/>
    <p:sldId id="362" r:id="rId37"/>
    <p:sldId id="285" r:id="rId38"/>
    <p:sldId id="286" r:id="rId39"/>
    <p:sldId id="288" r:id="rId40"/>
    <p:sldId id="287" r:id="rId41"/>
    <p:sldId id="289" r:id="rId42"/>
    <p:sldId id="325" r:id="rId43"/>
    <p:sldId id="282" r:id="rId44"/>
    <p:sldId id="326" r:id="rId45"/>
    <p:sldId id="327" r:id="rId46"/>
    <p:sldId id="329" r:id="rId47"/>
    <p:sldId id="331" r:id="rId48"/>
    <p:sldId id="328" r:id="rId49"/>
    <p:sldId id="330" r:id="rId50"/>
    <p:sldId id="332" r:id="rId51"/>
    <p:sldId id="333" r:id="rId52"/>
    <p:sldId id="334" r:id="rId53"/>
    <p:sldId id="336" r:id="rId54"/>
    <p:sldId id="337" r:id="rId55"/>
    <p:sldId id="338" r:id="rId56"/>
    <p:sldId id="339" r:id="rId57"/>
    <p:sldId id="340" r:id="rId58"/>
    <p:sldId id="341" r:id="rId59"/>
    <p:sldId id="342" r:id="rId60"/>
    <p:sldId id="344" r:id="rId61"/>
    <p:sldId id="380" r:id="rId62"/>
    <p:sldId id="350" r:id="rId63"/>
    <p:sldId id="351" r:id="rId64"/>
    <p:sldId id="346" r:id="rId65"/>
    <p:sldId id="349" r:id="rId66"/>
    <p:sldId id="352" r:id="rId67"/>
    <p:sldId id="363" r:id="rId68"/>
    <p:sldId id="347" r:id="rId69"/>
  </p:sldIdLst>
  <p:sldSz cx="9144000" cy="5143500" type="screen16x9"/>
  <p:notesSz cx="6858000" cy="9144000"/>
  <p:embeddedFontLst>
    <p:embeddedFont>
      <p:font typeface="Noto Sans Armenian" pitchFamily="34"/>
      <p:regular r:id="rId71"/>
      <p:bold r:id="rId72"/>
    </p:embeddedFont>
    <p:embeddedFont>
      <p:font typeface="Arial Narrow" pitchFamily="34" charset="0"/>
      <p:regular r:id="rId73"/>
      <p:bold r:id="rId74"/>
      <p:italic r:id="rId75"/>
      <p:boldItalic r:id="rId76"/>
    </p:embeddedFont>
    <p:embeddedFont>
      <p:font typeface="MS PGothic" pitchFamily="34" charset="-128"/>
      <p:regular r:id="rId77"/>
    </p:embeddedFont>
    <p:embeddedFont>
      <p:font typeface="Aharoni" pitchFamily="2" charset="-79"/>
      <p:bold r:id="rId78"/>
    </p:embeddedFont>
    <p:embeddedFont>
      <p:font typeface="Oswald" charset="0"/>
      <p:regular r:id="rId79"/>
      <p:bold r:id="rId80"/>
    </p:embeddedFont>
    <p:embeddedFont>
      <p:font typeface="Roboto Condensed" charset="0"/>
      <p:regular r:id="rId81"/>
      <p:bold r:id="rId82"/>
      <p:italic r:id="rId83"/>
      <p:boldItalic r:id="rId84"/>
    </p:embeddedFont>
    <p:embeddedFont>
      <p:font typeface="DotumChe" pitchFamily="49" charset="-127"/>
      <p:regular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43"/>
    <a:srgbClr val="F39D03"/>
    <a:srgbClr val="FF9900"/>
    <a:srgbClr val="2779C3"/>
    <a:srgbClr val="3796B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94671" autoAdjust="0"/>
  </p:normalViewPr>
  <p:slideViewPr>
    <p:cSldViewPr>
      <p:cViewPr>
        <p:scale>
          <a:sx n="50" d="100"/>
          <a:sy n="50" d="100"/>
        </p:scale>
        <p:origin x="-1722" y="-786"/>
      </p:cViewPr>
      <p:guideLst>
        <p:guide orient="horz" pos="1620"/>
        <p:guide pos="288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6.fntdata"/><Relationship Id="rId84" Type="http://schemas.openxmlformats.org/officeDocument/2006/relationships/font" Target="fonts/font14.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font" Target="fonts/font9.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975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403651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8.xml"/><Relationship Id="rId3" Type="http://schemas.openxmlformats.org/officeDocument/2006/relationships/image" Target="../media/image5.jpeg"/><Relationship Id="rId7" Type="http://schemas.openxmlformats.org/officeDocument/2006/relationships/slide" Target="slide23.xml"/><Relationship Id="rId12" Type="http://schemas.openxmlformats.org/officeDocument/2006/relationships/slide" Target="slide29.xml"/><Relationship Id="rId2" Type="http://schemas.openxmlformats.org/officeDocument/2006/relationships/notesSlide" Target="../notesSlides/notesSlide6.xml"/><Relationship Id="rId16" Type="http://schemas.openxmlformats.org/officeDocument/2006/relationships/slide" Target="slide30.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25.xml"/><Relationship Id="rId5" Type="http://schemas.openxmlformats.org/officeDocument/2006/relationships/image" Target="../media/image7.png"/><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slide" Target="slide31.xml"/><Relationship Id="rId9" Type="http://schemas.openxmlformats.org/officeDocument/2006/relationships/slide" Target="slide21.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7.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36.xml"/><Relationship Id="rId5" Type="http://schemas.openxmlformats.org/officeDocument/2006/relationships/image" Target="../media/image7.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12.png"/><Relationship Id="rId7" Type="http://schemas.openxmlformats.org/officeDocument/2006/relationships/slide" Target="slide3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40.xml"/><Relationship Id="rId5" Type="http://schemas.openxmlformats.org/officeDocument/2006/relationships/image" Target="../media/image7.png"/><Relationship Id="rId4" Type="http://schemas.openxmlformats.org/officeDocument/2006/relationships/slide" Target="slide38.xml"/><Relationship Id="rId9"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46.xml"/><Relationship Id="rId18" Type="http://schemas.openxmlformats.org/officeDocument/2006/relationships/slide" Target="slide51.xml"/><Relationship Id="rId26" Type="http://schemas.openxmlformats.org/officeDocument/2006/relationships/slide" Target="slide67.xml"/><Relationship Id="rId3" Type="http://schemas.openxmlformats.org/officeDocument/2006/relationships/slide" Target="slide54.xml"/><Relationship Id="rId21" Type="http://schemas.openxmlformats.org/officeDocument/2006/relationships/slide" Target="slide62.xml"/><Relationship Id="rId7" Type="http://schemas.openxmlformats.org/officeDocument/2006/relationships/slide" Target="slide58.xml"/><Relationship Id="rId12" Type="http://schemas.openxmlformats.org/officeDocument/2006/relationships/slide" Target="slide45.xml"/><Relationship Id="rId17" Type="http://schemas.openxmlformats.org/officeDocument/2006/relationships/slide" Target="slide50.xml"/><Relationship Id="rId25" Type="http://schemas.openxmlformats.org/officeDocument/2006/relationships/slide" Target="slide66.xml"/><Relationship Id="rId2" Type="http://schemas.openxmlformats.org/officeDocument/2006/relationships/slide" Target="slide53.xml"/><Relationship Id="rId16" Type="http://schemas.openxmlformats.org/officeDocument/2006/relationships/slide" Target="slide49.xml"/><Relationship Id="rId20" Type="http://schemas.openxmlformats.org/officeDocument/2006/relationships/slide" Target="slide61.xml"/><Relationship Id="rId1" Type="http://schemas.openxmlformats.org/officeDocument/2006/relationships/slideLayout" Target="../slideLayouts/slideLayout6.xml"/><Relationship Id="rId6" Type="http://schemas.openxmlformats.org/officeDocument/2006/relationships/slide" Target="slide57.xml"/><Relationship Id="rId11" Type="http://schemas.openxmlformats.org/officeDocument/2006/relationships/slide" Target="slide44.xml"/><Relationship Id="rId24" Type="http://schemas.openxmlformats.org/officeDocument/2006/relationships/slide" Target="slide65.xml"/><Relationship Id="rId5" Type="http://schemas.openxmlformats.org/officeDocument/2006/relationships/slide" Target="slide56.xml"/><Relationship Id="rId15" Type="http://schemas.openxmlformats.org/officeDocument/2006/relationships/slide" Target="slide48.xml"/><Relationship Id="rId23" Type="http://schemas.openxmlformats.org/officeDocument/2006/relationships/slide" Target="slide64.xml"/><Relationship Id="rId28" Type="http://schemas.openxmlformats.org/officeDocument/2006/relationships/image" Target="../media/image9.png"/><Relationship Id="rId10" Type="http://schemas.openxmlformats.org/officeDocument/2006/relationships/slide" Target="slide43.xml"/><Relationship Id="rId19" Type="http://schemas.openxmlformats.org/officeDocument/2006/relationships/slide" Target="slide52.xml"/><Relationship Id="rId4" Type="http://schemas.openxmlformats.org/officeDocument/2006/relationships/slide" Target="slide55.xml"/><Relationship Id="rId9" Type="http://schemas.openxmlformats.org/officeDocument/2006/relationships/slide" Target="slide60.xml"/><Relationship Id="rId14" Type="http://schemas.openxmlformats.org/officeDocument/2006/relationships/slide" Target="slide47.xml"/><Relationship Id="rId22" Type="http://schemas.openxmlformats.org/officeDocument/2006/relationships/slide" Target="slide63.xml"/><Relationship Id="rId27" Type="http://schemas.openxmlformats.org/officeDocument/2006/relationships/slide" Target="slide20.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5.xml"/><Relationship Id="rId3" Type="http://schemas.openxmlformats.org/officeDocument/2006/relationships/image" Target="../media/image10.png"/><Relationship Id="rId7" Type="http://schemas.openxmlformats.org/officeDocument/2006/relationships/slide" Target="slide14.xml"/><Relationship Id="rId12"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image" Target="../media/image7.png"/><Relationship Id="rId10" Type="http://schemas.openxmlformats.org/officeDocument/2006/relationships/slide" Target="slide19.xml"/><Relationship Id="rId4" Type="http://schemas.openxmlformats.org/officeDocument/2006/relationships/slide" Target="slide10.xml"/><Relationship Id="rId9" Type="http://schemas.openxmlformats.org/officeDocument/2006/relationships/slide" Target="slide18.xml"/><Relationship Id="rId1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1 Imagen"/>
          <p:cNvPicPr>
            <a:picLocks noChangeAspect="1"/>
          </p:cNvPicPr>
          <p:nvPr/>
        </p:nvPicPr>
        <p:blipFill rotWithShape="1">
          <a:blip r:embed="rId3">
            <a:extLst>
              <a:ext uri="{BEBA8EAE-BF5A-486C-A8C5-ECC9F3942E4B}">
                <a14:imgProps xmlns:a14="http://schemas.microsoft.com/office/drawing/2010/main">
                  <a14:imgLayer r:embed="rId4">
                    <a14:imgEffect>
                      <a14:backgroundRemoval t="25532" b="76478" l="32308" r="100000">
                        <a14:foregroundMark x1="43974" y1="48522" x2="43974" y2="48522"/>
                        <a14:foregroundMark x1="55641" y1="41135" x2="55641" y2="41135"/>
                        <a14:foregroundMark x1="75641" y1="35934" x2="75641" y2="35934"/>
                        <a14:foregroundMark x1="98205" y1="33511" x2="98205" y2="33511"/>
                        <a14:foregroundMark x1="43590" y1="56678" x2="43590" y2="56678"/>
                        <a14:foregroundMark x1="56410" y1="64066" x2="56410" y2="64066"/>
                        <a14:foregroundMark x1="74103" y1="69622" x2="74103" y2="69622"/>
                        <a14:foregroundMark x1="97821" y1="70567" x2="97821" y2="70567"/>
                        <a14:foregroundMark x1="89487" y1="58215" x2="89487" y2="58215"/>
                        <a14:foregroundMark x1="86410" y1="58570" x2="86410" y2="58570"/>
                        <a14:foregroundMark x1="73590" y1="58452" x2="73590" y2="58452"/>
                        <a14:foregroundMark x1="77308" y1="57683" x2="77308" y2="57683"/>
                        <a14:foregroundMark x1="82949" y1="60934" x2="82949" y2="60934"/>
                        <a14:foregroundMark x1="85513" y1="59929" x2="85513" y2="59929"/>
                        <a14:foregroundMark x1="70000" y1="55083" x2="70000" y2="55083"/>
                        <a14:foregroundMark x1="67692" y1="52009" x2="67692" y2="52009"/>
                        <a14:foregroundMark x1="69103" y1="49232" x2="69103" y2="49232"/>
                        <a14:foregroundMark x1="75513" y1="47104" x2="75513" y2="47104"/>
                        <a14:foregroundMark x1="73077" y1="46454" x2="73077" y2="46454"/>
                        <a14:foregroundMark x1="78205" y1="44799" x2="78205" y2="44799"/>
                        <a14:foregroundMark x1="80641" y1="43794" x2="80641" y2="43794"/>
                        <a14:foregroundMark x1="82949" y1="43853" x2="82949" y2="43853"/>
                        <a14:foregroundMark x1="86923" y1="58629" x2="86923" y2="58629"/>
                        <a14:foregroundMark x1="89487" y1="46868" x2="89487" y2="46868"/>
                        <a14:foregroundMark x1="96795" y1="48818" x2="96795" y2="48818"/>
                        <a14:foregroundMark x1="94103" y1="50768" x2="94103" y2="50768"/>
                        <a14:foregroundMark x1="94487" y1="49882" x2="94487" y2="49882"/>
                        <a14:foregroundMark x1="94615" y1="49527" x2="94615" y2="49527"/>
                        <a14:foregroundMark x1="93974" y1="49468" x2="93974" y2="49468"/>
                        <a14:foregroundMark x1="94744" y1="48227" x2="94744" y2="48227"/>
                        <a14:foregroundMark x1="94744" y1="48168" x2="94744" y2="48168"/>
                        <a14:foregroundMark x1="95513" y1="47991" x2="95513" y2="47991"/>
                        <a14:foregroundMark x1="97051" y1="47400" x2="97051" y2="47400"/>
                        <a14:foregroundMark x1="97821" y1="47281" x2="97821" y2="47281"/>
                        <a14:foregroundMark x1="98333" y1="47163" x2="98333" y2="47163"/>
                        <a14:foregroundMark x1="99231" y1="49054" x2="99231" y2="49054"/>
                        <a14:foregroundMark x1="99615" y1="47340" x2="99615" y2="47340"/>
                        <a14:foregroundMark x1="99231" y1="45272" x2="99231" y2="45272"/>
                        <a14:foregroundMark x1="98462" y1="40898" x2="98462" y2="40898"/>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3805" t="31273" b="26667"/>
          <a:stretch/>
        </p:blipFill>
        <p:spPr>
          <a:xfrm>
            <a:off x="7110721" y="805724"/>
            <a:ext cx="2031214" cy="3494217"/>
          </a:xfrm>
          <a:prstGeom prst="rect">
            <a:avLst/>
          </a:prstGeom>
        </p:spPr>
      </p:pic>
      <p:sp>
        <p:nvSpPr>
          <p:cNvPr id="9" name="Shape 157"/>
          <p:cNvSpPr txBox="1">
            <a:spLocks/>
          </p:cNvSpPr>
          <p:nvPr/>
        </p:nvSpPr>
        <p:spPr>
          <a:xfrm>
            <a:off x="755577" y="411510"/>
            <a:ext cx="7488832" cy="864096"/>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2400" dirty="0" smtClean="0">
                <a:solidFill>
                  <a:schemeClr val="tx1">
                    <a:lumMod val="95000"/>
                    <a:lumOff val="5000"/>
                  </a:schemeClr>
                </a:solidFill>
                <a:latin typeface="Bembo Std" pitchFamily="18" charset="0"/>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000" dirty="0" smtClean="0">
                <a:solidFill>
                  <a:schemeClr val="bg2">
                    <a:lumMod val="75000"/>
                  </a:schemeClr>
                </a:solidFill>
                <a:latin typeface="Bembo Std" pitchFamily="18" charset="0"/>
              </a:rPr>
              <a:t>ESTRUCTURA ORGANIZATIVA</a:t>
            </a:r>
            <a:endParaRPr lang="es-SV" sz="2000" dirty="0">
              <a:solidFill>
                <a:schemeClr val="bg2">
                  <a:lumMod val="75000"/>
                </a:schemeClr>
              </a:solidFill>
              <a:latin typeface="Bembo Std" pitchFamily="18" charset="0"/>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4155926"/>
            <a:ext cx="1332148" cy="793415"/>
          </a:xfrm>
          <a:prstGeom prst="rect">
            <a:avLst/>
          </a:prstGeom>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04" y="4155926"/>
            <a:ext cx="1552575" cy="809625"/>
          </a:xfrm>
          <a:prstGeom prst="rect">
            <a:avLst/>
          </a:prstGeom>
        </p:spPr>
      </p:pic>
      <p:pic>
        <p:nvPicPr>
          <p:cNvPr id="4" name="3 Imagen"/>
          <p:cNvPicPr>
            <a:picLocks noChangeAspect="1"/>
          </p:cNvPicPr>
          <p:nvPr/>
        </p:nvPicPr>
        <p:blipFill rotWithShape="1">
          <a:blip r:embed="rId7">
            <a:extLst>
              <a:ext uri="{28A0092B-C50C-407E-A947-70E740481C1C}">
                <a14:useLocalDpi xmlns:a14="http://schemas.microsoft.com/office/drawing/2010/main" val="0"/>
              </a:ext>
            </a:extLst>
          </a:blip>
          <a:srcRect l="24122" t="10807" r="24872" b="10375"/>
          <a:stretch/>
        </p:blipFill>
        <p:spPr>
          <a:xfrm>
            <a:off x="3203848" y="1451670"/>
            <a:ext cx="2555200" cy="2632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12</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Ricardo Ernesto </a:t>
            </a:r>
            <a:r>
              <a:rPr lang="es-SV" sz="1400" b="1" dirty="0">
                <a:solidFill>
                  <a:schemeClr val="accent1">
                    <a:lumMod val="75000"/>
                  </a:schemeClr>
                </a:solidFill>
                <a:effectLst>
                  <a:outerShdw blurRad="38100" dist="38100" dir="2700000" algn="tl">
                    <a:srgbClr val="000000">
                      <a:alpha val="43137"/>
                    </a:srgbClr>
                  </a:outerShdw>
                </a:effectLst>
              </a:rPr>
              <a:t>Qui</a:t>
            </a:r>
            <a:r>
              <a:rPr lang="es-SV" sz="1400" b="1" dirty="0">
                <a:solidFill>
                  <a:schemeClr val="accent1">
                    <a:lumMod val="75000"/>
                  </a:schemeClr>
                </a:solidFill>
                <a:effectLst>
                  <a:outerShdw blurRad="38100" dist="38100" dir="2700000" algn="tl">
                    <a:srgbClr val="000000">
                      <a:alpha val="43137"/>
                    </a:srgbClr>
                  </a:outerShdw>
                </a:effectLst>
                <a:latin typeface="Noto Sans Armenian" pitchFamily="34"/>
              </a:rPr>
              <a:t>ñ</a:t>
            </a:r>
            <a:r>
              <a:rPr lang="es-SV" sz="1400" b="1" dirty="0">
                <a:solidFill>
                  <a:schemeClr val="accent1">
                    <a:lumMod val="75000"/>
                  </a:schemeClr>
                </a:solidFill>
                <a:effectLst>
                  <a:outerShdw blurRad="38100" dist="38100" dir="2700000" algn="tl">
                    <a:srgbClr val="000000">
                      <a:alpha val="43137"/>
                    </a:srgbClr>
                  </a:outerShdw>
                </a:effectLst>
              </a:rPr>
              <a:t>onez Celis.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a:hlinkClick r:id="rId4" action="ppaction://hlinksldjump"/>
          </p:cNvPr>
          <p:cNvSpPr/>
          <p:nvPr/>
        </p:nvSpPr>
        <p:spPr>
          <a:xfrm>
            <a:off x="683568" y="339502"/>
            <a:ext cx="7776864"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14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a:t>
            </a:r>
            <a:r>
              <a:rPr lang="es-SV" sz="1400" b="1" dirty="0" smtClean="0">
                <a:solidFill>
                  <a:schemeClr val="accent1">
                    <a:lumMod val="75000"/>
                  </a:schemeClr>
                </a:solidFill>
                <a:effectLst>
                  <a:outerShdw blurRad="38100" dist="38100" dir="2700000" algn="tl">
                    <a:srgbClr val="000000">
                      <a:alpha val="43137"/>
                    </a:srgbClr>
                  </a:outerShdw>
                </a:effectLst>
              </a:rPr>
              <a:t>: María Lourdes Raquel Valle Vides. </a:t>
            </a:r>
            <a:r>
              <a:rPr lang="es-SV" sz="1400" b="1" dirty="0">
                <a:solidFill>
                  <a:schemeClr val="accent1">
                    <a:lumMod val="75000"/>
                  </a:schemeClr>
                </a:solidFill>
                <a:effectLst>
                  <a:outerShdw blurRad="38100" dist="38100" dir="2700000" algn="tl">
                    <a:srgbClr val="000000">
                      <a:alpha val="43137"/>
                    </a:srgbClr>
                  </a:outerShdw>
                </a:effectLst>
              </a:rPr>
              <a:t>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Infraestructura y Mantenimiento. </a:t>
            </a: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60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76552" y="1203598"/>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 </a:t>
            </a:r>
            <a:r>
              <a:rPr lang="pt-BR" sz="1400" b="1" dirty="0" smtClean="0">
                <a:solidFill>
                  <a:schemeClr val="accent1">
                    <a:lumMod val="75000"/>
                  </a:schemeClr>
                </a:solidFill>
                <a:effectLst>
                  <a:outerShdw blurRad="38100" dist="38100" dir="2700000" algn="tl">
                    <a:srgbClr val="000000">
                      <a:alpha val="43137"/>
                    </a:srgbClr>
                  </a:outerShdw>
                </a:effectLst>
              </a:rPr>
              <a:t>Jonathan </a:t>
            </a:r>
            <a:r>
              <a:rPr lang="pt-BR" sz="1400" b="1" dirty="0" err="1" smtClean="0">
                <a:solidFill>
                  <a:schemeClr val="accent1">
                    <a:lumMod val="75000"/>
                  </a:schemeClr>
                </a:solidFill>
                <a:effectLst>
                  <a:outerShdw blurRad="38100" dist="38100" dir="2700000" algn="tl">
                    <a:srgbClr val="000000">
                      <a:alpha val="43137"/>
                    </a:srgbClr>
                  </a:outerShdw>
                </a:effectLst>
              </a:rPr>
              <a:t>Benjamín</a:t>
            </a:r>
            <a:r>
              <a:rPr lang="pt-BR" sz="1400" b="1" dirty="0" smtClean="0">
                <a:solidFill>
                  <a:schemeClr val="accent1">
                    <a:lumMod val="75000"/>
                  </a:schemeClr>
                </a:solidFill>
                <a:effectLst>
                  <a:outerShdw blurRad="38100" dist="38100" dir="2700000" algn="tl">
                    <a:srgbClr val="000000">
                      <a:alpha val="43137"/>
                    </a:srgbClr>
                  </a:outerShdw>
                </a:effectLst>
              </a:rPr>
              <a:t> Gómez </a:t>
            </a:r>
            <a:r>
              <a:rPr lang="pt-BR" sz="1400" b="1" dirty="0" err="1" smtClean="0">
                <a:solidFill>
                  <a:schemeClr val="accent1">
                    <a:lumMod val="75000"/>
                  </a:schemeClr>
                </a:solidFill>
                <a:effectLst>
                  <a:outerShdw blurRad="38100" dist="38100" dir="2700000" algn="tl">
                    <a:srgbClr val="000000">
                      <a:alpha val="43137"/>
                    </a:srgbClr>
                  </a:outerShdw>
                </a:effectLst>
              </a:rPr>
              <a:t>Girón</a:t>
            </a:r>
            <a:r>
              <a:rPr lang="pt-BR" sz="1400" b="1" dirty="0" smtClean="0">
                <a:solidFill>
                  <a:schemeClr val="accent1">
                    <a:lumMod val="75000"/>
                  </a:schemeClr>
                </a:solidFill>
                <a:effectLst>
                  <a:outerShdw blurRad="38100" dist="38100" dir="2700000" algn="tl">
                    <a:srgbClr val="000000">
                      <a:alpha val="43137"/>
                    </a:srgbClr>
                  </a:outerShdw>
                </a:effectLst>
              </a:rPr>
              <a:t>, Jefe de la Unidad de Infraestructura y Mantenimiento.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Logística.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55576" y="339502"/>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a:t>
            </a:r>
            <a:r>
              <a:rPr lang="es-SV" sz="1800" b="1" dirty="0">
                <a:solidFill>
                  <a:schemeClr val="accent1">
                    <a:lumMod val="75000"/>
                  </a:schemeClr>
                </a:solidFill>
                <a:latin typeface="Oswald" charset="0"/>
              </a:rPr>
              <a:t> /  FAE para la Comercialización, de Bienes y Prestación de Servicios producidos en los Talleres del Sistema Penitenciario</a:t>
            </a: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600" dirty="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Llevar </a:t>
            </a:r>
            <a:r>
              <a:rPr lang="es-SV" sz="1600" dirty="0">
                <a:solidFill>
                  <a:schemeClr val="accent1">
                    <a:lumMod val="75000"/>
                  </a:schemeClr>
                </a:solidFill>
                <a:latin typeface="Oswald" charset="0"/>
              </a:rPr>
              <a:t>un control administrativo de los bienes adquiridos por medio del Fondo </a:t>
            </a:r>
            <a:r>
              <a:rPr lang="es-SV" sz="1600" dirty="0" smtClean="0">
                <a:solidFill>
                  <a:schemeClr val="accent1">
                    <a:lumMod val="75000"/>
                  </a:schemeClr>
                </a:solidFill>
                <a:latin typeface="Oswald" charset="0"/>
              </a:rPr>
              <a:t>de Actividades </a:t>
            </a:r>
            <a:r>
              <a:rPr lang="es-SV" sz="1600" dirty="0">
                <a:solidFill>
                  <a:schemeClr val="accent1">
                    <a:lumMod val="75000"/>
                  </a:schemeClr>
                </a:solidFill>
                <a:latin typeface="Oswald" charset="0"/>
              </a:rPr>
              <a:t>Especiales(FAE)</a:t>
            </a:r>
          </a:p>
          <a:p>
            <a:pPr marL="285750" lvl="0" indent="-285750" algn="just">
              <a:buFont typeface="Arial" pitchFamily="34" charset="0"/>
              <a:buChar char="•"/>
            </a:pPr>
            <a:r>
              <a:rPr lang="es-SV" sz="1600" dirty="0">
                <a:solidFill>
                  <a:schemeClr val="accent1">
                    <a:lumMod val="75000"/>
                  </a:schemeClr>
                </a:solidFill>
                <a:latin typeface="Oswald" charset="0"/>
              </a:rPr>
              <a:t>Emitir facturas o ticket debidamente cancelados por los colectores de FAE en los </a:t>
            </a:r>
            <a:r>
              <a:rPr lang="es-SV" sz="1600" dirty="0" smtClean="0">
                <a:solidFill>
                  <a:schemeClr val="accent1">
                    <a:lumMod val="75000"/>
                  </a:schemeClr>
                </a:solidFill>
                <a:latin typeface="Oswald" charset="0"/>
              </a:rPr>
              <a:t>puntos de </a:t>
            </a:r>
            <a:r>
              <a:rPr lang="es-SV" sz="1600" dirty="0">
                <a:solidFill>
                  <a:schemeClr val="accent1">
                    <a:lumMod val="75000"/>
                  </a:schemeClr>
                </a:solidFill>
                <a:latin typeface="Oswald" charset="0"/>
              </a:rPr>
              <a:t>ventas.</a:t>
            </a:r>
          </a:p>
          <a:p>
            <a:pPr marL="285750" lvl="0" indent="-285750" algn="just">
              <a:buFont typeface="Arial" pitchFamily="34" charset="0"/>
              <a:buChar char="•"/>
            </a:pPr>
            <a:r>
              <a:rPr lang="es-SV" sz="1600" dirty="0">
                <a:solidFill>
                  <a:schemeClr val="accent1">
                    <a:lumMod val="75000"/>
                  </a:schemeClr>
                </a:solidFill>
                <a:latin typeface="Oswald" charset="0"/>
              </a:rPr>
              <a:t>Cuando sean autorizadas las erogaciones por las autoridades competentes para </a:t>
            </a:r>
            <a:r>
              <a:rPr lang="es-SV" sz="1600" dirty="0" smtClean="0">
                <a:solidFill>
                  <a:schemeClr val="accent1">
                    <a:lumMod val="75000"/>
                  </a:schemeClr>
                </a:solidFill>
                <a:latin typeface="Oswald" charset="0"/>
              </a:rPr>
              <a:t>el funcionamiento </a:t>
            </a:r>
            <a:r>
              <a:rPr lang="es-SV" sz="1600" dirty="0">
                <a:solidFill>
                  <a:schemeClr val="accent1">
                    <a:lumMod val="75000"/>
                  </a:schemeClr>
                </a:solidFill>
                <a:latin typeface="Oswald" charset="0"/>
              </a:rPr>
              <a:t>de la unidad Fondo Actividades Especiales estos serán requeridos </a:t>
            </a:r>
            <a:r>
              <a:rPr lang="es-SV" sz="1600" dirty="0" smtClean="0">
                <a:solidFill>
                  <a:schemeClr val="accent1">
                    <a:lumMod val="75000"/>
                  </a:schemeClr>
                </a:solidFill>
                <a:latin typeface="Oswald" charset="0"/>
              </a:rPr>
              <a:t>para respaldar</a:t>
            </a:r>
            <a:r>
              <a:rPr lang="es-SV" sz="16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600" dirty="0">
                <a:solidFill>
                  <a:schemeClr val="accent1">
                    <a:lumMod val="75000"/>
                  </a:schemeClr>
                </a:solidFill>
                <a:latin typeface="Oswald" charset="0"/>
              </a:rPr>
              <a:t>Recolectar los ingresos percibidos </a:t>
            </a:r>
            <a:r>
              <a:rPr lang="es-SV" sz="1600" dirty="0" smtClean="0">
                <a:solidFill>
                  <a:schemeClr val="accent1">
                    <a:lumMod val="75000"/>
                  </a:schemeClr>
                </a:solidFill>
                <a:latin typeface="Oswald" charset="0"/>
              </a:rPr>
              <a:t>por la </a:t>
            </a:r>
            <a:r>
              <a:rPr lang="es-SV" sz="1600" dirty="0">
                <a:solidFill>
                  <a:schemeClr val="accent1">
                    <a:lumMod val="75000"/>
                  </a:schemeClr>
                </a:solidFill>
                <a:latin typeface="Oswald" charset="0"/>
              </a:rPr>
              <a:t>venta de los productos y servicios </a:t>
            </a:r>
            <a:r>
              <a:rPr lang="es-SV" sz="1600" dirty="0" smtClean="0">
                <a:solidFill>
                  <a:schemeClr val="accent1">
                    <a:lumMod val="75000"/>
                  </a:schemeClr>
                </a:solidFill>
                <a:latin typeface="Oswald" charset="0"/>
              </a:rPr>
              <a:t>prestados, </a:t>
            </a:r>
            <a:r>
              <a:rPr lang="es-SV" sz="1600" dirty="0">
                <a:solidFill>
                  <a:schemeClr val="accent1">
                    <a:lumMod val="75000"/>
                  </a:schemeClr>
                </a:solidFill>
                <a:latin typeface="Oswald" charset="0"/>
              </a:rPr>
              <a:t>entre otras funciones</a:t>
            </a:r>
            <a:r>
              <a:rPr lang="es-SV" sz="1600" dirty="0" smtClean="0">
                <a:solidFill>
                  <a:schemeClr val="accent1">
                    <a:lumMod val="75000"/>
                  </a:schemeClr>
                </a:solidFill>
                <a:latin typeface="Oswald" charset="0"/>
              </a:rPr>
              <a:t>.</a:t>
            </a:r>
          </a:p>
          <a:p>
            <a:pPr marL="285750" lvl="0" indent="-285750" algn="just">
              <a:buFont typeface="Arial" pitchFamily="34" charset="0"/>
              <a:buChar char="•"/>
            </a:pP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3</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Víctor </a:t>
            </a:r>
            <a:r>
              <a:rPr lang="es-SV" sz="1400" b="1" dirty="0">
                <a:solidFill>
                  <a:schemeClr val="accent1">
                    <a:lumMod val="75000"/>
                  </a:schemeClr>
                </a:solidFill>
                <a:effectLst>
                  <a:outerShdw blurRad="38100" dist="38100" dir="2700000" algn="tl">
                    <a:srgbClr val="000000">
                      <a:alpha val="43137"/>
                    </a:srgbClr>
                  </a:outerShdw>
                </a:effectLst>
              </a:rPr>
              <a:t>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7</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Jacqueline Jazmin Morales de Díaz. </a:t>
            </a:r>
            <a:r>
              <a:rPr lang="es-SV" sz="1400" b="1" dirty="0">
                <a:solidFill>
                  <a:schemeClr val="accent1">
                    <a:lumMod val="75000"/>
                  </a:schemeClr>
                </a:solidFill>
                <a:effectLst>
                  <a:outerShdw blurRad="38100" dist="38100" dir="2700000" algn="tl">
                    <a:srgbClr val="000000">
                      <a:alpha val="43137"/>
                    </a:srgbClr>
                  </a:outerShdw>
                </a:effectLst>
              </a:rPr>
              <a:t>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9</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José Oscar Rafael Díaz García. </a:t>
            </a:r>
            <a:r>
              <a:rPr lang="es-SV" sz="1400" b="1" dirty="0">
                <a:solidFill>
                  <a:schemeClr val="accent1">
                    <a:lumMod val="75000"/>
                  </a:schemeClr>
                </a:solidFill>
                <a:effectLst>
                  <a:outerShdw blurRad="38100" dist="38100" dir="2700000" algn="tl">
                    <a:srgbClr val="000000">
                      <a:alpha val="43137"/>
                    </a:srgbClr>
                  </a:outerShdw>
                </a:effectLst>
              </a:rPr>
              <a:t>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72008"/>
            <a:ext cx="7403520" cy="502002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Tienda Institucional. </a:t>
            </a: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Elaborar </a:t>
            </a:r>
            <a:r>
              <a:rPr lang="es-SV" sz="1800" dirty="0">
                <a:solidFill>
                  <a:schemeClr val="accent1">
                    <a:lumMod val="75000"/>
                  </a:schemeClr>
                </a:solidFill>
                <a:latin typeface="Oswald" charset="0"/>
              </a:rPr>
              <a:t>y aprobar el presupuesto anual de la Tienda Institucional.</a:t>
            </a:r>
          </a:p>
          <a:p>
            <a:pPr marL="285750" lvl="0" indent="-285750" algn="just">
              <a:buFont typeface="Arial" pitchFamily="34" charset="0"/>
              <a:buChar char="•"/>
            </a:pPr>
            <a:r>
              <a:rPr lang="es-SV" sz="1800" dirty="0" smtClean="0">
                <a:solidFill>
                  <a:schemeClr val="accent1">
                    <a:lumMod val="75000"/>
                  </a:schemeClr>
                </a:solidFill>
                <a:latin typeface="Oswald" charset="0"/>
              </a:rPr>
              <a:t>Gestionar </a:t>
            </a:r>
            <a:r>
              <a:rPr lang="es-SV" sz="1800" dirty="0">
                <a:solidFill>
                  <a:schemeClr val="accent1">
                    <a:lumMod val="75000"/>
                  </a:schemeClr>
                </a:solidFill>
                <a:latin typeface="Oswald" charset="0"/>
              </a:rPr>
              <a:t>la autorización para el traslado de fondos a la cuenta de fondos ajenos en </a:t>
            </a:r>
            <a:r>
              <a:rPr lang="es-SV" sz="1800" dirty="0" smtClean="0">
                <a:solidFill>
                  <a:schemeClr val="accent1">
                    <a:lumMod val="75000"/>
                  </a:schemeClr>
                </a:solidFill>
                <a:latin typeface="Oswald" charset="0"/>
              </a:rPr>
              <a:t>custodia de </a:t>
            </a:r>
            <a:r>
              <a:rPr lang="es-SV" sz="1800" dirty="0">
                <a:solidFill>
                  <a:schemeClr val="accent1">
                    <a:lumMod val="75000"/>
                  </a:schemeClr>
                </a:solidFill>
                <a:latin typeface="Oswald" charset="0"/>
              </a:rPr>
              <a:t>la Dirección General de Tesorería del Ministerio de Hacienda.</a:t>
            </a:r>
          </a:p>
          <a:p>
            <a:pPr marL="285750" lvl="0" indent="-285750" algn="just">
              <a:buFont typeface="Arial" pitchFamily="34" charset="0"/>
              <a:buChar char="•"/>
            </a:pPr>
            <a:r>
              <a:rPr lang="es-SV" sz="1800" dirty="0" smtClean="0">
                <a:solidFill>
                  <a:schemeClr val="accent1">
                    <a:lumMod val="75000"/>
                  </a:schemeClr>
                </a:solidFill>
                <a:latin typeface="Oswald" charset="0"/>
              </a:rPr>
              <a:t>Autorizar </a:t>
            </a:r>
            <a:r>
              <a:rPr lang="es-SV" sz="1800" dirty="0">
                <a:solidFill>
                  <a:schemeClr val="accent1">
                    <a:lumMod val="75000"/>
                  </a:schemeClr>
                </a:solidFill>
                <a:latin typeface="Oswald" charset="0"/>
              </a:rPr>
              <a:t>el pago de planilla al personal de tiendas con Visto de bueno de la </a:t>
            </a:r>
            <a:r>
              <a:rPr lang="es-SV" sz="1800" dirty="0" smtClean="0">
                <a:solidFill>
                  <a:schemeClr val="accent1">
                    <a:lumMod val="75000"/>
                  </a:schemeClr>
                </a:solidFill>
                <a:latin typeface="Oswald" charset="0"/>
              </a:rPr>
              <a:t>Subdirección General </a:t>
            </a:r>
            <a:r>
              <a:rPr lang="es-SV" sz="1800" dirty="0">
                <a:solidFill>
                  <a:schemeClr val="accent1">
                    <a:lumMod val="75000"/>
                  </a:schemeClr>
                </a:solidFill>
                <a:latin typeface="Oswald" charset="0"/>
              </a:rPr>
              <a:t>Administrativa y Recursos Humanos.</a:t>
            </a:r>
          </a:p>
          <a:p>
            <a:pPr marL="285750" lvl="0" indent="-285750" algn="just">
              <a:buFont typeface="Arial" pitchFamily="34" charset="0"/>
              <a:buChar char="•"/>
            </a:pPr>
            <a:r>
              <a:rPr lang="es-SV" sz="1800" dirty="0">
                <a:solidFill>
                  <a:schemeClr val="accent1">
                    <a:lumMod val="75000"/>
                  </a:schemeClr>
                </a:solidFill>
                <a:latin typeface="Oswald" charset="0"/>
              </a:rPr>
              <a:t>Coordinar la liquidación del personal cesado.</a:t>
            </a:r>
          </a:p>
          <a:p>
            <a:pPr marL="285750" lvl="0" indent="-285750" algn="just">
              <a:buFont typeface="Arial" pitchFamily="34" charset="0"/>
              <a:buChar char="•"/>
            </a:pPr>
            <a:r>
              <a:rPr lang="es-SV" sz="1800" dirty="0" smtClean="0">
                <a:solidFill>
                  <a:schemeClr val="accent1">
                    <a:lumMod val="75000"/>
                  </a:schemeClr>
                </a:solidFill>
                <a:latin typeface="Oswald" charset="0"/>
              </a:rPr>
              <a:t>Verificar </a:t>
            </a:r>
            <a:r>
              <a:rPr lang="es-SV" sz="1800" dirty="0">
                <a:solidFill>
                  <a:schemeClr val="accent1">
                    <a:lumMod val="75000"/>
                  </a:schemeClr>
                </a:solidFill>
                <a:latin typeface="Oswald" charset="0"/>
              </a:rPr>
              <a:t>y autorizar las cuentas por pagar.</a:t>
            </a:r>
          </a:p>
          <a:p>
            <a:pPr marL="285750" lvl="0" indent="-285750" algn="just">
              <a:buFont typeface="Arial" pitchFamily="34" charset="0"/>
              <a:buChar char="•"/>
            </a:pPr>
            <a:r>
              <a:rPr lang="es-SV" sz="1800" dirty="0">
                <a:solidFill>
                  <a:schemeClr val="accent1">
                    <a:lumMod val="75000"/>
                  </a:schemeClr>
                </a:solidFill>
                <a:latin typeface="Oswald" charset="0"/>
              </a:rPr>
              <a:t>Autorizar la asignación de pagos a proveedores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Gestionar y autorizar las solicitudes de apoyo de las diferentes unidades o </a:t>
            </a:r>
            <a:r>
              <a:rPr lang="es-SV" sz="1800" dirty="0" smtClean="0">
                <a:solidFill>
                  <a:schemeClr val="accent1">
                    <a:lumMod val="75000"/>
                  </a:schemeClr>
                </a:solidFill>
                <a:latin typeface="Oswald" charset="0"/>
              </a:rPr>
              <a:t>centros penitenciarios.</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el buen funcionamiento de las tiendas de los centros penitenciarios.</a:t>
            </a:r>
            <a:endParaRPr lang="es-SV" sz="1800" dirty="0" smtClean="0">
              <a:solidFill>
                <a:schemeClr val="accent1">
                  <a:lumMod val="75000"/>
                </a:schemeClr>
              </a:solidFill>
              <a:latin typeface="Oswald" charset="0"/>
            </a:endParaRPr>
          </a:p>
          <a:p>
            <a:pPr marL="285750" lvl="0" indent="-285750" algn="just">
              <a:buFont typeface="Arial" pitchFamily="34" charset="0"/>
              <a:buChar char="•"/>
            </a:pP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12		Personal Masculino: 32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3" name="Shape 229"/>
          <p:cNvSpPr txBox="1">
            <a:spLocks/>
          </p:cNvSpPr>
          <p:nvPr/>
        </p:nvSpPr>
        <p:spPr>
          <a:xfrm>
            <a:off x="864532" y="41151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Carolina Elizabeth </a:t>
            </a:r>
            <a:r>
              <a:rPr lang="es-SV" sz="1400" b="1" dirty="0" err="1" smtClean="0">
                <a:solidFill>
                  <a:schemeClr val="accent1">
                    <a:lumMod val="75000"/>
                  </a:schemeClr>
                </a:solidFill>
                <a:effectLst>
                  <a:outerShdw blurRad="38100" dist="38100" dir="2700000" algn="tl">
                    <a:srgbClr val="000000">
                      <a:alpha val="43137"/>
                    </a:srgbClr>
                  </a:outerShdw>
                </a:effectLst>
              </a:rPr>
              <a:t>Tespan</a:t>
            </a:r>
            <a:r>
              <a:rPr lang="es-SV" sz="1400" b="1" dirty="0" smtClean="0">
                <a:solidFill>
                  <a:schemeClr val="accent1">
                    <a:lumMod val="75000"/>
                  </a:schemeClr>
                </a:solidFill>
                <a:effectLst>
                  <a:outerShdw blurRad="38100" dist="38100" dir="2700000" algn="tl">
                    <a:srgbClr val="000000">
                      <a:alpha val="43137"/>
                    </a:srgbClr>
                  </a:outerShdw>
                </a:effectLst>
              </a:rPr>
              <a:t> de </a:t>
            </a:r>
            <a:r>
              <a:rPr lang="es-SV" sz="1400" b="1" dirty="0" err="1" smtClean="0">
                <a:solidFill>
                  <a:schemeClr val="accent1">
                    <a:lumMod val="75000"/>
                  </a:schemeClr>
                </a:solidFill>
                <a:effectLst>
                  <a:outerShdw blurRad="38100" dist="38100" dir="2700000" algn="tl">
                    <a:srgbClr val="000000">
                      <a:alpha val="43137"/>
                    </a:srgbClr>
                  </a:outerShdw>
                </a:effectLst>
              </a:rPr>
              <a:t>Turcios</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a:t>
            </a:r>
            <a:r>
              <a:rPr lang="es-SV" sz="1400" b="1" dirty="0" smtClean="0">
                <a:solidFill>
                  <a:schemeClr val="accent1">
                    <a:lumMod val="75000"/>
                  </a:schemeClr>
                </a:solidFill>
                <a:effectLst>
                  <a:outerShdw blurRad="38100" dist="38100" dir="2700000" algn="tl">
                    <a:srgbClr val="000000">
                      <a:alpha val="43137"/>
                    </a:srgbClr>
                  </a:outerShdw>
                </a:effectLst>
              </a:rPr>
              <a:t>Tienda Institucional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387619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endParaRPr lang="es-SV" dirty="0">
              <a:solidFill>
                <a:schemeClr val="accent1">
                  <a:lumMod val="75000"/>
                </a:schemeClr>
              </a:solidFill>
              <a:latin typeface="Oswald" charset="0"/>
            </a:endParaRPr>
          </a:p>
          <a:p>
            <a:pPr marL="285750" lvl="0" indent="-285750" algn="just">
              <a:buFont typeface="Arial" pitchFamily="34" charset="0"/>
              <a:buChar char="•"/>
            </a:pPr>
            <a:r>
              <a:rPr lang="es-SV" dirty="0">
                <a:solidFill>
                  <a:schemeClr val="accent1">
                    <a:lumMod val="75000"/>
                  </a:schemeClr>
                </a:solidFill>
                <a:latin typeface="Oswald" charset="0"/>
              </a:rPr>
              <a:t>Crear </a:t>
            </a:r>
            <a:r>
              <a:rPr lang="es-SV" dirty="0" smtClean="0">
                <a:solidFill>
                  <a:schemeClr val="accent1">
                    <a:lumMod val="75000"/>
                  </a:schemeClr>
                </a:solidFill>
                <a:latin typeface="Oswald" charset="0"/>
              </a:rPr>
              <a:t>políticas, </a:t>
            </a:r>
            <a:r>
              <a:rPr lang="es-SV" dirty="0">
                <a:solidFill>
                  <a:schemeClr val="accent1">
                    <a:lumMod val="75000"/>
                  </a:schemeClr>
                </a:solidFill>
                <a:latin typeface="Oswald" charset="0"/>
              </a:rPr>
              <a:t>manuales y prácticas, para su implementación, desarrollo continuo </a:t>
            </a:r>
            <a:r>
              <a:rPr lang="es-SV" dirty="0" smtClean="0">
                <a:solidFill>
                  <a:schemeClr val="accent1">
                    <a:lumMod val="75000"/>
                  </a:schemeClr>
                </a:solidFill>
                <a:latin typeface="Oswald" charset="0"/>
              </a:rPr>
              <a:t>y para </a:t>
            </a:r>
            <a:r>
              <a:rPr lang="es-SV"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dirty="0">
                <a:solidFill>
                  <a:schemeClr val="accent1">
                    <a:lumMod val="75000"/>
                  </a:schemeClr>
                </a:solidFill>
                <a:latin typeface="Oswald" charset="0"/>
              </a:rPr>
              <a:t>Planificar, dirigir y coordinar la </a:t>
            </a:r>
            <a:r>
              <a:rPr lang="es-SV" dirty="0" smtClean="0">
                <a:solidFill>
                  <a:schemeClr val="accent1">
                    <a:lumMod val="75000"/>
                  </a:schemeClr>
                </a:solidFill>
                <a:latin typeface="Oswald" charset="0"/>
              </a:rPr>
              <a:t>metodología </a:t>
            </a:r>
            <a:r>
              <a:rPr lang="es-SV" dirty="0">
                <a:solidFill>
                  <a:schemeClr val="accent1">
                    <a:lumMod val="75000"/>
                  </a:schemeClr>
                </a:solidFill>
                <a:latin typeface="Oswald" charset="0"/>
              </a:rPr>
              <a:t>de organización documental utilizada en </a:t>
            </a:r>
            <a:r>
              <a:rPr lang="es-SV" dirty="0" smtClean="0">
                <a:solidFill>
                  <a:schemeClr val="accent1">
                    <a:lumMod val="75000"/>
                  </a:schemeClr>
                </a:solidFill>
                <a:latin typeface="Oswald" charset="0"/>
              </a:rPr>
              <a:t>el archivo</a:t>
            </a:r>
            <a:r>
              <a:rPr lang="es-SV" dirty="0">
                <a:solidFill>
                  <a:schemeClr val="accent1">
                    <a:lumMod val="75000"/>
                  </a:schemeClr>
                </a:solidFill>
                <a:latin typeface="Oswald" charset="0"/>
              </a:rPr>
              <a:t>, especialmente en relación con el sistema de clasificación, </a:t>
            </a:r>
            <a:r>
              <a:rPr lang="es-SV" dirty="0" smtClean="0">
                <a:solidFill>
                  <a:schemeClr val="accent1">
                    <a:lumMod val="75000"/>
                  </a:schemeClr>
                </a:solidFill>
                <a:latin typeface="Oswald" charset="0"/>
              </a:rPr>
              <a:t>transferencias, instrumentos </a:t>
            </a:r>
            <a:r>
              <a:rPr lang="es-SV" dirty="0">
                <a:solidFill>
                  <a:schemeClr val="accent1">
                    <a:lumMod val="75000"/>
                  </a:schemeClr>
                </a:solidFill>
                <a:latin typeface="Oswald" charset="0"/>
              </a:rPr>
              <a:t>de descripción, preservación y conservación de la </a:t>
            </a:r>
            <a:r>
              <a:rPr lang="es-SV" dirty="0" smtClean="0">
                <a:solidFill>
                  <a:schemeClr val="accent1">
                    <a:lumMod val="75000"/>
                  </a:schemeClr>
                </a:solidFill>
                <a:latin typeface="Oswald" charset="0"/>
              </a:rPr>
              <a:t>documentación, calendario </a:t>
            </a:r>
            <a:r>
              <a:rPr lang="es-SV" dirty="0">
                <a:solidFill>
                  <a:schemeClr val="accent1">
                    <a:lumMod val="75000"/>
                  </a:schemeClr>
                </a:solidFill>
                <a:latin typeface="Oswald" charset="0"/>
              </a:rPr>
              <a:t>de conservación y eliminación, accesibilidad y consulta de la documentación. </a:t>
            </a:r>
            <a:endParaRPr lang="es-SV" dirty="0" smtClean="0">
              <a:solidFill>
                <a:schemeClr val="accent1">
                  <a:lumMod val="75000"/>
                </a:schemeClr>
              </a:solidFill>
              <a:latin typeface="Oswald" charset="0"/>
            </a:endParaRPr>
          </a:p>
          <a:p>
            <a:pPr marL="285750" lvl="0" indent="-285750" algn="just">
              <a:buFont typeface="Arial" pitchFamily="34" charset="0"/>
              <a:buChar char="•"/>
            </a:pPr>
            <a:r>
              <a:rPr lang="es-SV" dirty="0" smtClean="0">
                <a:solidFill>
                  <a:schemeClr val="accent1">
                    <a:lumMod val="75000"/>
                  </a:schemeClr>
                </a:solidFill>
                <a:latin typeface="Oswald" charset="0"/>
              </a:rPr>
              <a:t>Crear </a:t>
            </a:r>
            <a:r>
              <a:rPr lang="es-SV" dirty="0">
                <a:solidFill>
                  <a:schemeClr val="accent1">
                    <a:lumMod val="75000"/>
                  </a:schemeClr>
                </a:solidFill>
                <a:latin typeface="Oswald" charset="0"/>
              </a:rPr>
              <a:t>y utilizar instrumentos </a:t>
            </a:r>
            <a:r>
              <a:rPr lang="es-SV" dirty="0" smtClean="0">
                <a:solidFill>
                  <a:schemeClr val="accent1">
                    <a:lumMod val="75000"/>
                  </a:schemeClr>
                </a:solidFill>
                <a:latin typeface="Oswald" charset="0"/>
              </a:rPr>
              <a:t>archivísticos </a:t>
            </a:r>
            <a:r>
              <a:rPr lang="es-SV" dirty="0">
                <a:solidFill>
                  <a:schemeClr val="accent1">
                    <a:lumMod val="75000"/>
                  </a:schemeClr>
                </a:solidFill>
                <a:latin typeface="Oswald" charset="0"/>
              </a:rPr>
              <a:t>que aseguren la organización documental </a:t>
            </a:r>
            <a:r>
              <a:rPr lang="es-SV" dirty="0" smtClean="0">
                <a:solidFill>
                  <a:schemeClr val="accent1">
                    <a:lumMod val="75000"/>
                  </a:schemeClr>
                </a:solidFill>
                <a:latin typeface="Oswald" charset="0"/>
              </a:rPr>
              <a:t>y consulta </a:t>
            </a:r>
            <a:r>
              <a:rPr lang="es-SV" dirty="0">
                <a:solidFill>
                  <a:schemeClr val="accent1">
                    <a:lumMod val="75000"/>
                  </a:schemeClr>
                </a:solidFill>
                <a:latin typeface="Oswald" charset="0"/>
              </a:rPr>
              <a:t>tales como: Cuadro de Clasificación, Tabla de Valoración Documental, </a:t>
            </a:r>
            <a:r>
              <a:rPr lang="es-SV" dirty="0" smtClean="0">
                <a:solidFill>
                  <a:schemeClr val="accent1">
                    <a:lumMod val="75000"/>
                  </a:schemeClr>
                </a:solidFill>
                <a:latin typeface="Oswald" charset="0"/>
              </a:rPr>
              <a:t>Tabla de </a:t>
            </a:r>
            <a:r>
              <a:rPr lang="es-SV" dirty="0">
                <a:solidFill>
                  <a:schemeClr val="accent1">
                    <a:lumMod val="75000"/>
                  </a:schemeClr>
                </a:solidFill>
                <a:latin typeface="Oswald" charset="0"/>
              </a:rPr>
              <a:t>Plazos de Conservación Documental, Inventario, </a:t>
            </a:r>
            <a:r>
              <a:rPr lang="es-SV" dirty="0" smtClean="0">
                <a:solidFill>
                  <a:schemeClr val="accent1">
                    <a:lumMod val="75000"/>
                  </a:schemeClr>
                </a:solidFill>
                <a:latin typeface="Oswald" charset="0"/>
              </a:rPr>
              <a:t>Guía </a:t>
            </a:r>
            <a:r>
              <a:rPr lang="es-SV" dirty="0">
                <a:solidFill>
                  <a:schemeClr val="accent1">
                    <a:lumMod val="75000"/>
                  </a:schemeClr>
                </a:solidFill>
                <a:latin typeface="Oswald" charset="0"/>
              </a:rPr>
              <a:t>de Archivo, Manual </a:t>
            </a:r>
            <a:r>
              <a:rPr lang="es-SV" dirty="0" smtClean="0">
                <a:solidFill>
                  <a:schemeClr val="accent1">
                    <a:lumMod val="75000"/>
                  </a:schemeClr>
                </a:solidFill>
                <a:latin typeface="Oswald" charset="0"/>
              </a:rPr>
              <a:t>de Gestión </a:t>
            </a:r>
            <a:r>
              <a:rPr lang="es-SV" dirty="0">
                <a:solidFill>
                  <a:schemeClr val="accent1">
                    <a:lumMod val="75000"/>
                  </a:schemeClr>
                </a:solidFill>
                <a:latin typeface="Oswald" charset="0"/>
              </a:rPr>
              <a:t>de </a:t>
            </a:r>
            <a:r>
              <a:rPr lang="es-SV" dirty="0" err="1">
                <a:solidFill>
                  <a:schemeClr val="accent1">
                    <a:lumMod val="75000"/>
                  </a:schemeClr>
                </a:solidFill>
                <a:latin typeface="Oswald" charset="0"/>
              </a:rPr>
              <a:t>Ia</a:t>
            </a:r>
            <a:r>
              <a:rPr lang="es-SV" dirty="0">
                <a:solidFill>
                  <a:schemeClr val="accent1">
                    <a:lumMod val="75000"/>
                  </a:schemeClr>
                </a:solidFill>
                <a:latin typeface="Oswald" charset="0"/>
              </a:rPr>
              <a:t> Correspondencia, Manual de Consulta/préstamo, Manual </a:t>
            </a:r>
            <a:r>
              <a:rPr lang="es-SV" dirty="0" smtClean="0">
                <a:solidFill>
                  <a:schemeClr val="accent1">
                    <a:lumMod val="75000"/>
                  </a:schemeClr>
                </a:solidFill>
                <a:latin typeface="Oswald" charset="0"/>
              </a:rPr>
              <a:t>de Transferencia</a:t>
            </a:r>
            <a:r>
              <a:rPr lang="es-SV" dirty="0">
                <a:solidFill>
                  <a:schemeClr val="accent1">
                    <a:lumMod val="75000"/>
                  </a:schemeClr>
                </a:solidFill>
                <a:latin typeface="Oswald" charset="0"/>
              </a:rPr>
              <a:t>, Manual de </a:t>
            </a:r>
            <a:r>
              <a:rPr lang="es-SV" dirty="0" smtClean="0">
                <a:solidFill>
                  <a:schemeClr val="accent1">
                    <a:lumMod val="75000"/>
                  </a:schemeClr>
                </a:solidFill>
                <a:latin typeface="Oswald" charset="0"/>
              </a:rPr>
              <a:t>Expurgo/eliminación </a:t>
            </a:r>
            <a:r>
              <a:rPr lang="es-SV" dirty="0">
                <a:solidFill>
                  <a:schemeClr val="accent1">
                    <a:lumMod val="75000"/>
                  </a:schemeClr>
                </a:solidFill>
                <a:latin typeface="Oswald" charset="0"/>
              </a:rPr>
              <a:t>y Planes de emergencia/gestión y </a:t>
            </a:r>
            <a:r>
              <a:rPr lang="es-SV" dirty="0" smtClean="0">
                <a:solidFill>
                  <a:schemeClr val="accent1">
                    <a:lumMod val="75000"/>
                  </a:schemeClr>
                </a:solidFill>
                <a:latin typeface="Oswald" charset="0"/>
              </a:rPr>
              <a:t>de conservación </a:t>
            </a:r>
            <a:r>
              <a:rPr lang="es-SV" dirty="0">
                <a:solidFill>
                  <a:schemeClr val="accent1">
                    <a:lumMod val="75000"/>
                  </a:schemeClr>
                </a:solidFill>
                <a:latin typeface="Oswald" charset="0"/>
              </a:rPr>
              <a:t>que deben ser aprobados por el titular dela </a:t>
            </a:r>
            <a:r>
              <a:rPr lang="es-SV" dirty="0" smtClean="0">
                <a:solidFill>
                  <a:schemeClr val="accent1">
                    <a:lumMod val="75000"/>
                  </a:schemeClr>
                </a:solidFill>
                <a:latin typeface="Oswald" charset="0"/>
              </a:rPr>
              <a:t>Institución, </a:t>
            </a:r>
            <a:r>
              <a:rPr lang="es-SV" dirty="0">
                <a:solidFill>
                  <a:schemeClr val="accent1">
                    <a:lumMod val="75000"/>
                  </a:schemeClr>
                </a:solidFill>
                <a:latin typeface="Oswald" charset="0"/>
              </a:rPr>
              <a:t>entre otras funciones.</a:t>
            </a:r>
          </a:p>
          <a:p>
            <a:pPr lvl="0" algn="ct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8</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091415" y="0"/>
            <a:ext cx="4017089" cy="699542"/>
          </a:xfrm>
          <a:prstGeom prst="rect">
            <a:avLst/>
          </a:prstGeom>
        </p:spPr>
        <p:txBody>
          <a:bodyPr lIns="91425" tIns="91425" rIns="91425" bIns="91425" anchor="ctr" anchorCtr="0">
            <a:noAutofit/>
          </a:bodyPr>
          <a:lstStyle/>
          <a:p>
            <a:pPr lvl="0">
              <a:spcBef>
                <a:spcPts val="0"/>
              </a:spcBef>
              <a:buNone/>
            </a:pPr>
            <a:r>
              <a:rPr lang="en" sz="2800" dirty="0" smtClean="0"/>
              <a:t>Organigrama Institucional</a:t>
            </a:r>
            <a:endParaRPr lang="en" sz="28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este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1026" name="Picture 2" descr="C:\Users\Andrea.OIR-26-9\Desktop\9_PDFsam_Actualización M O y F de la DGCP 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478"/>
            <a:ext cx="4134984" cy="489654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155183" y="123478"/>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4" name="3 Rectángulo"/>
          <p:cNvSpPr/>
          <p:nvPr/>
        </p:nvSpPr>
        <p:spPr>
          <a:xfrm>
            <a:off x="215394" y="2029572"/>
            <a:ext cx="1495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chemeClr val="bg1"/>
                </a:solidFill>
              </a:ln>
            </a:endParaRPr>
          </a:p>
        </p:txBody>
      </p:sp>
      <p:grpSp>
        <p:nvGrpSpPr>
          <p:cNvPr id="5" name="4 Grupo"/>
          <p:cNvGrpSpPr/>
          <p:nvPr/>
        </p:nvGrpSpPr>
        <p:grpSpPr>
          <a:xfrm>
            <a:off x="1600522" y="90215"/>
            <a:ext cx="5455664" cy="5001815"/>
            <a:chOff x="1600522" y="234231"/>
            <a:chExt cx="4756329" cy="4360657"/>
          </a:xfrm>
        </p:grpSpPr>
        <p:pic>
          <p:nvPicPr>
            <p:cNvPr id="22" name="Picture 2" descr="C:\Users\Andrea.OIR-26-9\Desktop\9_PDFsam_Actualización M O y F de la DGCP 20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52" t="15741" r="52160" b="54378"/>
            <a:stretch/>
          </p:blipFill>
          <p:spPr bwMode="auto">
            <a:xfrm>
              <a:off x="1875780" y="234232"/>
              <a:ext cx="4248472" cy="4108628"/>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95323" y="234231"/>
              <a:ext cx="152892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9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940654"/>
              <a:ext cx="438302" cy="391757"/>
            </a:xfrm>
            <a:prstGeom prst="rect">
              <a:avLst/>
            </a:prstGeom>
          </p:spPr>
        </p:pic>
        <p:pic>
          <p:nvPicPr>
            <p:cNvPr id="13" name="12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035571"/>
              <a:ext cx="438302" cy="391757"/>
            </a:xfrm>
            <a:prstGeom prst="rect">
              <a:avLst/>
            </a:prstGeom>
          </p:spPr>
        </p:pic>
        <p:pic>
          <p:nvPicPr>
            <p:cNvPr id="16" name="15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293" y="1636398"/>
              <a:ext cx="438302" cy="391757"/>
            </a:xfrm>
            <a:prstGeom prst="rect">
              <a:avLst/>
            </a:prstGeom>
          </p:spPr>
        </p:pic>
        <p:pic>
          <p:nvPicPr>
            <p:cNvPr id="17" name="16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2825931"/>
              <a:ext cx="438302" cy="391757"/>
            </a:xfrm>
            <a:prstGeom prst="rect">
              <a:avLst/>
            </a:prstGeom>
          </p:spPr>
        </p:pic>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522" y="1035571"/>
              <a:ext cx="451845" cy="403861"/>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2195334"/>
              <a:ext cx="438302" cy="391757"/>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662" y="2194571"/>
              <a:ext cx="438302" cy="391757"/>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364590"/>
              <a:ext cx="438302" cy="391757"/>
            </a:xfrm>
            <a:prstGeom prst="rect">
              <a:avLst/>
            </a:prstGeom>
          </p:spPr>
        </p:pic>
        <p:pic>
          <p:nvPicPr>
            <p:cNvPr id="23" name="22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2802715"/>
              <a:ext cx="438302" cy="391757"/>
            </a:xfrm>
            <a:prstGeom prst="rect">
              <a:avLst/>
            </a:prstGeom>
          </p:spPr>
        </p:pic>
        <p:pic>
          <p:nvPicPr>
            <p:cNvPr id="24" name="23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629869"/>
              <a:ext cx="438302" cy="391757"/>
            </a:xfrm>
            <a:prstGeom prst="rect">
              <a:avLst/>
            </a:prstGeom>
          </p:spPr>
        </p:pic>
        <p:pic>
          <p:nvPicPr>
            <p:cNvPr id="29" name="28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951102"/>
              <a:ext cx="438302" cy="391757"/>
            </a:xfrm>
            <a:prstGeom prst="rect">
              <a:avLst/>
            </a:prstGeom>
          </p:spPr>
        </p:pic>
        <p:pic>
          <p:nvPicPr>
            <p:cNvPr id="30" name="29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364590"/>
              <a:ext cx="438302" cy="391757"/>
            </a:xfrm>
            <a:prstGeom prst="rect">
              <a:avLst/>
            </a:prstGeom>
          </p:spPr>
        </p:pic>
        <p:sp>
          <p:nvSpPr>
            <p:cNvPr id="25" name="24 Rectángulo"/>
            <p:cNvSpPr/>
            <p:nvPr/>
          </p:nvSpPr>
          <p:spPr>
            <a:xfrm>
              <a:off x="3545411" y="4090832"/>
              <a:ext cx="63221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1"/>
            <a:ext cx="7560840" cy="516403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lvl="0" algn="ct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9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27584" y="195486"/>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Jorge David González Rodríguez. </a:t>
            </a:r>
            <a:r>
              <a:rPr lang="es-SV" sz="1400" b="1" dirty="0" smtClean="0">
                <a:solidFill>
                  <a:schemeClr val="accent1">
                    <a:lumMod val="75000"/>
                  </a:schemeClr>
                </a:solidFill>
                <a:effectLst>
                  <a:outerShdw blurRad="38100" dist="38100" dir="2700000" algn="tl">
                    <a:srgbClr val="000000">
                      <a:alpha val="43137"/>
                    </a:srgbClr>
                  </a:outerShdw>
                </a:effectLst>
              </a:rPr>
              <a:t>Secretario </a:t>
            </a:r>
            <a:r>
              <a:rPr lang="es-SV" sz="1400" b="1" dirty="0">
                <a:solidFill>
                  <a:schemeClr val="accent1">
                    <a:lumMod val="75000"/>
                  </a:schemeClr>
                </a:solidFill>
                <a:effectLst>
                  <a:outerShdw blurRad="38100" dist="38100" dir="2700000" algn="tl">
                    <a:srgbClr val="000000">
                      <a:alpha val="43137"/>
                    </a:srgbClr>
                  </a:outerShdw>
                </a:effectLst>
              </a:rPr>
              <a:t>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15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Lic. Edgar Vladimir Prado Ortiz. 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Daniel </a:t>
            </a:r>
            <a:r>
              <a:rPr lang="es-SV" sz="1400" b="1" dirty="0" err="1" smtClean="0">
                <a:solidFill>
                  <a:schemeClr val="accent1">
                    <a:lumMod val="75000"/>
                  </a:schemeClr>
                </a:solidFill>
                <a:effectLst>
                  <a:outerShdw blurRad="38100" dist="38100" dir="2700000" algn="tl">
                    <a:srgbClr val="000000">
                      <a:alpha val="43137"/>
                    </a:srgbClr>
                  </a:outerShdw>
                </a:effectLst>
              </a:rPr>
              <a:t>Toloza</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Iris </a:t>
            </a:r>
            <a:r>
              <a:rPr lang="es-SV" sz="1400" b="1" dirty="0" err="1" smtClean="0">
                <a:solidFill>
                  <a:schemeClr val="accent1">
                    <a:lumMod val="75000"/>
                  </a:schemeClr>
                </a:solidFill>
                <a:effectLst>
                  <a:outerShdw blurRad="38100" dist="38100" dir="2700000" algn="tl">
                    <a:srgbClr val="000000">
                      <a:alpha val="43137"/>
                    </a:srgbClr>
                  </a:outerShdw>
                </a:effectLst>
              </a:rPr>
              <a:t>Yanet</a:t>
            </a:r>
            <a:r>
              <a:rPr lang="es-SV" sz="1400" b="1" dirty="0" smtClean="0">
                <a:solidFill>
                  <a:schemeClr val="accent1">
                    <a:lumMod val="75000"/>
                  </a:schemeClr>
                </a:solidFill>
                <a:effectLst>
                  <a:outerShdw blurRad="38100" dist="38100" dir="2700000" algn="tl">
                    <a:srgbClr val="000000">
                      <a:alpha val="43137"/>
                    </a:srgbClr>
                  </a:outerShdw>
                </a:effectLst>
              </a:rPr>
              <a:t> Valle de Funes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10		Personal Masculino: 21</a:t>
            </a: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83518"/>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smtClean="0">
                <a:solidFill>
                  <a:schemeClr val="accent1">
                    <a:lumMod val="75000"/>
                  </a:schemeClr>
                </a:solidFill>
                <a:effectLst>
                  <a:outerShdw blurRad="38100" dist="38100" dir="2700000" algn="tl">
                    <a:srgbClr val="000000">
                      <a:alpha val="43137"/>
                    </a:srgbClr>
                  </a:outerShdw>
                </a:effectLst>
              </a:rPr>
              <a:t>Yesenia</a:t>
            </a:r>
            <a:r>
              <a:rPr lang="es-SV" sz="1400" b="1" dirty="0" smtClean="0">
                <a:solidFill>
                  <a:schemeClr val="accent1">
                    <a:lumMod val="75000"/>
                  </a:schemeClr>
                </a:solidFill>
                <a:effectLst>
                  <a:outerShdw blurRad="38100" dist="38100" dir="2700000" algn="tl">
                    <a:srgbClr val="000000">
                      <a:alpha val="43137"/>
                    </a:srgbClr>
                  </a:outerShdw>
                </a:effectLst>
              </a:rPr>
              <a:t> Beatriz Trinidad Moreno. Subdirectora </a:t>
            </a:r>
            <a:r>
              <a:rPr lang="es-SV" sz="1400" b="1" dirty="0">
                <a:solidFill>
                  <a:schemeClr val="accent1">
                    <a:lumMod val="75000"/>
                  </a:schemeClr>
                </a:solidFill>
                <a:effectLst>
                  <a:outerShdw blurRad="38100" dist="38100" dir="2700000" algn="tl">
                    <a:srgbClr val="000000">
                      <a:alpha val="43137"/>
                    </a:srgbClr>
                  </a:outerShdw>
                </a:effectLst>
              </a:rPr>
              <a:t>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a:t>
            </a:r>
            <a:r>
              <a:rPr lang="es-SV" sz="1800" b="1" dirty="0">
                <a:solidFill>
                  <a:schemeClr val="accent1">
                    <a:lumMod val="75000"/>
                  </a:schemeClr>
                </a:solidFill>
                <a:latin typeface="Oswald" charset="0"/>
              </a:rPr>
              <a:t> </a:t>
            </a:r>
            <a:r>
              <a:rPr lang="es-SV" sz="1800" b="1" dirty="0" smtClean="0">
                <a:solidFill>
                  <a:schemeClr val="accent1">
                    <a:lumMod val="75000"/>
                  </a:schemeClr>
                </a:solidFill>
                <a:latin typeface="Oswald" charset="0"/>
              </a:rPr>
              <a:t>/ Centro de Información Penitenciaria</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9</a:t>
            </a:r>
            <a:r>
              <a:rPr lang="es-SV" sz="1800" dirty="0" smtClean="0">
                <a:solidFill>
                  <a:schemeClr val="accent1">
                    <a:lumMod val="75000"/>
                  </a:schemeClr>
                </a:solidFill>
                <a:latin typeface="Oswald" charset="0"/>
              </a:rPr>
              <a:t>		Personal Masculino: 18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L</a:t>
            </a:r>
            <a:r>
              <a:rPr lang="es-SV" sz="1400" b="1" dirty="0" smtClean="0">
                <a:solidFill>
                  <a:schemeClr val="accent1">
                    <a:lumMod val="75000"/>
                  </a:schemeClr>
                </a:solidFill>
                <a:effectLst>
                  <a:outerShdw blurRad="38100" dist="38100" dir="2700000" algn="tl">
                    <a:srgbClr val="000000">
                      <a:alpha val="43137"/>
                    </a:srgbClr>
                  </a:outerShdw>
                </a:effectLst>
              </a:rPr>
              <a:t>icda.</a:t>
            </a:r>
            <a:r>
              <a:rPr lang="es-SV" sz="1400" b="1" dirty="0">
                <a:solidFill>
                  <a:schemeClr val="accent1">
                    <a:lumMod val="75000"/>
                  </a:schemeClr>
                </a:solidFill>
                <a:effectLst>
                  <a:outerShdw blurRad="38100" dist="38100" dir="2700000" algn="tl">
                    <a:srgbClr val="000000">
                      <a:alpha val="43137"/>
                    </a:srgbClr>
                  </a:outerShdw>
                </a:effectLst>
              </a:rPr>
              <a:t> Blenda Isabel Guzmán de </a:t>
            </a:r>
            <a:r>
              <a:rPr lang="es-SV" sz="1400" b="1" dirty="0" smtClean="0">
                <a:solidFill>
                  <a:schemeClr val="accent1">
                    <a:lumMod val="75000"/>
                  </a:schemeClr>
                </a:solidFill>
                <a:effectLst>
                  <a:outerShdw blurRad="38100" dist="38100" dir="2700000" algn="tl">
                    <a:srgbClr val="000000">
                      <a:alpha val="43137"/>
                    </a:srgbClr>
                  </a:outerShdw>
                </a:effectLst>
              </a:rPr>
              <a:t>León. Inspectora General.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195486"/>
            <a:ext cx="8096991"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a:solidFill>
                  <a:schemeClr val="accent1">
                    <a:lumMod val="75000"/>
                  </a:schemeClr>
                </a:solidFill>
                <a:latin typeface="Oswald" charset="0"/>
              </a:rPr>
              <a:t>Jefe del Centro de Análisis de Información </a:t>
            </a:r>
            <a:r>
              <a:rPr lang="es-SV" sz="1600" b="1" dirty="0" smtClean="0">
                <a:solidFill>
                  <a:schemeClr val="accent1">
                    <a:lumMod val="75000"/>
                  </a:schemeClr>
                </a:solidFill>
                <a:latin typeface="Oswald" charset="0"/>
              </a:rPr>
              <a:t>Penitenciaria</a:t>
            </a: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600" b="1" dirty="0" smtClean="0">
              <a:solidFill>
                <a:schemeClr val="accent1">
                  <a:lumMod val="75000"/>
                </a:schemeClr>
              </a:solidFill>
              <a:latin typeface="Oswald" charset="0"/>
            </a:endParaRPr>
          </a:p>
          <a:p>
            <a:pPr lvl="0" algn="ctr"/>
            <a:endParaRPr lang="es-SV" sz="24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lvl="0" algn="just"/>
            <a:endParaRPr lang="es-SV" sz="1600" dirty="0">
              <a:solidFill>
                <a:schemeClr val="accent1">
                  <a:lumMod val="75000"/>
                </a:schemeClr>
              </a:solidFill>
              <a:latin typeface="Oswald" charset="0"/>
            </a:endParaRPr>
          </a:p>
          <a:p>
            <a:pPr lvl="0" algn="just"/>
            <a:r>
              <a:rPr lang="es-SV" sz="1600" dirty="0">
                <a:solidFill>
                  <a:schemeClr val="accent1">
                    <a:lumMod val="75000"/>
                  </a:schemeClr>
                </a:solidFill>
                <a:latin typeface="Oswald" charset="0"/>
              </a:rPr>
              <a:t>Coordinar la aplicación del ciclo de inteligencia en la información recabada por medio de los diferentes entes. Coordinar con Inspectoría General el flujo y procedencia de la información. Brindar productos de inteligencia a la Dirección General que contribuyan para la toma de decisiones en los diferentes Centros Penales; y otras actividades que se le asignen por la naturaleza de su función</a:t>
            </a:r>
            <a:r>
              <a:rPr lang="es-SV" sz="1600" dirty="0" smtClean="0">
                <a:solidFill>
                  <a:schemeClr val="accent1">
                    <a:lumMod val="75000"/>
                  </a:schemeClr>
                </a:solidFill>
                <a:latin typeface="Oswald" charset="0"/>
              </a:rPr>
              <a:t>.</a:t>
            </a:r>
          </a:p>
          <a:p>
            <a:pPr lvl="0" algn="just"/>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4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567884" y="843558"/>
            <a:ext cx="789254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Rodolfo Ernesto Campos </a:t>
            </a:r>
            <a:r>
              <a:rPr lang="es-SV" sz="1400" b="1" dirty="0" err="1" smtClean="0">
                <a:solidFill>
                  <a:schemeClr val="accent1">
                    <a:lumMod val="75000"/>
                  </a:schemeClr>
                </a:solidFill>
                <a:effectLst>
                  <a:outerShdw blurRad="38100" dist="38100" dir="2700000" algn="tl">
                    <a:srgbClr val="000000">
                      <a:alpha val="43137"/>
                    </a:srgbClr>
                  </a:outerShdw>
                </a:effectLst>
              </a:rPr>
              <a:t>Suncin</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Jefe del Centro de Análisis de Información Penitenciaria / Unidad de Poligrafía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Carlos José Aparicio </a:t>
            </a:r>
            <a:r>
              <a:rPr lang="es-SV" sz="1400" b="1" dirty="0" err="1" smtClean="0">
                <a:solidFill>
                  <a:schemeClr val="accent1">
                    <a:lumMod val="75000"/>
                  </a:schemeClr>
                </a:solidFill>
                <a:effectLst>
                  <a:outerShdw blurRad="38100" dist="38100" dir="2700000" algn="tl">
                    <a:srgbClr val="000000">
                      <a:alpha val="43137"/>
                    </a:srgbClr>
                  </a:outerShdw>
                </a:effectLst>
              </a:rPr>
              <a:t>Chévez</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21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y Protocolo.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7049"/>
            <a:ext cx="4562162" cy="346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35496" y="2139751"/>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47664" y="3723878"/>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tx2">
                    <a:lumMod val="25000"/>
                  </a:schemeClr>
                </a:solidFill>
              </a:rPr>
              <a:t> Hipervínculos. </a:t>
            </a:r>
            <a:r>
              <a:rPr lang="es-SV" sz="1400" dirty="0" smtClean="0">
                <a:solidFill>
                  <a:schemeClr val="tx2">
                    <a:lumMod val="25000"/>
                  </a:schemeClr>
                </a:solidFill>
              </a:rPr>
              <a:t>A partir de aquí, en modo «</a:t>
            </a:r>
            <a:r>
              <a:rPr lang="es-SV" sz="1400" b="1" dirty="0" smtClean="0">
                <a:solidFill>
                  <a:schemeClr val="tx2">
                    <a:lumMod val="25000"/>
                  </a:schemeClr>
                </a:solidFill>
              </a:rPr>
              <a:t>PRESENTACION»</a:t>
            </a:r>
            <a:r>
              <a:rPr lang="es-SV" sz="1400" dirty="0" smtClean="0">
                <a:solidFill>
                  <a:schemeClr val="tx2">
                    <a:lumMod val="25000"/>
                  </a:schemeClr>
                </a:solidFill>
              </a:rPr>
              <a:t>, donde encuentre las imágenes con la palabra </a:t>
            </a:r>
            <a:r>
              <a:rPr lang="es-SV" sz="1400" b="1" dirty="0" smtClean="0">
                <a:solidFill>
                  <a:schemeClr val="tx2">
                    <a:lumMod val="25000"/>
                  </a:schemeClr>
                </a:solidFill>
              </a:rPr>
              <a:t>ENLACE</a:t>
            </a:r>
            <a:r>
              <a:rPr lang="es-SV" sz="1400" dirty="0" smtClean="0">
                <a:solidFill>
                  <a:schemeClr val="tx2">
                    <a:lumMod val="2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tx2">
                    <a:lumMod val="25000"/>
                  </a:schemeClr>
                </a:solidFill>
              </a:rPr>
              <a:t>VOLVER</a:t>
            </a:r>
            <a:r>
              <a:rPr lang="es-SV" sz="1400" dirty="0" smtClean="0">
                <a:solidFill>
                  <a:schemeClr val="tx2">
                    <a:lumMod val="2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750455"/>
            <a:ext cx="504056" cy="450528"/>
          </a:xfrm>
          <a:prstGeom prst="rect">
            <a:avLst/>
          </a:prstGeom>
        </p:spPr>
      </p:pic>
      <p:pic>
        <p:nvPicPr>
          <p:cNvPr id="18" name="17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884103"/>
            <a:ext cx="504056" cy="450528"/>
          </a:xfrm>
          <a:prstGeom prst="rect">
            <a:avLst/>
          </a:prstGeom>
        </p:spPr>
      </p:pic>
      <p:pic>
        <p:nvPicPr>
          <p:cNvPr id="19" name="1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324263"/>
            <a:ext cx="504056" cy="450528"/>
          </a:xfrm>
          <a:prstGeom prst="rect">
            <a:avLst/>
          </a:prstGeom>
        </p:spPr>
      </p:pic>
      <p:pic>
        <p:nvPicPr>
          <p:cNvPr id="20" name="1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324263"/>
            <a:ext cx="504056" cy="450528"/>
          </a:xfrm>
          <a:prstGeom prst="rect">
            <a:avLst/>
          </a:prstGeom>
        </p:spPr>
      </p:pic>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737" t="15740" r="6140" b="10554"/>
          <a:stretch/>
        </p:blipFill>
        <p:spPr bwMode="auto">
          <a:xfrm>
            <a:off x="7062539" y="1385888"/>
            <a:ext cx="1685925" cy="6762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a:endCxn id="2050" idx="1"/>
          </p:cNvCxnSpPr>
          <p:nvPr/>
        </p:nvCxnSpPr>
        <p:spPr>
          <a:xfrm>
            <a:off x="6016675" y="1724026"/>
            <a:ext cx="1045864" cy="0"/>
          </a:xfrm>
          <a:prstGeom prst="line">
            <a:avLst/>
          </a:prstGeom>
          <a:ln w="12700"/>
        </p:spPr>
        <p:style>
          <a:lnRef idx="1">
            <a:schemeClr val="dk1"/>
          </a:lnRef>
          <a:fillRef idx="0">
            <a:schemeClr val="dk1"/>
          </a:fillRef>
          <a:effectRef idx="0">
            <a:schemeClr val="dk1"/>
          </a:effectRef>
          <a:fontRef idx="minor">
            <a:schemeClr val="tx1"/>
          </a:fontRef>
        </p:style>
      </p:cxnSp>
      <p:pic>
        <p:nvPicPr>
          <p:cNvPr id="13" name="12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440" y="1899855"/>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23478"/>
            <a:ext cx="7403520" cy="49107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49540" y="411510"/>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 Licda. </a:t>
            </a:r>
            <a:r>
              <a:rPr lang="es-SV" sz="1400" b="1" dirty="0" err="1" smtClean="0">
                <a:solidFill>
                  <a:schemeClr val="accent1">
                    <a:lumMod val="75000"/>
                  </a:schemeClr>
                </a:solidFill>
                <a:effectLst>
                  <a:outerShdw blurRad="38100" dist="38100" dir="2700000" algn="tl">
                    <a:srgbClr val="000000">
                      <a:alpha val="43137"/>
                    </a:srgbClr>
                  </a:outerShdw>
                </a:effectLst>
              </a:rPr>
              <a:t>Bessy</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err="1" smtClean="0">
                <a:solidFill>
                  <a:schemeClr val="accent1">
                    <a:lumMod val="75000"/>
                  </a:schemeClr>
                </a:solidFill>
                <a:effectLst>
                  <a:outerShdw blurRad="38100" dist="38100" dir="2700000" algn="tl">
                    <a:srgbClr val="000000">
                      <a:alpha val="43137"/>
                    </a:srgbClr>
                  </a:outerShdw>
                </a:effectLst>
              </a:rPr>
              <a:t>Yanibeth</a:t>
            </a:r>
            <a:r>
              <a:rPr lang="es-SV" sz="1400" b="1" dirty="0" smtClean="0">
                <a:solidFill>
                  <a:schemeClr val="accent1">
                    <a:lumMod val="75000"/>
                  </a:schemeClr>
                </a:solidFill>
                <a:effectLst>
                  <a:outerShdw blurRad="38100" dist="38100" dir="2700000" algn="tl">
                    <a:srgbClr val="000000">
                      <a:alpha val="43137"/>
                    </a:srgbClr>
                  </a:outerShdw>
                </a:effectLst>
              </a:rPr>
              <a:t> Majano de Morales. </a:t>
            </a:r>
            <a:r>
              <a:rPr lang="es-SV" sz="1400" b="1" dirty="0">
                <a:solidFill>
                  <a:schemeClr val="accent1">
                    <a:lumMod val="75000"/>
                  </a:schemeClr>
                </a:solidFill>
                <a:effectLst>
                  <a:outerShdw blurRad="38100" dist="38100" dir="2700000" algn="tl">
                    <a:srgbClr val="000000">
                      <a:alpha val="43137"/>
                    </a:srgbClr>
                  </a:outerShdw>
                </a:effectLst>
              </a:rPr>
              <a:t>Jefe Unidad Penitenciaria de Derechos </a:t>
            </a:r>
            <a:r>
              <a:rPr lang="es-SV" sz="1400" b="1" dirty="0" smtClean="0">
                <a:solidFill>
                  <a:schemeClr val="accent1">
                    <a:lumMod val="75000"/>
                  </a:schemeClr>
                </a:solidFill>
                <a:effectLst>
                  <a:outerShdw blurRad="38100" dist="38100" dir="2700000" algn="tl">
                    <a:srgbClr val="000000">
                      <a:alpha val="43137"/>
                    </a:srgbClr>
                  </a:outerShdw>
                </a:effectLst>
              </a:rPr>
              <a:t>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Diversificación del Trabajo Penitenciario.</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Karla </a:t>
            </a:r>
            <a:r>
              <a:rPr lang="es-SV" sz="1400" b="1" dirty="0" err="1">
                <a:solidFill>
                  <a:schemeClr val="accent1">
                    <a:lumMod val="75000"/>
                  </a:schemeClr>
                </a:solidFill>
                <a:effectLst>
                  <a:outerShdw blurRad="38100" dist="38100" dir="2700000" algn="tl">
                    <a:srgbClr val="000000">
                      <a:alpha val="43137"/>
                    </a:srgbClr>
                  </a:outerShdw>
                </a:effectLst>
              </a:rPr>
              <a:t>Nathaly</a:t>
            </a:r>
            <a:r>
              <a:rPr lang="es-SV" sz="1400" b="1" dirty="0">
                <a:solidFill>
                  <a:schemeClr val="accent1">
                    <a:lumMod val="75000"/>
                  </a:schemeClr>
                </a:solidFill>
                <a:effectLst>
                  <a:outerShdw blurRad="38100" dist="38100" dir="2700000" algn="tl">
                    <a:srgbClr val="000000">
                      <a:alpha val="43137"/>
                    </a:srgbClr>
                  </a:outerShdw>
                </a:effectLst>
              </a:rPr>
              <a:t> Hernández </a:t>
            </a:r>
            <a:r>
              <a:rPr lang="es-SV" sz="1400" b="1" dirty="0" smtClean="0">
                <a:solidFill>
                  <a:schemeClr val="accent1">
                    <a:lumMod val="75000"/>
                  </a:schemeClr>
                </a:solidFill>
                <a:effectLst>
                  <a:outerShdw blurRad="38100" dist="38100" dir="2700000" algn="tl">
                    <a:srgbClr val="000000">
                      <a:alpha val="43137"/>
                    </a:srgbClr>
                  </a:outerShdw>
                </a:effectLst>
              </a:rPr>
              <a:t>Boquín</a:t>
            </a:r>
            <a:r>
              <a:rPr lang="es-SV" sz="1400" b="1" dirty="0">
                <a:solidFill>
                  <a:schemeClr val="accent1">
                    <a:lumMod val="75000"/>
                  </a:schemeClr>
                </a:solidFill>
                <a:effectLst>
                  <a:outerShdw blurRad="38100" dist="38100" dir="2700000" algn="tl">
                    <a:srgbClr val="000000">
                      <a:alpha val="43137"/>
                    </a:srgbClr>
                  </a:outerShdw>
                </a:effectLst>
              </a:rPr>
              <a:t>. Jefe de Diversificación del Trabajo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611560" y="184100"/>
            <a:ext cx="7713960" cy="4691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accent1">
                    <a:lumMod val="75000"/>
                  </a:schemeClr>
                </a:solidFill>
                <a:latin typeface="Oswald" charset="0"/>
              </a:rPr>
              <a:t>Unidad de Gestión Penitenciaria Integral.</a:t>
            </a:r>
          </a:p>
          <a:p>
            <a:pPr algn="just"/>
            <a:endParaRPr lang="es-ES" sz="1000" dirty="0" smtClean="0">
              <a:solidFill>
                <a:schemeClr val="accent1">
                  <a:lumMod val="75000"/>
                </a:schemeClr>
              </a:solidFill>
            </a:endParaRPr>
          </a:p>
          <a:p>
            <a:pPr algn="just"/>
            <a:endParaRPr lang="es-ES" sz="1000" dirty="0" smtClean="0">
              <a:solidFill>
                <a:schemeClr val="accent1">
                  <a:lumMod val="75000"/>
                </a:schemeClr>
              </a:solidFill>
            </a:endParaRPr>
          </a:p>
          <a:p>
            <a:pPr algn="just"/>
            <a:endParaRPr lang="es-ES" sz="1000" dirty="0">
              <a:solidFill>
                <a:schemeClr val="accent1">
                  <a:lumMod val="75000"/>
                </a:schemeClr>
              </a:solidFill>
            </a:endParaRPr>
          </a:p>
          <a:p>
            <a:pPr algn="just"/>
            <a:endParaRPr lang="es-ES" sz="1000" dirty="0" smtClean="0">
              <a:solidFill>
                <a:schemeClr val="accent1">
                  <a:lumMod val="75000"/>
                </a:schemeClr>
              </a:solidFill>
            </a:endParaRPr>
          </a:p>
          <a:p>
            <a:pPr algn="just"/>
            <a:r>
              <a:rPr lang="es-ES" sz="1000" dirty="0" smtClean="0">
                <a:solidFill>
                  <a:schemeClr val="accent1">
                    <a:lumMod val="75000"/>
                  </a:schemeClr>
                </a:solidFill>
              </a:rPr>
              <a:t>Le corresponde:</a:t>
            </a:r>
          </a:p>
          <a:p>
            <a:pPr marL="228600" indent="-228600" algn="just">
              <a:buFont typeface="+mj-lt"/>
              <a:buAutoNum type="alphaLcPeriod"/>
            </a:pPr>
            <a:r>
              <a:rPr lang="es-SV" sz="1000" dirty="0">
                <a:solidFill>
                  <a:schemeClr val="accent1">
                    <a:lumMod val="75000"/>
                  </a:schemeClr>
                </a:solidFill>
              </a:rPr>
              <a:t>Contribuir a generar un fortalecimiento y desarrollo del Modelo de </a:t>
            </a:r>
            <a:r>
              <a:rPr lang="es-SV" sz="1000" dirty="0" smtClean="0">
                <a:solidFill>
                  <a:schemeClr val="accent1">
                    <a:lumMod val="75000"/>
                  </a:schemeClr>
                </a:solidFill>
              </a:rPr>
              <a:t>Gestión Penitenciaria </a:t>
            </a:r>
            <a:r>
              <a:rPr lang="es-SV" sz="1000" dirty="0">
                <a:solidFill>
                  <a:schemeClr val="accent1">
                    <a:lumMod val="75000"/>
                  </a:schemeClr>
                </a:solidFill>
              </a:rPr>
              <a:t>Yo Cambio, a través de la gestión de equipamiento, </a:t>
            </a:r>
            <a:r>
              <a:rPr lang="es-SV" sz="1000" dirty="0" smtClean="0">
                <a:solidFill>
                  <a:schemeClr val="accent1">
                    <a:lumMod val="75000"/>
                  </a:schemeClr>
                </a:solidFill>
              </a:rPr>
              <a:t>asistencia técnica </a:t>
            </a:r>
            <a:r>
              <a:rPr lang="es-SV" sz="1000" dirty="0">
                <a:solidFill>
                  <a:schemeClr val="accent1">
                    <a:lumMod val="75000"/>
                  </a:schemeClr>
                </a:solidFill>
              </a:rPr>
              <a:t>y capacitación en los Centros </a:t>
            </a:r>
            <a:r>
              <a:rPr lang="es-SV" sz="1000" dirty="0" smtClean="0">
                <a:solidFill>
                  <a:schemeClr val="accent1">
                    <a:lumMod val="75000"/>
                  </a:schemeClr>
                </a:solidFill>
              </a:rPr>
              <a:t>Penitenciarios</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Brindar apoyo a la Dirección General de Centros Penales para dar </a:t>
            </a:r>
            <a:r>
              <a:rPr lang="es-SV" sz="1000" dirty="0" smtClean="0">
                <a:solidFill>
                  <a:schemeClr val="accent1">
                    <a:lumMod val="75000"/>
                  </a:schemeClr>
                </a:solidFill>
              </a:rPr>
              <a:t>seguimiento, desarrollo </a:t>
            </a:r>
            <a:r>
              <a:rPr lang="es-SV" sz="1000" dirty="0">
                <a:solidFill>
                  <a:schemeClr val="accent1">
                    <a:lumMod val="75000"/>
                  </a:schemeClr>
                </a:solidFill>
              </a:rPr>
              <a:t>a los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Cambio</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Establecer relaciones administrativas de coordinación y cooperación </a:t>
            </a:r>
            <a:r>
              <a:rPr lang="es-SV" sz="1000" dirty="0" smtClean="0">
                <a:solidFill>
                  <a:schemeClr val="accent1">
                    <a:lumMod val="75000"/>
                  </a:schemeClr>
                </a:solidFill>
              </a:rPr>
              <a:t>con aquellas </a:t>
            </a:r>
            <a:r>
              <a:rPr lang="es-SV" sz="1000" dirty="0">
                <a:solidFill>
                  <a:schemeClr val="accent1">
                    <a:lumMod val="75000"/>
                  </a:schemeClr>
                </a:solidFill>
              </a:rPr>
              <a:t>Instituciones públicas, privadas y todas aquellas que intervengan </a:t>
            </a:r>
            <a:r>
              <a:rPr lang="es-SV" sz="1000" dirty="0" smtClean="0">
                <a:solidFill>
                  <a:schemeClr val="accent1">
                    <a:lumMod val="75000"/>
                  </a:schemeClr>
                </a:solidFill>
              </a:rPr>
              <a:t>en el </a:t>
            </a:r>
            <a:r>
              <a:rPr lang="es-SV" sz="1000" dirty="0">
                <a:solidFill>
                  <a:schemeClr val="accent1">
                    <a:lumMod val="75000"/>
                  </a:schemeClr>
                </a:solidFill>
              </a:rPr>
              <a:t>desarrollo de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Proponer los convenios interinstitucionales que fueren necesarios en el </a:t>
            </a:r>
            <a:r>
              <a:rPr lang="es-SV" sz="1000" dirty="0" smtClean="0">
                <a:solidFill>
                  <a:schemeClr val="accent1">
                    <a:lumMod val="75000"/>
                  </a:schemeClr>
                </a:solidFill>
              </a:rPr>
              <a:t>marco del </a:t>
            </a:r>
            <a:r>
              <a:rPr lang="es-SV" sz="1000" dirty="0">
                <a:solidFill>
                  <a:schemeClr val="accent1">
                    <a:lumMod val="75000"/>
                  </a:schemeClr>
                </a:solidFill>
              </a:rPr>
              <a:t>cumplimiento de sus atribuciones</a:t>
            </a:r>
            <a:r>
              <a:rPr lang="es-ES" sz="1000" dirty="0" smtClean="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SV" sz="1000" dirty="0">
                <a:solidFill>
                  <a:schemeClr val="accent1">
                    <a:lumMod val="75000"/>
                  </a:schemeClr>
                </a:solidFill>
              </a:rPr>
              <a:t>Realizar estudios y levantamiento de diagnóstico en los Centros </a:t>
            </a:r>
            <a:r>
              <a:rPr lang="es-SV" sz="1000" dirty="0" smtClean="0">
                <a:solidFill>
                  <a:schemeClr val="accent1">
                    <a:lumMod val="75000"/>
                  </a:schemeClr>
                </a:solidFill>
              </a:rPr>
              <a:t>Penitenciarios para </a:t>
            </a:r>
            <a:r>
              <a:rPr lang="es-SV" sz="1000" dirty="0">
                <a:solidFill>
                  <a:schemeClr val="accent1">
                    <a:lumMod val="75000"/>
                  </a:schemeClr>
                </a:solidFill>
              </a:rPr>
              <a:t>identificar necesidades para el efectivo funcionamiento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a:t>
            </a:r>
            <a:r>
              <a:rPr lang="es-SV" sz="1000" dirty="0" smtClean="0">
                <a:solidFill>
                  <a:schemeClr val="accent1">
                    <a:lumMod val="75000"/>
                  </a:schemeClr>
                </a:solidFill>
              </a:rPr>
              <a:t>cambio</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Promover la ejecución de proyectos que contribuyan a la readaptación social </a:t>
            </a:r>
            <a:r>
              <a:rPr lang="es-SV" sz="1000" dirty="0" smtClean="0">
                <a:solidFill>
                  <a:schemeClr val="accent1">
                    <a:lumMod val="75000"/>
                  </a:schemeClr>
                </a:solidFill>
              </a:rPr>
              <a:t>y desarrollo </a:t>
            </a:r>
            <a:r>
              <a:rPr lang="es-SV" sz="1000" dirty="0">
                <a:solidFill>
                  <a:schemeClr val="accent1">
                    <a:lumMod val="75000"/>
                  </a:schemeClr>
                </a:solidFill>
              </a:rPr>
              <a:t>de las personas privadas de </a:t>
            </a:r>
            <a:r>
              <a:rPr lang="es-SV" sz="1000" dirty="0" smtClean="0">
                <a:solidFill>
                  <a:schemeClr val="accent1">
                    <a:lumMod val="75000"/>
                  </a:schemeClr>
                </a:solidFill>
              </a:rPr>
              <a:t>libertad.</a:t>
            </a:r>
          </a:p>
          <a:p>
            <a:pPr marL="228600" indent="-228600" algn="just">
              <a:buFont typeface="+mj-lt"/>
              <a:buAutoNum type="alphaLcPeriod"/>
            </a:pPr>
            <a:r>
              <a:rPr lang="es-SV" sz="1000" dirty="0">
                <a:solidFill>
                  <a:schemeClr val="accent1">
                    <a:lumMod val="75000"/>
                  </a:schemeClr>
                </a:solidFill>
              </a:rPr>
              <a:t>Apoyar los programas y/o proyectos de reinserción y rehabilitación del </a:t>
            </a:r>
            <a:r>
              <a:rPr lang="es-SV" sz="1000" dirty="0" smtClean="0">
                <a:solidFill>
                  <a:schemeClr val="accent1">
                    <a:lumMod val="75000"/>
                  </a:schemeClr>
                </a:solidFill>
              </a:rPr>
              <a:t>sistema penitenciario </a:t>
            </a:r>
            <a:r>
              <a:rPr lang="es-SV" sz="1000" dirty="0">
                <a:solidFill>
                  <a:schemeClr val="accent1">
                    <a:lumMod val="75000"/>
                  </a:schemeClr>
                </a:solidFill>
              </a:rPr>
              <a:t>con enfoque del Modelo de Gestión Penitenciaria Yo cambio</a:t>
            </a:r>
            <a:r>
              <a:rPr lang="es-ES" sz="1000" dirty="0" smtClean="0">
                <a:solidFill>
                  <a:schemeClr val="accent1">
                    <a:lumMod val="75000"/>
                  </a:schemeClr>
                </a:solidFill>
              </a:rPr>
              <a:t>.</a:t>
            </a:r>
          </a:p>
          <a:p>
            <a:pPr marL="228600" indent="-228600" algn="just">
              <a:buFont typeface="+mj-lt"/>
              <a:buAutoNum type="alphaLcPeriod"/>
            </a:pPr>
            <a:r>
              <a:rPr lang="es-SV" sz="1000" dirty="0">
                <a:solidFill>
                  <a:schemeClr val="accent1">
                    <a:lumMod val="75000"/>
                  </a:schemeClr>
                </a:solidFill>
              </a:rPr>
              <a:t>Atender necesidades de trabajo establecidos por la Subdirección </a:t>
            </a:r>
            <a:r>
              <a:rPr lang="es-SV" sz="1000" dirty="0" smtClean="0">
                <a:solidFill>
                  <a:schemeClr val="accent1">
                    <a:lumMod val="75000"/>
                  </a:schemeClr>
                </a:solidFill>
              </a:rPr>
              <a:t>General.</a:t>
            </a:r>
          </a:p>
          <a:p>
            <a:pPr marL="228600" indent="-228600" algn="just">
              <a:buFont typeface="+mj-lt"/>
              <a:buAutoNum type="alphaLcPeriod"/>
            </a:pPr>
            <a:r>
              <a:rPr lang="es-SV" sz="1000" dirty="0">
                <a:solidFill>
                  <a:schemeClr val="accent1">
                    <a:lumMod val="75000"/>
                  </a:schemeClr>
                </a:solidFill>
              </a:rPr>
              <a:t>Llevar datos estadísticos las personas privadas de libertad que participan en </a:t>
            </a:r>
            <a:r>
              <a:rPr lang="es-SV" sz="1000" dirty="0" smtClean="0">
                <a:solidFill>
                  <a:schemeClr val="accent1">
                    <a:lumMod val="75000"/>
                  </a:schemeClr>
                </a:solidFill>
              </a:rPr>
              <a:t>el Modelo </a:t>
            </a:r>
            <a:r>
              <a:rPr lang="es-SV" sz="1000" dirty="0">
                <a:solidFill>
                  <a:schemeClr val="accent1">
                    <a:lumMod val="75000"/>
                  </a:schemeClr>
                </a:solidFill>
              </a:rPr>
              <a:t>de Gestión Penitenciaria Yo </a:t>
            </a:r>
            <a:r>
              <a:rPr lang="es-SV" sz="1000" dirty="0" smtClean="0">
                <a:solidFill>
                  <a:schemeClr val="accent1">
                    <a:lumMod val="75000"/>
                  </a:schemeClr>
                </a:solidFill>
              </a:rPr>
              <a:t>cambio.</a:t>
            </a:r>
          </a:p>
          <a:p>
            <a:pPr marL="228600" indent="-228600" algn="just">
              <a:buFont typeface="+mj-lt"/>
              <a:buAutoNum type="alphaLcPeriod"/>
            </a:pPr>
            <a:r>
              <a:rPr lang="es-SV" sz="1000" dirty="0">
                <a:solidFill>
                  <a:schemeClr val="accent1">
                    <a:lumMod val="75000"/>
                  </a:schemeClr>
                </a:solidFill>
              </a:rPr>
              <a:t>Otras que la jefatura inmediata le asigne</a:t>
            </a:r>
            <a:r>
              <a:rPr lang="es-ES" sz="1000" dirty="0" smtClean="0">
                <a:solidFill>
                  <a:schemeClr val="accent1">
                    <a:lumMod val="75000"/>
                  </a:schemeClr>
                </a:solidFill>
              </a:rPr>
              <a:t>.</a:t>
            </a:r>
            <a:endParaRPr lang="es-SV" sz="1800" dirty="0" smtClean="0">
              <a:solidFill>
                <a:schemeClr val="accent1">
                  <a:lumMod val="75000"/>
                </a:schemeClr>
              </a:solidFill>
              <a:latin typeface="Oswald" charset="0"/>
            </a:endParaRPr>
          </a:p>
          <a:p>
            <a:pPr lvl="0" algn="ctr"/>
            <a:endParaRPr lang="es-SV" dirty="0" smtClean="0">
              <a:solidFill>
                <a:schemeClr val="accent1">
                  <a:lumMod val="75000"/>
                </a:schemeClr>
              </a:solidFill>
              <a:latin typeface="Oswald" charset="0"/>
            </a:endParaRP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5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300" b="1" dirty="0">
                <a:solidFill>
                  <a:schemeClr val="accent1">
                    <a:lumMod val="75000"/>
                  </a:schemeClr>
                </a:solidFill>
                <a:effectLst>
                  <a:outerShdw blurRad="38100" dist="38100" dir="2700000" algn="tl">
                    <a:srgbClr val="000000">
                      <a:alpha val="43137"/>
                    </a:srgbClr>
                  </a:outerShdw>
                </a:effectLst>
              </a:rPr>
              <a:t>Funcionario Responsable: </a:t>
            </a:r>
            <a:r>
              <a:rPr lang="es-SV" sz="1300" b="1" dirty="0" smtClean="0">
                <a:solidFill>
                  <a:schemeClr val="accent1">
                    <a:lumMod val="75000"/>
                  </a:schemeClr>
                </a:solidFill>
                <a:effectLst>
                  <a:outerShdw blurRad="38100" dist="38100" dir="2700000" algn="tl">
                    <a:srgbClr val="000000">
                      <a:alpha val="43137"/>
                    </a:srgbClr>
                  </a:outerShdw>
                </a:effectLst>
              </a:rPr>
              <a:t>Karina Guadalupe Hernández Aquino, Jefa de la Unidad de Gestión Penitenciaria Integral.</a:t>
            </a:r>
            <a:endParaRPr lang="es-ES" sz="130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846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06" y="904025"/>
            <a:ext cx="2952328" cy="35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080951"/>
            <a:ext cx="676217" cy="604406"/>
          </a:xfrm>
          <a:prstGeom prst="rect">
            <a:avLst/>
          </a:prstGeom>
        </p:spPr>
      </p:pic>
      <p:pic>
        <p:nvPicPr>
          <p:cNvPr id="11" name="10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939902"/>
            <a:ext cx="676217" cy="6044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990157"/>
            <a:ext cx="676217" cy="604406"/>
          </a:xfrm>
          <a:prstGeom prst="rect">
            <a:avLst/>
          </a:prstGeom>
        </p:spPr>
      </p:pic>
    </p:spTree>
    <p:extLst>
      <p:ext uri="{BB962C8B-B14F-4D97-AF65-F5344CB8AC3E}">
        <p14:creationId xmlns:p14="http://schemas.microsoft.com/office/powerpoint/2010/main" val="240671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32		Personal Masculino: 31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27584" y="1059582"/>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Hollybeth</a:t>
            </a:r>
            <a:r>
              <a:rPr lang="es-SV" sz="1400" b="1" dirty="0">
                <a:solidFill>
                  <a:schemeClr val="accent1">
                    <a:lumMod val="75000"/>
                  </a:schemeClr>
                </a:solidFill>
                <a:effectLst>
                  <a:outerShdw blurRad="38100" dist="38100" dir="2700000" algn="tl">
                    <a:srgbClr val="000000">
                      <a:alpha val="43137"/>
                    </a:srgbClr>
                  </a:outerShdw>
                </a:effectLst>
              </a:rPr>
              <a:t> Samanta Cruz Carrillo.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3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err="1">
                <a:solidFill>
                  <a:schemeClr val="accent1">
                    <a:lumMod val="75000"/>
                  </a:schemeClr>
                </a:solidFill>
                <a:effectLst>
                  <a:outerShdw blurRad="38100" dist="38100" dir="2700000" algn="tl">
                    <a:srgbClr val="000000">
                      <a:alpha val="43137"/>
                    </a:srgbClr>
                  </a:outerShdw>
                </a:effectLst>
              </a:rPr>
              <a:t>Yancy</a:t>
            </a:r>
            <a:r>
              <a:rPr lang="es-SV" sz="1400" b="1" dirty="0">
                <a:solidFill>
                  <a:schemeClr val="accent1">
                    <a:lumMod val="75000"/>
                  </a:schemeClr>
                </a:solidFill>
                <a:effectLst>
                  <a:outerShdw blurRad="38100" dist="38100" dir="2700000" algn="tl">
                    <a:srgbClr val="000000">
                      <a:alpha val="43137"/>
                    </a:srgbClr>
                  </a:outerShdw>
                </a:effectLst>
              </a:rPr>
              <a:t> Janet González Meléndez.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3" y="411510"/>
            <a:ext cx="7496699" cy="439248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Género. </a:t>
            </a:r>
          </a:p>
          <a:p>
            <a:pPr lvl="0"/>
            <a:endParaRPr lang="es-SV" sz="1800" b="1" dirty="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p>
          <a:p>
            <a:pPr marL="228600" indent="-228600" algn="just">
              <a:buFont typeface="+mj-lt"/>
              <a:buAutoNum type="alphaLcPeriod"/>
            </a:pPr>
            <a:r>
              <a:rPr lang="es-ES" sz="1000" dirty="0" smtClean="0">
                <a:solidFill>
                  <a:schemeClr val="accent1">
                    <a:lumMod val="75000"/>
                  </a:schemeClr>
                </a:solidFill>
              </a:rPr>
              <a:t>Velar </a:t>
            </a:r>
            <a:r>
              <a:rPr lang="es-ES" sz="1000" dirty="0">
                <a:solidFill>
                  <a:schemeClr val="accent1">
                    <a:lumMod val="75000"/>
                  </a:schemeClr>
                </a:solidFill>
              </a:rPr>
              <a:t>por el cumplimiento de la Política Institucional de Genero. </a:t>
            </a:r>
          </a:p>
          <a:p>
            <a:pPr marL="228600" indent="-228600" algn="just">
              <a:buFont typeface="+mj-lt"/>
              <a:buAutoNum type="alphaLcPeriod"/>
            </a:pPr>
            <a:r>
              <a:rPr lang="es-ES" sz="1000" dirty="0">
                <a:solidFill>
                  <a:schemeClr val="accent1">
                    <a:lumMod val="75000"/>
                  </a:schemeClr>
                </a:solidFill>
              </a:rPr>
              <a:t>Facilitar la </a:t>
            </a:r>
            <a:r>
              <a:rPr lang="es-ES" sz="1000" dirty="0" err="1">
                <a:solidFill>
                  <a:schemeClr val="accent1">
                    <a:lumMod val="75000"/>
                  </a:schemeClr>
                </a:solidFill>
              </a:rPr>
              <a:t>transversalización</a:t>
            </a:r>
            <a:r>
              <a:rPr lang="es-ES" sz="1000" dirty="0">
                <a:solidFill>
                  <a:schemeClr val="accent1">
                    <a:lumMod val="75000"/>
                  </a:schemeClr>
                </a:solidFill>
              </a:rPr>
              <a:t> del principio de igualdad y no discriminación en las políticas planes, programas, proyectos, normativas y acciones de su Institución a través de un plan de igualdad. </a:t>
            </a:r>
          </a:p>
          <a:p>
            <a:pPr marL="228600" indent="-228600" algn="just">
              <a:buFont typeface="+mj-lt"/>
              <a:buAutoNum type="alphaLcPeriod"/>
            </a:pPr>
            <a:r>
              <a:rPr lang="es-ES" sz="1000" dirty="0">
                <a:solidFill>
                  <a:schemeClr val="accent1">
                    <a:lumMod val="75000"/>
                  </a:schemeClr>
                </a:solidFill>
              </a:rPr>
              <a:t>Asesorar y coordinar con las distintas unidades administrativas el principio de igualdad y no discriminación, velando por el cumplimiento de la Política Institucional de Genero.</a:t>
            </a:r>
          </a:p>
          <a:p>
            <a:pPr marL="228600" indent="-228600" algn="just">
              <a:buFont typeface="+mj-lt"/>
              <a:buAutoNum type="alphaLcPeriod"/>
            </a:pPr>
            <a:r>
              <a:rPr lang="es-ES" sz="1000" dirty="0">
                <a:solidFill>
                  <a:schemeClr val="accent1">
                    <a:lumMod val="75000"/>
                  </a:schemeClr>
                </a:solidFill>
              </a:rPr>
              <a:t>Monitorear, asesorar y coordinar la incorporación de la perspectiva de género en las estrategias con el Área de Recursos Humanos</a:t>
            </a:r>
          </a:p>
          <a:p>
            <a:pPr marL="228600" indent="-228600" algn="just">
              <a:buFont typeface="+mj-lt"/>
              <a:buAutoNum type="alphaLcPeriod"/>
            </a:pPr>
            <a:r>
              <a:rPr lang="es-ES" sz="1000" dirty="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ES" sz="1000" dirty="0">
                <a:solidFill>
                  <a:schemeClr val="accent1">
                    <a:lumMod val="75000"/>
                  </a:schemeClr>
                </a:solidFill>
              </a:rPr>
              <a:t>Organizar y coordinar el Comité Institucional de Genero</a:t>
            </a:r>
          </a:p>
          <a:p>
            <a:pPr marL="228600" indent="-228600" algn="just">
              <a:buFont typeface="+mj-lt"/>
              <a:buAutoNum type="alphaLcPeriod"/>
            </a:pPr>
            <a:r>
              <a:rPr lang="es-ES" sz="1000" dirty="0">
                <a:solidFill>
                  <a:schemeClr val="accent1">
                    <a:lumMod val="75000"/>
                  </a:schemeClr>
                </a:solidFill>
              </a:rPr>
              <a:t>Dar informes periódicos del cumplimiento de los objetivos, estrategias y políticas ejecutadas por la Institución en materia de igualdad sustantiva </a:t>
            </a:r>
          </a:p>
          <a:p>
            <a:pPr marL="228600" indent="-228600" algn="just">
              <a:buFont typeface="+mj-lt"/>
              <a:buAutoNum type="alphaLcPeriod"/>
            </a:pPr>
            <a:r>
              <a:rPr lang="es-ES" sz="1000" dirty="0">
                <a:solidFill>
                  <a:schemeClr val="accent1">
                    <a:lumMod val="75000"/>
                  </a:schemeClr>
                </a:solidFill>
              </a:rPr>
              <a:t>Promover estudios e investigaciones para organizar un sistema de información, registro seguimiento y evaluación de la situación de mujeres y hombres en su ámbito de competencia. </a:t>
            </a:r>
          </a:p>
          <a:p>
            <a:pPr marL="228600" indent="-228600" algn="just">
              <a:buFont typeface="+mj-lt"/>
              <a:buAutoNum type="alphaLcPeriod"/>
            </a:pPr>
            <a:r>
              <a:rPr lang="es-ES" sz="1000" dirty="0">
                <a:solidFill>
                  <a:schemeClr val="accent1">
                    <a:lumMod val="75000"/>
                  </a:schemeClr>
                </a:solidFill>
              </a:rPr>
              <a:t>Ser referente principal ante el Instituto Salvadoreño para el Desarrollo de la Mujer-ISDEMU </a:t>
            </a:r>
          </a:p>
          <a:p>
            <a:pPr marL="228600" indent="-228600" algn="just">
              <a:buFont typeface="+mj-lt"/>
              <a:buAutoNum type="alphaLcPeriod"/>
            </a:pPr>
            <a:r>
              <a:rPr lang="es-ES" sz="1000" dirty="0">
                <a:solidFill>
                  <a:schemeClr val="accent1">
                    <a:lumMod val="75000"/>
                  </a:schemeClr>
                </a:solidFill>
              </a:rPr>
              <a:t>Coordinar procesos de alianzas estratégicas con organismos que velan por la igualdad de género y no discriminación </a:t>
            </a:r>
          </a:p>
          <a:p>
            <a:pPr marL="228600" indent="-228600" algn="just">
              <a:buFont typeface="+mj-lt"/>
              <a:buAutoNum type="alphaLcPeriod"/>
            </a:pPr>
            <a:r>
              <a:rPr lang="es-ES" sz="1000" dirty="0">
                <a:solidFill>
                  <a:schemeClr val="accent1">
                    <a:lumMod val="75000"/>
                  </a:schemeClr>
                </a:solidFill>
              </a:rPr>
              <a:t>Facilitar y asesorar la formulación de Planes Institucionales de Igualdad y No discriminación, las Políticas Institucionales de Igualdad y sus Planes de Acción. </a:t>
            </a:r>
          </a:p>
          <a:p>
            <a:pPr marL="228600" indent="-228600" algn="just">
              <a:buFont typeface="+mj-lt"/>
              <a:buAutoNum type="alphaLcPeriod"/>
            </a:pPr>
            <a:r>
              <a:rPr lang="es-ES" sz="1000" dirty="0">
                <a:solidFill>
                  <a:schemeClr val="accent1">
                    <a:lumMod val="75000"/>
                  </a:schemeClr>
                </a:solidFill>
              </a:rPr>
              <a:t>Facilitar y asesorar la institución para la incorporación del principio de igualdad y no discriminación en todo el quehacer institucional. </a:t>
            </a:r>
          </a:p>
          <a:p>
            <a:pPr marL="228600" indent="-228600" algn="just">
              <a:buFont typeface="+mj-lt"/>
              <a:buAutoNum type="alphaLcPeriod"/>
            </a:pPr>
            <a:r>
              <a:rPr lang="es-ES" sz="1000" dirty="0">
                <a:solidFill>
                  <a:schemeClr val="accent1">
                    <a:lumMod val="75000"/>
                  </a:schemeClr>
                </a:solidFill>
              </a:rPr>
              <a:t>Monitorear el cumplimiento de los compromisos institucionales establecidos en el Plan institucional de la Igualdad y no discriminación, la Política Institucional de igualdad y su Plan de Acción y en la Ley de Igualdad, Equidad y Erradicación de la Discriminación contra las Mujeres (LIE). </a:t>
            </a:r>
          </a:p>
          <a:p>
            <a:pPr marL="228600" indent="-228600" algn="just">
              <a:buFont typeface="+mj-lt"/>
              <a:buAutoNum type="alphaLcPeriod"/>
            </a:pPr>
            <a:r>
              <a:rPr lang="es-ES" sz="1000" dirty="0">
                <a:solidFill>
                  <a:schemeClr val="accent1">
                    <a:lumMod val="75000"/>
                  </a:schemeClr>
                </a:solidFill>
              </a:rPr>
              <a:t>Otras que la jefatura inmediata le </a:t>
            </a:r>
            <a:r>
              <a:rPr lang="es-ES" sz="1000" dirty="0" smtClean="0">
                <a:solidFill>
                  <a:schemeClr val="accent1">
                    <a:lumMod val="75000"/>
                  </a:schemeClr>
                </a:solidFill>
              </a:rPr>
              <a:t>asigne.</a:t>
            </a:r>
          </a:p>
          <a:p>
            <a:pPr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2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07459" y="33950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a:solidFill>
                  <a:schemeClr val="accent1">
                    <a:lumMod val="75000"/>
                  </a:schemeClr>
                </a:solidFill>
                <a:effectLst>
                  <a:outerShdw blurRad="38100" dist="38100" dir="2700000" algn="tl">
                    <a:srgbClr val="000000">
                      <a:alpha val="43137"/>
                    </a:srgbClr>
                  </a:outerShdw>
                </a:effectLst>
              </a:rPr>
              <a:t>Zonia</a:t>
            </a:r>
            <a:r>
              <a:rPr lang="es-SV" sz="1400" b="1" dirty="0">
                <a:solidFill>
                  <a:schemeClr val="accent1">
                    <a:lumMod val="75000"/>
                  </a:schemeClr>
                </a:solidFill>
                <a:effectLst>
                  <a:outerShdw blurRad="38100" dist="38100" dir="2700000" algn="tl">
                    <a:srgbClr val="000000">
                      <a:alpha val="43137"/>
                    </a:srgbClr>
                  </a:outerShdw>
                </a:effectLst>
              </a:rPr>
              <a:t> Elizabeth González de </a:t>
            </a:r>
            <a:r>
              <a:rPr lang="es-SV" sz="1400" b="1" dirty="0" smtClean="0">
                <a:solidFill>
                  <a:schemeClr val="accent1">
                    <a:lumMod val="75000"/>
                  </a:schemeClr>
                </a:solidFill>
                <a:effectLst>
                  <a:outerShdw blurRad="38100" dist="38100" dir="2700000" algn="tl">
                    <a:srgbClr val="000000">
                      <a:alpha val="43137"/>
                    </a:srgbClr>
                  </a:outerShdw>
                </a:effectLst>
              </a:rPr>
              <a:t>Flores, Jefa de la Unidad de Género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648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5</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4627746" y="2797866"/>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6098280"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71" y="2681489"/>
            <a:ext cx="741459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673" y="3847393"/>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839552"/>
            <a:ext cx="676217" cy="604406"/>
          </a:xfrm>
          <a:prstGeom prst="rect">
            <a:avLst/>
          </a:prstGeom>
        </p:spPr>
      </p:pic>
      <p:sp>
        <p:nvSpPr>
          <p:cNvPr id="31" name="30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2" name="31 Conector recto"/>
          <p:cNvCxnSpPr/>
          <p:nvPr/>
        </p:nvCxnSpPr>
        <p:spPr>
          <a:xfrm flipH="1">
            <a:off x="6647526" y="2693667"/>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32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648" y="3839552"/>
            <a:ext cx="676217" cy="604406"/>
          </a:xfrm>
          <a:prstGeom prst="rect">
            <a:avLst/>
          </a:prstGeom>
        </p:spPr>
      </p:pic>
      <p:sp>
        <p:nvSpPr>
          <p:cNvPr id="34" name="33 CuadroTexto"/>
          <p:cNvSpPr txBox="1"/>
          <p:nvPr/>
        </p:nvSpPr>
        <p:spPr>
          <a:xfrm>
            <a:off x="7522097" y="2787774"/>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5" name="34 Conector recto"/>
          <p:cNvCxnSpPr/>
          <p:nvPr/>
        </p:nvCxnSpPr>
        <p:spPr>
          <a:xfrm flipH="1">
            <a:off x="8095824"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35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057" y="3843236"/>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11		Personal Masculino: 3</a:t>
            </a: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smtClean="0">
                <a:solidFill>
                  <a:schemeClr val="tx1">
                    <a:lumMod val="65000"/>
                    <a:lumOff val="35000"/>
                  </a:schemeClr>
                </a:solidFill>
                <a:effectLst>
                  <a:outerShdw blurRad="38100" dist="38100" dir="2700000" algn="tl">
                    <a:srgbClr val="000000">
                      <a:alpha val="43137"/>
                    </a:srgbClr>
                  </a:outerShdw>
                </a:effectLst>
              </a:rPr>
              <a:t>Licda. Janeth Eugenia Ramos Hern</a:t>
            </a:r>
            <a:r>
              <a:rPr lang="pt-BR" sz="1400" b="1" dirty="0" smtClean="0">
                <a:solidFill>
                  <a:schemeClr val="tx1">
                    <a:lumMod val="65000"/>
                    <a:lumOff val="35000"/>
                  </a:schemeClr>
                </a:solidFill>
                <a:effectLst>
                  <a:outerShdw blurRad="38100" dist="38100" dir="2700000" algn="tl">
                    <a:srgbClr val="000000">
                      <a:alpha val="43137"/>
                    </a:srgbClr>
                  </a:outerShdw>
                </a:effectLst>
                <a:latin typeface="+mj-lt"/>
                <a:cs typeface="Aharoni" pitchFamily="2" charset="-79"/>
              </a:rPr>
              <a:t>á</a:t>
            </a:r>
            <a:r>
              <a:rPr lang="pt-BR" sz="1400" b="1" dirty="0" smtClean="0">
                <a:solidFill>
                  <a:schemeClr val="tx1">
                    <a:lumMod val="65000"/>
                    <a:lumOff val="35000"/>
                  </a:schemeClr>
                </a:solidFill>
                <a:effectLst>
                  <a:outerShdw blurRad="38100" dist="38100" dir="2700000" algn="tl">
                    <a:srgbClr val="000000">
                      <a:alpha val="43137"/>
                    </a:srgbClr>
                  </a:outerShdw>
                </a:effectLst>
              </a:rPr>
              <a:t>ndez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5</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Miriam Elizabeth Ruiz de Flores. Directora del Consejo Criminológico Regional 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7                    Personal Masculino: 17</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Osiris Luna Meza</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7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3" y="267494"/>
            <a:ext cx="8168999"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Lilian Imelda Pérez de Aguilar.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9		Personal Masculino: 6</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339502"/>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a:t>
            </a:r>
            <a:r>
              <a:rPr lang="es-SV" sz="1400" b="1" dirty="0" smtClean="0">
                <a:solidFill>
                  <a:schemeClr val="tx1">
                    <a:lumMod val="65000"/>
                    <a:lumOff val="35000"/>
                  </a:schemeClr>
                </a:solidFill>
                <a:effectLst>
                  <a:outerShdw blurRad="38100" dist="38100" dir="2700000" algn="tl">
                    <a:srgbClr val="000000">
                      <a:alpha val="43137"/>
                    </a:srgbClr>
                  </a:outerShdw>
                </a:effectLst>
              </a:rPr>
              <a:t>José Rafael Sandoval Flores. Director del Consejo Criminológico Regional Occidental.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627784" y="0"/>
            <a:ext cx="3384376"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9</a:t>
            </a:r>
            <a:endParaRPr lang="en" sz="6000" dirty="0">
              <a:solidFill>
                <a:srgbClr val="FF9900"/>
              </a:solidFill>
            </a:endParaRPr>
          </a:p>
        </p:txBody>
      </p:sp>
      <p:sp>
        <p:nvSpPr>
          <p:cNvPr id="26" name="Shape 285"/>
          <p:cNvSpPr/>
          <p:nvPr/>
        </p:nvSpPr>
        <p:spPr>
          <a:xfrm>
            <a:off x="2411760" y="2476598"/>
            <a:ext cx="3888432" cy="2543424"/>
          </a:xfrm>
          <a:prstGeom prst="chevron">
            <a:avLst>
              <a:gd name="adj" fmla="val 29853"/>
            </a:avLst>
          </a:prstGeom>
          <a:solidFill>
            <a:srgbClr val="FFC000"/>
          </a:solidFill>
          <a:ln>
            <a:solidFill>
              <a:srgbClr val="FFC000"/>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 action="ppaction://hlinksldjump"/>
              </a:rPr>
              <a:t>Centro Penitenciario de San Vicente</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3" action="ppaction://hlinksldjump"/>
              </a:rPr>
              <a:t>Centro </a:t>
            </a:r>
            <a:r>
              <a:rPr lang="en" sz="1100" dirty="0">
                <a:solidFill>
                  <a:srgbClr val="FFFFFF"/>
                </a:solidFill>
                <a:latin typeface="Roboto Condensed"/>
                <a:ea typeface="Roboto Condensed"/>
                <a:cs typeface="Roboto Condensed"/>
                <a:sym typeface="Roboto Condensed"/>
                <a:hlinkClick r:id="rId3" action="ppaction://hlinksldjump"/>
              </a:rPr>
              <a:t>Penitenciario de Usulután</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4" action="ppaction://hlinksldjump"/>
              </a:rPr>
              <a:t>Centro Penitenciario de la Unión</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5" action="ppaction://hlinksldjump"/>
              </a:rPr>
              <a:t>Centro </a:t>
            </a:r>
            <a:r>
              <a:rPr lang="en" sz="1100" dirty="0">
                <a:solidFill>
                  <a:srgbClr val="FFFFFF"/>
                </a:solidFill>
                <a:latin typeface="Roboto Condensed"/>
                <a:ea typeface="Roboto Condensed"/>
                <a:cs typeface="Roboto Condensed"/>
                <a:sym typeface="Roboto Condensed"/>
                <a:hlinkClick r:id="rId5" action="ppaction://hlinksldjump"/>
              </a:rPr>
              <a:t>Penitenciario de Izalco</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6" action="ppaction://hlinksldjump"/>
              </a:rPr>
              <a:t>Centro </a:t>
            </a:r>
            <a:r>
              <a:rPr lang="en" sz="1100" dirty="0">
                <a:solidFill>
                  <a:srgbClr val="FFFFFF"/>
                </a:solidFill>
                <a:latin typeface="Roboto Condensed"/>
                <a:ea typeface="Roboto Condensed"/>
                <a:cs typeface="Roboto Condensed"/>
                <a:sym typeface="Roboto Condensed"/>
                <a:hlinkClick r:id="rId6" action="ppaction://hlinksldjump"/>
              </a:rPr>
              <a:t>Penitenciario </a:t>
            </a:r>
            <a:r>
              <a:rPr lang="en" sz="1100" dirty="0" smtClean="0">
                <a:solidFill>
                  <a:srgbClr val="FFFFFF"/>
                </a:solidFill>
                <a:latin typeface="Roboto Condensed"/>
                <a:ea typeface="Roboto Condensed"/>
                <a:cs typeface="Roboto Condensed"/>
                <a:sym typeface="Roboto Condensed"/>
                <a:hlinkClick r:id="rId6" action="ppaction://hlinksldjump"/>
              </a:rPr>
              <a:t>Ilopango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7" action="ppaction://hlinksldjump"/>
              </a:rPr>
              <a:t>Centro </a:t>
            </a:r>
            <a:r>
              <a:rPr lang="en" sz="1100" dirty="0">
                <a:solidFill>
                  <a:srgbClr val="FFFFFF"/>
                </a:solidFill>
                <a:latin typeface="Roboto Condensed"/>
                <a:ea typeface="Roboto Condensed"/>
                <a:cs typeface="Roboto Condensed"/>
                <a:sym typeface="Roboto Condensed"/>
                <a:hlinkClick r:id="rId7" action="ppaction://hlinksldjump"/>
              </a:rPr>
              <a:t>Penitenciario de Sensuntepeque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8" action="ppaction://hlinksldjump"/>
              </a:rPr>
              <a:t>Centro Penitenciario de San Francisco </a:t>
            </a:r>
            <a:r>
              <a:rPr lang="en" sz="1100" dirty="0" smtClean="0">
                <a:solidFill>
                  <a:srgbClr val="FFFFFF"/>
                </a:solidFill>
                <a:latin typeface="Roboto Condensed"/>
                <a:ea typeface="Roboto Condensed"/>
                <a:cs typeface="Roboto Condensed"/>
                <a:sym typeface="Roboto Condensed"/>
                <a:hlinkClick r:id="rId8" action="ppaction://hlinksldjump"/>
              </a:rPr>
              <a:t>Gotera</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9" action="ppaction://hlinksldjump"/>
              </a:rPr>
              <a:t>Centro </a:t>
            </a:r>
            <a:r>
              <a:rPr lang="en" sz="1100" dirty="0" smtClean="0">
                <a:solidFill>
                  <a:srgbClr val="FFFFFF"/>
                </a:solidFill>
                <a:latin typeface="Roboto Condensed"/>
                <a:ea typeface="Roboto Condensed"/>
                <a:cs typeface="Roboto Condensed"/>
                <a:sym typeface="Roboto Condensed"/>
                <a:hlinkClick r:id="rId9" action="ppaction://hlinksldjump"/>
              </a:rPr>
              <a:t>Abierto Granja Penitenciaria Izalco</a:t>
            </a:r>
            <a:endParaRPr lang="en" sz="1100" dirty="0" smtClean="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6115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
        <p:nvSpPr>
          <p:cNvPr id="25" name="Shape 284"/>
          <p:cNvSpPr/>
          <p:nvPr/>
        </p:nvSpPr>
        <p:spPr>
          <a:xfrm>
            <a:off x="72008" y="2476598"/>
            <a:ext cx="3131840" cy="2543424"/>
          </a:xfrm>
          <a:prstGeom prst="homePlate">
            <a:avLst>
              <a:gd name="adj" fmla="val 30129"/>
            </a:avLst>
          </a:prstGeom>
          <a:solidFill>
            <a:srgbClr val="FF9900"/>
          </a:solidFill>
          <a:ln>
            <a:solidFill>
              <a:srgbClr val="FF9900"/>
            </a:solidFill>
          </a:ln>
        </p:spPr>
        <p:txBody>
          <a:bodyPr lIns="91425" tIns="91425" rIns="91425" bIns="91425" anchor="ctr" anchorCtr="0">
            <a:noAutofit/>
          </a:bodyPr>
          <a:lstStyle/>
          <a:p>
            <a:pPr lvl="0">
              <a:spcBef>
                <a:spcPts val="0"/>
              </a:spcBef>
              <a:buNone/>
            </a:pPr>
            <a:r>
              <a:rPr lang="en" sz="1100" dirty="0" smtClean="0">
                <a:solidFill>
                  <a:schemeClr val="bg1"/>
                </a:solidFill>
                <a:latin typeface="Roboto Condensed"/>
                <a:ea typeface="Roboto Condensed"/>
                <a:cs typeface="Roboto Condensed"/>
                <a:sym typeface="Roboto Condensed"/>
                <a:hlinkClick r:id="rId10" action="ppaction://hlinksldjump"/>
              </a:rPr>
              <a:t>Centro Penitenciario de S</a:t>
            </a:r>
            <a:r>
              <a:rPr lang="es-SV" sz="1100" dirty="0" smtClean="0">
                <a:solidFill>
                  <a:schemeClr val="bg1"/>
                </a:solidFill>
                <a:latin typeface="Roboto Condensed"/>
                <a:ea typeface="Roboto Condensed"/>
                <a:cs typeface="Roboto Condensed"/>
                <a:sym typeface="Roboto Condensed"/>
                <a:hlinkClick r:id="rId10" action="ppaction://hlinksldjump"/>
              </a:rPr>
              <a:t>e</a:t>
            </a:r>
            <a:r>
              <a:rPr lang="en" sz="1100" dirty="0" smtClean="0">
                <a:solidFill>
                  <a:schemeClr val="bg1"/>
                </a:solidFill>
                <a:latin typeface="Roboto Condensed"/>
                <a:ea typeface="Roboto Condensed"/>
                <a:cs typeface="Roboto Condensed"/>
                <a:sym typeface="Roboto Condensed"/>
                <a:hlinkClick r:id="rId10" action="ppaction://hlinksldjump"/>
              </a:rPr>
              <a:t>guridad Santa Ana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1" action="ppaction://hlinksldjump"/>
              </a:rPr>
              <a:t>Centro Penitenciario la Esperanza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2" action="ppaction://hlinksldjump"/>
              </a:rPr>
              <a:t>Centro Penitenciario de Zacatecoluca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3" action="ppaction://hlinksldjump"/>
              </a:rPr>
              <a:t>Centro Penitenciario de Jucuapa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4" action="ppaction://hlinksldjump"/>
              </a:rPr>
              <a:t>Centro Penitenciario de Metapan</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5" action="ppaction://hlinksldjump"/>
              </a:rPr>
              <a:t>Centro Penitenciario de Ciudad Barrios</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6" action="ppaction://hlinksldjump"/>
              </a:rPr>
              <a:t>Centro Penitenciario de San Miguel</a:t>
            </a:r>
            <a:endParaRPr lang="en" sz="1100" dirty="0" smtClean="0">
              <a:solidFill>
                <a:schemeClr val="bg1"/>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7" action="ppaction://hlinksldjump"/>
              </a:rPr>
              <a:t>Centro Penitenciario de Sonsonate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8" action="ppaction://hlinksldjump"/>
              </a:rPr>
              <a:t>Centro Penitenciario de Apanteos</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9" action="ppaction://hlinksldjump"/>
              </a:rPr>
              <a:t>Centro Penitenciario de </a:t>
            </a:r>
            <a:r>
              <a:rPr lang="en" sz="1100" dirty="0" smtClean="0">
                <a:solidFill>
                  <a:srgbClr val="FFFFFF"/>
                </a:solidFill>
                <a:latin typeface="Roboto Condensed"/>
                <a:ea typeface="Roboto Condensed"/>
                <a:cs typeface="Roboto Condensed"/>
                <a:sym typeface="Roboto Condensed"/>
                <a:hlinkClick r:id="rId19" action="ppaction://hlinksldjump"/>
              </a:rPr>
              <a:t>Quezaltepeque</a:t>
            </a:r>
            <a:endParaRPr lang="en" sz="1100" dirty="0" smtClean="0">
              <a:solidFill>
                <a:srgbClr val="FFFFFF"/>
              </a:solidFill>
              <a:latin typeface="Roboto Condensed"/>
              <a:ea typeface="Roboto Condensed"/>
              <a:cs typeface="Roboto Condensed"/>
              <a:sym typeface="Roboto Condensed"/>
            </a:endParaRPr>
          </a:p>
        </p:txBody>
      </p:sp>
      <p:sp>
        <p:nvSpPr>
          <p:cNvPr id="27" name="Shape 286"/>
          <p:cNvSpPr/>
          <p:nvPr/>
        </p:nvSpPr>
        <p:spPr>
          <a:xfrm>
            <a:off x="5220072" y="2476598"/>
            <a:ext cx="3888432" cy="2543424"/>
          </a:xfrm>
          <a:prstGeom prst="chevron">
            <a:avLst>
              <a:gd name="adj" fmla="val 29853"/>
            </a:avLst>
          </a:prstGeom>
          <a:solidFill>
            <a:srgbClr val="F7E243"/>
          </a:solidFill>
          <a:ln>
            <a:solidFill>
              <a:srgbClr val="F7E243"/>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0" action="ppaction://hlinksldjump"/>
              </a:rPr>
              <a:t>Centro Penitenciario de Izalco fase 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1" action="ppaction://hlinksldjump"/>
              </a:rPr>
              <a:t>Centro Penitenciario de Izalco fase II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2" action="ppaction://hlinksldjump"/>
              </a:rPr>
              <a:t>Centro Penitenciario de Izalco fase III</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23" action="ppaction://hlinksldjump"/>
              </a:rPr>
              <a:t>Granja </a:t>
            </a:r>
            <a:r>
              <a:rPr lang="en" sz="1100" dirty="0">
                <a:solidFill>
                  <a:srgbClr val="FFFFFF"/>
                </a:solidFill>
                <a:latin typeface="Roboto Condensed"/>
                <a:ea typeface="Roboto Condensed"/>
                <a:cs typeface="Roboto Condensed"/>
                <a:sym typeface="Roboto Condensed"/>
                <a:hlinkClick r:id="rId23" action="ppaction://hlinksldjump"/>
              </a:rPr>
              <a:t>Penitenciaria para hombres de Santa Ana</a:t>
            </a:r>
            <a:endParaRPr lang="en" sz="1100" dirty="0">
              <a:solidFill>
                <a:srgbClr val="FFFFFF"/>
              </a:solidFill>
              <a:latin typeface="Roboto Condensed"/>
              <a:ea typeface="Roboto Condensed"/>
              <a:cs typeface="Roboto Condensed"/>
              <a:sym typeface="Roboto Condensed"/>
            </a:endParaRPr>
          </a:p>
          <a:p>
            <a:r>
              <a:rPr lang="es-SV" sz="1100" dirty="0" smtClean="0">
                <a:solidFill>
                  <a:srgbClr val="FFFFFF"/>
                </a:solidFill>
                <a:latin typeface="Roboto Condensed"/>
                <a:ea typeface="Roboto Condensed"/>
                <a:cs typeface="Roboto Condensed"/>
                <a:sym typeface="Roboto Condensed"/>
                <a:hlinkClick r:id="rId24" action="ppaction://hlinksldjump"/>
              </a:rPr>
              <a:t>Centro </a:t>
            </a:r>
            <a:r>
              <a:rPr lang="es-SV" sz="1100" dirty="0">
                <a:solidFill>
                  <a:srgbClr val="FFFFFF"/>
                </a:solidFill>
                <a:latin typeface="Roboto Condensed"/>
                <a:ea typeface="Roboto Condensed"/>
                <a:cs typeface="Roboto Condensed"/>
                <a:sym typeface="Roboto Condensed"/>
                <a:hlinkClick r:id="rId24" action="ppaction://hlinksldjump"/>
              </a:rPr>
              <a:t>de Detención Menor para Mujeres </a:t>
            </a:r>
            <a:r>
              <a:rPr lang="es-SV" sz="1100" dirty="0" smtClean="0">
                <a:solidFill>
                  <a:srgbClr val="FFFFFF"/>
                </a:solidFill>
                <a:latin typeface="Roboto Condensed"/>
                <a:ea typeface="Roboto Condensed"/>
                <a:cs typeface="Roboto Condensed"/>
                <a:sym typeface="Roboto Condensed"/>
                <a:hlinkClick r:id="rId24" action="ppaction://hlinksldjump"/>
              </a:rPr>
              <a:t>Zacatecoluca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5" action="ppaction://hlinksldjump"/>
              </a:rPr>
              <a:t>Resguardo Hospital Psiquiátrico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6" action="ppaction://hlinksldjump"/>
              </a:rPr>
              <a:t>Centro de Detención Menor La Esperanza</a:t>
            </a:r>
            <a:endParaRPr lang="en" sz="1100" dirty="0" smtClean="0">
              <a:solidFill>
                <a:srgbClr val="FFFFFF"/>
              </a:solidFill>
              <a:latin typeface="Roboto Condensed"/>
              <a:ea typeface="Roboto Condensed"/>
              <a:cs typeface="Roboto Condensed"/>
              <a:sym typeface="Roboto Condensed"/>
            </a:endParaRPr>
          </a:p>
          <a:p>
            <a:r>
              <a:rPr lang="es-SV" sz="1100" dirty="0" smtClean="0">
                <a:solidFill>
                  <a:srgbClr val="FFFFFF"/>
                </a:solidFill>
                <a:latin typeface="Roboto Condensed"/>
                <a:ea typeface="Roboto Condensed"/>
                <a:cs typeface="Roboto Condensed"/>
                <a:sym typeface="Roboto Condensed"/>
                <a:hlinkClick r:id="" action="ppaction://noaction"/>
              </a:rPr>
              <a:t>Centro </a:t>
            </a:r>
            <a:r>
              <a:rPr lang="es-SV" sz="1100" dirty="0">
                <a:solidFill>
                  <a:srgbClr val="FFFFFF"/>
                </a:solidFill>
                <a:latin typeface="Roboto Condensed"/>
                <a:ea typeface="Roboto Condensed"/>
                <a:cs typeface="Roboto Condensed"/>
                <a:sym typeface="Roboto Condensed"/>
                <a:hlinkClick r:id="" action="ppaction://noaction"/>
              </a:rPr>
              <a:t>Preventivo y de Cumplimiento de Penas de </a:t>
            </a:r>
            <a:r>
              <a:rPr lang="es-SV" sz="1100" dirty="0" smtClean="0">
                <a:solidFill>
                  <a:srgbClr val="FFFFFF"/>
                </a:solidFill>
                <a:latin typeface="Roboto Condensed"/>
                <a:ea typeface="Roboto Condensed"/>
                <a:cs typeface="Roboto Condensed"/>
                <a:sym typeface="Roboto Condensed"/>
                <a:hlinkClick r:id="" action="ppaction://noaction"/>
              </a:rPr>
              <a:t>Santa</a:t>
            </a:r>
            <a:endParaRPr lang="en" sz="1100" dirty="0" smtClean="0">
              <a:solidFill>
                <a:srgbClr val="FFFFFF"/>
              </a:solidFill>
              <a:latin typeface="Roboto Condensed"/>
              <a:ea typeface="Roboto Condensed"/>
              <a:cs typeface="Roboto Condensed"/>
              <a:sym typeface="Roboto Condensed"/>
            </a:endParaRPr>
          </a:p>
        </p:txBody>
      </p:sp>
      <p:pic>
        <p:nvPicPr>
          <p:cNvPr id="8" name="7 Imagen">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441642" y="4487624"/>
            <a:ext cx="666862" cy="604406"/>
          </a:xfrm>
          <a:prstGeom prst="rect">
            <a:avLst/>
          </a:prstGeom>
        </p:spPr>
      </p:pic>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323528" y="411510"/>
            <a:ext cx="8424936"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PENITENCIARIO DE SEGURIDAD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21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27584"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German Alberto, Pérez Menjívar. Director Centro Penitenciario de Seguridad Santa Ana.</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755576" y="0"/>
            <a:ext cx="7704856" cy="509203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r>
              <a:rPr lang="es-SV" sz="1800" dirty="0" smtClean="0">
                <a:solidFill>
                  <a:schemeClr val="bg1"/>
                </a:solidFill>
                <a:latin typeface="Oswald" charset="0"/>
              </a:rPr>
              <a:t>Este </a:t>
            </a:r>
            <a:r>
              <a:rPr lang="es-SV" sz="1800" dirty="0">
                <a:solidFill>
                  <a:schemeClr val="bg1"/>
                </a:solidFill>
                <a:latin typeface="Oswald" charset="0"/>
              </a:rPr>
              <a:t>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smtClean="0">
              <a:solidFill>
                <a:schemeClr val="bg1"/>
              </a:solidFill>
              <a:latin typeface="Oswald" charset="0"/>
            </a:endParaRPr>
          </a:p>
          <a:p>
            <a:pPr lvl="0" algn="ctr"/>
            <a:r>
              <a:rPr lang="es-SV" sz="1800" dirty="0" smtClean="0">
                <a:solidFill>
                  <a:schemeClr val="bg1"/>
                </a:solidFill>
                <a:latin typeface="Oswald" charset="0"/>
              </a:rPr>
              <a:t>Personal Femenino: 39	Personal Masculino: 32</a:t>
            </a: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Ricardo Ernesto Salguero Ventura.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123479"/>
            <a:ext cx="8928992" cy="4536503"/>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a:t>
            </a:r>
            <a:r>
              <a:rPr lang="es-SV" sz="2400" b="1" dirty="0" smtClean="0">
                <a:solidFill>
                  <a:srgbClr val="F39D03"/>
                </a:solidFill>
                <a:effectLst>
                  <a:outerShdw blurRad="38100" dist="38100" dir="2700000" algn="tl">
                    <a:srgbClr val="000000">
                      <a:alpha val="43137"/>
                    </a:srgbClr>
                  </a:outerShdw>
                </a:effectLst>
                <a:latin typeface="Oswald" charset="0"/>
              </a:rPr>
              <a:t>MAXIMA SEGURIDAD 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22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Rogelio Belarmino García.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5		Personal Masculino: 3</a:t>
            </a:r>
          </a:p>
          <a:p>
            <a:pPr lvl="0" algn="ctr"/>
            <a:endParaRPr lang="es-SV" dirty="0" smtClean="0">
              <a:solidFill>
                <a:srgbClr val="FFFFFF"/>
              </a:solidFill>
              <a:latin typeface="Oswald" charset="0"/>
            </a:endParaRPr>
          </a:p>
        </p:txBody>
      </p:sp>
      <p:sp>
        <p:nvSpPr>
          <p:cNvPr id="5" name="Shape 229"/>
          <p:cNvSpPr txBox="1">
            <a:spLocks/>
          </p:cNvSpPr>
          <p:nvPr/>
        </p:nvSpPr>
        <p:spPr>
          <a:xfrm>
            <a:off x="1331640" y="843558"/>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Fredy</a:t>
            </a:r>
            <a:r>
              <a:rPr lang="pt-BR" sz="1400" b="1" dirty="0" smtClean="0">
                <a:solidFill>
                  <a:schemeClr val="bg1"/>
                </a:solidFill>
                <a:effectLst>
                  <a:outerShdw blurRad="38100" dist="38100" dir="2700000" algn="tl">
                    <a:srgbClr val="000000">
                      <a:alpha val="43137"/>
                    </a:srgbClr>
                  </a:outerShdw>
                </a:effectLst>
              </a:rPr>
              <a:t> José </a:t>
            </a:r>
            <a:r>
              <a:rPr lang="pt-BR" sz="1400" b="1" dirty="0" err="1" smtClean="0">
                <a:solidFill>
                  <a:schemeClr val="bg1"/>
                </a:solidFill>
                <a:effectLst>
                  <a:outerShdw blurRad="38100" dist="38100" dir="2700000" algn="tl">
                    <a:srgbClr val="000000">
                      <a:alpha val="43137"/>
                    </a:srgbClr>
                  </a:outerShdw>
                </a:effectLst>
              </a:rPr>
              <a:t>Canales</a:t>
            </a:r>
            <a:r>
              <a:rPr lang="pt-BR" sz="1400" b="1" dirty="0" smtClean="0">
                <a:solidFill>
                  <a:schemeClr val="bg1"/>
                </a:solidFill>
                <a:effectLst>
                  <a:outerShdw blurRad="38100" dist="38100" dir="2700000" algn="tl">
                    <a:srgbClr val="000000">
                      <a:alpha val="43137"/>
                    </a:srgbClr>
                  </a:outerShdw>
                </a:effectLst>
              </a:rPr>
              <a:t> </a:t>
            </a:r>
            <a:r>
              <a:rPr lang="pt-BR" sz="1400" b="1" dirty="0" err="1" smtClean="0">
                <a:solidFill>
                  <a:schemeClr val="bg1"/>
                </a:solidFill>
                <a:effectLst>
                  <a:outerShdw blurRad="38100" dist="38100" dir="2700000" algn="tl">
                    <a:srgbClr val="000000">
                      <a:alpha val="43137"/>
                    </a:srgbClr>
                  </a:outerShdw>
                </a:effectLst>
              </a:rPr>
              <a:t>Orellana</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8"/>
            <a:ext cx="8712968" cy="480399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851198"/>
            <a:ext cx="86409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Rene Antonio Reyes Garay. </a:t>
            </a:r>
            <a:r>
              <a:rPr lang="es-SV" sz="1400" b="1" dirty="0">
                <a:solidFill>
                  <a:schemeClr val="bg1"/>
                </a:solidFill>
                <a:effectLst>
                  <a:outerShdw blurRad="38100" dist="38100" dir="2700000" algn="tl">
                    <a:srgbClr val="000000">
                      <a:alpha val="43137"/>
                    </a:srgbClr>
                  </a:outerShdw>
                </a:effectLst>
              </a:rPr>
              <a:t>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640960" cy="482453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44016"/>
            <a:ext cx="8790462"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PARA HOMBRES, SAN MIGUEL.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Carlos José Aparicio Chévez. 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267494"/>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a:t>
            </a:r>
            <a:r>
              <a:rPr lang="es-SV" sz="2400" b="1" dirty="0">
                <a:solidFill>
                  <a:srgbClr val="F39D03"/>
                </a:solidFill>
                <a:effectLst>
                  <a:outerShdw blurRad="38100" dist="38100" dir="2700000" algn="tl">
                    <a:srgbClr val="000000">
                      <a:alpha val="43137"/>
                    </a:srgbClr>
                  </a:outerShdw>
                </a:effectLst>
                <a:latin typeface="Oswald" charset="0"/>
              </a:rPr>
              <a:t>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12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Miguel Ángel Hernández. </a:t>
            </a:r>
            <a:r>
              <a:rPr lang="es-SV" sz="1400" b="1" dirty="0">
                <a:solidFill>
                  <a:schemeClr val="bg1"/>
                </a:solidFill>
                <a:effectLst>
                  <a:outerShdw blurRad="38100" dist="38100" dir="2700000" algn="tl">
                    <a:srgbClr val="000000">
                      <a:alpha val="43137"/>
                    </a:srgbClr>
                  </a:outerShdw>
                </a:effectLst>
              </a:rPr>
              <a:t>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30		Personal Masculino: 34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Salvador Josué Meléndez Carrillo. Director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19	             Personal Masculino: 19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Manuel Hernández Agapito. Director </a:t>
            </a:r>
            <a:r>
              <a:rPr lang="es-SV" sz="1400" b="1" dirty="0">
                <a:solidFill>
                  <a:schemeClr val="bg1"/>
                </a:solidFill>
                <a:effectLst>
                  <a:outerShdw blurRad="38100" dist="38100" dir="2700000" algn="tl">
                    <a:srgbClr val="000000">
                      <a:alpha val="43137"/>
                    </a:srgbClr>
                  </a:outerShdw>
                </a:effectLst>
              </a:rPr>
              <a:t>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Gerónimo Reyes País. </a:t>
            </a:r>
            <a:r>
              <a:rPr lang="es-SV" sz="1400" b="1" dirty="0">
                <a:solidFill>
                  <a:schemeClr val="bg1"/>
                </a:solidFill>
                <a:effectLst>
                  <a:outerShdw blurRad="38100" dist="38100" dir="2700000" algn="tl">
                    <a:srgbClr val="000000">
                      <a:alpha val="43137"/>
                    </a:srgbClr>
                  </a:outerShdw>
                </a:effectLst>
              </a:rPr>
              <a:t>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Carlos Antonio Belloso Morales. </a:t>
            </a:r>
            <a:r>
              <a:rPr lang="es-SV" sz="1400" b="1" dirty="0">
                <a:solidFill>
                  <a:schemeClr val="bg1"/>
                </a:solidFill>
                <a:effectLst>
                  <a:outerShdw blurRad="38100" dist="38100" dir="2700000" algn="tl">
                    <a:srgbClr val="000000">
                      <a:alpha val="43137"/>
                    </a:srgbClr>
                  </a:outerShdw>
                </a:effectLst>
              </a:rPr>
              <a:t>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12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Oscar Dagoberto Menéndez Artero. </a:t>
            </a:r>
            <a:r>
              <a:rPr lang="es-SV" sz="1400" b="1" dirty="0">
                <a:solidFill>
                  <a:schemeClr val="bg1"/>
                </a:solidFill>
                <a:effectLst>
                  <a:outerShdw blurRad="38100" dist="38100" dir="2700000" algn="tl">
                    <a:srgbClr val="000000">
                      <a:alpha val="43137"/>
                    </a:srgbClr>
                  </a:outerShdw>
                </a:effectLst>
              </a:rPr>
              <a:t>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DE CUMPLIMIENTO DE PENAS PARA HOMBRES,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Oscar David Benavides </a:t>
            </a:r>
            <a:r>
              <a:rPr lang="es-SV" sz="1400" b="1" dirty="0" err="1" smtClean="0">
                <a:solidFill>
                  <a:schemeClr val="bg1"/>
                </a:solidFill>
                <a:effectLst>
                  <a:outerShdw blurRad="38100" dist="38100" dir="2700000" algn="tl">
                    <a:srgbClr val="000000">
                      <a:alpha val="43137"/>
                    </a:srgbClr>
                  </a:outerShdw>
                </a:effectLst>
              </a:rPr>
              <a:t>Bermudez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26		Personal Masculino: 24</a:t>
            </a:r>
            <a:endParaRPr lang="es-SV" dirty="0" smtClean="0">
              <a:solidFill>
                <a:srgbClr val="FFFFFF"/>
              </a:solidFill>
              <a:latin typeface="Oswald" charset="0"/>
            </a:endParaRPr>
          </a:p>
        </p:txBody>
      </p:sp>
      <p:sp>
        <p:nvSpPr>
          <p:cNvPr id="5" name="Shape 229"/>
          <p:cNvSpPr txBox="1">
            <a:spLocks/>
          </p:cNvSpPr>
          <p:nvPr/>
        </p:nvSpPr>
        <p:spPr>
          <a:xfrm>
            <a:off x="467544" y="915566"/>
            <a:ext cx="8136904"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Ricardo Ernesto Salguero ventura. Directora Centro </a:t>
            </a:r>
            <a:r>
              <a:rPr lang="es-SV" sz="1400" b="1" dirty="0" smtClean="0">
                <a:solidFill>
                  <a:schemeClr val="bg1"/>
                </a:solidFill>
                <a:effectLst>
                  <a:outerShdw blurRad="38100" dist="38100" dir="2700000" algn="tl">
                    <a:srgbClr val="000000">
                      <a:alpha val="43137"/>
                    </a:srgbClr>
                  </a:outerShdw>
                </a:effectLst>
              </a:rPr>
              <a:t>Preventivo y de Cumplimiento de Penas para Mujeres de </a:t>
            </a:r>
            <a:r>
              <a:rPr lang="es-SV" sz="1400" b="1" dirty="0">
                <a:solidFill>
                  <a:schemeClr val="bg1"/>
                </a:solidFill>
                <a:effectLst>
                  <a:outerShdw blurRad="38100" dist="38100" dir="2700000" algn="tl">
                    <a:srgbClr val="000000">
                      <a:alpha val="43137"/>
                    </a:srgbClr>
                  </a:outerShdw>
                </a:effectLst>
              </a:rPr>
              <a:t>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411510"/>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15		Personal Masculino: 10</a:t>
            </a:r>
            <a:endParaRPr lang="es-SV" dirty="0" smtClean="0">
              <a:solidFill>
                <a:srgbClr val="FFFFFF"/>
              </a:solidFill>
              <a:latin typeface="Oswald" charset="0"/>
            </a:endParaRPr>
          </a:p>
        </p:txBody>
      </p:sp>
      <p:sp>
        <p:nvSpPr>
          <p:cNvPr id="5" name="Shape 229"/>
          <p:cNvSpPr txBox="1">
            <a:spLocks/>
          </p:cNvSpPr>
          <p:nvPr/>
        </p:nvSpPr>
        <p:spPr>
          <a:xfrm>
            <a:off x="251520" y="843558"/>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Fanny Patricia Pacheco de Ramírez. </a:t>
            </a:r>
            <a:r>
              <a:rPr lang="es-SV" sz="1400" b="1" dirty="0">
                <a:solidFill>
                  <a:schemeClr val="bg1"/>
                </a:solidFill>
                <a:effectLst>
                  <a:outerShdw blurRad="38100" dist="38100" dir="2700000" algn="tl">
                    <a:srgbClr val="000000">
                      <a:alpha val="43137"/>
                    </a:srgbClr>
                  </a:outerShdw>
                </a:effectLst>
              </a:rPr>
              <a:t>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DE SAN </a:t>
            </a:r>
            <a:r>
              <a:rPr lang="es-SV" sz="2400" b="1" dirty="0">
                <a:solidFill>
                  <a:srgbClr val="F39D03"/>
                </a:solidFill>
                <a:effectLst>
                  <a:outerShdw blurRad="38100" dist="38100" dir="2700000" algn="tl">
                    <a:srgbClr val="000000">
                      <a:alpha val="43137"/>
                    </a:srgbClr>
                  </a:outerShdw>
                </a:effectLst>
                <a:latin typeface="Oswald" charset="0"/>
              </a:rPr>
              <a:t>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8</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Francisco Javier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a:t>
            </a:r>
            <a:r>
              <a:rPr lang="es-SV" sz="1800" dirty="0" smtClean="0">
                <a:solidFill>
                  <a:schemeClr val="accent1">
                    <a:lumMod val="75000"/>
                  </a:schemeClr>
                </a:solidFill>
                <a:latin typeface="Oswald" charset="0"/>
              </a:rPr>
              <a:t>, </a:t>
            </a:r>
            <a:r>
              <a:rPr lang="es-SV" sz="1800" dirty="0">
                <a:solidFill>
                  <a:schemeClr val="accent1">
                    <a:lumMod val="75000"/>
                  </a:schemeClr>
                </a:solidFill>
                <a:latin typeface="Oswald" charset="0"/>
              </a:rPr>
              <a:t>Fondo de Actividades Especiales (FAE) y al Departamento de </a:t>
            </a:r>
            <a:r>
              <a:rPr lang="es-SV" sz="1800" dirty="0" smtClean="0">
                <a:solidFill>
                  <a:schemeClr val="accent1">
                    <a:lumMod val="75000"/>
                  </a:schemeClr>
                </a:solidFill>
                <a:latin typeface="Oswald" charset="0"/>
              </a:rPr>
              <a:t>Logística y la Unidad de Gestión Documental y Archivos.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Jackeline</a:t>
            </a:r>
            <a:r>
              <a:rPr lang="es-SV" sz="1400" b="1" dirty="0">
                <a:solidFill>
                  <a:schemeClr val="accent1">
                    <a:lumMod val="75000"/>
                  </a:schemeClr>
                </a:solidFill>
                <a:effectLst>
                  <a:outerShdw blurRad="38100" dist="38100" dir="2700000" algn="tl">
                    <a:srgbClr val="000000">
                      <a:alpha val="43137"/>
                    </a:srgbClr>
                  </a:outerShdw>
                </a:effectLst>
              </a:rPr>
              <a:t> Margarita Elías </a:t>
            </a:r>
            <a:r>
              <a:rPr lang="es-SV" sz="1400" b="1" dirty="0" err="1" smtClean="0">
                <a:solidFill>
                  <a:schemeClr val="accent1">
                    <a:lumMod val="75000"/>
                  </a:schemeClr>
                </a:solidFill>
                <a:effectLst>
                  <a:outerShdw blurRad="38100" dist="38100" dir="2700000" algn="tl">
                    <a:srgbClr val="000000">
                      <a:alpha val="43137"/>
                    </a:srgbClr>
                  </a:outerShdw>
                </a:effectLst>
              </a:rPr>
              <a:t>Mancía</a:t>
            </a:r>
            <a:r>
              <a:rPr lang="es-SV" sz="1400" b="1" dirty="0" smtClean="0">
                <a:solidFill>
                  <a:schemeClr val="accent1">
                    <a:lumMod val="75000"/>
                  </a:schemeClr>
                </a:solidFill>
                <a:effectLst>
                  <a:outerShdw blurRad="38100" dist="38100" dir="2700000" algn="tl">
                    <a:srgbClr val="000000">
                      <a:alpha val="43137"/>
                    </a:srgbClr>
                  </a:outerShdw>
                </a:effectLst>
              </a:rPr>
              <a:t>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37195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GRANJA PENITENCIARIA DE </a:t>
            </a:r>
            <a:r>
              <a:rPr lang="es-SV" sz="2400" b="1" dirty="0">
                <a:solidFill>
                  <a:srgbClr val="F39D03"/>
                </a:solidFill>
                <a:effectLst>
                  <a:outerShdw blurRad="38100" dist="38100" dir="2700000" algn="tl">
                    <a:srgbClr val="000000">
                      <a:alpha val="43137"/>
                    </a:srgbClr>
                  </a:outerShdw>
                </a:effectLst>
                <a:latin typeface="Oswald" charset="0"/>
              </a:rPr>
              <a:t>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22		Personal Masculino: 13</a:t>
            </a:r>
            <a:endParaRPr lang="es-SV" sz="1600" dirty="0" smtClean="0">
              <a:solidFill>
                <a:srgbClr val="FFFFFF"/>
              </a:solidFill>
              <a:latin typeface="Oswald" charset="0"/>
            </a:endParaRPr>
          </a:p>
        </p:txBody>
      </p:sp>
      <p:sp>
        <p:nvSpPr>
          <p:cNvPr id="5" name="Shape 229"/>
          <p:cNvSpPr txBox="1">
            <a:spLocks/>
          </p:cNvSpPr>
          <p:nvPr/>
        </p:nvSpPr>
        <p:spPr>
          <a:xfrm>
            <a:off x="0" y="77155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Wilfredo Cerritos </a:t>
            </a:r>
            <a:r>
              <a:rPr lang="es-SV" sz="1400" b="1" dirty="0" err="1" smtClean="0">
                <a:solidFill>
                  <a:schemeClr val="bg1"/>
                </a:solidFill>
                <a:effectLst>
                  <a:outerShdw blurRad="38100" dist="38100" dir="2700000" algn="tl">
                    <a:srgbClr val="000000">
                      <a:alpha val="43137"/>
                    </a:srgbClr>
                  </a:outerShdw>
                </a:effectLst>
              </a:rPr>
              <a:t>Barahnoa</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Abierto Granja Penitenciaria de 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11		Personal Masculino: 19</a:t>
            </a:r>
            <a:endParaRPr lang="es-SV" sz="1600" dirty="0" smtClean="0">
              <a:solidFill>
                <a:srgbClr val="FFFFFF"/>
              </a:solidFill>
              <a:latin typeface="Oswald" charset="0"/>
            </a:endParaRPr>
          </a:p>
        </p:txBody>
      </p:sp>
      <p:sp>
        <p:nvSpPr>
          <p:cNvPr id="5" name="Shape 229"/>
          <p:cNvSpPr txBox="1">
            <a:spLocks/>
          </p:cNvSpPr>
          <p:nvPr/>
        </p:nvSpPr>
        <p:spPr>
          <a:xfrm>
            <a:off x="0" y="113159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Roberto Saúl Delgado </a:t>
            </a:r>
            <a:r>
              <a:rPr lang="es-SV" sz="1400" b="1" dirty="0" err="1" smtClean="0">
                <a:solidFill>
                  <a:schemeClr val="bg1"/>
                </a:solidFill>
                <a:effectLst>
                  <a:outerShdw blurRad="38100" dist="38100" dir="2700000" algn="tl">
                    <a:srgbClr val="000000">
                      <a:alpha val="43137"/>
                    </a:srgbClr>
                  </a:outerShdw>
                </a:effectLst>
              </a:rPr>
              <a:t>Ortíz</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244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10     	Personal Masculino: 15</a:t>
            </a:r>
            <a:endParaRPr lang="es-SV" sz="1600" dirty="0" smtClean="0">
              <a:solidFill>
                <a:srgbClr val="FFFFFF"/>
              </a:solidFill>
              <a:latin typeface="Oswald" charset="0"/>
            </a:endParaRPr>
          </a:p>
        </p:txBody>
      </p:sp>
      <p:sp>
        <p:nvSpPr>
          <p:cNvPr id="5" name="Shape 229"/>
          <p:cNvSpPr txBox="1">
            <a:spLocks/>
          </p:cNvSpPr>
          <p:nvPr/>
        </p:nvSpPr>
        <p:spPr>
          <a:xfrm>
            <a:off x="0" y="915566"/>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Cristóbal de Jesús Raymundo.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a:t>
            </a:r>
            <a:r>
              <a:rPr lang="es-SV" sz="2000" b="1" dirty="0" smtClean="0">
                <a:solidFill>
                  <a:srgbClr val="F39D03"/>
                </a:solidFill>
                <a:effectLst>
                  <a:outerShdw blurRad="38100" dist="38100" dir="2700000" algn="tl">
                    <a:srgbClr val="000000">
                      <a:alpha val="43137"/>
                    </a:srgbClr>
                  </a:outerShdw>
                </a:effectLst>
                <a:latin typeface="Oswald" charset="0"/>
              </a:rPr>
              <a:t>PENITENCIARIO DE MAXIMA SEGURIDAD DE 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22		Personal Masculino:  19</a:t>
            </a:r>
            <a:endParaRPr lang="es-SV" sz="1600" dirty="0" smtClean="0">
              <a:solidFill>
                <a:srgbClr val="FFFFFF"/>
              </a:solidFill>
              <a:latin typeface="Oswald" charset="0"/>
            </a:endParaRPr>
          </a:p>
        </p:txBody>
      </p:sp>
      <p:sp>
        <p:nvSpPr>
          <p:cNvPr id="5" name="Shape 229"/>
          <p:cNvSpPr txBox="1">
            <a:spLocks/>
          </p:cNvSpPr>
          <p:nvPr/>
        </p:nvSpPr>
        <p:spPr>
          <a:xfrm>
            <a:off x="0" y="915566"/>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Rafael Antonio Jiménez Ramos.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DE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19		Personal Masculino: 22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915566"/>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err="1" smtClean="0">
                <a:solidFill>
                  <a:schemeClr val="bg1"/>
                </a:solidFill>
                <a:effectLst>
                  <a:outerShdw blurRad="38100" dist="38100" dir="2700000" algn="tl">
                    <a:srgbClr val="000000">
                      <a:alpha val="43137"/>
                    </a:srgbClr>
                  </a:outerShdw>
                </a:effectLst>
              </a:rPr>
              <a:t>Lhinus</a:t>
            </a:r>
            <a:r>
              <a:rPr lang="es-SV" sz="1400" b="1" dirty="0" smtClean="0">
                <a:solidFill>
                  <a:schemeClr val="bg1"/>
                </a:solidFill>
                <a:effectLst>
                  <a:outerShdw blurRad="38100" dist="38100" dir="2700000" algn="tl">
                    <a:srgbClr val="000000">
                      <a:alpha val="43137"/>
                    </a:srgbClr>
                  </a:outerShdw>
                </a:effectLst>
              </a:rPr>
              <a:t> </a:t>
            </a:r>
            <a:r>
              <a:rPr lang="es-SV" sz="1400" b="1" dirty="0" err="1" smtClean="0">
                <a:solidFill>
                  <a:schemeClr val="bg1"/>
                </a:solidFill>
                <a:effectLst>
                  <a:outerShdw blurRad="38100" dist="38100" dir="2700000" algn="tl">
                    <a:srgbClr val="000000">
                      <a:alpha val="43137"/>
                    </a:srgbClr>
                  </a:outerShdw>
                </a:effectLst>
              </a:rPr>
              <a:t>Edhir</a:t>
            </a:r>
            <a:r>
              <a:rPr lang="es-SV" sz="1400" b="1" dirty="0" smtClean="0">
                <a:solidFill>
                  <a:schemeClr val="bg1"/>
                </a:solidFill>
                <a:effectLst>
                  <a:outerShdw blurRad="38100" dist="38100" dir="2700000" algn="tl">
                    <a:srgbClr val="000000">
                      <a:alpha val="43137"/>
                    </a:srgbClr>
                  </a:outerShdw>
                </a:effectLst>
              </a:rPr>
              <a:t> Chamagua Linares. </a:t>
            </a:r>
            <a:r>
              <a:rPr lang="es-SV" sz="1400" b="1" dirty="0">
                <a:solidFill>
                  <a:schemeClr val="bg1"/>
                </a:solidFill>
                <a:effectLst>
                  <a:outerShdw blurRad="38100" dist="38100" dir="2700000" algn="tl">
                    <a:srgbClr val="000000">
                      <a:alpha val="43137"/>
                    </a:srgbClr>
                  </a:outerShdw>
                </a:effectLst>
              </a:rPr>
              <a:t>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DETENCIÓN MENOR PARA MUJERES, ZACATECOLUCA.</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20		Personal Masculino: 22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René Antonio Reyes Garay. </a:t>
            </a:r>
            <a:r>
              <a:rPr lang="es-SV" sz="1400" b="1" dirty="0">
                <a:solidFill>
                  <a:schemeClr val="bg1"/>
                </a:solidFill>
                <a:effectLst>
                  <a:outerShdw blurRad="38100" dist="38100" dir="2700000" algn="tl">
                    <a:srgbClr val="000000">
                      <a:alpha val="43137"/>
                    </a:srgbClr>
                  </a:outerShdw>
                </a:effectLst>
              </a:rPr>
              <a:t>Director de </a:t>
            </a:r>
            <a:r>
              <a:rPr lang="es-SV" sz="1400" b="1" dirty="0" smtClean="0">
                <a:solidFill>
                  <a:schemeClr val="bg1"/>
                </a:solidFill>
                <a:effectLst>
                  <a:outerShdw blurRad="38100" dist="38100" dir="2700000" algn="tl">
                    <a:srgbClr val="000000">
                      <a:alpha val="43137"/>
                    </a:srgbClr>
                  </a:outerShdw>
                </a:effectLst>
              </a:rPr>
              <a:t> Centro de Detención Menor para Mujeres 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RESGUARDO HOSPITAL PSIQUI</a:t>
            </a:r>
            <a:r>
              <a:rPr lang="es-SV" sz="2400" b="1" dirty="0" smtClean="0">
                <a:solidFill>
                  <a:srgbClr val="F39D03"/>
                </a:solidFill>
                <a:effectLst>
                  <a:outerShdw blurRad="38100" dist="38100" dir="2700000" algn="tl">
                    <a:srgbClr val="000000">
                      <a:alpha val="43137"/>
                    </a:srgbClr>
                  </a:outerShdw>
                </a:effectLst>
                <a:latin typeface="+mj-lt"/>
              </a:rPr>
              <a:t>Á</a:t>
            </a:r>
            <a:r>
              <a:rPr lang="es-SV" sz="2400" b="1" dirty="0" smtClean="0">
                <a:solidFill>
                  <a:srgbClr val="F39D03"/>
                </a:solidFill>
                <a:effectLst>
                  <a:outerShdw blurRad="38100" dist="38100" dir="2700000" algn="tl">
                    <a:srgbClr val="000000">
                      <a:alpha val="43137"/>
                    </a:srgbClr>
                  </a:outerShdw>
                </a:effectLst>
                <a:latin typeface="Oswald" charset="0"/>
              </a:rPr>
              <a:t>TRICO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9		Personal Masculino: 6</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Antonia María Rodríguez Mejía. Directora </a:t>
            </a:r>
            <a:r>
              <a:rPr lang="es-SV" sz="1400" b="1" dirty="0">
                <a:solidFill>
                  <a:schemeClr val="bg1"/>
                </a:solidFill>
                <a:effectLst>
                  <a:outerShdw blurRad="38100" dist="38100" dir="2700000" algn="tl">
                    <a:srgbClr val="000000">
                      <a:alpha val="43137"/>
                    </a:srgbClr>
                  </a:outerShdw>
                </a:effectLst>
              </a:rPr>
              <a:t>de </a:t>
            </a:r>
            <a:r>
              <a:rPr lang="es-SV" sz="1400" b="1" dirty="0" smtClean="0">
                <a:solidFill>
                  <a:schemeClr val="bg1"/>
                </a:solidFill>
                <a:effectLst>
                  <a:outerShdw blurRad="38100" dist="38100" dir="2700000" algn="tl">
                    <a:srgbClr val="000000">
                      <a:alpha val="43137"/>
                    </a:srgbClr>
                  </a:outerShdw>
                </a:effectLst>
              </a:rPr>
              <a:t>Resguardo Hospital Psiquiátrico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57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MENOR LA ESPERANZA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21		Personal Masculino: 15</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Juan José González Henríquez, Director del Centro de Detención Menor la Esperanza.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5729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4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Carlos Javier Hernández Pérez.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30"/>
          <p:cNvSpPr/>
          <p:nvPr/>
        </p:nvSpPr>
        <p:spPr>
          <a:xfrm>
            <a:off x="899592" y="339502"/>
            <a:ext cx="7259504"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ct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Francisco Rafael </a:t>
            </a:r>
            <a:r>
              <a:rPr lang="es-SV" sz="1400" b="1" dirty="0" err="1" smtClean="0">
                <a:solidFill>
                  <a:schemeClr val="accent1">
                    <a:lumMod val="75000"/>
                  </a:schemeClr>
                </a:solidFill>
                <a:effectLst>
                  <a:outerShdw blurRad="38100" dist="38100" dir="2700000" algn="tl">
                    <a:srgbClr val="000000">
                      <a:alpha val="43137"/>
                    </a:srgbClr>
                  </a:outerShdw>
                </a:effectLst>
              </a:rPr>
              <a:t>Menjivar</a:t>
            </a:r>
            <a:r>
              <a:rPr lang="es-SV" sz="1400" b="1" dirty="0" smtClean="0">
                <a:solidFill>
                  <a:schemeClr val="accent1">
                    <a:lumMod val="75000"/>
                  </a:schemeClr>
                </a:solidFill>
                <a:effectLst>
                  <a:outerShdw blurRad="38100" dist="38100" dir="2700000" algn="tl">
                    <a:srgbClr val="000000">
                      <a:alpha val="43137"/>
                    </a:srgbClr>
                  </a:outerShdw>
                </a:effectLst>
              </a:rPr>
              <a:t>.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89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99543"/>
            <a:ext cx="36099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1779662"/>
            <a:ext cx="559198" cy="499814"/>
          </a:xfrm>
          <a:prstGeom prst="rect">
            <a:avLst/>
          </a:prstGeom>
        </p:spPr>
      </p:pic>
      <p:pic>
        <p:nvPicPr>
          <p:cNvPr id="12" name="11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229098"/>
            <a:ext cx="559198" cy="499814"/>
          </a:xfrm>
          <a:prstGeom prst="rect">
            <a:avLst/>
          </a:prstGeom>
        </p:spPr>
      </p:pic>
      <p:pic>
        <p:nvPicPr>
          <p:cNvPr id="13" name="12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728912"/>
            <a:ext cx="559198" cy="499814"/>
          </a:xfrm>
          <a:prstGeom prst="rect">
            <a:avLst/>
          </a:prstGeom>
        </p:spPr>
      </p:pic>
      <p:pic>
        <p:nvPicPr>
          <p:cNvPr id="15" name="14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228726"/>
            <a:ext cx="559198" cy="499814"/>
          </a:xfrm>
          <a:prstGeom prst="rect">
            <a:avLst/>
          </a:prstGeom>
        </p:spPr>
      </p:pic>
      <p:sp>
        <p:nvSpPr>
          <p:cNvPr id="17" name="16 Rectángulo"/>
          <p:cNvSpPr/>
          <p:nvPr/>
        </p:nvSpPr>
        <p:spPr>
          <a:xfrm>
            <a:off x="4499992" y="195486"/>
            <a:ext cx="288032" cy="16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728540"/>
            <a:ext cx="559198" cy="499814"/>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185733"/>
            <a:ext cx="559198" cy="499814"/>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1760167"/>
            <a:ext cx="559198" cy="499814"/>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209603"/>
            <a:ext cx="559198" cy="499814"/>
          </a:xfrm>
          <a:prstGeom prst="rect">
            <a:avLst/>
          </a:prstGeom>
        </p:spPr>
      </p:pic>
      <p:pic>
        <p:nvPicPr>
          <p:cNvPr id="22" name="21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709417"/>
            <a:ext cx="559198" cy="499814"/>
          </a:xfrm>
          <a:prstGeom prst="rect">
            <a:avLst/>
          </a:prstGeom>
        </p:spPr>
      </p:pic>
      <p:pic>
        <p:nvPicPr>
          <p:cNvPr id="23" name="22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209231"/>
            <a:ext cx="559198" cy="499814"/>
          </a:xfrm>
          <a:prstGeom prst="rect">
            <a:avLst/>
          </a:prstGeom>
        </p:spPr>
      </p:pic>
      <p:pic>
        <p:nvPicPr>
          <p:cNvPr id="24" name="23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690206"/>
            <a:ext cx="559198" cy="499814"/>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9454</TotalTime>
  <Words>8338</Words>
  <Application>Microsoft Office PowerPoint</Application>
  <PresentationFormat>Presentación en pantalla (16:9)</PresentationFormat>
  <Paragraphs>827</Paragraphs>
  <Slides>68</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68</vt:i4>
      </vt:variant>
    </vt:vector>
  </HeadingPairs>
  <TitlesOfParts>
    <vt:vector size="79" baseType="lpstr">
      <vt:lpstr>Arial</vt:lpstr>
      <vt:lpstr>Noto Sans Armenian</vt:lpstr>
      <vt:lpstr>Arial Narrow</vt:lpstr>
      <vt:lpstr>MS PGothic</vt:lpstr>
      <vt:lpstr>Wingdings</vt:lpstr>
      <vt:lpstr>Aharoni</vt:lpstr>
      <vt:lpstr>Bembo Std</vt:lpstr>
      <vt:lpstr>Oswald</vt:lpstr>
      <vt:lpstr>Roboto Condensed</vt:lpstr>
      <vt:lpstr>DotumChe</vt:lpstr>
      <vt:lpstr>carlos1</vt:lpstr>
      <vt:lpstr>Presentación de PowerPoint</vt:lpstr>
      <vt:lpstr>Presentación de PowerPoint</vt:lpstr>
      <vt:lpstr>PARTE 1</vt:lpstr>
      <vt:lpstr>Presentación de PowerPoint</vt:lpstr>
      <vt:lpstr>Presentación de PowerPoint</vt:lpstr>
      <vt:lpstr>Presentación de PowerPoint</vt:lpstr>
      <vt:lpstr>Presentación de PowerPoint</vt:lpstr>
      <vt:lpstr>Presentación de PowerPoint</vt:lpstr>
      <vt:lpstr>PARTE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PARTE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Carlos</cp:lastModifiedBy>
  <cp:revision>432</cp:revision>
  <dcterms:modified xsi:type="dcterms:W3CDTF">2021-02-01T21:29:04Z</dcterms:modified>
</cp:coreProperties>
</file>