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4"/>
  </p:notesMasterIdLst>
  <p:sldIdLst>
    <p:sldId id="257" r:id="rId2"/>
    <p:sldId id="260" r:id="rId3"/>
    <p:sldId id="258" r:id="rId4"/>
    <p:sldId id="259" r:id="rId5"/>
    <p:sldId id="303" r:id="rId6"/>
    <p:sldId id="304" r:id="rId7"/>
    <p:sldId id="307" r:id="rId8"/>
    <p:sldId id="379" r:id="rId9"/>
    <p:sldId id="311" r:id="rId10"/>
    <p:sldId id="320" r:id="rId11"/>
    <p:sldId id="317" r:id="rId12"/>
    <p:sldId id="296" r:id="rId13"/>
    <p:sldId id="318" r:id="rId14"/>
    <p:sldId id="324" r:id="rId15"/>
    <p:sldId id="319" r:id="rId16"/>
    <p:sldId id="306" r:id="rId17"/>
    <p:sldId id="315" r:id="rId18"/>
    <p:sldId id="378" r:id="rId19"/>
    <p:sldId id="321" r:id="rId20"/>
    <p:sldId id="294" r:id="rId21"/>
    <p:sldId id="301" r:id="rId22"/>
    <p:sldId id="297" r:id="rId23"/>
    <p:sldId id="309" r:id="rId24"/>
    <p:sldId id="298" r:id="rId25"/>
    <p:sldId id="308" r:id="rId26"/>
    <p:sldId id="300" r:id="rId27"/>
    <p:sldId id="290" r:id="rId28"/>
    <p:sldId id="354" r:id="rId29"/>
    <p:sldId id="302" r:id="rId30"/>
    <p:sldId id="348" r:id="rId31"/>
    <p:sldId id="310" r:id="rId32"/>
    <p:sldId id="356" r:id="rId33"/>
    <p:sldId id="355" r:id="rId34"/>
    <p:sldId id="312" r:id="rId35"/>
    <p:sldId id="265" r:id="rId36"/>
    <p:sldId id="362" r:id="rId37"/>
    <p:sldId id="285" r:id="rId38"/>
    <p:sldId id="286" r:id="rId39"/>
    <p:sldId id="375" r:id="rId40"/>
    <p:sldId id="288" r:id="rId41"/>
    <p:sldId id="287" r:id="rId42"/>
    <p:sldId id="289" r:id="rId43"/>
    <p:sldId id="376" r:id="rId44"/>
    <p:sldId id="325" r:id="rId45"/>
    <p:sldId id="282" r:id="rId46"/>
    <p:sldId id="326" r:id="rId47"/>
    <p:sldId id="327" r:id="rId48"/>
    <p:sldId id="329" r:id="rId49"/>
    <p:sldId id="331" r:id="rId50"/>
    <p:sldId id="328" r:id="rId51"/>
    <p:sldId id="330" r:id="rId52"/>
    <p:sldId id="332" r:id="rId53"/>
    <p:sldId id="333" r:id="rId54"/>
    <p:sldId id="334" r:id="rId55"/>
    <p:sldId id="336" r:id="rId56"/>
    <p:sldId id="337" r:id="rId57"/>
    <p:sldId id="338" r:id="rId58"/>
    <p:sldId id="339" r:id="rId59"/>
    <p:sldId id="340" r:id="rId60"/>
    <p:sldId id="341" r:id="rId61"/>
    <p:sldId id="342" r:id="rId62"/>
    <p:sldId id="344" r:id="rId63"/>
    <p:sldId id="380" r:id="rId64"/>
    <p:sldId id="350" r:id="rId65"/>
    <p:sldId id="351" r:id="rId66"/>
    <p:sldId id="346" r:id="rId67"/>
    <p:sldId id="349" r:id="rId68"/>
    <p:sldId id="352" r:id="rId69"/>
    <p:sldId id="363" r:id="rId70"/>
    <p:sldId id="364" r:id="rId71"/>
    <p:sldId id="374" r:id="rId72"/>
    <p:sldId id="347" r:id="rId73"/>
  </p:sldIdLst>
  <p:sldSz cx="9144000" cy="5143500" type="screen16x9"/>
  <p:notesSz cx="6858000" cy="9144000"/>
  <p:embeddedFontLst>
    <p:embeddedFont>
      <p:font typeface="DotumChe" pitchFamily="49" charset="-127"/>
      <p:regular r:id="rId75"/>
    </p:embeddedFont>
    <p:embeddedFont>
      <p:font typeface="Arial Narrow" pitchFamily="34" charset="0"/>
      <p:regular r:id="rId76"/>
      <p:bold r:id="rId77"/>
      <p:italic r:id="rId78"/>
      <p:boldItalic r:id="rId79"/>
    </p:embeddedFont>
    <p:embeddedFont>
      <p:font typeface="MS PGothic" pitchFamily="34" charset="-128"/>
      <p:regular r:id="rId80"/>
    </p:embeddedFont>
    <p:embeddedFont>
      <p:font typeface="Noto Sans Armenian" pitchFamily="34"/>
      <p:regular r:id="rId81"/>
      <p:bold r:id="rId82"/>
    </p:embeddedFont>
    <p:embeddedFont>
      <p:font typeface="Aharoni" pitchFamily="2" charset="-79"/>
      <p:bold r:id="rId83"/>
    </p:embeddedFont>
    <p:embeddedFont>
      <p:font typeface="Noto Naskh Arabic" pitchFamily="34" charset="-78"/>
      <p:regular r:id="rId84"/>
      <p:bold r:id="rId85"/>
    </p:embeddedFont>
    <p:embeddedFont>
      <p:font typeface="Oswald" charset="0"/>
      <p:regular r:id="rId86"/>
      <p:bold r:id="rId87"/>
    </p:embeddedFont>
    <p:embeddedFont>
      <p:font typeface="Roboto Condensed" charset="0"/>
      <p:regular r:id="rId88"/>
      <p:bold r:id="rId89"/>
      <p:italic r:id="rId90"/>
      <p:boldItalic r:id="rId9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243"/>
    <a:srgbClr val="F39D03"/>
    <a:srgbClr val="FF9900"/>
    <a:srgbClr val="2779C3"/>
    <a:srgbClr val="3796BF"/>
    <a:srgbClr val="002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AC575F17-1FCC-4410-9FE2-DE1830FB2E54}">
  <a:tblStyle styleId="{AC575F17-1FCC-4410-9FE2-DE1830FB2E54}"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34" autoAdjust="0"/>
    <p:restoredTop sz="94671" autoAdjust="0"/>
  </p:normalViewPr>
  <p:slideViewPr>
    <p:cSldViewPr>
      <p:cViewPr varScale="1">
        <p:scale>
          <a:sx n="93" d="100"/>
          <a:sy n="93" d="100"/>
        </p:scale>
        <p:origin x="-492" y="-96"/>
      </p:cViewPr>
      <p:guideLst>
        <p:guide orient="horz" pos="1620"/>
        <p:guide pos="2880"/>
      </p:guideLst>
    </p:cSldViewPr>
  </p:slideViewPr>
  <p:outlineViewPr>
    <p:cViewPr>
      <p:scale>
        <a:sx n="33" d="100"/>
        <a:sy n="33" d="100"/>
      </p:scale>
      <p:origin x="0" y="471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2.fntdata"/><Relationship Id="rId84" Type="http://schemas.openxmlformats.org/officeDocument/2006/relationships/font" Target="fonts/font10.fntdata"/><Relationship Id="rId89" Type="http://schemas.openxmlformats.org/officeDocument/2006/relationships/font" Target="fonts/font15.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font" Target="fonts/font5.fntdata"/><Relationship Id="rId87" Type="http://schemas.openxmlformats.org/officeDocument/2006/relationships/font" Target="fonts/font13.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8.fntdata"/><Relationship Id="rId90" Type="http://schemas.openxmlformats.org/officeDocument/2006/relationships/font" Target="fonts/font16.fntdata"/><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6.fntdata"/><Relationship Id="rId85" Type="http://schemas.openxmlformats.org/officeDocument/2006/relationships/font" Target="fonts/font11.fntdata"/><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1.fntdata"/><Relationship Id="rId83" Type="http://schemas.openxmlformats.org/officeDocument/2006/relationships/font" Target="fonts/font9.fntdata"/><Relationship Id="rId88" Type="http://schemas.openxmlformats.org/officeDocument/2006/relationships/font" Target="fonts/font14.fntdata"/><Relationship Id="rId9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4.fntdata"/><Relationship Id="rId81" Type="http://schemas.openxmlformats.org/officeDocument/2006/relationships/font" Target="fonts/font7.fntdata"/><Relationship Id="rId86" Type="http://schemas.openxmlformats.org/officeDocument/2006/relationships/font" Target="fonts/font12.fntdata"/><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78512878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421947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90424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11765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3" name="Shape 3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99226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79750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447391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411765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779750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11765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411765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11765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SV" dirty="0"/>
          </a:p>
        </p:txBody>
      </p:sp>
    </p:spTree>
    <p:extLst>
      <p:ext uri="{BB962C8B-B14F-4D97-AF65-F5344CB8AC3E}">
        <p14:creationId xmlns:p14="http://schemas.microsoft.com/office/powerpoint/2010/main" val="4036519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11765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Subtitle">
    <p:bg>
      <p:bgPr>
        <a:solidFill>
          <a:srgbClr val="FF9900"/>
        </a:solidFill>
        <a:effectLst/>
      </p:bgPr>
    </p:bg>
    <p:spTree>
      <p:nvGrpSpPr>
        <p:cNvPr id="1" name="Shape 22"/>
        <p:cNvGrpSpPr/>
        <p:nvPr/>
      </p:nvGrpSpPr>
      <p:grpSpPr>
        <a:xfrm>
          <a:off x="0" y="0"/>
          <a:ext cx="0" cy="0"/>
          <a:chOff x="0" y="0"/>
          <a:chExt cx="0" cy="0"/>
        </a:xfrm>
      </p:grpSpPr>
      <p:grpSp>
        <p:nvGrpSpPr>
          <p:cNvPr id="23" name="Shape 23"/>
          <p:cNvGrpSpPr/>
          <p:nvPr/>
        </p:nvGrpSpPr>
        <p:grpSpPr>
          <a:xfrm>
            <a:off x="6172200" y="2656117"/>
            <a:ext cx="2971754" cy="2886150"/>
            <a:chOff x="6172200" y="2656117"/>
            <a:chExt cx="2971754" cy="2886150"/>
          </a:xfrm>
        </p:grpSpPr>
        <p:sp>
          <p:nvSpPr>
            <p:cNvPr id="24" name="Shape 24"/>
            <p:cNvSpPr/>
            <p:nvPr/>
          </p:nvSpPr>
          <p:spPr>
            <a:xfrm rot="9208626" flipH="1">
              <a:off x="6704903" y="4110434"/>
              <a:ext cx="484232" cy="120400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rot="9208633" flipH="1">
              <a:off x="7804300" y="3279012"/>
              <a:ext cx="877623" cy="2182136"/>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26" name="Shape 26"/>
            <p:cNvSpPr/>
            <p:nvPr/>
          </p:nvSpPr>
          <p:spPr>
            <a:xfrm rot="9208606" flipH="1">
              <a:off x="7481789" y="4276912"/>
              <a:ext cx="408796" cy="1016449"/>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27" name="Shape 27"/>
            <p:cNvSpPr/>
            <p:nvPr/>
          </p:nvSpPr>
          <p:spPr>
            <a:xfrm rot="9208678" flipH="1">
              <a:off x="6287617" y="4657701"/>
              <a:ext cx="229659" cy="571018"/>
            </a:xfrm>
            <a:prstGeom prst="flowChartManualInpu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8" name="Shape 28"/>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FFFFFF"/>
            </a:solidFill>
            <a:ln>
              <a:noFill/>
            </a:ln>
          </p:spPr>
        </p:sp>
      </p:grpSp>
      <p:grpSp>
        <p:nvGrpSpPr>
          <p:cNvPr id="29" name="Shape 29"/>
          <p:cNvGrpSpPr/>
          <p:nvPr/>
        </p:nvGrpSpPr>
        <p:grpSpPr>
          <a:xfrm>
            <a:off x="-32" y="-228026"/>
            <a:ext cx="2163561" cy="1347300"/>
            <a:chOff x="-32" y="-215963"/>
            <a:chExt cx="2163561" cy="1347300"/>
          </a:xfrm>
        </p:grpSpPr>
        <p:sp>
          <p:nvSpPr>
            <p:cNvPr id="30" name="Shape 30"/>
            <p:cNvSpPr/>
            <p:nvPr/>
          </p:nvSpPr>
          <p:spPr>
            <a:xfrm rot="-1591408" flipH="1">
              <a:off x="1362168" y="-63166"/>
              <a:ext cx="205102" cy="509980"/>
            </a:xfrm>
            <a:prstGeom prst="flowChartManualInpu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rot="-1591371" flipH="1">
              <a:off x="239462" y="-151890"/>
              <a:ext cx="434753" cy="1080979"/>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32" name="Shape 32"/>
            <p:cNvSpPr/>
            <p:nvPr/>
          </p:nvSpPr>
          <p:spPr>
            <a:xfrm rot="-1591339" flipH="1">
              <a:off x="892400" y="-169346"/>
              <a:ext cx="504373" cy="1254067"/>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rot="-1591322" flipH="1">
              <a:off x="1818452" y="-76291"/>
              <a:ext cx="229659" cy="571018"/>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81D1EC"/>
            </a:solidFill>
            <a:ln>
              <a:noFill/>
            </a:ln>
          </p:spPr>
        </p:sp>
      </p:grpSp>
      <p:sp>
        <p:nvSpPr>
          <p:cNvPr id="35" name="Shape 35"/>
          <p:cNvSpPr txBox="1">
            <a:spLocks noGrp="1"/>
          </p:cNvSpPr>
          <p:nvPr>
            <p:ph type="ctrTitle"/>
          </p:nvPr>
        </p:nvSpPr>
        <p:spPr>
          <a:xfrm>
            <a:off x="685800" y="2421550"/>
            <a:ext cx="5074500" cy="1159800"/>
          </a:xfrm>
          <a:prstGeom prst="rect">
            <a:avLst/>
          </a:prstGeom>
        </p:spPr>
        <p:txBody>
          <a:bodyPr lIns="91425" tIns="91425" rIns="91425" bIns="91425" anchor="b" anchorCtr="0"/>
          <a:lstStyle>
            <a:lvl1pPr lvl="0" rtl="0">
              <a:spcBef>
                <a:spcPts val="0"/>
              </a:spcBef>
              <a:buClr>
                <a:srgbClr val="FFFFFF"/>
              </a:buClr>
              <a:buSzPct val="100000"/>
              <a:defRPr sz="3600">
                <a:solidFill>
                  <a:srgbClr val="FFFFFF"/>
                </a:solidFill>
              </a:defRPr>
            </a:lvl1pPr>
            <a:lvl2pPr lvl="1" rtl="0">
              <a:spcBef>
                <a:spcPts val="0"/>
              </a:spcBef>
              <a:buClr>
                <a:srgbClr val="FFFFFF"/>
              </a:buClr>
              <a:buSzPct val="100000"/>
              <a:defRPr sz="3600">
                <a:solidFill>
                  <a:srgbClr val="FFFFFF"/>
                </a:solidFill>
              </a:defRPr>
            </a:lvl2pPr>
            <a:lvl3pPr lvl="2" rtl="0">
              <a:spcBef>
                <a:spcPts val="0"/>
              </a:spcBef>
              <a:buClr>
                <a:srgbClr val="FFFFFF"/>
              </a:buClr>
              <a:buSzPct val="100000"/>
              <a:defRPr sz="3600">
                <a:solidFill>
                  <a:srgbClr val="FFFFFF"/>
                </a:solidFill>
              </a:defRPr>
            </a:lvl3pPr>
            <a:lvl4pPr lvl="3" rtl="0">
              <a:spcBef>
                <a:spcPts val="0"/>
              </a:spcBef>
              <a:buClr>
                <a:srgbClr val="FFFFFF"/>
              </a:buClr>
              <a:buSzPct val="100000"/>
              <a:defRPr sz="3600">
                <a:solidFill>
                  <a:srgbClr val="FFFFFF"/>
                </a:solidFill>
              </a:defRPr>
            </a:lvl4pPr>
            <a:lvl5pPr lvl="4" rtl="0">
              <a:spcBef>
                <a:spcPts val="0"/>
              </a:spcBef>
              <a:buClr>
                <a:srgbClr val="FFFFFF"/>
              </a:buClr>
              <a:buSzPct val="100000"/>
              <a:defRPr sz="3600">
                <a:solidFill>
                  <a:srgbClr val="FFFFFF"/>
                </a:solidFill>
              </a:defRPr>
            </a:lvl5pPr>
            <a:lvl6pPr lvl="5" rtl="0">
              <a:spcBef>
                <a:spcPts val="0"/>
              </a:spcBef>
              <a:buClr>
                <a:srgbClr val="FFFFFF"/>
              </a:buClr>
              <a:buSzPct val="100000"/>
              <a:defRPr sz="3600">
                <a:solidFill>
                  <a:srgbClr val="FFFFFF"/>
                </a:solidFill>
              </a:defRPr>
            </a:lvl6pPr>
            <a:lvl7pPr lvl="6" rtl="0">
              <a:spcBef>
                <a:spcPts val="0"/>
              </a:spcBef>
              <a:buClr>
                <a:srgbClr val="FFFFFF"/>
              </a:buClr>
              <a:buSzPct val="100000"/>
              <a:defRPr sz="3600">
                <a:solidFill>
                  <a:srgbClr val="FFFFFF"/>
                </a:solidFill>
              </a:defRPr>
            </a:lvl7pPr>
            <a:lvl8pPr lvl="7" rtl="0">
              <a:spcBef>
                <a:spcPts val="0"/>
              </a:spcBef>
              <a:buClr>
                <a:srgbClr val="FFFFFF"/>
              </a:buClr>
              <a:buSzPct val="100000"/>
              <a:defRPr sz="3600">
                <a:solidFill>
                  <a:srgbClr val="FFFFFF"/>
                </a:solidFill>
              </a:defRPr>
            </a:lvl8pPr>
            <a:lvl9pPr lvl="8" rtl="0">
              <a:spcBef>
                <a:spcPts val="0"/>
              </a:spcBef>
              <a:buClr>
                <a:srgbClr val="FFFFFF"/>
              </a:buClr>
              <a:buSzPct val="100000"/>
              <a:defRPr sz="3600">
                <a:solidFill>
                  <a:srgbClr val="FFFFFF"/>
                </a:solidFill>
              </a:defRPr>
            </a:lvl9pPr>
          </a:lstStyle>
          <a:p>
            <a:r>
              <a:rPr lang="es-ES" smtClean="0"/>
              <a:t>Haga clic para modificar el estilo de título del patrón</a:t>
            </a:r>
            <a:endParaRPr/>
          </a:p>
        </p:txBody>
      </p:sp>
      <p:sp>
        <p:nvSpPr>
          <p:cNvPr id="36" name="Shape 36"/>
          <p:cNvSpPr txBox="1">
            <a:spLocks noGrp="1"/>
          </p:cNvSpPr>
          <p:nvPr>
            <p:ph type="subTitle" idx="1"/>
          </p:nvPr>
        </p:nvSpPr>
        <p:spPr>
          <a:xfrm>
            <a:off x="685800" y="3449654"/>
            <a:ext cx="5074500" cy="784800"/>
          </a:xfrm>
          <a:prstGeom prst="rect">
            <a:avLst/>
          </a:prstGeom>
        </p:spPr>
        <p:txBody>
          <a:bodyPr lIns="91425" tIns="91425" rIns="91425" bIns="91425" anchor="t" anchorCtr="0"/>
          <a:lstStyle>
            <a:lvl1pPr lvl="0" rtl="0">
              <a:spcBef>
                <a:spcPts val="0"/>
              </a:spcBef>
              <a:buClr>
                <a:srgbClr val="FFFFFF"/>
              </a:buClr>
              <a:buNone/>
              <a:defRPr>
                <a:solidFill>
                  <a:srgbClr val="FFFFFF"/>
                </a:solidFill>
              </a:defRPr>
            </a:lvl1pPr>
            <a:lvl2pPr lvl="1" rtl="0">
              <a:spcBef>
                <a:spcPts val="0"/>
              </a:spcBef>
              <a:buClr>
                <a:srgbClr val="FFFFFF"/>
              </a:buClr>
              <a:buSzPct val="100000"/>
              <a:buNone/>
              <a:defRPr sz="3000">
                <a:solidFill>
                  <a:srgbClr val="FFFFFF"/>
                </a:solidFill>
              </a:defRPr>
            </a:lvl2pPr>
            <a:lvl3pPr lvl="2" rtl="0">
              <a:spcBef>
                <a:spcPts val="0"/>
              </a:spcBef>
              <a:buClr>
                <a:srgbClr val="FFFFFF"/>
              </a:buClr>
              <a:buSzPct val="100000"/>
              <a:buNone/>
              <a:defRPr sz="3000">
                <a:solidFill>
                  <a:srgbClr val="FFFFFF"/>
                </a:solidFill>
              </a:defRPr>
            </a:lvl3pPr>
            <a:lvl4pPr lvl="3" rtl="0">
              <a:spcBef>
                <a:spcPts val="0"/>
              </a:spcBef>
              <a:buClr>
                <a:srgbClr val="FFFFFF"/>
              </a:buClr>
              <a:buSzPct val="100000"/>
              <a:buNone/>
              <a:defRPr sz="3000">
                <a:solidFill>
                  <a:srgbClr val="FFFFFF"/>
                </a:solidFill>
              </a:defRPr>
            </a:lvl4pPr>
            <a:lvl5pPr lvl="4" rtl="0">
              <a:spcBef>
                <a:spcPts val="0"/>
              </a:spcBef>
              <a:buClr>
                <a:srgbClr val="FFFFFF"/>
              </a:buClr>
              <a:buSzPct val="100000"/>
              <a:buNone/>
              <a:defRPr sz="3000">
                <a:solidFill>
                  <a:srgbClr val="FFFFFF"/>
                </a:solidFill>
              </a:defRPr>
            </a:lvl5pPr>
            <a:lvl6pPr lvl="5" rtl="0">
              <a:spcBef>
                <a:spcPts val="0"/>
              </a:spcBef>
              <a:buClr>
                <a:srgbClr val="FFFFFF"/>
              </a:buClr>
              <a:buSzPct val="100000"/>
              <a:buNone/>
              <a:defRPr sz="3000">
                <a:solidFill>
                  <a:srgbClr val="FFFFFF"/>
                </a:solidFill>
              </a:defRPr>
            </a:lvl6pPr>
            <a:lvl7pPr lvl="6" rtl="0">
              <a:spcBef>
                <a:spcPts val="0"/>
              </a:spcBef>
              <a:buClr>
                <a:srgbClr val="FFFFFF"/>
              </a:buClr>
              <a:buSzPct val="100000"/>
              <a:buNone/>
              <a:defRPr sz="3000">
                <a:solidFill>
                  <a:srgbClr val="FFFFFF"/>
                </a:solidFill>
              </a:defRPr>
            </a:lvl7pPr>
            <a:lvl8pPr lvl="7" rtl="0">
              <a:spcBef>
                <a:spcPts val="0"/>
              </a:spcBef>
              <a:buClr>
                <a:srgbClr val="FFFFFF"/>
              </a:buClr>
              <a:buSzPct val="100000"/>
              <a:buNone/>
              <a:defRPr sz="3000">
                <a:solidFill>
                  <a:srgbClr val="FFFFFF"/>
                </a:solidFill>
              </a:defRPr>
            </a:lvl8pPr>
            <a:lvl9pPr lvl="8" rtl="0">
              <a:spcBef>
                <a:spcPts val="0"/>
              </a:spcBef>
              <a:buClr>
                <a:srgbClr val="FFFFFF"/>
              </a:buClr>
              <a:buSzPct val="100000"/>
              <a:buNone/>
              <a:defRPr sz="3000">
                <a:solidFill>
                  <a:srgbClr val="FFFFFF"/>
                </a:solidFill>
              </a:defRPr>
            </a:lvl9pPr>
          </a:lstStyle>
          <a:p>
            <a:r>
              <a:rPr lang="es-ES" smtClean="0"/>
              <a:t>Haga clic para modificar el estilo de subtítulo del patrón</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Quote">
    <p:spTree>
      <p:nvGrpSpPr>
        <p:cNvPr id="1" name="Shape 37"/>
        <p:cNvGrpSpPr/>
        <p:nvPr/>
      </p:nvGrpSpPr>
      <p:grpSpPr>
        <a:xfrm>
          <a:off x="0" y="0"/>
          <a:ext cx="0" cy="0"/>
          <a:chOff x="0" y="0"/>
          <a:chExt cx="0" cy="0"/>
        </a:xfrm>
      </p:grpSpPr>
      <p:sp>
        <p:nvSpPr>
          <p:cNvPr id="38" name="Shape 38"/>
          <p:cNvSpPr txBox="1">
            <a:spLocks noGrp="1"/>
          </p:cNvSpPr>
          <p:nvPr>
            <p:ph type="body" idx="1"/>
          </p:nvPr>
        </p:nvSpPr>
        <p:spPr>
          <a:xfrm>
            <a:off x="2822775" y="2161800"/>
            <a:ext cx="3498300" cy="819900"/>
          </a:xfrm>
          <a:prstGeom prst="rect">
            <a:avLst/>
          </a:prstGeom>
        </p:spPr>
        <p:txBody>
          <a:bodyPr lIns="91425" tIns="91425" rIns="91425" bIns="91425" anchor="ctr" anchorCtr="0"/>
          <a:lstStyle>
            <a:lvl1pPr lvl="0" algn="ctr" rtl="0">
              <a:spcBef>
                <a:spcPts val="0"/>
              </a:spcBef>
              <a:buClr>
                <a:srgbClr val="3796BF"/>
              </a:buClr>
              <a:buSzPct val="100000"/>
              <a:buFont typeface="Oswald"/>
              <a:defRPr sz="2400">
                <a:solidFill>
                  <a:srgbClr val="3796BF"/>
                </a:solidFill>
                <a:latin typeface="Oswald"/>
                <a:ea typeface="Oswald"/>
                <a:cs typeface="Oswald"/>
                <a:sym typeface="Oswald"/>
              </a:defRPr>
            </a:lvl1pPr>
            <a:lvl2pPr lvl="1" algn="ctr" rtl="0">
              <a:spcBef>
                <a:spcPts val="0"/>
              </a:spcBef>
              <a:buClr>
                <a:srgbClr val="3796BF"/>
              </a:buClr>
              <a:buSzPct val="100000"/>
              <a:buFont typeface="Oswald"/>
              <a:defRPr sz="2400">
                <a:solidFill>
                  <a:srgbClr val="3796BF"/>
                </a:solidFill>
                <a:latin typeface="Oswald"/>
                <a:ea typeface="Oswald"/>
                <a:cs typeface="Oswald"/>
                <a:sym typeface="Oswald"/>
              </a:defRPr>
            </a:lvl2pPr>
            <a:lvl3pPr lvl="2" algn="ctr" rtl="0">
              <a:spcBef>
                <a:spcPts val="0"/>
              </a:spcBef>
              <a:buClr>
                <a:srgbClr val="3796BF"/>
              </a:buClr>
              <a:buSzPct val="100000"/>
              <a:buFont typeface="Oswald"/>
              <a:defRPr sz="2400">
                <a:solidFill>
                  <a:srgbClr val="3796BF"/>
                </a:solidFill>
                <a:latin typeface="Oswald"/>
                <a:ea typeface="Oswald"/>
                <a:cs typeface="Oswald"/>
                <a:sym typeface="Oswald"/>
              </a:defRPr>
            </a:lvl3pPr>
            <a:lvl4pPr lvl="3" algn="ctr" rtl="0">
              <a:spcBef>
                <a:spcPts val="0"/>
              </a:spcBef>
              <a:buClr>
                <a:srgbClr val="3796BF"/>
              </a:buClr>
              <a:buSzPct val="100000"/>
              <a:buFont typeface="Oswald"/>
              <a:defRPr sz="2400">
                <a:solidFill>
                  <a:srgbClr val="3796BF"/>
                </a:solidFill>
                <a:latin typeface="Oswald"/>
                <a:ea typeface="Oswald"/>
                <a:cs typeface="Oswald"/>
                <a:sym typeface="Oswald"/>
              </a:defRPr>
            </a:lvl4pPr>
            <a:lvl5pPr lvl="4" algn="ctr" rtl="0">
              <a:spcBef>
                <a:spcPts val="0"/>
              </a:spcBef>
              <a:buClr>
                <a:srgbClr val="3796BF"/>
              </a:buClr>
              <a:buSzPct val="100000"/>
              <a:buFont typeface="Oswald"/>
              <a:defRPr sz="2400">
                <a:solidFill>
                  <a:srgbClr val="3796BF"/>
                </a:solidFill>
                <a:latin typeface="Oswald"/>
                <a:ea typeface="Oswald"/>
                <a:cs typeface="Oswald"/>
                <a:sym typeface="Oswald"/>
              </a:defRPr>
            </a:lvl5pPr>
            <a:lvl6pPr lvl="5" algn="ctr" rtl="0">
              <a:spcBef>
                <a:spcPts val="0"/>
              </a:spcBef>
              <a:buClr>
                <a:srgbClr val="3796BF"/>
              </a:buClr>
              <a:buSzPct val="100000"/>
              <a:buFont typeface="Oswald"/>
              <a:defRPr sz="2400">
                <a:solidFill>
                  <a:srgbClr val="3796BF"/>
                </a:solidFill>
                <a:latin typeface="Oswald"/>
                <a:ea typeface="Oswald"/>
                <a:cs typeface="Oswald"/>
                <a:sym typeface="Oswald"/>
              </a:defRPr>
            </a:lvl6pPr>
            <a:lvl7pPr lvl="6" algn="ctr" rtl="0">
              <a:spcBef>
                <a:spcPts val="0"/>
              </a:spcBef>
              <a:buClr>
                <a:srgbClr val="3796BF"/>
              </a:buClr>
              <a:buSzPct val="100000"/>
              <a:buFont typeface="Oswald"/>
              <a:defRPr sz="2400">
                <a:solidFill>
                  <a:srgbClr val="3796BF"/>
                </a:solidFill>
                <a:latin typeface="Oswald"/>
                <a:ea typeface="Oswald"/>
                <a:cs typeface="Oswald"/>
                <a:sym typeface="Oswald"/>
              </a:defRPr>
            </a:lvl7pPr>
            <a:lvl8pPr lvl="7" algn="ctr" rtl="0">
              <a:spcBef>
                <a:spcPts val="0"/>
              </a:spcBef>
              <a:buClr>
                <a:srgbClr val="3796BF"/>
              </a:buClr>
              <a:buSzPct val="100000"/>
              <a:buFont typeface="Oswald"/>
              <a:defRPr sz="2400">
                <a:solidFill>
                  <a:srgbClr val="3796BF"/>
                </a:solidFill>
                <a:latin typeface="Oswald"/>
                <a:ea typeface="Oswald"/>
                <a:cs typeface="Oswald"/>
                <a:sym typeface="Oswald"/>
              </a:defRPr>
            </a:lvl8pPr>
            <a:lvl9pPr lvl="8" algn="ctr">
              <a:spcBef>
                <a:spcPts val="0"/>
              </a:spcBef>
              <a:buClr>
                <a:srgbClr val="3796BF"/>
              </a:buClr>
              <a:buSzPct val="100000"/>
              <a:buFont typeface="Oswald"/>
              <a:defRPr sz="2400">
                <a:solidFill>
                  <a:srgbClr val="3796BF"/>
                </a:solidFill>
                <a:latin typeface="Oswald"/>
                <a:ea typeface="Oswald"/>
                <a:cs typeface="Oswald"/>
                <a:sym typeface="Oswald"/>
              </a:defRPr>
            </a:lvl9pPr>
          </a:lstStyle>
          <a:p>
            <a:pPr lvl="0"/>
            <a:r>
              <a:rPr lang="es-ES" smtClean="0"/>
              <a:t>Haga clic para modificar el estilo de texto del patrón</a:t>
            </a:r>
          </a:p>
        </p:txBody>
      </p:sp>
      <p:grpSp>
        <p:nvGrpSpPr>
          <p:cNvPr id="39" name="Shape 39"/>
          <p:cNvGrpSpPr/>
          <p:nvPr/>
        </p:nvGrpSpPr>
        <p:grpSpPr>
          <a:xfrm>
            <a:off x="5609666" y="2185857"/>
            <a:ext cx="3534604" cy="3432787"/>
            <a:chOff x="6172200" y="2656117"/>
            <a:chExt cx="2971754" cy="2886150"/>
          </a:xfrm>
        </p:grpSpPr>
        <p:sp>
          <p:nvSpPr>
            <p:cNvPr id="40" name="Shape 40"/>
            <p:cNvSpPr/>
            <p:nvPr/>
          </p:nvSpPr>
          <p:spPr>
            <a:xfrm rot="9208626" flipH="1">
              <a:off x="6704903" y="4110434"/>
              <a:ext cx="484232" cy="120400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41" name="Shape 41"/>
            <p:cNvSpPr/>
            <p:nvPr/>
          </p:nvSpPr>
          <p:spPr>
            <a:xfrm rot="9208633" flipH="1">
              <a:off x="7804300" y="3279012"/>
              <a:ext cx="877623" cy="2182136"/>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42" name="Shape 42"/>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rot="9208678" flipH="1">
              <a:off x="6287617" y="465770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grpSp>
        <p:nvGrpSpPr>
          <p:cNvPr id="45" name="Shape 45"/>
          <p:cNvGrpSpPr/>
          <p:nvPr/>
        </p:nvGrpSpPr>
        <p:grpSpPr>
          <a:xfrm>
            <a:off x="-22" y="-324543"/>
            <a:ext cx="3068579" cy="1910875"/>
            <a:chOff x="-32" y="-215963"/>
            <a:chExt cx="2163561" cy="1347300"/>
          </a:xfrm>
        </p:grpSpPr>
        <p:sp>
          <p:nvSpPr>
            <p:cNvPr id="46" name="Shape 46"/>
            <p:cNvSpPr/>
            <p:nvPr/>
          </p:nvSpPr>
          <p:spPr>
            <a:xfrm rot="-1591408" flipH="1">
              <a:off x="1362168" y="-63166"/>
              <a:ext cx="205102" cy="509980"/>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47" name="Shape 47"/>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48" name="Shape 48"/>
            <p:cNvSpPr/>
            <p:nvPr/>
          </p:nvSpPr>
          <p:spPr>
            <a:xfrm rot="-1591339" flipH="1">
              <a:off x="892400" y="-169346"/>
              <a:ext cx="504373" cy="1254067"/>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49" name="Shape 49"/>
            <p:cNvSpPr/>
            <p:nvPr/>
          </p:nvSpPr>
          <p:spPr>
            <a:xfrm rot="-1591322" flipH="1">
              <a:off x="1818452" y="-76291"/>
              <a:ext cx="229659" cy="571018"/>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50" name="Shape 50"/>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81D1EC"/>
            </a:solidFill>
            <a:ln>
              <a:noFill/>
            </a:ln>
          </p:spPr>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51"/>
        <p:cNvGrpSpPr/>
        <p:nvPr/>
      </p:nvGrpSpPr>
      <p:grpSpPr>
        <a:xfrm>
          <a:off x="0" y="0"/>
          <a:ext cx="0" cy="0"/>
          <a:chOff x="0" y="0"/>
          <a:chExt cx="0" cy="0"/>
        </a:xfrm>
      </p:grpSpPr>
      <p:grpSp>
        <p:nvGrpSpPr>
          <p:cNvPr id="52" name="Shape 52"/>
          <p:cNvGrpSpPr/>
          <p:nvPr/>
        </p:nvGrpSpPr>
        <p:grpSpPr>
          <a:xfrm>
            <a:off x="6172200" y="2656117"/>
            <a:ext cx="2971754" cy="2886150"/>
            <a:chOff x="6172200" y="2656117"/>
            <a:chExt cx="2971754" cy="2886150"/>
          </a:xfrm>
        </p:grpSpPr>
        <p:sp>
          <p:nvSpPr>
            <p:cNvPr id="53" name="Shape 53"/>
            <p:cNvSpPr/>
            <p:nvPr/>
          </p:nvSpPr>
          <p:spPr>
            <a:xfrm rot="9208626" flipH="1">
              <a:off x="6704903" y="4110434"/>
              <a:ext cx="484232" cy="1204006"/>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9208633" flipH="1">
              <a:off x="7804300" y="3279012"/>
              <a:ext cx="877623" cy="218213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55" name="Shape 55"/>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56" name="Shape 56"/>
            <p:cNvSpPr/>
            <p:nvPr/>
          </p:nvSpPr>
          <p:spPr>
            <a:xfrm rot="9208678" flipH="1">
              <a:off x="6287617" y="4657701"/>
              <a:ext cx="229659" cy="571018"/>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57" name="Shape 57"/>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58" name="Shape 58"/>
          <p:cNvGrpSpPr/>
          <p:nvPr/>
        </p:nvGrpSpPr>
        <p:grpSpPr>
          <a:xfrm>
            <a:off x="-32" y="-228026"/>
            <a:ext cx="2163561" cy="1347300"/>
            <a:chOff x="-32" y="-215963"/>
            <a:chExt cx="2163561" cy="1347300"/>
          </a:xfrm>
        </p:grpSpPr>
        <p:sp>
          <p:nvSpPr>
            <p:cNvPr id="59" name="Shape 59"/>
            <p:cNvSpPr/>
            <p:nvPr/>
          </p:nvSpPr>
          <p:spPr>
            <a:xfrm rot="-1591408" flipH="1">
              <a:off x="1362168" y="-63166"/>
              <a:ext cx="205102" cy="509980"/>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60" name="Shape 60"/>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61" name="Shape 61"/>
            <p:cNvSpPr/>
            <p:nvPr/>
          </p:nvSpPr>
          <p:spPr>
            <a:xfrm rot="-1591339" flipH="1">
              <a:off x="892400" y="-169346"/>
              <a:ext cx="504373" cy="1254067"/>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62" name="Shape 62"/>
            <p:cNvSpPr/>
            <p:nvPr/>
          </p:nvSpPr>
          <p:spPr>
            <a:xfrm rot="-1591322" flipH="1">
              <a:off x="1818452" y="-7629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63" name="Shape 63"/>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64" name="Shape 64"/>
          <p:cNvSpPr txBox="1">
            <a:spLocks noGrp="1"/>
          </p:cNvSpPr>
          <p:nvPr>
            <p:ph type="title"/>
          </p:nvPr>
        </p:nvSpPr>
        <p:spPr>
          <a:xfrm>
            <a:off x="1031425" y="1149725"/>
            <a:ext cx="5760300" cy="680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s-ES" smtClean="0"/>
              <a:t>Haga clic para modificar el estilo de título del patrón</a:t>
            </a:r>
            <a:endParaRPr/>
          </a:p>
        </p:txBody>
      </p:sp>
      <p:sp>
        <p:nvSpPr>
          <p:cNvPr id="65" name="Shape 65"/>
          <p:cNvSpPr txBox="1">
            <a:spLocks noGrp="1"/>
          </p:cNvSpPr>
          <p:nvPr>
            <p:ph type="body" idx="1"/>
          </p:nvPr>
        </p:nvSpPr>
        <p:spPr>
          <a:xfrm>
            <a:off x="1031425" y="1777125"/>
            <a:ext cx="5760300" cy="2521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66"/>
        <p:cNvGrpSpPr/>
        <p:nvPr/>
      </p:nvGrpSpPr>
      <p:grpSpPr>
        <a:xfrm>
          <a:off x="0" y="0"/>
          <a:ext cx="0" cy="0"/>
          <a:chOff x="0" y="0"/>
          <a:chExt cx="0" cy="0"/>
        </a:xfrm>
      </p:grpSpPr>
      <p:grpSp>
        <p:nvGrpSpPr>
          <p:cNvPr id="67" name="Shape 67"/>
          <p:cNvGrpSpPr/>
          <p:nvPr/>
        </p:nvGrpSpPr>
        <p:grpSpPr>
          <a:xfrm>
            <a:off x="6172200" y="2656117"/>
            <a:ext cx="2971754" cy="2886150"/>
            <a:chOff x="6172200" y="2656117"/>
            <a:chExt cx="2971754" cy="2886150"/>
          </a:xfrm>
        </p:grpSpPr>
        <p:sp>
          <p:nvSpPr>
            <p:cNvPr id="68" name="Shape 68"/>
            <p:cNvSpPr/>
            <p:nvPr/>
          </p:nvSpPr>
          <p:spPr>
            <a:xfrm rot="9208626" flipH="1">
              <a:off x="6704903" y="4110434"/>
              <a:ext cx="484232" cy="1204006"/>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69" name="Shape 69"/>
            <p:cNvSpPr/>
            <p:nvPr/>
          </p:nvSpPr>
          <p:spPr>
            <a:xfrm rot="9208633" flipH="1">
              <a:off x="7804300" y="3279012"/>
              <a:ext cx="877623" cy="218213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70" name="Shape 70"/>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71" name="Shape 71"/>
            <p:cNvSpPr/>
            <p:nvPr/>
          </p:nvSpPr>
          <p:spPr>
            <a:xfrm rot="9208678" flipH="1">
              <a:off x="6287617" y="4657701"/>
              <a:ext cx="229659" cy="571018"/>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73" name="Shape 73"/>
          <p:cNvGrpSpPr/>
          <p:nvPr/>
        </p:nvGrpSpPr>
        <p:grpSpPr>
          <a:xfrm>
            <a:off x="-32" y="-228026"/>
            <a:ext cx="2163561" cy="1347300"/>
            <a:chOff x="-32" y="-215963"/>
            <a:chExt cx="2163561" cy="1347300"/>
          </a:xfrm>
        </p:grpSpPr>
        <p:sp>
          <p:nvSpPr>
            <p:cNvPr id="74" name="Shape 74"/>
            <p:cNvSpPr/>
            <p:nvPr/>
          </p:nvSpPr>
          <p:spPr>
            <a:xfrm rot="-1591408" flipH="1">
              <a:off x="1362168" y="-63166"/>
              <a:ext cx="205102" cy="509980"/>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76" name="Shape 76"/>
            <p:cNvSpPr/>
            <p:nvPr/>
          </p:nvSpPr>
          <p:spPr>
            <a:xfrm rot="-1591339" flipH="1">
              <a:off x="892400" y="-169346"/>
              <a:ext cx="504373" cy="1254067"/>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77" name="Shape 77"/>
            <p:cNvSpPr/>
            <p:nvPr/>
          </p:nvSpPr>
          <p:spPr>
            <a:xfrm rot="-1591322" flipH="1">
              <a:off x="1818452" y="-7629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78" name="Shape 78"/>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79" name="Shape 79"/>
          <p:cNvSpPr txBox="1">
            <a:spLocks noGrp="1"/>
          </p:cNvSpPr>
          <p:nvPr>
            <p:ph type="title"/>
          </p:nvPr>
        </p:nvSpPr>
        <p:spPr>
          <a:xfrm>
            <a:off x="1031425" y="1149725"/>
            <a:ext cx="5760300" cy="680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s-ES" smtClean="0"/>
              <a:t>Haga clic para modificar el estilo de título del patrón</a:t>
            </a:r>
            <a:endParaRPr/>
          </a:p>
        </p:txBody>
      </p:sp>
      <p:sp>
        <p:nvSpPr>
          <p:cNvPr id="80" name="Shape 80"/>
          <p:cNvSpPr txBox="1">
            <a:spLocks noGrp="1"/>
          </p:cNvSpPr>
          <p:nvPr>
            <p:ph type="body" idx="1"/>
          </p:nvPr>
        </p:nvSpPr>
        <p:spPr>
          <a:xfrm>
            <a:off x="1031425" y="1860875"/>
            <a:ext cx="2796000" cy="3064800"/>
          </a:xfrm>
          <a:prstGeom prst="rect">
            <a:avLst/>
          </a:prstGeom>
        </p:spPr>
        <p:txBody>
          <a:bodyPr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pPr lvl="0"/>
            <a:r>
              <a:rPr lang="es-ES" smtClean="0"/>
              <a:t>Haga clic para modificar el estilo de texto del patrón</a:t>
            </a:r>
          </a:p>
        </p:txBody>
      </p:sp>
      <p:sp>
        <p:nvSpPr>
          <p:cNvPr id="81" name="Shape 81"/>
          <p:cNvSpPr txBox="1">
            <a:spLocks noGrp="1"/>
          </p:cNvSpPr>
          <p:nvPr>
            <p:ph type="body" idx="2"/>
          </p:nvPr>
        </p:nvSpPr>
        <p:spPr>
          <a:xfrm>
            <a:off x="3995772" y="1860875"/>
            <a:ext cx="2796000" cy="3064800"/>
          </a:xfrm>
          <a:prstGeom prst="rect">
            <a:avLst/>
          </a:prstGeom>
        </p:spPr>
        <p:txBody>
          <a:bodyPr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pPr lvl="0"/>
            <a:r>
              <a:rPr lang="es-ES" smtClean="0"/>
              <a:t>Haga clic para modificar el estilo de texto del patrón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9"/>
        <p:cNvGrpSpPr/>
        <p:nvPr/>
      </p:nvGrpSpPr>
      <p:grpSpPr>
        <a:xfrm>
          <a:off x="0" y="0"/>
          <a:ext cx="0" cy="0"/>
          <a:chOff x="0" y="0"/>
          <a:chExt cx="0" cy="0"/>
        </a:xfrm>
      </p:grpSpPr>
      <p:grpSp>
        <p:nvGrpSpPr>
          <p:cNvPr id="100" name="Shape 100"/>
          <p:cNvGrpSpPr/>
          <p:nvPr/>
        </p:nvGrpSpPr>
        <p:grpSpPr>
          <a:xfrm>
            <a:off x="6172200" y="2656117"/>
            <a:ext cx="2971754" cy="2886150"/>
            <a:chOff x="6172200" y="2656117"/>
            <a:chExt cx="2971754" cy="2886150"/>
          </a:xfrm>
        </p:grpSpPr>
        <p:sp>
          <p:nvSpPr>
            <p:cNvPr id="101" name="Shape 101"/>
            <p:cNvSpPr/>
            <p:nvPr/>
          </p:nvSpPr>
          <p:spPr>
            <a:xfrm rot="9208626" flipH="1">
              <a:off x="6704903" y="4110434"/>
              <a:ext cx="484232" cy="1204006"/>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02" name="Shape 102"/>
            <p:cNvSpPr/>
            <p:nvPr/>
          </p:nvSpPr>
          <p:spPr>
            <a:xfrm rot="9208633" flipH="1">
              <a:off x="7804300" y="3279012"/>
              <a:ext cx="877623" cy="218213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03" name="Shape 103"/>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04" name="Shape 104"/>
            <p:cNvSpPr/>
            <p:nvPr/>
          </p:nvSpPr>
          <p:spPr>
            <a:xfrm rot="9208678" flipH="1">
              <a:off x="6287617" y="4657701"/>
              <a:ext cx="229659" cy="571018"/>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05" name="Shape 105"/>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106" name="Shape 106"/>
          <p:cNvGrpSpPr/>
          <p:nvPr/>
        </p:nvGrpSpPr>
        <p:grpSpPr>
          <a:xfrm>
            <a:off x="-32" y="-228026"/>
            <a:ext cx="2163561" cy="1347300"/>
            <a:chOff x="-32" y="-215963"/>
            <a:chExt cx="2163561" cy="1347300"/>
          </a:xfrm>
        </p:grpSpPr>
        <p:sp>
          <p:nvSpPr>
            <p:cNvPr id="107" name="Shape 107"/>
            <p:cNvSpPr/>
            <p:nvPr/>
          </p:nvSpPr>
          <p:spPr>
            <a:xfrm rot="-1591408" flipH="1">
              <a:off x="1362168" y="-63166"/>
              <a:ext cx="205102" cy="509980"/>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08" name="Shape 108"/>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09" name="Shape 109"/>
            <p:cNvSpPr/>
            <p:nvPr/>
          </p:nvSpPr>
          <p:spPr>
            <a:xfrm rot="-1591339" flipH="1">
              <a:off x="892400" y="-169346"/>
              <a:ext cx="504373" cy="1254067"/>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10" name="Shape 110"/>
            <p:cNvSpPr/>
            <p:nvPr/>
          </p:nvSpPr>
          <p:spPr>
            <a:xfrm rot="-1591322" flipH="1">
              <a:off x="1818452" y="-7629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11" name="Shape 111"/>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112" name="Shape 112"/>
          <p:cNvSpPr txBox="1">
            <a:spLocks noGrp="1"/>
          </p:cNvSpPr>
          <p:nvPr>
            <p:ph type="title"/>
          </p:nvPr>
        </p:nvSpPr>
        <p:spPr>
          <a:xfrm>
            <a:off x="1031425" y="1149725"/>
            <a:ext cx="5760300" cy="680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s-ES" smtClean="0"/>
              <a:t>Haga clic para modificar el estilo de título del patrón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Shape 127"/>
        <p:cNvGrpSpPr/>
        <p:nvPr/>
      </p:nvGrpSpPr>
      <p:grpSpPr>
        <a:xfrm>
          <a:off x="0" y="0"/>
          <a:ext cx="0" cy="0"/>
          <a:chOff x="0" y="0"/>
          <a:chExt cx="0" cy="0"/>
        </a:xfrm>
      </p:grpSpPr>
      <p:grpSp>
        <p:nvGrpSpPr>
          <p:cNvPr id="128" name="Shape 128"/>
          <p:cNvGrpSpPr/>
          <p:nvPr/>
        </p:nvGrpSpPr>
        <p:grpSpPr>
          <a:xfrm>
            <a:off x="6172200" y="2656117"/>
            <a:ext cx="2971754" cy="2886150"/>
            <a:chOff x="6172200" y="2656117"/>
            <a:chExt cx="2971754" cy="2886150"/>
          </a:xfrm>
        </p:grpSpPr>
        <p:sp>
          <p:nvSpPr>
            <p:cNvPr id="129" name="Shape 129"/>
            <p:cNvSpPr/>
            <p:nvPr/>
          </p:nvSpPr>
          <p:spPr>
            <a:xfrm rot="9208626" flipH="1">
              <a:off x="6704903" y="4110434"/>
              <a:ext cx="484232" cy="1204006"/>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30" name="Shape 130"/>
            <p:cNvSpPr/>
            <p:nvPr/>
          </p:nvSpPr>
          <p:spPr>
            <a:xfrm rot="9208633" flipH="1">
              <a:off x="7804300" y="3279012"/>
              <a:ext cx="877623" cy="218213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31" name="Shape 131"/>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32" name="Shape 132"/>
            <p:cNvSpPr/>
            <p:nvPr/>
          </p:nvSpPr>
          <p:spPr>
            <a:xfrm rot="9208678" flipH="1">
              <a:off x="6287617" y="4657701"/>
              <a:ext cx="229659" cy="571018"/>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33" name="Shape 133"/>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134" name="Shape 134"/>
          <p:cNvGrpSpPr/>
          <p:nvPr/>
        </p:nvGrpSpPr>
        <p:grpSpPr>
          <a:xfrm>
            <a:off x="-32" y="-228026"/>
            <a:ext cx="2163561" cy="1347300"/>
            <a:chOff x="-32" y="-215963"/>
            <a:chExt cx="2163561" cy="1347300"/>
          </a:xfrm>
        </p:grpSpPr>
        <p:sp>
          <p:nvSpPr>
            <p:cNvPr id="135" name="Shape 135"/>
            <p:cNvSpPr/>
            <p:nvPr/>
          </p:nvSpPr>
          <p:spPr>
            <a:xfrm rot="-1591408" flipH="1">
              <a:off x="1362168" y="-63166"/>
              <a:ext cx="205102" cy="509980"/>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36" name="Shape 136"/>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37" name="Shape 137"/>
            <p:cNvSpPr/>
            <p:nvPr/>
          </p:nvSpPr>
          <p:spPr>
            <a:xfrm rot="-1591339" flipH="1">
              <a:off x="892400" y="-169346"/>
              <a:ext cx="504373" cy="1254067"/>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38" name="Shape 138"/>
            <p:cNvSpPr/>
            <p:nvPr/>
          </p:nvSpPr>
          <p:spPr>
            <a:xfrm rot="-1591322" flipH="1">
              <a:off x="1818452" y="-7629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39" name="Shape 139"/>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ransparent Shapes">
    <p:bg>
      <p:bgPr>
        <a:solidFill>
          <a:srgbClr val="3796BF"/>
        </a:solidFill>
        <a:effectLst/>
      </p:bgPr>
    </p:bg>
    <p:spTree>
      <p:nvGrpSpPr>
        <p:cNvPr id="1" name="Shape 140"/>
        <p:cNvGrpSpPr/>
        <p:nvPr/>
      </p:nvGrpSpPr>
      <p:grpSpPr>
        <a:xfrm>
          <a:off x="0" y="0"/>
          <a:ext cx="0" cy="0"/>
          <a:chOff x="0" y="0"/>
          <a:chExt cx="0" cy="0"/>
        </a:xfrm>
      </p:grpSpPr>
      <p:grpSp>
        <p:nvGrpSpPr>
          <p:cNvPr id="141" name="Shape 141"/>
          <p:cNvGrpSpPr/>
          <p:nvPr/>
        </p:nvGrpSpPr>
        <p:grpSpPr>
          <a:xfrm>
            <a:off x="6172200" y="2656117"/>
            <a:ext cx="2971754" cy="2886150"/>
            <a:chOff x="6172200" y="2656117"/>
            <a:chExt cx="2971754" cy="2886150"/>
          </a:xfrm>
        </p:grpSpPr>
        <p:sp>
          <p:nvSpPr>
            <p:cNvPr id="142" name="Shape 142"/>
            <p:cNvSpPr/>
            <p:nvPr/>
          </p:nvSpPr>
          <p:spPr>
            <a:xfrm rot="9208626" flipH="1">
              <a:off x="6704903" y="4110434"/>
              <a:ext cx="484232" cy="1204006"/>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43" name="Shape 143"/>
            <p:cNvSpPr/>
            <p:nvPr/>
          </p:nvSpPr>
          <p:spPr>
            <a:xfrm rot="9208633" flipH="1">
              <a:off x="7804300" y="3279012"/>
              <a:ext cx="877623" cy="2182136"/>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44" name="Shape 144"/>
            <p:cNvSpPr/>
            <p:nvPr/>
          </p:nvSpPr>
          <p:spPr>
            <a:xfrm rot="9208606" flipH="1">
              <a:off x="7481789" y="4276912"/>
              <a:ext cx="408796" cy="1016449"/>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45" name="Shape 145"/>
            <p:cNvSpPr/>
            <p:nvPr/>
          </p:nvSpPr>
          <p:spPr>
            <a:xfrm rot="9208678" flipH="1">
              <a:off x="6287617" y="4657701"/>
              <a:ext cx="229659" cy="571018"/>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46" name="Shape 146"/>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FFFFFF">
                <a:alpha val="33460"/>
              </a:srgbClr>
            </a:solidFill>
            <a:ln>
              <a:noFill/>
            </a:ln>
          </p:spPr>
        </p:sp>
      </p:grpSp>
      <p:grpSp>
        <p:nvGrpSpPr>
          <p:cNvPr id="147" name="Shape 147"/>
          <p:cNvGrpSpPr/>
          <p:nvPr/>
        </p:nvGrpSpPr>
        <p:grpSpPr>
          <a:xfrm>
            <a:off x="-32" y="-228026"/>
            <a:ext cx="2163561" cy="1347300"/>
            <a:chOff x="-32" y="-215963"/>
            <a:chExt cx="2163561" cy="1347300"/>
          </a:xfrm>
        </p:grpSpPr>
        <p:sp>
          <p:nvSpPr>
            <p:cNvPr id="148" name="Shape 148"/>
            <p:cNvSpPr/>
            <p:nvPr/>
          </p:nvSpPr>
          <p:spPr>
            <a:xfrm rot="-1591408" flipH="1">
              <a:off x="1362168" y="-63166"/>
              <a:ext cx="205102" cy="509980"/>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49" name="Shape 149"/>
            <p:cNvSpPr/>
            <p:nvPr/>
          </p:nvSpPr>
          <p:spPr>
            <a:xfrm rot="-1591371" flipH="1">
              <a:off x="239462" y="-151890"/>
              <a:ext cx="434753" cy="1080979"/>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50" name="Shape 150"/>
            <p:cNvSpPr/>
            <p:nvPr/>
          </p:nvSpPr>
          <p:spPr>
            <a:xfrm rot="-1591339" flipH="1">
              <a:off x="892400" y="-169346"/>
              <a:ext cx="504373" cy="1254067"/>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51" name="Shape 151"/>
            <p:cNvSpPr/>
            <p:nvPr/>
          </p:nvSpPr>
          <p:spPr>
            <a:xfrm rot="-1591322" flipH="1">
              <a:off x="1818452" y="-76291"/>
              <a:ext cx="229659" cy="571018"/>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52" name="Shape 152"/>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FFFFFF">
                <a:alpha val="33460"/>
              </a:srgbClr>
            </a:solidFill>
            <a:ln>
              <a:noFill/>
            </a:ln>
          </p:spPr>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031425" y="1149725"/>
            <a:ext cx="5760300" cy="680700"/>
          </a:xfrm>
          <a:prstGeom prst="rect">
            <a:avLst/>
          </a:prstGeom>
          <a:noFill/>
          <a:ln>
            <a:noFill/>
          </a:ln>
        </p:spPr>
        <p:txBody>
          <a:bodyPr lIns="91425" tIns="91425" rIns="91425" bIns="91425" anchor="b" anchorCtr="0"/>
          <a:lstStyle>
            <a:lvl1pPr lvl="0">
              <a:spcBef>
                <a:spcPts val="0"/>
              </a:spcBef>
              <a:buClr>
                <a:srgbClr val="3796BF"/>
              </a:buClr>
              <a:buSzPct val="100000"/>
              <a:buFont typeface="Oswald"/>
              <a:buNone/>
              <a:defRPr sz="3000" b="1">
                <a:solidFill>
                  <a:srgbClr val="3796BF"/>
                </a:solidFill>
                <a:latin typeface="Oswald"/>
                <a:ea typeface="Oswald"/>
                <a:cs typeface="Oswald"/>
                <a:sym typeface="Oswald"/>
              </a:defRPr>
            </a:lvl1pPr>
            <a:lvl2pPr lvl="1">
              <a:spcBef>
                <a:spcPts val="0"/>
              </a:spcBef>
              <a:buClr>
                <a:srgbClr val="3796BF"/>
              </a:buClr>
              <a:buSzPct val="100000"/>
              <a:buFont typeface="Oswald"/>
              <a:buNone/>
              <a:defRPr sz="3000" b="1">
                <a:solidFill>
                  <a:srgbClr val="3796BF"/>
                </a:solidFill>
                <a:latin typeface="Oswald"/>
                <a:ea typeface="Oswald"/>
                <a:cs typeface="Oswald"/>
                <a:sym typeface="Oswald"/>
              </a:defRPr>
            </a:lvl2pPr>
            <a:lvl3pPr lvl="2">
              <a:spcBef>
                <a:spcPts val="0"/>
              </a:spcBef>
              <a:buClr>
                <a:srgbClr val="3796BF"/>
              </a:buClr>
              <a:buSzPct val="100000"/>
              <a:buFont typeface="Oswald"/>
              <a:buNone/>
              <a:defRPr sz="3000" b="1">
                <a:solidFill>
                  <a:srgbClr val="3796BF"/>
                </a:solidFill>
                <a:latin typeface="Oswald"/>
                <a:ea typeface="Oswald"/>
                <a:cs typeface="Oswald"/>
                <a:sym typeface="Oswald"/>
              </a:defRPr>
            </a:lvl3pPr>
            <a:lvl4pPr lvl="3">
              <a:spcBef>
                <a:spcPts val="0"/>
              </a:spcBef>
              <a:buClr>
                <a:srgbClr val="3796BF"/>
              </a:buClr>
              <a:buSzPct val="100000"/>
              <a:buFont typeface="Oswald"/>
              <a:buNone/>
              <a:defRPr sz="3000" b="1">
                <a:solidFill>
                  <a:srgbClr val="3796BF"/>
                </a:solidFill>
                <a:latin typeface="Oswald"/>
                <a:ea typeface="Oswald"/>
                <a:cs typeface="Oswald"/>
                <a:sym typeface="Oswald"/>
              </a:defRPr>
            </a:lvl4pPr>
            <a:lvl5pPr lvl="4">
              <a:spcBef>
                <a:spcPts val="0"/>
              </a:spcBef>
              <a:buClr>
                <a:srgbClr val="3796BF"/>
              </a:buClr>
              <a:buSzPct val="100000"/>
              <a:buFont typeface="Oswald"/>
              <a:buNone/>
              <a:defRPr sz="3000" b="1">
                <a:solidFill>
                  <a:srgbClr val="3796BF"/>
                </a:solidFill>
                <a:latin typeface="Oswald"/>
                <a:ea typeface="Oswald"/>
                <a:cs typeface="Oswald"/>
                <a:sym typeface="Oswald"/>
              </a:defRPr>
            </a:lvl5pPr>
            <a:lvl6pPr lvl="5">
              <a:spcBef>
                <a:spcPts val="0"/>
              </a:spcBef>
              <a:buClr>
                <a:srgbClr val="3796BF"/>
              </a:buClr>
              <a:buSzPct val="100000"/>
              <a:buFont typeface="Oswald"/>
              <a:buNone/>
              <a:defRPr sz="3000" b="1">
                <a:solidFill>
                  <a:srgbClr val="3796BF"/>
                </a:solidFill>
                <a:latin typeface="Oswald"/>
                <a:ea typeface="Oswald"/>
                <a:cs typeface="Oswald"/>
                <a:sym typeface="Oswald"/>
              </a:defRPr>
            </a:lvl6pPr>
            <a:lvl7pPr lvl="6">
              <a:spcBef>
                <a:spcPts val="0"/>
              </a:spcBef>
              <a:buClr>
                <a:srgbClr val="3796BF"/>
              </a:buClr>
              <a:buSzPct val="100000"/>
              <a:buFont typeface="Oswald"/>
              <a:buNone/>
              <a:defRPr sz="3000" b="1">
                <a:solidFill>
                  <a:srgbClr val="3796BF"/>
                </a:solidFill>
                <a:latin typeface="Oswald"/>
                <a:ea typeface="Oswald"/>
                <a:cs typeface="Oswald"/>
                <a:sym typeface="Oswald"/>
              </a:defRPr>
            </a:lvl7pPr>
            <a:lvl8pPr lvl="7">
              <a:spcBef>
                <a:spcPts val="0"/>
              </a:spcBef>
              <a:buClr>
                <a:srgbClr val="3796BF"/>
              </a:buClr>
              <a:buSzPct val="100000"/>
              <a:buFont typeface="Oswald"/>
              <a:buNone/>
              <a:defRPr sz="3000" b="1">
                <a:solidFill>
                  <a:srgbClr val="3796BF"/>
                </a:solidFill>
                <a:latin typeface="Oswald"/>
                <a:ea typeface="Oswald"/>
                <a:cs typeface="Oswald"/>
                <a:sym typeface="Oswald"/>
              </a:defRPr>
            </a:lvl8pPr>
            <a:lvl9pPr lvl="8">
              <a:spcBef>
                <a:spcPts val="0"/>
              </a:spcBef>
              <a:buClr>
                <a:srgbClr val="3796BF"/>
              </a:buClr>
              <a:buSzPct val="100000"/>
              <a:buFont typeface="Oswald"/>
              <a:buNone/>
              <a:defRPr sz="3000" b="1">
                <a:solidFill>
                  <a:srgbClr val="3796BF"/>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1031425" y="1777125"/>
            <a:ext cx="5760300" cy="2521200"/>
          </a:xfrm>
          <a:prstGeom prst="rect">
            <a:avLst/>
          </a:prstGeom>
          <a:noFill/>
          <a:ln>
            <a:noFill/>
          </a:ln>
        </p:spPr>
        <p:txBody>
          <a:bodyPr lIns="91425" tIns="91425" rIns="91425" bIns="91425" anchor="t" anchorCtr="0"/>
          <a:lstStyle>
            <a:lvl1pPr lvl="0">
              <a:spcBef>
                <a:spcPts val="600"/>
              </a:spcBef>
              <a:buClr>
                <a:srgbClr val="4BB5D9"/>
              </a:buClr>
              <a:buSzPct val="100000"/>
              <a:buFont typeface="Roboto Condensed"/>
              <a:buChar char="»"/>
              <a:defRPr sz="2000">
                <a:solidFill>
                  <a:srgbClr val="607896"/>
                </a:solidFill>
                <a:latin typeface="Roboto Condensed"/>
                <a:ea typeface="Roboto Condensed"/>
                <a:cs typeface="Roboto Condensed"/>
                <a:sym typeface="Roboto Condensed"/>
              </a:defRPr>
            </a:lvl1pPr>
            <a:lvl2pPr lvl="1">
              <a:spcBef>
                <a:spcPts val="480"/>
              </a:spcBef>
              <a:buClr>
                <a:srgbClr val="4BB5D9"/>
              </a:buClr>
              <a:buSzPct val="100000"/>
              <a:buFont typeface="Roboto Condensed"/>
              <a:buChar char="⋄"/>
              <a:defRPr sz="2000">
                <a:solidFill>
                  <a:srgbClr val="607896"/>
                </a:solidFill>
                <a:latin typeface="Roboto Condensed"/>
                <a:ea typeface="Roboto Condensed"/>
                <a:cs typeface="Roboto Condensed"/>
                <a:sym typeface="Roboto Condensed"/>
              </a:defRPr>
            </a:lvl2pPr>
            <a:lvl3pPr lvl="2">
              <a:spcBef>
                <a:spcPts val="48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3pPr>
            <a:lvl4pPr lvl="3">
              <a:spcBef>
                <a:spcPts val="36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4pPr>
            <a:lvl5pPr lvl="4">
              <a:spcBef>
                <a:spcPts val="36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5pPr>
            <a:lvl6pPr lvl="5">
              <a:spcBef>
                <a:spcPts val="36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6pPr>
            <a:lvl7pPr lvl="6">
              <a:spcBef>
                <a:spcPts val="360"/>
              </a:spcBef>
              <a:buClr>
                <a:srgbClr val="607896"/>
              </a:buClr>
              <a:buSzPct val="100000"/>
              <a:buFont typeface="Roboto Condensed"/>
              <a:defRPr sz="2000">
                <a:solidFill>
                  <a:srgbClr val="607896"/>
                </a:solidFill>
                <a:latin typeface="Roboto Condensed"/>
                <a:ea typeface="Roboto Condensed"/>
                <a:cs typeface="Roboto Condensed"/>
                <a:sym typeface="Roboto Condensed"/>
              </a:defRPr>
            </a:lvl7pPr>
            <a:lvl8pPr lvl="7">
              <a:spcBef>
                <a:spcPts val="360"/>
              </a:spcBef>
              <a:buClr>
                <a:srgbClr val="607896"/>
              </a:buClr>
              <a:buSzPct val="100000"/>
              <a:buFont typeface="Roboto Condensed"/>
              <a:defRPr sz="2000">
                <a:solidFill>
                  <a:srgbClr val="607896"/>
                </a:solidFill>
                <a:latin typeface="Roboto Condensed"/>
                <a:ea typeface="Roboto Condensed"/>
                <a:cs typeface="Roboto Condensed"/>
                <a:sym typeface="Roboto Condensed"/>
              </a:defRPr>
            </a:lvl8pPr>
            <a:lvl9pPr lvl="8">
              <a:spcBef>
                <a:spcPts val="360"/>
              </a:spcBef>
              <a:buClr>
                <a:srgbClr val="607896"/>
              </a:buClr>
              <a:buSzPct val="100000"/>
              <a:buFont typeface="Roboto Condensed"/>
              <a:defRPr sz="2000">
                <a:solidFill>
                  <a:srgbClr val="607896"/>
                </a:solidFill>
                <a:latin typeface="Roboto Condensed"/>
                <a:ea typeface="Roboto Condensed"/>
                <a:cs typeface="Roboto Condensed"/>
                <a:sym typeface="Roboto Condensed"/>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3.jp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9.xml"/><Relationship Id="rId1" Type="http://schemas.openxmlformats.org/officeDocument/2006/relationships/slideLayout" Target="../slideLayouts/slideLayout6.xml"/><Relationship Id="rId4" Type="http://schemas.openxmlformats.org/officeDocument/2006/relationships/slide" Target="slide4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28.xml"/><Relationship Id="rId3" Type="http://schemas.openxmlformats.org/officeDocument/2006/relationships/image" Target="../media/image5.jpeg"/><Relationship Id="rId7" Type="http://schemas.openxmlformats.org/officeDocument/2006/relationships/slide" Target="slide23.xml"/><Relationship Id="rId12" Type="http://schemas.openxmlformats.org/officeDocument/2006/relationships/slide" Target="slide29.xml"/><Relationship Id="rId2" Type="http://schemas.openxmlformats.org/officeDocument/2006/relationships/notesSlide" Target="../notesSlides/notesSlide6.xml"/><Relationship Id="rId16" Type="http://schemas.openxmlformats.org/officeDocument/2006/relationships/slide" Target="slide30.xml"/><Relationship Id="rId1" Type="http://schemas.openxmlformats.org/officeDocument/2006/relationships/slideLayout" Target="../slideLayouts/slideLayout6.xml"/><Relationship Id="rId6" Type="http://schemas.openxmlformats.org/officeDocument/2006/relationships/slide" Target="slide22.xml"/><Relationship Id="rId11" Type="http://schemas.openxmlformats.org/officeDocument/2006/relationships/slide" Target="slide25.xml"/><Relationship Id="rId5" Type="http://schemas.openxmlformats.org/officeDocument/2006/relationships/image" Target="../media/image7.png"/><Relationship Id="rId15" Type="http://schemas.openxmlformats.org/officeDocument/2006/relationships/slide" Target="slide32.xml"/><Relationship Id="rId10" Type="http://schemas.openxmlformats.org/officeDocument/2006/relationships/slide" Target="slide26.xml"/><Relationship Id="rId4" Type="http://schemas.openxmlformats.org/officeDocument/2006/relationships/slide" Target="slide31.xml"/><Relationship Id="rId9" Type="http://schemas.openxmlformats.org/officeDocument/2006/relationships/slide" Target="slide21.xml"/><Relationship Id="rId14" Type="http://schemas.openxmlformats.org/officeDocument/2006/relationships/slide" Target="slide2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6.png"/><Relationship Id="rId7"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slide" Target="slide5.xml"/><Relationship Id="rId5" Type="http://schemas.openxmlformats.org/officeDocument/2006/relationships/image" Target="../media/image7.png"/><Relationship Id="rId10" Type="http://schemas.openxmlformats.org/officeDocument/2006/relationships/slide" Target="slide8.xml"/><Relationship Id="rId4" Type="http://schemas.openxmlformats.org/officeDocument/2006/relationships/slide" Target="slide4.xml"/><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slide" Target="slide35.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slide" Target="slide36.xml"/><Relationship Id="rId5" Type="http://schemas.openxmlformats.org/officeDocument/2006/relationships/image" Target="../media/image7.png"/><Relationship Id="rId4" Type="http://schemas.openxmlformats.org/officeDocument/2006/relationships/slide" Target="slide34.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image" Target="../media/image12.png"/><Relationship Id="rId7" Type="http://schemas.openxmlformats.org/officeDocument/2006/relationships/slide" Target="slide40.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slide" Target="slide41.xml"/><Relationship Id="rId5" Type="http://schemas.openxmlformats.org/officeDocument/2006/relationships/image" Target="../media/image7.png"/><Relationship Id="rId10" Type="http://schemas.openxmlformats.org/officeDocument/2006/relationships/slide" Target="slide43.xml"/><Relationship Id="rId4" Type="http://schemas.openxmlformats.org/officeDocument/2006/relationships/slide" Target="slide38.xml"/><Relationship Id="rId9" Type="http://schemas.openxmlformats.org/officeDocument/2006/relationships/slide" Target="slide39.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7.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7.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7.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7.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8" Type="http://schemas.openxmlformats.org/officeDocument/2006/relationships/slide" Target="slide61.xml"/><Relationship Id="rId13" Type="http://schemas.openxmlformats.org/officeDocument/2006/relationships/slide" Target="slide48.xml"/><Relationship Id="rId18" Type="http://schemas.openxmlformats.org/officeDocument/2006/relationships/slide" Target="slide53.xml"/><Relationship Id="rId26" Type="http://schemas.openxmlformats.org/officeDocument/2006/relationships/slide" Target="slide69.xml"/><Relationship Id="rId3" Type="http://schemas.openxmlformats.org/officeDocument/2006/relationships/slide" Target="slide56.xml"/><Relationship Id="rId21" Type="http://schemas.openxmlformats.org/officeDocument/2006/relationships/slide" Target="slide64.xml"/><Relationship Id="rId7" Type="http://schemas.openxmlformats.org/officeDocument/2006/relationships/slide" Target="slide60.xml"/><Relationship Id="rId12" Type="http://schemas.openxmlformats.org/officeDocument/2006/relationships/slide" Target="slide47.xml"/><Relationship Id="rId17" Type="http://schemas.openxmlformats.org/officeDocument/2006/relationships/slide" Target="slide52.xml"/><Relationship Id="rId25" Type="http://schemas.openxmlformats.org/officeDocument/2006/relationships/slide" Target="slide68.xml"/><Relationship Id="rId2" Type="http://schemas.openxmlformats.org/officeDocument/2006/relationships/slide" Target="slide55.xml"/><Relationship Id="rId16" Type="http://schemas.openxmlformats.org/officeDocument/2006/relationships/slide" Target="slide51.xml"/><Relationship Id="rId20" Type="http://schemas.openxmlformats.org/officeDocument/2006/relationships/slide" Target="slide63.xml"/><Relationship Id="rId29"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slide" Target="slide59.xml"/><Relationship Id="rId11" Type="http://schemas.openxmlformats.org/officeDocument/2006/relationships/slide" Target="slide46.xml"/><Relationship Id="rId24" Type="http://schemas.openxmlformats.org/officeDocument/2006/relationships/slide" Target="slide67.xml"/><Relationship Id="rId5" Type="http://schemas.openxmlformats.org/officeDocument/2006/relationships/slide" Target="slide58.xml"/><Relationship Id="rId15" Type="http://schemas.openxmlformats.org/officeDocument/2006/relationships/slide" Target="slide50.xml"/><Relationship Id="rId23" Type="http://schemas.openxmlformats.org/officeDocument/2006/relationships/slide" Target="slide66.xml"/><Relationship Id="rId28" Type="http://schemas.openxmlformats.org/officeDocument/2006/relationships/slide" Target="slide20.xml"/><Relationship Id="rId10" Type="http://schemas.openxmlformats.org/officeDocument/2006/relationships/slide" Target="slide45.xml"/><Relationship Id="rId19" Type="http://schemas.openxmlformats.org/officeDocument/2006/relationships/slide" Target="slide54.xml"/><Relationship Id="rId4" Type="http://schemas.openxmlformats.org/officeDocument/2006/relationships/slide" Target="slide57.xml"/><Relationship Id="rId9" Type="http://schemas.openxmlformats.org/officeDocument/2006/relationships/slide" Target="slide62.xml"/><Relationship Id="rId14" Type="http://schemas.openxmlformats.org/officeDocument/2006/relationships/slide" Target="slide49.xml"/><Relationship Id="rId22" Type="http://schemas.openxmlformats.org/officeDocument/2006/relationships/slide" Target="slide65.xml"/><Relationship Id="rId27" Type="http://schemas.openxmlformats.org/officeDocument/2006/relationships/slide" Target="slide70.xml"/></Relationships>
</file>

<file path=ppt/slides/_rels/slide45.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hyperlink" Target="http://www.transparencia.gob.sv/institutions/dgcp"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15.xml"/><Relationship Id="rId3" Type="http://schemas.openxmlformats.org/officeDocument/2006/relationships/image" Target="../media/image10.png"/><Relationship Id="rId7" Type="http://schemas.openxmlformats.org/officeDocument/2006/relationships/slide" Target="slide14.xml"/><Relationship Id="rId12" Type="http://schemas.openxmlformats.org/officeDocument/2006/relationships/slide" Target="slide1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slide" Target="slide12.xml"/><Relationship Id="rId11" Type="http://schemas.openxmlformats.org/officeDocument/2006/relationships/slide" Target="slide11.xml"/><Relationship Id="rId5" Type="http://schemas.openxmlformats.org/officeDocument/2006/relationships/image" Target="../media/image7.png"/><Relationship Id="rId10" Type="http://schemas.openxmlformats.org/officeDocument/2006/relationships/slide" Target="slide19.xml"/><Relationship Id="rId4" Type="http://schemas.openxmlformats.org/officeDocument/2006/relationships/slide" Target="slide10.xml"/><Relationship Id="rId9" Type="http://schemas.openxmlformats.org/officeDocument/2006/relationships/slide" Target="slide18.xml"/><Relationship Id="rId14" Type="http://schemas.openxmlformats.org/officeDocument/2006/relationships/slide" Target="slide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2" name="1 Imagen"/>
          <p:cNvPicPr>
            <a:picLocks noChangeAspect="1"/>
          </p:cNvPicPr>
          <p:nvPr/>
        </p:nvPicPr>
        <p:blipFill rotWithShape="1">
          <a:blip r:embed="rId3">
            <a:extLst>
              <a:ext uri="{BEBA8EAE-BF5A-486C-A8C5-ECC9F3942E4B}">
                <a14:imgProps xmlns:a14="http://schemas.microsoft.com/office/drawing/2010/main">
                  <a14:imgLayer r:embed="rId4">
                    <a14:imgEffect>
                      <a14:backgroundRemoval t="25532" b="76478" l="32308" r="100000">
                        <a14:foregroundMark x1="43974" y1="48522" x2="43974" y2="48522"/>
                        <a14:foregroundMark x1="55641" y1="41135" x2="55641" y2="41135"/>
                        <a14:foregroundMark x1="75641" y1="35934" x2="75641" y2="35934"/>
                        <a14:foregroundMark x1="98205" y1="33511" x2="98205" y2="33511"/>
                        <a14:foregroundMark x1="43590" y1="56678" x2="43590" y2="56678"/>
                        <a14:foregroundMark x1="56410" y1="64066" x2="56410" y2="64066"/>
                        <a14:foregroundMark x1="74103" y1="69622" x2="74103" y2="69622"/>
                        <a14:foregroundMark x1="97821" y1="70567" x2="97821" y2="70567"/>
                        <a14:foregroundMark x1="89487" y1="58215" x2="89487" y2="58215"/>
                        <a14:foregroundMark x1="86410" y1="58570" x2="86410" y2="58570"/>
                        <a14:foregroundMark x1="73590" y1="58452" x2="73590" y2="58452"/>
                        <a14:foregroundMark x1="77308" y1="57683" x2="77308" y2="57683"/>
                        <a14:foregroundMark x1="82949" y1="60934" x2="82949" y2="60934"/>
                        <a14:foregroundMark x1="85513" y1="59929" x2="85513" y2="59929"/>
                        <a14:foregroundMark x1="70000" y1="55083" x2="70000" y2="55083"/>
                        <a14:foregroundMark x1="67692" y1="52009" x2="67692" y2="52009"/>
                        <a14:foregroundMark x1="69103" y1="49232" x2="69103" y2="49232"/>
                        <a14:foregroundMark x1="75513" y1="47104" x2="75513" y2="47104"/>
                        <a14:foregroundMark x1="73077" y1="46454" x2="73077" y2="46454"/>
                        <a14:foregroundMark x1="78205" y1="44799" x2="78205" y2="44799"/>
                        <a14:foregroundMark x1="80641" y1="43794" x2="80641" y2="43794"/>
                        <a14:foregroundMark x1="82949" y1="43853" x2="82949" y2="43853"/>
                        <a14:foregroundMark x1="86923" y1="58629" x2="86923" y2="58629"/>
                        <a14:foregroundMark x1="89487" y1="46868" x2="89487" y2="46868"/>
                        <a14:foregroundMark x1="96795" y1="48818" x2="96795" y2="48818"/>
                        <a14:foregroundMark x1="94103" y1="50768" x2="94103" y2="50768"/>
                        <a14:foregroundMark x1="94487" y1="49882" x2="94487" y2="49882"/>
                        <a14:foregroundMark x1="94615" y1="49527" x2="94615" y2="49527"/>
                        <a14:foregroundMark x1="93974" y1="49468" x2="93974" y2="49468"/>
                        <a14:foregroundMark x1="94744" y1="48227" x2="94744" y2="48227"/>
                        <a14:foregroundMark x1="94744" y1="48168" x2="94744" y2="48168"/>
                        <a14:foregroundMark x1="95513" y1="47991" x2="95513" y2="47991"/>
                        <a14:foregroundMark x1="97051" y1="47400" x2="97051" y2="47400"/>
                        <a14:foregroundMark x1="97821" y1="47281" x2="97821" y2="47281"/>
                        <a14:foregroundMark x1="98333" y1="47163" x2="98333" y2="47163"/>
                        <a14:foregroundMark x1="99231" y1="49054" x2="99231" y2="49054"/>
                        <a14:foregroundMark x1="99615" y1="47340" x2="99615" y2="47340"/>
                        <a14:foregroundMark x1="99231" y1="45272" x2="99231" y2="45272"/>
                        <a14:foregroundMark x1="98462" y1="40898" x2="98462" y2="40898"/>
                      </a14:backgroundRemoval>
                    </a14:imgEffect>
                  </a14:imgLayer>
                </a14:imgProps>
              </a:ext>
              <a:ext uri="{28A0092B-C50C-407E-A947-70E740481C1C}">
                <a14:useLocalDpi xmlns:a14="http://schemas.microsoft.com/office/drawing/2010/main" val="0"/>
              </a:ext>
            </a:extLst>
          </a:blip>
          <a:srcRect l="33805" t="31273" b="26667"/>
          <a:stretch/>
        </p:blipFill>
        <p:spPr>
          <a:xfrm>
            <a:off x="7884368" y="1272505"/>
            <a:ext cx="1257566" cy="2163341"/>
          </a:xfrm>
          <a:prstGeom prst="rect">
            <a:avLst/>
          </a:prstGeom>
        </p:spPr>
      </p:pic>
      <p:sp>
        <p:nvSpPr>
          <p:cNvPr id="9" name="Shape 157"/>
          <p:cNvSpPr txBox="1">
            <a:spLocks/>
          </p:cNvSpPr>
          <p:nvPr/>
        </p:nvSpPr>
        <p:spPr>
          <a:xfrm>
            <a:off x="755577" y="411510"/>
            <a:ext cx="7488832" cy="864096"/>
          </a:xfrm>
          <a:prstGeom prst="rect">
            <a:avLst/>
          </a:prstGeom>
          <a:noFill/>
          <a:ln>
            <a:noFill/>
          </a:ln>
          <a:effectLst>
            <a:outerShdw blurRad="50800" dist="38100" dir="2400000" algn="ctr" rotWithShape="0">
              <a:schemeClr val="bg1">
                <a:lumMod val="50000"/>
              </a:schemeClr>
            </a:outerShdw>
          </a:effectLst>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796BF"/>
              </a:buClr>
              <a:buSzPct val="100000"/>
              <a:buFont typeface="Oswald"/>
              <a:buNone/>
              <a:defRPr sz="3000" b="1" i="0" u="none" strike="noStrike" cap="none">
                <a:solidFill>
                  <a:srgbClr val="3796BF"/>
                </a:solidFill>
                <a:latin typeface="Oswald"/>
                <a:ea typeface="Oswald"/>
                <a:cs typeface="Oswald"/>
                <a:sym typeface="Oswald"/>
              </a:defRPr>
            </a:lvl1pPr>
            <a:lvl2pPr lvl="1">
              <a:spcBef>
                <a:spcPts val="0"/>
              </a:spcBef>
              <a:buClr>
                <a:srgbClr val="3796BF"/>
              </a:buClr>
              <a:buSzPct val="100000"/>
              <a:buFont typeface="Oswald"/>
              <a:buNone/>
              <a:defRPr sz="3000" b="1">
                <a:solidFill>
                  <a:srgbClr val="3796BF"/>
                </a:solidFill>
                <a:latin typeface="Oswald"/>
                <a:ea typeface="Oswald"/>
                <a:cs typeface="Oswald"/>
                <a:sym typeface="Oswald"/>
              </a:defRPr>
            </a:lvl2pPr>
            <a:lvl3pPr lvl="2">
              <a:spcBef>
                <a:spcPts val="0"/>
              </a:spcBef>
              <a:buClr>
                <a:srgbClr val="3796BF"/>
              </a:buClr>
              <a:buSzPct val="100000"/>
              <a:buFont typeface="Oswald"/>
              <a:buNone/>
              <a:defRPr sz="3000" b="1">
                <a:solidFill>
                  <a:srgbClr val="3796BF"/>
                </a:solidFill>
                <a:latin typeface="Oswald"/>
                <a:ea typeface="Oswald"/>
                <a:cs typeface="Oswald"/>
                <a:sym typeface="Oswald"/>
              </a:defRPr>
            </a:lvl3pPr>
            <a:lvl4pPr lvl="3">
              <a:spcBef>
                <a:spcPts val="0"/>
              </a:spcBef>
              <a:buClr>
                <a:srgbClr val="3796BF"/>
              </a:buClr>
              <a:buSzPct val="100000"/>
              <a:buFont typeface="Oswald"/>
              <a:buNone/>
              <a:defRPr sz="3000" b="1">
                <a:solidFill>
                  <a:srgbClr val="3796BF"/>
                </a:solidFill>
                <a:latin typeface="Oswald"/>
                <a:ea typeface="Oswald"/>
                <a:cs typeface="Oswald"/>
                <a:sym typeface="Oswald"/>
              </a:defRPr>
            </a:lvl4pPr>
            <a:lvl5pPr lvl="4">
              <a:spcBef>
                <a:spcPts val="0"/>
              </a:spcBef>
              <a:buClr>
                <a:srgbClr val="3796BF"/>
              </a:buClr>
              <a:buSzPct val="100000"/>
              <a:buFont typeface="Oswald"/>
              <a:buNone/>
              <a:defRPr sz="3000" b="1">
                <a:solidFill>
                  <a:srgbClr val="3796BF"/>
                </a:solidFill>
                <a:latin typeface="Oswald"/>
                <a:ea typeface="Oswald"/>
                <a:cs typeface="Oswald"/>
                <a:sym typeface="Oswald"/>
              </a:defRPr>
            </a:lvl5pPr>
            <a:lvl6pPr lvl="5">
              <a:spcBef>
                <a:spcPts val="0"/>
              </a:spcBef>
              <a:buClr>
                <a:srgbClr val="3796BF"/>
              </a:buClr>
              <a:buSzPct val="100000"/>
              <a:buFont typeface="Oswald"/>
              <a:buNone/>
              <a:defRPr sz="3000" b="1">
                <a:solidFill>
                  <a:srgbClr val="3796BF"/>
                </a:solidFill>
                <a:latin typeface="Oswald"/>
                <a:ea typeface="Oswald"/>
                <a:cs typeface="Oswald"/>
                <a:sym typeface="Oswald"/>
              </a:defRPr>
            </a:lvl6pPr>
            <a:lvl7pPr lvl="6">
              <a:spcBef>
                <a:spcPts val="0"/>
              </a:spcBef>
              <a:buClr>
                <a:srgbClr val="3796BF"/>
              </a:buClr>
              <a:buSzPct val="100000"/>
              <a:buFont typeface="Oswald"/>
              <a:buNone/>
              <a:defRPr sz="3000" b="1">
                <a:solidFill>
                  <a:srgbClr val="3796BF"/>
                </a:solidFill>
                <a:latin typeface="Oswald"/>
                <a:ea typeface="Oswald"/>
                <a:cs typeface="Oswald"/>
                <a:sym typeface="Oswald"/>
              </a:defRPr>
            </a:lvl7pPr>
            <a:lvl8pPr lvl="7">
              <a:spcBef>
                <a:spcPts val="0"/>
              </a:spcBef>
              <a:buClr>
                <a:srgbClr val="3796BF"/>
              </a:buClr>
              <a:buSzPct val="100000"/>
              <a:buFont typeface="Oswald"/>
              <a:buNone/>
              <a:defRPr sz="3000" b="1">
                <a:solidFill>
                  <a:srgbClr val="3796BF"/>
                </a:solidFill>
                <a:latin typeface="Oswald"/>
                <a:ea typeface="Oswald"/>
                <a:cs typeface="Oswald"/>
                <a:sym typeface="Oswald"/>
              </a:defRPr>
            </a:lvl8pPr>
            <a:lvl9pPr lvl="8">
              <a:spcBef>
                <a:spcPts val="0"/>
              </a:spcBef>
              <a:buClr>
                <a:srgbClr val="3796BF"/>
              </a:buClr>
              <a:buSzPct val="100000"/>
              <a:buFont typeface="Oswald"/>
              <a:buNone/>
              <a:defRPr sz="3000" b="1">
                <a:solidFill>
                  <a:srgbClr val="3796BF"/>
                </a:solidFill>
                <a:latin typeface="Oswald"/>
                <a:ea typeface="Oswald"/>
                <a:cs typeface="Oswald"/>
                <a:sym typeface="Oswald"/>
              </a:defRPr>
            </a:lvl9pPr>
          </a:lstStyle>
          <a:p>
            <a:pPr algn="ctr"/>
            <a:r>
              <a:rPr lang="es-SV" sz="2400" dirty="0" smtClean="0">
                <a:solidFill>
                  <a:schemeClr val="tx1">
                    <a:lumMod val="95000"/>
                    <a:lumOff val="5000"/>
                  </a:schemeClr>
                </a:solidFill>
                <a:latin typeface="Bembo Std" pitchFamily="18" charset="0"/>
              </a:rPr>
              <a:t>DIRECCIÓN GENERAL DE CENTROS PENALES</a:t>
            </a:r>
            <a:r>
              <a:rPr lang="es-SV" sz="3200" dirty="0" smtClean="0">
                <a:solidFill>
                  <a:schemeClr val="bg2">
                    <a:lumMod val="50000"/>
                  </a:schemeClr>
                </a:solidFill>
              </a:rPr>
              <a:t/>
            </a:r>
            <a:br>
              <a:rPr lang="es-SV" sz="3200" dirty="0" smtClean="0">
                <a:solidFill>
                  <a:schemeClr val="bg2">
                    <a:lumMod val="50000"/>
                  </a:schemeClr>
                </a:solidFill>
              </a:rPr>
            </a:br>
            <a:r>
              <a:rPr lang="es-SV" sz="2000" dirty="0" smtClean="0">
                <a:solidFill>
                  <a:schemeClr val="bg2">
                    <a:lumMod val="75000"/>
                  </a:schemeClr>
                </a:solidFill>
                <a:latin typeface="Bembo Std" pitchFamily="18" charset="0"/>
              </a:rPr>
              <a:t>ESTRUCTURA ORGANIZATIVA</a:t>
            </a:r>
            <a:endParaRPr lang="es-SV" sz="2000" dirty="0">
              <a:solidFill>
                <a:schemeClr val="bg2">
                  <a:lumMod val="75000"/>
                </a:schemeClr>
              </a:solidFill>
              <a:latin typeface="Bembo Std" pitchFamily="18" charset="0"/>
            </a:endParaRPr>
          </a:p>
        </p:txBody>
      </p:sp>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8344" y="4155926"/>
            <a:ext cx="1332148" cy="793415"/>
          </a:xfrm>
          <a:prstGeom prst="rect">
            <a:avLst/>
          </a:prstGeom>
        </p:spPr>
      </p:pic>
      <p:pic>
        <p:nvPicPr>
          <p:cNvPr id="3" name="2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304" y="4155926"/>
            <a:ext cx="1552575" cy="809625"/>
          </a:xfrm>
          <a:prstGeom prst="rect">
            <a:avLst/>
          </a:prstGeom>
        </p:spPr>
      </p:pic>
      <p:pic>
        <p:nvPicPr>
          <p:cNvPr id="4" name="3 Imagen"/>
          <p:cNvPicPr>
            <a:picLocks noChangeAspect="1"/>
          </p:cNvPicPr>
          <p:nvPr/>
        </p:nvPicPr>
        <p:blipFill rotWithShape="1">
          <a:blip r:embed="rId7">
            <a:extLst>
              <a:ext uri="{28A0092B-C50C-407E-A947-70E740481C1C}">
                <a14:useLocalDpi xmlns:a14="http://schemas.microsoft.com/office/drawing/2010/main" val="0"/>
              </a:ext>
            </a:extLst>
          </a:blip>
          <a:srcRect l="24122" t="10807" r="24872" b="10375"/>
          <a:stretch/>
        </p:blipFill>
        <p:spPr>
          <a:xfrm>
            <a:off x="3203848" y="1451670"/>
            <a:ext cx="2555200" cy="263224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195486"/>
            <a:ext cx="7403520" cy="4896544"/>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Departamento Médico Odontológico.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800" dirty="0">
                <a:solidFill>
                  <a:schemeClr val="accent1">
                    <a:lumMod val="75000"/>
                  </a:schemeClr>
                </a:solidFill>
                <a:latin typeface="Oswald" charset="0"/>
              </a:rPr>
              <a:t>Dise</a:t>
            </a:r>
            <a:r>
              <a:rPr lang="es-SV" sz="1800" dirty="0">
                <a:solidFill>
                  <a:schemeClr val="accent1">
                    <a:lumMod val="75000"/>
                  </a:schemeClr>
                </a:solidFill>
                <a:latin typeface="+mj-lt"/>
                <a:ea typeface="MS PGothic" pitchFamily="34" charset="-128"/>
              </a:rPr>
              <a:t>ñ</a:t>
            </a:r>
            <a:r>
              <a:rPr lang="es-SV" sz="1800" dirty="0">
                <a:solidFill>
                  <a:schemeClr val="accent1">
                    <a:lumMod val="75000"/>
                  </a:schemeClr>
                </a:solidFill>
                <a:latin typeface="Oswald" charset="0"/>
              </a:rPr>
              <a:t>ar los formatos necesarios para el adecuado control y seguimiento de </a:t>
            </a:r>
            <a:r>
              <a:rPr lang="es-SV" sz="1800" dirty="0" smtClean="0">
                <a:solidFill>
                  <a:schemeClr val="accent1">
                    <a:lumMod val="75000"/>
                  </a:schemeClr>
                </a:solidFill>
                <a:latin typeface="Oswald" charset="0"/>
              </a:rPr>
              <a:t>la información </a:t>
            </a:r>
            <a:r>
              <a:rPr lang="es-SV" sz="1800" dirty="0">
                <a:solidFill>
                  <a:schemeClr val="accent1">
                    <a:lumMod val="75000"/>
                  </a:schemeClr>
                </a:solidFill>
                <a:latin typeface="Oswald" charset="0"/>
              </a:rPr>
              <a:t>referente a la salud de los privados y privadas de libertad.</a:t>
            </a:r>
          </a:p>
          <a:p>
            <a:pPr marL="285750" lvl="0" indent="-285750" algn="just">
              <a:buFont typeface="Arial" pitchFamily="34" charset="0"/>
              <a:buChar char="•"/>
            </a:pPr>
            <a:r>
              <a:rPr lang="es-SV" sz="1800" dirty="0">
                <a:solidFill>
                  <a:schemeClr val="accent1">
                    <a:lumMod val="75000"/>
                  </a:schemeClr>
                </a:solidFill>
                <a:latin typeface="Oswald" charset="0"/>
              </a:rPr>
              <a:t>Analizar los datos de atención de salud relativos a consultas médicas y </a:t>
            </a:r>
            <a:r>
              <a:rPr lang="es-SV" sz="1800" dirty="0" smtClean="0">
                <a:solidFill>
                  <a:schemeClr val="accent1">
                    <a:lumMod val="75000"/>
                  </a:schemeClr>
                </a:solidFill>
                <a:latin typeface="Oswald" charset="0"/>
              </a:rPr>
              <a:t>odontológicas, enfermedades </a:t>
            </a:r>
            <a:r>
              <a:rPr lang="es-SV" sz="1800" dirty="0">
                <a:solidFill>
                  <a:schemeClr val="accent1">
                    <a:lumMod val="75000"/>
                  </a:schemeClr>
                </a:solidFill>
                <a:latin typeface="Oswald" charset="0"/>
              </a:rPr>
              <a:t>más frecuentes, existencias en farmacias, etc., recibidos de cada </a:t>
            </a:r>
            <a:r>
              <a:rPr lang="es-SV" sz="1800" dirty="0" smtClean="0">
                <a:solidFill>
                  <a:schemeClr val="accent1">
                    <a:lumMod val="75000"/>
                  </a:schemeClr>
                </a:solidFill>
                <a:latin typeface="Oswald" charset="0"/>
              </a:rPr>
              <a:t>centro penitenciario </a:t>
            </a:r>
            <a:r>
              <a:rPr lang="es-SV" sz="1800" dirty="0">
                <a:solidFill>
                  <a:schemeClr val="accent1">
                    <a:lumMod val="75000"/>
                  </a:schemeClr>
                </a:solidFill>
                <a:latin typeface="Oswald" charset="0"/>
              </a:rPr>
              <a:t>y emitir informe trimestral.</a:t>
            </a:r>
          </a:p>
          <a:p>
            <a:pPr marL="285750" lvl="0" indent="-285750" algn="just">
              <a:buFont typeface="Arial" pitchFamily="34" charset="0"/>
              <a:buChar char="•"/>
            </a:pPr>
            <a:r>
              <a:rPr lang="es-SV" sz="1800" dirty="0">
                <a:solidFill>
                  <a:schemeClr val="accent1">
                    <a:lumMod val="75000"/>
                  </a:schemeClr>
                </a:solidFill>
                <a:latin typeface="Oswald" charset="0"/>
              </a:rPr>
              <a:t>Identificar el personal médico y paramédico necesario para cubrir eficientemente </a:t>
            </a:r>
            <a:r>
              <a:rPr lang="es-SV" sz="1800" dirty="0" smtClean="0">
                <a:solidFill>
                  <a:schemeClr val="accent1">
                    <a:lumMod val="75000"/>
                  </a:schemeClr>
                </a:solidFill>
                <a:latin typeface="Oswald" charset="0"/>
              </a:rPr>
              <a:t>las áreas </a:t>
            </a:r>
            <a:r>
              <a:rPr lang="es-SV" sz="1800" dirty="0">
                <a:solidFill>
                  <a:schemeClr val="accent1">
                    <a:lumMod val="75000"/>
                  </a:schemeClr>
                </a:solidFill>
                <a:latin typeface="Oswald" charset="0"/>
              </a:rPr>
              <a:t>de salud de los Centros Penitenciarios.</a:t>
            </a:r>
          </a:p>
          <a:p>
            <a:pPr marL="285750" lvl="0" indent="-285750" algn="just">
              <a:buFont typeface="Arial" pitchFamily="34" charset="0"/>
              <a:buChar char="•"/>
            </a:pPr>
            <a:r>
              <a:rPr lang="es-SV" sz="1800" dirty="0">
                <a:solidFill>
                  <a:schemeClr val="accent1">
                    <a:lumMod val="75000"/>
                  </a:schemeClr>
                </a:solidFill>
                <a:latin typeface="Oswald" charset="0"/>
              </a:rPr>
              <a:t>Solicitar equipo médico, medicamentos e insumos médico-odontológicos en </a:t>
            </a:r>
            <a:r>
              <a:rPr lang="es-SV" sz="1800" dirty="0" smtClean="0">
                <a:solidFill>
                  <a:schemeClr val="accent1">
                    <a:lumMod val="75000"/>
                  </a:schemeClr>
                </a:solidFill>
                <a:latin typeface="Oswald" charset="0"/>
              </a:rPr>
              <a:t>forma oportuna</a:t>
            </a:r>
            <a:r>
              <a:rPr lang="es-SV" sz="1800" dirty="0">
                <a:solidFill>
                  <a:schemeClr val="accent1">
                    <a:lumMod val="75000"/>
                  </a:schemeClr>
                </a:solidFill>
                <a:latin typeface="Oswald" charset="0"/>
              </a:rPr>
              <a:t>, para el abastecimiento de las clínicas penitenciarias, entre otras funciones.</a:t>
            </a:r>
          </a:p>
          <a:p>
            <a:pPr lvl="0" algn="ctr"/>
            <a:r>
              <a:rPr lang="es-SV" sz="1800" dirty="0" smtClean="0">
                <a:solidFill>
                  <a:schemeClr val="accent1">
                    <a:lumMod val="75000"/>
                  </a:schemeClr>
                </a:solidFill>
                <a:latin typeface="Oswald" charset="0"/>
              </a:rPr>
              <a:t>Cantidad de Personal:</a:t>
            </a:r>
          </a:p>
          <a:p>
            <a:pPr lvl="0" algn="ctr"/>
            <a:r>
              <a:rPr lang="es-SV" sz="1800" dirty="0" smtClean="0">
                <a:solidFill>
                  <a:schemeClr val="accent1">
                    <a:lumMod val="75000"/>
                  </a:schemeClr>
                </a:solidFill>
                <a:latin typeface="Oswald" charset="0"/>
              </a:rPr>
              <a:t>Personal Femenino: 8</a:t>
            </a:r>
            <a:r>
              <a:rPr lang="es-SV" sz="1800" dirty="0">
                <a:solidFill>
                  <a:schemeClr val="accent1">
                    <a:lumMod val="75000"/>
                  </a:schemeClr>
                </a:solidFill>
                <a:latin typeface="Oswald" charset="0"/>
              </a:rPr>
              <a:t>	</a:t>
            </a:r>
            <a:r>
              <a:rPr lang="es-SV" sz="1800" dirty="0" smtClean="0">
                <a:solidFill>
                  <a:schemeClr val="accent1">
                    <a:lumMod val="75000"/>
                  </a:schemeClr>
                </a:solidFill>
                <a:latin typeface="Oswald" charset="0"/>
              </a:rPr>
              <a:t>	Personal Masculino: 4</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99592" y="627534"/>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Dr. </a:t>
            </a:r>
            <a:r>
              <a:rPr lang="es-SV" sz="1400" b="1" dirty="0">
                <a:solidFill>
                  <a:schemeClr val="accent1">
                    <a:lumMod val="75000"/>
                  </a:schemeClr>
                </a:solidFill>
                <a:effectLst>
                  <a:outerShdw blurRad="38100" dist="38100" dir="2700000" algn="tl">
                    <a:srgbClr val="000000">
                      <a:alpha val="43137"/>
                    </a:srgbClr>
                  </a:outerShdw>
                </a:effectLst>
              </a:rPr>
              <a:t>Alejandro Manuel Qui</a:t>
            </a:r>
            <a:r>
              <a:rPr lang="es-SV" sz="1400" b="1" dirty="0">
                <a:solidFill>
                  <a:schemeClr val="accent1">
                    <a:lumMod val="75000"/>
                  </a:schemeClr>
                </a:solidFill>
                <a:effectLst>
                  <a:outerShdw blurRad="38100" dist="38100" dir="2700000" algn="tl">
                    <a:srgbClr val="000000">
                      <a:alpha val="43137"/>
                    </a:srgbClr>
                  </a:outerShdw>
                </a:effectLst>
                <a:latin typeface="Noto Sans Armenian" pitchFamily="34"/>
              </a:rPr>
              <a:t>ñ</a:t>
            </a:r>
            <a:r>
              <a:rPr lang="es-SV" sz="1400" b="1" dirty="0">
                <a:solidFill>
                  <a:schemeClr val="accent1">
                    <a:lumMod val="75000"/>
                  </a:schemeClr>
                </a:solidFill>
                <a:effectLst>
                  <a:outerShdw blurRad="38100" dist="38100" dir="2700000" algn="tl">
                    <a:srgbClr val="000000">
                      <a:alpha val="43137"/>
                    </a:srgbClr>
                  </a:outerShdw>
                </a:effectLst>
              </a:rPr>
              <a:t>onez Celis. Jefe de </a:t>
            </a:r>
            <a:r>
              <a:rPr lang="es-SV" sz="1400" b="1" dirty="0" smtClean="0">
                <a:solidFill>
                  <a:schemeClr val="accent1">
                    <a:lumMod val="75000"/>
                  </a:schemeClr>
                </a:solidFill>
                <a:effectLst>
                  <a:outerShdw blurRad="38100" dist="38100" dir="2700000" algn="tl">
                    <a:srgbClr val="000000">
                      <a:alpha val="43137"/>
                    </a:srgbClr>
                  </a:outerShdw>
                </a:effectLst>
              </a:rPr>
              <a:t>Departamento </a:t>
            </a:r>
            <a:r>
              <a:rPr lang="es-SV" sz="1400" b="1" dirty="0">
                <a:solidFill>
                  <a:schemeClr val="accent1">
                    <a:lumMod val="75000"/>
                  </a:schemeClr>
                </a:solidFill>
                <a:effectLst>
                  <a:outerShdw blurRad="38100" dist="38100" dir="2700000" algn="tl">
                    <a:srgbClr val="000000">
                      <a:alpha val="43137"/>
                    </a:srgbClr>
                  </a:outerShdw>
                </a:effectLst>
              </a:rPr>
              <a:t>Médica-odontológica </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45641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a:hlinkClick r:id="rId4" action="ppaction://hlinksldjump"/>
          </p:cNvPr>
          <p:cNvSpPr/>
          <p:nvPr/>
        </p:nvSpPr>
        <p:spPr>
          <a:xfrm>
            <a:off x="683568" y="339502"/>
            <a:ext cx="7776864" cy="4608512"/>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Departamento de Recursos Humanos.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lgn="ct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800" dirty="0">
                <a:solidFill>
                  <a:schemeClr val="accent1">
                    <a:lumMod val="75000"/>
                  </a:schemeClr>
                </a:solidFill>
                <a:latin typeface="Oswald" charset="0"/>
              </a:rPr>
              <a:t>Promover un buen ambiente laboral a través de la ejecución de programas </a:t>
            </a:r>
            <a:r>
              <a:rPr lang="es-SV" sz="1800" dirty="0" smtClean="0">
                <a:solidFill>
                  <a:schemeClr val="accent1">
                    <a:lumMod val="75000"/>
                  </a:schemeClr>
                </a:solidFill>
                <a:latin typeface="Oswald" charset="0"/>
              </a:rPr>
              <a:t>recreativos, culturales</a:t>
            </a:r>
            <a:r>
              <a:rPr lang="es-SV" sz="1800" dirty="0">
                <a:solidFill>
                  <a:schemeClr val="accent1">
                    <a:lumMod val="75000"/>
                  </a:schemeClr>
                </a:solidFill>
                <a:latin typeface="Oswald" charset="0"/>
              </a:rPr>
              <a:t>, deportivos y sociales dirigidos a todo el personal.</a:t>
            </a:r>
          </a:p>
          <a:p>
            <a:pPr marL="285750" lvl="0" indent="-285750" algn="just">
              <a:buFont typeface="Arial" pitchFamily="34" charset="0"/>
              <a:buChar char="•"/>
            </a:pPr>
            <a:r>
              <a:rPr lang="es-SV" sz="1800" dirty="0">
                <a:solidFill>
                  <a:schemeClr val="accent1">
                    <a:lumMod val="75000"/>
                  </a:schemeClr>
                </a:solidFill>
                <a:latin typeface="Oswald" charset="0"/>
              </a:rPr>
              <a:t>Elaborar y proponer </a:t>
            </a:r>
            <a:r>
              <a:rPr lang="es-SV" sz="1800" dirty="0" smtClean="0">
                <a:solidFill>
                  <a:schemeClr val="accent1">
                    <a:lumMod val="75000"/>
                  </a:schemeClr>
                </a:solidFill>
                <a:latin typeface="Oswald" charset="0"/>
              </a:rPr>
              <a:t>políticas, </a:t>
            </a:r>
            <a:r>
              <a:rPr lang="es-SV" sz="1800" dirty="0">
                <a:solidFill>
                  <a:schemeClr val="accent1">
                    <a:lumMod val="75000"/>
                  </a:schemeClr>
                </a:solidFill>
                <a:latin typeface="Oswald" charset="0"/>
              </a:rPr>
              <a:t>normas y procedimientos en materia de control </a:t>
            </a:r>
            <a:r>
              <a:rPr lang="es-SV" sz="1800" dirty="0" smtClean="0">
                <a:solidFill>
                  <a:schemeClr val="accent1">
                    <a:lumMod val="75000"/>
                  </a:schemeClr>
                </a:solidFill>
                <a:latin typeface="Oswald" charset="0"/>
              </a:rPr>
              <a:t>de personal</a:t>
            </a:r>
            <a:r>
              <a:rPr lang="es-SV" sz="1800" dirty="0">
                <a:solidFill>
                  <a:schemeClr val="accent1">
                    <a:lumMod val="75000"/>
                  </a:schemeClr>
                </a:solidFill>
                <a:latin typeface="Oswald" charset="0"/>
              </a:rPr>
              <a:t>.</a:t>
            </a:r>
          </a:p>
          <a:p>
            <a:pPr marL="285750" lvl="0" indent="-285750" algn="just">
              <a:buFont typeface="Arial" pitchFamily="34" charset="0"/>
              <a:buChar char="•"/>
            </a:pPr>
            <a:r>
              <a:rPr lang="es-SV" sz="1800" dirty="0">
                <a:solidFill>
                  <a:schemeClr val="accent1">
                    <a:lumMod val="75000"/>
                  </a:schemeClr>
                </a:solidFill>
                <a:latin typeface="Oswald" charset="0"/>
              </a:rPr>
              <a:t>Elaborar planillas de salarios de los empleados de la DGCP.</a:t>
            </a:r>
          </a:p>
          <a:p>
            <a:pPr marL="285750" lvl="0" indent="-285750" algn="just">
              <a:buFont typeface="Arial" pitchFamily="34" charset="0"/>
              <a:buChar char="•"/>
            </a:pPr>
            <a:r>
              <a:rPr lang="es-SV" sz="1800" dirty="0">
                <a:solidFill>
                  <a:schemeClr val="accent1">
                    <a:lumMod val="75000"/>
                  </a:schemeClr>
                </a:solidFill>
                <a:latin typeface="Oswald" charset="0"/>
              </a:rPr>
              <a:t>Participar en la formulación del presupuesto, en relación al recurso humano.</a:t>
            </a:r>
          </a:p>
          <a:p>
            <a:pPr marL="285750" lvl="0" indent="-285750" algn="just">
              <a:buFont typeface="Arial" pitchFamily="34" charset="0"/>
              <a:buChar char="•"/>
            </a:pPr>
            <a:r>
              <a:rPr lang="es-SV" sz="1800" dirty="0">
                <a:solidFill>
                  <a:schemeClr val="accent1">
                    <a:lumMod val="75000"/>
                  </a:schemeClr>
                </a:solidFill>
                <a:latin typeface="Oswald" charset="0"/>
              </a:rPr>
              <a:t>Gestionar oportunamente permisos, licencias e incapacidades del personal.</a:t>
            </a:r>
          </a:p>
          <a:p>
            <a:pPr marL="285750" lvl="0" indent="-285750" algn="just">
              <a:buFont typeface="Arial" pitchFamily="34" charset="0"/>
              <a:buChar char="•"/>
            </a:pPr>
            <a:r>
              <a:rPr lang="es-SV" sz="1800" dirty="0">
                <a:solidFill>
                  <a:schemeClr val="accent1">
                    <a:lumMod val="75000"/>
                  </a:schemeClr>
                </a:solidFill>
                <a:latin typeface="Oswald" charset="0"/>
              </a:rPr>
              <a:t>Controlar la asistencia del personal de la Dirección </a:t>
            </a:r>
            <a:r>
              <a:rPr lang="es-SV" sz="1800" dirty="0" smtClean="0">
                <a:solidFill>
                  <a:schemeClr val="accent1">
                    <a:lumMod val="75000"/>
                  </a:schemeClr>
                </a:solidFill>
                <a:latin typeface="Oswald" charset="0"/>
              </a:rPr>
              <a:t>General, entre otras funciones.</a:t>
            </a:r>
            <a:endParaRPr lang="es-SV" sz="1800" dirty="0">
              <a:solidFill>
                <a:schemeClr val="accent1">
                  <a:lumMod val="75000"/>
                </a:schemeClr>
              </a:solidFill>
              <a:latin typeface="Oswald" charset="0"/>
            </a:endParaRPr>
          </a:p>
          <a:p>
            <a:pPr marL="285750" lvl="0" indent="-285750" algn="just">
              <a:buFont typeface="Arial" pitchFamily="34" charset="0"/>
              <a:buChar char="•"/>
            </a:pPr>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19		Personal Masculino: 3</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27584" y="627534"/>
            <a:ext cx="748883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Licda. </a:t>
            </a:r>
            <a:r>
              <a:rPr lang="fr-FR" sz="1400" b="1" dirty="0">
                <a:solidFill>
                  <a:schemeClr val="accent1">
                    <a:lumMod val="75000"/>
                  </a:schemeClr>
                </a:solidFill>
                <a:effectLst>
                  <a:outerShdw blurRad="38100" dist="38100" dir="2700000" algn="tl">
                    <a:srgbClr val="000000">
                      <a:alpha val="43137"/>
                    </a:srgbClr>
                  </a:outerShdw>
                </a:effectLst>
              </a:rPr>
              <a:t>María Lourdes Raquel Valle Vides</a:t>
            </a:r>
            <a:r>
              <a:rPr lang="es-SV" sz="1400" b="1" dirty="0" smtClean="0">
                <a:solidFill>
                  <a:schemeClr val="accent1">
                    <a:lumMod val="75000"/>
                  </a:schemeClr>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Jefe del Departamento de Recursos Humanos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8334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776552" y="555526"/>
            <a:ext cx="7632848"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Infraestructura y Mantenimiento. </a:t>
            </a:r>
          </a:p>
          <a:p>
            <a:pPr lvl="0" algn="ctr"/>
            <a:endParaRPr lang="es-SV" sz="1800" b="1" dirty="0" smtClean="0">
              <a:solidFill>
                <a:schemeClr val="accent1">
                  <a:lumMod val="75000"/>
                </a:schemeClr>
              </a:solidFill>
              <a:latin typeface="Oswald" charset="0"/>
            </a:endParaRP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Coordinar </a:t>
            </a:r>
            <a:r>
              <a:rPr lang="es-SV" sz="1800" dirty="0">
                <a:solidFill>
                  <a:schemeClr val="accent1">
                    <a:lumMod val="75000"/>
                  </a:schemeClr>
                </a:solidFill>
                <a:latin typeface="Oswald" charset="0"/>
              </a:rPr>
              <a:t>y brindar el mantenimiento preventivo </a:t>
            </a:r>
            <a:r>
              <a:rPr lang="es-SV" sz="1800" dirty="0" smtClean="0">
                <a:solidFill>
                  <a:schemeClr val="accent1">
                    <a:lumMod val="75000"/>
                  </a:schemeClr>
                </a:solidFill>
                <a:latin typeface="Oswald" charset="0"/>
              </a:rPr>
              <a:t>y correctivo </a:t>
            </a:r>
            <a:r>
              <a:rPr lang="es-SV" sz="1800" dirty="0">
                <a:solidFill>
                  <a:schemeClr val="accent1">
                    <a:lumMod val="75000"/>
                  </a:schemeClr>
                </a:solidFill>
                <a:latin typeface="Oswald" charset="0"/>
              </a:rPr>
              <a:t>de las instalaciones delas diferentes unidades que conforman la Dirección </a:t>
            </a:r>
            <a:r>
              <a:rPr lang="es-SV" sz="1800" dirty="0" smtClean="0">
                <a:solidFill>
                  <a:schemeClr val="accent1">
                    <a:lumMod val="75000"/>
                  </a:schemeClr>
                </a:solidFill>
                <a:latin typeface="Oswald" charset="0"/>
              </a:rPr>
              <a:t>General. Estará </a:t>
            </a:r>
            <a:r>
              <a:rPr lang="es-SV" sz="1800" dirty="0">
                <a:solidFill>
                  <a:schemeClr val="accent1">
                    <a:lumMod val="75000"/>
                  </a:schemeClr>
                </a:solidFill>
                <a:latin typeface="Oswald" charset="0"/>
              </a:rPr>
              <a:t>constituida por las áreas de </a:t>
            </a:r>
            <a:r>
              <a:rPr lang="es-SV" sz="1800" dirty="0" smtClean="0">
                <a:solidFill>
                  <a:schemeClr val="accent1">
                    <a:lumMod val="75000"/>
                  </a:schemeClr>
                </a:solidFill>
                <a:latin typeface="Oswald" charset="0"/>
              </a:rPr>
              <a:t>dise</a:t>
            </a:r>
            <a:r>
              <a:rPr lang="es-SV" sz="1800" dirty="0" smtClean="0">
                <a:solidFill>
                  <a:schemeClr val="accent1">
                    <a:lumMod val="75000"/>
                  </a:schemeClr>
                </a:solidFill>
                <a:latin typeface="+mj-lt"/>
              </a:rPr>
              <a:t>ñ</a:t>
            </a:r>
            <a:r>
              <a:rPr lang="es-SV" sz="1800" dirty="0" smtClean="0">
                <a:solidFill>
                  <a:schemeClr val="accent1">
                    <a:lumMod val="75000"/>
                  </a:schemeClr>
                </a:solidFill>
                <a:latin typeface="Oswald" charset="0"/>
              </a:rPr>
              <a:t>o </a:t>
            </a:r>
            <a:r>
              <a:rPr lang="es-SV" sz="1800" dirty="0">
                <a:solidFill>
                  <a:schemeClr val="accent1">
                    <a:lumMod val="75000"/>
                  </a:schemeClr>
                </a:solidFill>
                <a:latin typeface="Oswald" charset="0"/>
              </a:rPr>
              <a:t>arquitectónico, obra civil, eléctrica e hidráulica</a:t>
            </a:r>
            <a:r>
              <a:rPr lang="es-SV" sz="1800" dirty="0" smtClean="0">
                <a:solidFill>
                  <a:schemeClr val="accent1">
                    <a:lumMod val="75000"/>
                  </a:schemeClr>
                </a:solidFill>
                <a:latin typeface="Oswald" charset="0"/>
              </a:rPr>
              <a:t>.</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1		Personal Masculino: 66</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776552" y="1203598"/>
            <a:ext cx="752656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a:t>
            </a:r>
            <a:r>
              <a:rPr lang="es-SV" sz="1400" b="1" dirty="0" smtClean="0">
                <a:solidFill>
                  <a:schemeClr val="accent1">
                    <a:lumMod val="75000"/>
                  </a:schemeClr>
                </a:solidFill>
                <a:effectLst>
                  <a:outerShdw blurRad="38100" dist="38100" dir="2700000" algn="tl">
                    <a:srgbClr val="000000">
                      <a:alpha val="43137"/>
                    </a:srgbClr>
                  </a:outerShdw>
                </a:effectLst>
              </a:rPr>
              <a:t>Responsable: </a:t>
            </a:r>
            <a:r>
              <a:rPr lang="pt-BR" sz="1400" b="1" dirty="0" smtClean="0">
                <a:solidFill>
                  <a:schemeClr val="accent1">
                    <a:lumMod val="75000"/>
                  </a:schemeClr>
                </a:solidFill>
                <a:effectLst>
                  <a:outerShdw blurRad="38100" dist="38100" dir="2700000" algn="tl">
                    <a:srgbClr val="000000">
                      <a:alpha val="43137"/>
                    </a:srgbClr>
                  </a:outerShdw>
                </a:effectLst>
              </a:rPr>
              <a:t>Ing. </a:t>
            </a:r>
            <a:r>
              <a:rPr lang="pt-BR" sz="1400" b="1" dirty="0">
                <a:solidFill>
                  <a:schemeClr val="accent1">
                    <a:lumMod val="75000"/>
                  </a:schemeClr>
                </a:solidFill>
                <a:effectLst>
                  <a:outerShdw blurRad="38100" dist="38100" dir="2700000" algn="tl">
                    <a:srgbClr val="000000">
                      <a:alpha val="43137"/>
                    </a:srgbClr>
                  </a:outerShdw>
                </a:effectLst>
              </a:rPr>
              <a:t>Héctor Antonio Salda</a:t>
            </a:r>
            <a:r>
              <a:rPr lang="pt-BR" sz="1400" b="1" dirty="0">
                <a:solidFill>
                  <a:schemeClr val="accent1">
                    <a:lumMod val="75000"/>
                  </a:schemeClr>
                </a:solidFill>
                <a:effectLst>
                  <a:outerShdw blurRad="38100" dist="38100" dir="2700000" algn="tl">
                    <a:srgbClr val="000000">
                      <a:alpha val="43137"/>
                    </a:srgbClr>
                  </a:outerShdw>
                </a:effectLst>
                <a:latin typeface="+mn-lt"/>
                <a:cs typeface="Noto Naskh Arabic" pitchFamily="34" charset="-78"/>
              </a:rPr>
              <a:t>ñ</a:t>
            </a:r>
            <a:r>
              <a:rPr lang="pt-BR" sz="1400" b="1" dirty="0">
                <a:solidFill>
                  <a:schemeClr val="accent1">
                    <a:lumMod val="75000"/>
                  </a:schemeClr>
                </a:solidFill>
                <a:effectLst>
                  <a:outerShdw blurRad="38100" dist="38100" dir="2700000" algn="tl">
                    <a:srgbClr val="000000">
                      <a:alpha val="43137"/>
                    </a:srgbClr>
                  </a:outerShdw>
                </a:effectLst>
              </a:rPr>
              <a:t>a </a:t>
            </a:r>
            <a:r>
              <a:rPr lang="pt-BR" sz="1400" b="1" dirty="0" smtClean="0">
                <a:solidFill>
                  <a:schemeClr val="accent1">
                    <a:lumMod val="75000"/>
                  </a:schemeClr>
                </a:solidFill>
                <a:effectLst>
                  <a:outerShdw blurRad="38100" dist="38100" dir="2700000" algn="tl">
                    <a:srgbClr val="000000">
                      <a:alpha val="43137"/>
                    </a:srgbClr>
                  </a:outerShdw>
                </a:effectLst>
              </a:rPr>
              <a:t>Domínguez, Jefe de la Unidad de Infraestructura y Mantenimiento.</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79912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267494"/>
            <a:ext cx="7403520" cy="4536504"/>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Departamento de Logística.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Tendrá </a:t>
            </a:r>
            <a:r>
              <a:rPr lang="es-SV" sz="1800" dirty="0">
                <a:solidFill>
                  <a:schemeClr val="accent1">
                    <a:lumMod val="75000"/>
                  </a:schemeClr>
                </a:solidFill>
                <a:latin typeface="Oswald" charset="0"/>
              </a:rPr>
              <a:t>bajo su cargo: activo fijo, bodega </a:t>
            </a:r>
            <a:r>
              <a:rPr lang="es-SV" sz="1800" dirty="0" smtClean="0">
                <a:solidFill>
                  <a:schemeClr val="accent1">
                    <a:lumMod val="75000"/>
                  </a:schemeClr>
                </a:solidFill>
                <a:latin typeface="Oswald" charset="0"/>
              </a:rPr>
              <a:t>general, transporte</a:t>
            </a:r>
            <a:r>
              <a:rPr lang="es-SV" sz="1800" dirty="0">
                <a:solidFill>
                  <a:schemeClr val="accent1">
                    <a:lumMod val="75000"/>
                  </a:schemeClr>
                </a:solidFill>
                <a:latin typeface="Oswald" charset="0"/>
              </a:rPr>
              <a:t>, combustible, limpieza y </a:t>
            </a:r>
            <a:r>
              <a:rPr lang="es-SV" sz="1800" dirty="0" smtClean="0">
                <a:solidFill>
                  <a:schemeClr val="accent1">
                    <a:lumMod val="75000"/>
                  </a:schemeClr>
                </a:solidFill>
                <a:latin typeface="Oswald" charset="0"/>
              </a:rPr>
              <a:t>ornato, tiene entre sus funciones:</a:t>
            </a:r>
          </a:p>
          <a:p>
            <a:pPr marL="285750" lvl="0" indent="-285750" algn="just">
              <a:buFont typeface="Arial" pitchFamily="34" charset="0"/>
              <a:buChar char="•"/>
            </a:pPr>
            <a:r>
              <a:rPr lang="es-SV" sz="1800" dirty="0">
                <a:solidFill>
                  <a:schemeClr val="accent1">
                    <a:lumMod val="75000"/>
                  </a:schemeClr>
                </a:solidFill>
                <a:latin typeface="Oswald" charset="0"/>
              </a:rPr>
              <a:t>Mantener mecanismos y/o herramientas destinadas a la mejora continua e </a:t>
            </a:r>
            <a:r>
              <a:rPr lang="es-SV" sz="1800" dirty="0" smtClean="0">
                <a:solidFill>
                  <a:schemeClr val="accent1">
                    <a:lumMod val="75000"/>
                  </a:schemeClr>
                </a:solidFill>
                <a:latin typeface="Oswald" charset="0"/>
              </a:rPr>
              <a:t>incremento de </a:t>
            </a:r>
            <a:r>
              <a:rPr lang="es-SV" sz="1800" dirty="0">
                <a:solidFill>
                  <a:schemeClr val="accent1">
                    <a:lumMod val="75000"/>
                  </a:schemeClr>
                </a:solidFill>
                <a:latin typeface="Oswald" charset="0"/>
              </a:rPr>
              <a:t>los niveles de eficacia y eficiencia de las diferentes áreas del departamento.</a:t>
            </a:r>
          </a:p>
          <a:p>
            <a:pPr marL="285750" lvl="0" indent="-285750" algn="just">
              <a:buFont typeface="Arial" pitchFamily="34" charset="0"/>
              <a:buChar char="•"/>
            </a:pPr>
            <a:r>
              <a:rPr lang="es-SV" sz="1800" dirty="0">
                <a:solidFill>
                  <a:schemeClr val="accent1">
                    <a:lumMod val="75000"/>
                  </a:schemeClr>
                </a:solidFill>
                <a:latin typeface="Oswald" charset="0"/>
              </a:rPr>
              <a:t>Generar un ambiente organizacional adecuado que permita un normal desarrollo </a:t>
            </a:r>
            <a:r>
              <a:rPr lang="es-SV" sz="1800" dirty="0" smtClean="0">
                <a:solidFill>
                  <a:schemeClr val="accent1">
                    <a:lumMod val="75000"/>
                  </a:schemeClr>
                </a:solidFill>
                <a:latin typeface="Oswald" charset="0"/>
              </a:rPr>
              <a:t>de todas </a:t>
            </a:r>
            <a:r>
              <a:rPr lang="es-SV" sz="1800" dirty="0">
                <a:solidFill>
                  <a:schemeClr val="accent1">
                    <a:lumMod val="75000"/>
                  </a:schemeClr>
                </a:solidFill>
                <a:latin typeface="Oswald" charset="0"/>
              </a:rPr>
              <a:t>las actividades.</a:t>
            </a:r>
          </a:p>
          <a:p>
            <a:pPr marL="285750" lvl="0" indent="-285750" algn="just">
              <a:buFont typeface="Arial" pitchFamily="34" charset="0"/>
              <a:buChar char="•"/>
            </a:pPr>
            <a:r>
              <a:rPr lang="es-SV" sz="1800" dirty="0">
                <a:solidFill>
                  <a:schemeClr val="accent1">
                    <a:lumMod val="75000"/>
                  </a:schemeClr>
                </a:solidFill>
                <a:latin typeface="Oswald" charset="0"/>
              </a:rPr>
              <a:t>Generar mecanismos de motivación que permitan la integración y entrega de la </a:t>
            </a:r>
            <a:r>
              <a:rPr lang="es-SV" sz="1800" dirty="0" smtClean="0">
                <a:solidFill>
                  <a:schemeClr val="accent1">
                    <a:lumMod val="75000"/>
                  </a:schemeClr>
                </a:solidFill>
                <a:latin typeface="Oswald" charset="0"/>
              </a:rPr>
              <a:t>fuerza laboral </a:t>
            </a:r>
            <a:r>
              <a:rPr lang="es-SV" sz="1800" dirty="0">
                <a:solidFill>
                  <a:schemeClr val="accent1">
                    <a:lumMod val="75000"/>
                  </a:schemeClr>
                </a:solidFill>
                <a:latin typeface="Oswald" charset="0"/>
              </a:rPr>
              <a:t>asignada a las diferentes áreas de trabajo, entre otras funciones</a:t>
            </a:r>
            <a:r>
              <a:rPr lang="es-SV" sz="1800" dirty="0" smtClean="0">
                <a:solidFill>
                  <a:schemeClr val="accent1">
                    <a:lumMod val="75000"/>
                  </a:schemeClr>
                </a:solidFill>
                <a:latin typeface="Oswald" charset="0"/>
              </a:rPr>
              <a:t>.</a:t>
            </a:r>
          </a:p>
          <a:p>
            <a:pPr lvl="0" algn="ctr"/>
            <a:r>
              <a:rPr lang="es-SV" sz="1800" dirty="0" smtClean="0">
                <a:solidFill>
                  <a:schemeClr val="accent1">
                    <a:lumMod val="75000"/>
                  </a:schemeClr>
                </a:solidFill>
                <a:latin typeface="Oswald" charset="0"/>
              </a:rPr>
              <a:t>Cantidad de Personal:</a:t>
            </a: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8</a:t>
            </a:r>
            <a:r>
              <a:rPr lang="es-SV" sz="1800" dirty="0">
                <a:solidFill>
                  <a:schemeClr val="accent1">
                    <a:lumMod val="75000"/>
                  </a:schemeClr>
                </a:solidFill>
                <a:latin typeface="Oswald" charset="0"/>
              </a:rPr>
              <a:t>	</a:t>
            </a:r>
            <a:r>
              <a:rPr lang="es-SV" sz="1800" dirty="0" smtClean="0">
                <a:solidFill>
                  <a:schemeClr val="accent1">
                    <a:lumMod val="75000"/>
                  </a:schemeClr>
                </a:solidFill>
                <a:latin typeface="Oswald" charset="0"/>
              </a:rPr>
              <a:t>		Personal Masculino: 53</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99592" y="627534"/>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 </a:t>
            </a:r>
            <a:r>
              <a:rPr lang="es-SV" sz="1400" b="1" dirty="0">
                <a:solidFill>
                  <a:schemeClr val="accent1">
                    <a:lumMod val="75000"/>
                  </a:schemeClr>
                </a:solidFill>
                <a:effectLst>
                  <a:outerShdw blurRad="38100" dist="38100" dir="2700000" algn="tl">
                    <a:srgbClr val="000000">
                      <a:alpha val="43137"/>
                    </a:srgbClr>
                  </a:outerShdw>
                </a:effectLst>
              </a:rPr>
              <a:t>Leonardo José, García González. Jefe de Unidad de Servicios Generales y </a:t>
            </a:r>
            <a:r>
              <a:rPr lang="es-SV" sz="1400" b="1" dirty="0" smtClean="0">
                <a:solidFill>
                  <a:schemeClr val="accent1">
                    <a:lumMod val="75000"/>
                  </a:schemeClr>
                </a:solidFill>
                <a:effectLst>
                  <a:outerShdw blurRad="38100" dist="38100" dir="2700000" algn="tl">
                    <a:srgbClr val="000000">
                      <a:alpha val="43137"/>
                    </a:srgbClr>
                  </a:outerShdw>
                </a:effectLst>
              </a:rPr>
              <a:t>Transporte</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7847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3" name="Shape 330"/>
          <p:cNvSpPr/>
          <p:nvPr/>
        </p:nvSpPr>
        <p:spPr>
          <a:xfrm>
            <a:off x="755576" y="339502"/>
            <a:ext cx="7632848" cy="4608512"/>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Fondo de Actividades Especiales</a:t>
            </a:r>
            <a:r>
              <a:rPr lang="es-SV" sz="1800" b="1" dirty="0">
                <a:solidFill>
                  <a:schemeClr val="accent1">
                    <a:lumMod val="75000"/>
                  </a:schemeClr>
                </a:solidFill>
                <a:latin typeface="Oswald" charset="0"/>
              </a:rPr>
              <a:t> /  FAE para la Comercialización, de Bienes y Prestación de Servicios producidos en los Talleres del Sistema Penitenciario</a:t>
            </a:r>
            <a:endParaRPr lang="es-SV" sz="1800" b="1" dirty="0" smtClean="0">
              <a:solidFill>
                <a:schemeClr val="accent1">
                  <a:lumMod val="75000"/>
                </a:schemeClr>
              </a:solidFill>
              <a:latin typeface="Oswald" charset="0"/>
            </a:endParaRP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lgn="ctr"/>
            <a:endParaRPr lang="es-SV" sz="1800" b="1" dirty="0">
              <a:solidFill>
                <a:schemeClr val="accent1">
                  <a:lumMod val="75000"/>
                </a:schemeClr>
              </a:solidFill>
              <a:latin typeface="Oswald" charset="0"/>
            </a:endParaRPr>
          </a:p>
          <a:p>
            <a:pPr lvl="0"/>
            <a:r>
              <a:rPr lang="es-SV" sz="1600" dirty="0" smtClean="0">
                <a:solidFill>
                  <a:schemeClr val="accent1">
                    <a:lumMod val="75000"/>
                  </a:schemeClr>
                </a:solidFill>
                <a:latin typeface="Oswald" charset="0"/>
              </a:rPr>
              <a:t>Le corresponde:</a:t>
            </a:r>
            <a:endParaRPr lang="es-SV" sz="1600" dirty="0">
              <a:solidFill>
                <a:schemeClr val="accent1">
                  <a:lumMod val="75000"/>
                </a:schemeClr>
              </a:solidFill>
              <a:latin typeface="Oswald" charset="0"/>
            </a:endParaRPr>
          </a:p>
          <a:p>
            <a:pPr marL="285750" lvl="0" indent="-285750" algn="just">
              <a:buFont typeface="Arial" pitchFamily="34" charset="0"/>
              <a:buChar char="•"/>
            </a:pPr>
            <a:r>
              <a:rPr lang="es-SV" sz="1600" dirty="0" smtClean="0">
                <a:solidFill>
                  <a:schemeClr val="accent1">
                    <a:lumMod val="75000"/>
                  </a:schemeClr>
                </a:solidFill>
                <a:latin typeface="Oswald" charset="0"/>
              </a:rPr>
              <a:t>Llevar </a:t>
            </a:r>
            <a:r>
              <a:rPr lang="es-SV" sz="1600" dirty="0">
                <a:solidFill>
                  <a:schemeClr val="accent1">
                    <a:lumMod val="75000"/>
                  </a:schemeClr>
                </a:solidFill>
                <a:latin typeface="Oswald" charset="0"/>
              </a:rPr>
              <a:t>un control administrativo de los bienes adquiridos por medio del Fondo </a:t>
            </a:r>
            <a:r>
              <a:rPr lang="es-SV" sz="1600" dirty="0" smtClean="0">
                <a:solidFill>
                  <a:schemeClr val="accent1">
                    <a:lumMod val="75000"/>
                  </a:schemeClr>
                </a:solidFill>
                <a:latin typeface="Oswald" charset="0"/>
              </a:rPr>
              <a:t>de Actividades </a:t>
            </a:r>
            <a:r>
              <a:rPr lang="es-SV" sz="1600" dirty="0">
                <a:solidFill>
                  <a:schemeClr val="accent1">
                    <a:lumMod val="75000"/>
                  </a:schemeClr>
                </a:solidFill>
                <a:latin typeface="Oswald" charset="0"/>
              </a:rPr>
              <a:t>Especiales(FAE)</a:t>
            </a:r>
          </a:p>
          <a:p>
            <a:pPr marL="285750" lvl="0" indent="-285750" algn="just">
              <a:buFont typeface="Arial" pitchFamily="34" charset="0"/>
              <a:buChar char="•"/>
            </a:pPr>
            <a:r>
              <a:rPr lang="es-SV" sz="1600" dirty="0">
                <a:solidFill>
                  <a:schemeClr val="accent1">
                    <a:lumMod val="75000"/>
                  </a:schemeClr>
                </a:solidFill>
                <a:latin typeface="Oswald" charset="0"/>
              </a:rPr>
              <a:t>Emitir facturas o ticket debidamente cancelados por los colectores de FAE en los </a:t>
            </a:r>
            <a:r>
              <a:rPr lang="es-SV" sz="1600" dirty="0" smtClean="0">
                <a:solidFill>
                  <a:schemeClr val="accent1">
                    <a:lumMod val="75000"/>
                  </a:schemeClr>
                </a:solidFill>
                <a:latin typeface="Oswald" charset="0"/>
              </a:rPr>
              <a:t>puntos de </a:t>
            </a:r>
            <a:r>
              <a:rPr lang="es-SV" sz="1600" dirty="0">
                <a:solidFill>
                  <a:schemeClr val="accent1">
                    <a:lumMod val="75000"/>
                  </a:schemeClr>
                </a:solidFill>
                <a:latin typeface="Oswald" charset="0"/>
              </a:rPr>
              <a:t>ventas.</a:t>
            </a:r>
          </a:p>
          <a:p>
            <a:pPr marL="285750" lvl="0" indent="-285750" algn="just">
              <a:buFont typeface="Arial" pitchFamily="34" charset="0"/>
              <a:buChar char="•"/>
            </a:pPr>
            <a:r>
              <a:rPr lang="es-SV" sz="1600" dirty="0">
                <a:solidFill>
                  <a:schemeClr val="accent1">
                    <a:lumMod val="75000"/>
                  </a:schemeClr>
                </a:solidFill>
                <a:latin typeface="Oswald" charset="0"/>
              </a:rPr>
              <a:t>Cuando sean autorizadas las erogaciones por las autoridades competentes para </a:t>
            </a:r>
            <a:r>
              <a:rPr lang="es-SV" sz="1600" dirty="0" smtClean="0">
                <a:solidFill>
                  <a:schemeClr val="accent1">
                    <a:lumMod val="75000"/>
                  </a:schemeClr>
                </a:solidFill>
                <a:latin typeface="Oswald" charset="0"/>
              </a:rPr>
              <a:t>el funcionamiento </a:t>
            </a:r>
            <a:r>
              <a:rPr lang="es-SV" sz="1600" dirty="0">
                <a:solidFill>
                  <a:schemeClr val="accent1">
                    <a:lumMod val="75000"/>
                  </a:schemeClr>
                </a:solidFill>
                <a:latin typeface="Oswald" charset="0"/>
              </a:rPr>
              <a:t>de la unidad Fondo Actividades Especiales estos serán requeridos </a:t>
            </a:r>
            <a:r>
              <a:rPr lang="es-SV" sz="1600" dirty="0" smtClean="0">
                <a:solidFill>
                  <a:schemeClr val="accent1">
                    <a:lumMod val="75000"/>
                  </a:schemeClr>
                </a:solidFill>
                <a:latin typeface="Oswald" charset="0"/>
              </a:rPr>
              <a:t>para respaldar</a:t>
            </a:r>
            <a:r>
              <a:rPr lang="es-SV" sz="1600" dirty="0">
                <a:solidFill>
                  <a:schemeClr val="accent1">
                    <a:lumMod val="75000"/>
                  </a:schemeClr>
                </a:solidFill>
                <a:latin typeface="Oswald" charset="0"/>
              </a:rPr>
              <a:t>, los procedimientos establecidos.</a:t>
            </a:r>
          </a:p>
          <a:p>
            <a:pPr marL="285750" lvl="0" indent="-285750" algn="just">
              <a:buFont typeface="Arial" pitchFamily="34" charset="0"/>
              <a:buChar char="•"/>
            </a:pPr>
            <a:r>
              <a:rPr lang="es-SV" sz="1600" dirty="0">
                <a:solidFill>
                  <a:schemeClr val="accent1">
                    <a:lumMod val="75000"/>
                  </a:schemeClr>
                </a:solidFill>
                <a:latin typeface="Oswald" charset="0"/>
              </a:rPr>
              <a:t>Recolectar los ingresos percibidos </a:t>
            </a:r>
            <a:r>
              <a:rPr lang="es-SV" sz="1600" dirty="0" smtClean="0">
                <a:solidFill>
                  <a:schemeClr val="accent1">
                    <a:lumMod val="75000"/>
                  </a:schemeClr>
                </a:solidFill>
                <a:latin typeface="Oswald" charset="0"/>
              </a:rPr>
              <a:t>por la </a:t>
            </a:r>
            <a:r>
              <a:rPr lang="es-SV" sz="1600" dirty="0">
                <a:solidFill>
                  <a:schemeClr val="accent1">
                    <a:lumMod val="75000"/>
                  </a:schemeClr>
                </a:solidFill>
                <a:latin typeface="Oswald" charset="0"/>
              </a:rPr>
              <a:t>venta de los productos y servicios </a:t>
            </a:r>
            <a:r>
              <a:rPr lang="es-SV" sz="1600" dirty="0" smtClean="0">
                <a:solidFill>
                  <a:schemeClr val="accent1">
                    <a:lumMod val="75000"/>
                  </a:schemeClr>
                </a:solidFill>
                <a:latin typeface="Oswald" charset="0"/>
              </a:rPr>
              <a:t>prestados, </a:t>
            </a:r>
            <a:r>
              <a:rPr lang="es-SV" sz="1600" dirty="0">
                <a:solidFill>
                  <a:schemeClr val="accent1">
                    <a:lumMod val="75000"/>
                  </a:schemeClr>
                </a:solidFill>
                <a:latin typeface="Oswald" charset="0"/>
              </a:rPr>
              <a:t>entre otras funciones</a:t>
            </a:r>
            <a:r>
              <a:rPr lang="es-SV" sz="1600" dirty="0" smtClean="0">
                <a:solidFill>
                  <a:schemeClr val="accent1">
                    <a:lumMod val="75000"/>
                  </a:schemeClr>
                </a:solidFill>
                <a:latin typeface="Oswald" charset="0"/>
              </a:rPr>
              <a:t>.</a:t>
            </a:r>
          </a:p>
          <a:p>
            <a:pPr marL="285750" lvl="0" indent="-285750" algn="just">
              <a:buFont typeface="Arial" pitchFamily="34" charset="0"/>
              <a:buChar char="•"/>
            </a:pPr>
            <a:endParaRPr lang="es-SV" sz="16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r>
              <a:rPr lang="es-SV" sz="1800" dirty="0" smtClean="0">
                <a:solidFill>
                  <a:schemeClr val="accent1">
                    <a:lumMod val="75000"/>
                  </a:schemeClr>
                </a:solidFill>
                <a:latin typeface="Oswald" charset="0"/>
              </a:rPr>
              <a:t>Personal Femenino: 4</a:t>
            </a:r>
            <a:r>
              <a:rPr lang="es-SV" sz="1800" dirty="0">
                <a:solidFill>
                  <a:schemeClr val="accent1">
                    <a:lumMod val="75000"/>
                  </a:schemeClr>
                </a:solidFill>
                <a:latin typeface="Oswald" charset="0"/>
              </a:rPr>
              <a:t>	</a:t>
            </a:r>
            <a:r>
              <a:rPr lang="es-SV" sz="1800" dirty="0" smtClean="0">
                <a:solidFill>
                  <a:schemeClr val="accent1">
                    <a:lumMod val="75000"/>
                  </a:schemeClr>
                </a:solidFill>
                <a:latin typeface="Oswald" charset="0"/>
              </a:rPr>
              <a:t>		Personal Masculino: 5</a:t>
            </a:r>
          </a:p>
          <a:p>
            <a:pPr marL="285750" lvl="0" indent="-285750" algn="ctr">
              <a:buFont typeface="Wingdings" pitchFamily="2" charset="2"/>
              <a:buChar char="q"/>
            </a:pPr>
            <a:endParaRPr lang="es-SV" dirty="0" smtClean="0">
              <a:solidFill>
                <a:srgbClr val="FFFFFF"/>
              </a:solidFill>
              <a:latin typeface="Oswald" charset="0"/>
            </a:endParaRPr>
          </a:p>
        </p:txBody>
      </p:sp>
      <p:sp>
        <p:nvSpPr>
          <p:cNvPr id="4" name="Shape 229"/>
          <p:cNvSpPr txBox="1">
            <a:spLocks/>
          </p:cNvSpPr>
          <p:nvPr/>
        </p:nvSpPr>
        <p:spPr>
          <a:xfrm>
            <a:off x="899592" y="843558"/>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 Víctor </a:t>
            </a:r>
            <a:r>
              <a:rPr lang="es-SV" sz="1400" b="1" dirty="0">
                <a:solidFill>
                  <a:schemeClr val="accent1">
                    <a:lumMod val="75000"/>
                  </a:schemeClr>
                </a:solidFill>
                <a:effectLst>
                  <a:outerShdw blurRad="38100" dist="38100" dir="2700000" algn="tl">
                    <a:srgbClr val="000000">
                      <a:alpha val="43137"/>
                    </a:srgbClr>
                  </a:outerShdw>
                </a:effectLst>
              </a:rPr>
              <a:t>Vladimir, Guardado Campos. Jefe de Fondo de Actividades Especiales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9905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30"/>
          <p:cNvSpPr/>
          <p:nvPr/>
        </p:nvSpPr>
        <p:spPr>
          <a:xfrm>
            <a:off x="899592" y="123478"/>
            <a:ext cx="7403520" cy="4896544"/>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Secundaria de Adquisiciones y Contrataciones.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lgn="ctr"/>
            <a:endParaRPr lang="es-SV" sz="1800" b="1" dirty="0" smtClean="0">
              <a:solidFill>
                <a:schemeClr val="accent1">
                  <a:lumMod val="75000"/>
                </a:schemeClr>
              </a:solidFill>
              <a:latin typeface="Oswald" charset="0"/>
            </a:endParaRP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600" dirty="0">
                <a:solidFill>
                  <a:schemeClr val="accent1">
                    <a:lumMod val="75000"/>
                  </a:schemeClr>
                </a:solidFill>
                <a:latin typeface="Oswald" charset="0"/>
              </a:rPr>
              <a:t>Darle cumplimiento a las </a:t>
            </a:r>
            <a:r>
              <a:rPr lang="es-SV" sz="1600" dirty="0" smtClean="0">
                <a:solidFill>
                  <a:schemeClr val="accent1">
                    <a:lumMod val="75000"/>
                  </a:schemeClr>
                </a:solidFill>
                <a:latin typeface="Oswald" charset="0"/>
              </a:rPr>
              <a:t>políticas, </a:t>
            </a:r>
            <a:r>
              <a:rPr lang="es-SV" sz="1600" dirty="0">
                <a:solidFill>
                  <a:schemeClr val="accent1">
                    <a:lumMod val="75000"/>
                  </a:schemeClr>
                </a:solidFill>
                <a:latin typeface="Oswald" charset="0"/>
              </a:rPr>
              <a:t>lineamientos y disposiciones técnicas que </a:t>
            </a:r>
            <a:r>
              <a:rPr lang="es-SV" sz="1600" dirty="0" smtClean="0">
                <a:solidFill>
                  <a:schemeClr val="accent1">
                    <a:lumMod val="75000"/>
                  </a:schemeClr>
                </a:solidFill>
                <a:latin typeface="Oswald" charset="0"/>
              </a:rPr>
              <a:t>sean giradas por la </a:t>
            </a:r>
            <a:r>
              <a:rPr lang="es-SV" sz="1600" dirty="0">
                <a:solidFill>
                  <a:schemeClr val="accent1">
                    <a:lumMod val="75000"/>
                  </a:schemeClr>
                </a:solidFill>
                <a:latin typeface="Oswald" charset="0"/>
              </a:rPr>
              <a:t>DACI.</a:t>
            </a:r>
          </a:p>
          <a:p>
            <a:pPr marL="285750" lvl="0" indent="-285750" algn="just">
              <a:buFont typeface="Arial" pitchFamily="34" charset="0"/>
              <a:buChar char="•"/>
            </a:pPr>
            <a:r>
              <a:rPr lang="es-SV" sz="1600" dirty="0">
                <a:solidFill>
                  <a:schemeClr val="accent1">
                    <a:lumMod val="75000"/>
                  </a:schemeClr>
                </a:solidFill>
                <a:latin typeface="Oswald" charset="0"/>
              </a:rPr>
              <a:t>Elaborar en coordinación con la USEFI, la programación anual de las compras, </a:t>
            </a:r>
            <a:r>
              <a:rPr lang="es-SV" sz="1600" dirty="0" smtClean="0">
                <a:solidFill>
                  <a:schemeClr val="accent1">
                    <a:lumMod val="75000"/>
                  </a:schemeClr>
                </a:solidFill>
                <a:latin typeface="Oswald" charset="0"/>
              </a:rPr>
              <a:t>las adquisiciones </a:t>
            </a:r>
            <a:r>
              <a:rPr lang="es-SV" sz="1600" dirty="0">
                <a:solidFill>
                  <a:schemeClr val="accent1">
                    <a:lumMod val="75000"/>
                  </a:schemeClr>
                </a:solidFill>
                <a:latin typeface="Oswald" charset="0"/>
              </a:rPr>
              <a:t>y contrataciones de obras, bienes y servicios. Esta programación </a:t>
            </a:r>
            <a:r>
              <a:rPr lang="es-SV" sz="1600" dirty="0" smtClean="0">
                <a:solidFill>
                  <a:schemeClr val="accent1">
                    <a:lumMod val="75000"/>
                  </a:schemeClr>
                </a:solidFill>
                <a:latin typeface="Oswald" charset="0"/>
              </a:rPr>
              <a:t>anual deberá </a:t>
            </a:r>
            <a:r>
              <a:rPr lang="es-SV" sz="1600" dirty="0">
                <a:solidFill>
                  <a:schemeClr val="accent1">
                    <a:lumMod val="75000"/>
                  </a:schemeClr>
                </a:solidFill>
                <a:latin typeface="Oswald" charset="0"/>
              </a:rPr>
              <a:t>ser compatible con la política anual de adquisiciones y contrataciones de </a:t>
            </a:r>
            <a:r>
              <a:rPr lang="es-SV" sz="1600" dirty="0" smtClean="0">
                <a:solidFill>
                  <a:schemeClr val="accent1">
                    <a:lumMod val="75000"/>
                  </a:schemeClr>
                </a:solidFill>
                <a:latin typeface="Oswald" charset="0"/>
              </a:rPr>
              <a:t>la Administración </a:t>
            </a:r>
            <a:r>
              <a:rPr lang="es-SV" sz="1600" dirty="0">
                <a:solidFill>
                  <a:schemeClr val="accent1">
                    <a:lumMod val="75000"/>
                  </a:schemeClr>
                </a:solidFill>
                <a:latin typeface="Oswald" charset="0"/>
              </a:rPr>
              <a:t>P</a:t>
            </a:r>
            <a:r>
              <a:rPr lang="es-SV" sz="1600" dirty="0">
                <a:solidFill>
                  <a:schemeClr val="accent1">
                    <a:lumMod val="75000"/>
                  </a:schemeClr>
                </a:solidFill>
                <a:latin typeface="+mj-lt"/>
              </a:rPr>
              <a:t>ú</a:t>
            </a:r>
            <a:r>
              <a:rPr lang="es-SV" sz="1600" dirty="0">
                <a:solidFill>
                  <a:schemeClr val="accent1">
                    <a:lumMod val="75000"/>
                  </a:schemeClr>
                </a:solidFill>
                <a:latin typeface="Oswald" charset="0"/>
              </a:rPr>
              <a:t>blica, el plan de trabajo institucional, el presupuesto y </a:t>
            </a:r>
            <a:r>
              <a:rPr lang="es-SV" sz="1600" dirty="0" smtClean="0">
                <a:solidFill>
                  <a:schemeClr val="accent1">
                    <a:lumMod val="75000"/>
                  </a:schemeClr>
                </a:solidFill>
                <a:latin typeface="Oswald" charset="0"/>
              </a:rPr>
              <a:t>la programación </a:t>
            </a:r>
            <a:r>
              <a:rPr lang="es-SV" sz="1600" dirty="0">
                <a:solidFill>
                  <a:schemeClr val="accent1">
                    <a:lumMod val="75000"/>
                  </a:schemeClr>
                </a:solidFill>
                <a:latin typeface="Oswald" charset="0"/>
              </a:rPr>
              <a:t>de la ejecución del ejercicio fiscal en vigencia y sus modificaciones.</a:t>
            </a:r>
          </a:p>
          <a:p>
            <a:pPr marL="285750" lvl="0" indent="-285750" algn="just">
              <a:buFont typeface="Arial" pitchFamily="34" charset="0"/>
              <a:buChar char="•"/>
            </a:pPr>
            <a:r>
              <a:rPr lang="es-SV" sz="1600" dirty="0">
                <a:solidFill>
                  <a:schemeClr val="accent1">
                    <a:lumMod val="75000"/>
                  </a:schemeClr>
                </a:solidFill>
                <a:latin typeface="Oswald" charset="0"/>
              </a:rPr>
              <a:t>Recibir, </a:t>
            </a:r>
            <a:r>
              <a:rPr lang="es-SV" sz="1600" dirty="0" smtClean="0">
                <a:solidFill>
                  <a:schemeClr val="accent1">
                    <a:lumMod val="75000"/>
                  </a:schemeClr>
                </a:solidFill>
                <a:latin typeface="Oswald" charset="0"/>
              </a:rPr>
              <a:t>revisar y atender </a:t>
            </a:r>
            <a:r>
              <a:rPr lang="es-SV" sz="1600" dirty="0">
                <a:solidFill>
                  <a:schemeClr val="accent1">
                    <a:lumMod val="75000"/>
                  </a:schemeClr>
                </a:solidFill>
                <a:latin typeface="Oswald" charset="0"/>
              </a:rPr>
              <a:t>los requerimientos realizados por las diferentes </a:t>
            </a:r>
            <a:r>
              <a:rPr lang="es-SV" sz="1600" dirty="0" smtClean="0">
                <a:solidFill>
                  <a:schemeClr val="accent1">
                    <a:lumMod val="75000"/>
                  </a:schemeClr>
                </a:solidFill>
                <a:latin typeface="Oswald" charset="0"/>
              </a:rPr>
              <a:t>Unidades de </a:t>
            </a:r>
            <a:r>
              <a:rPr lang="es-SV" sz="1600" dirty="0">
                <a:solidFill>
                  <a:schemeClr val="accent1">
                    <a:lumMod val="75000"/>
                  </a:schemeClr>
                </a:solidFill>
                <a:latin typeface="Oswald" charset="0"/>
              </a:rPr>
              <a:t>la DGCP</a:t>
            </a:r>
          </a:p>
          <a:p>
            <a:pPr marL="285750" lvl="0" indent="-285750" algn="just">
              <a:buFont typeface="Arial" pitchFamily="34" charset="0"/>
              <a:buChar char="•"/>
            </a:pPr>
            <a:r>
              <a:rPr lang="es-SV" sz="1600" dirty="0">
                <a:solidFill>
                  <a:schemeClr val="accent1">
                    <a:lumMod val="75000"/>
                  </a:schemeClr>
                </a:solidFill>
                <a:latin typeface="Oswald" charset="0"/>
              </a:rPr>
              <a:t>Verificar la asignación presupuestaria, previo a la iniciación de todo proceso de </a:t>
            </a:r>
            <a:r>
              <a:rPr lang="es-SV" sz="1600" dirty="0" smtClean="0">
                <a:solidFill>
                  <a:schemeClr val="accent1">
                    <a:lumMod val="75000"/>
                  </a:schemeClr>
                </a:solidFill>
                <a:latin typeface="Oswald" charset="0"/>
              </a:rPr>
              <a:t>concurso o </a:t>
            </a:r>
            <a:r>
              <a:rPr lang="es-SV" sz="1600" dirty="0">
                <a:solidFill>
                  <a:schemeClr val="accent1">
                    <a:lumMod val="75000"/>
                  </a:schemeClr>
                </a:solidFill>
                <a:latin typeface="Oswald" charset="0"/>
              </a:rPr>
              <a:t>licitación para la contratación de obras, bienes y servicios, entre otras </a:t>
            </a:r>
            <a:r>
              <a:rPr lang="es-SV" sz="1600" dirty="0" smtClean="0">
                <a:solidFill>
                  <a:schemeClr val="accent1">
                    <a:lumMod val="75000"/>
                  </a:schemeClr>
                </a:solidFill>
                <a:latin typeface="Oswald" charset="0"/>
              </a:rPr>
              <a:t>funciones.</a:t>
            </a:r>
            <a:endParaRPr lang="es-SV" sz="16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r>
              <a:rPr lang="es-SV" sz="1800" dirty="0" smtClean="0">
                <a:solidFill>
                  <a:schemeClr val="accent1">
                    <a:lumMod val="75000"/>
                  </a:schemeClr>
                </a:solidFill>
                <a:latin typeface="Oswald" charset="0"/>
              </a:rPr>
              <a:t>Personal Femenino: 6</a:t>
            </a:r>
            <a:r>
              <a:rPr lang="es-SV" sz="1800" dirty="0">
                <a:solidFill>
                  <a:schemeClr val="accent1">
                    <a:lumMod val="75000"/>
                  </a:schemeClr>
                </a:solidFill>
                <a:latin typeface="Oswald" charset="0"/>
              </a:rPr>
              <a:t>	</a:t>
            </a:r>
            <a:r>
              <a:rPr lang="es-SV" sz="1800" dirty="0" smtClean="0">
                <a:solidFill>
                  <a:schemeClr val="accent1">
                    <a:lumMod val="75000"/>
                  </a:schemeClr>
                </a:solidFill>
                <a:latin typeface="Oswald" charset="0"/>
              </a:rPr>
              <a:t>		Personal Masculino: 1</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99592" y="483518"/>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Licda. </a:t>
            </a:r>
            <a:r>
              <a:rPr lang="es-SV" sz="1400" b="1" dirty="0">
                <a:solidFill>
                  <a:schemeClr val="accent1">
                    <a:lumMod val="75000"/>
                  </a:schemeClr>
                </a:solidFill>
                <a:effectLst>
                  <a:outerShdw blurRad="38100" dist="38100" dir="2700000" algn="tl">
                    <a:srgbClr val="000000">
                      <a:alpha val="43137"/>
                    </a:srgbClr>
                  </a:outerShdw>
                </a:effectLst>
              </a:rPr>
              <a:t>Laura </a:t>
            </a:r>
            <a:r>
              <a:rPr lang="es-SV" sz="1400" b="1" dirty="0" err="1">
                <a:solidFill>
                  <a:schemeClr val="accent1">
                    <a:lumMod val="75000"/>
                  </a:schemeClr>
                </a:solidFill>
                <a:effectLst>
                  <a:outerShdw blurRad="38100" dist="38100" dir="2700000" algn="tl">
                    <a:srgbClr val="000000">
                      <a:alpha val="43137"/>
                    </a:srgbClr>
                  </a:outerShdw>
                </a:effectLst>
              </a:rPr>
              <a:t>Scarlett</a:t>
            </a:r>
            <a:r>
              <a:rPr lang="es-SV" sz="1400" b="1" dirty="0">
                <a:solidFill>
                  <a:schemeClr val="accent1">
                    <a:lumMod val="75000"/>
                  </a:schemeClr>
                </a:solidFill>
                <a:effectLst>
                  <a:outerShdw blurRad="38100" dist="38100" dir="2700000" algn="tl">
                    <a:srgbClr val="000000">
                      <a:alpha val="43137"/>
                    </a:srgbClr>
                  </a:outerShdw>
                </a:effectLst>
              </a:rPr>
              <a:t> Monterrosa de Salinas. Jefa </a:t>
            </a:r>
            <a:r>
              <a:rPr lang="es-SV" sz="1400" b="1" dirty="0" smtClean="0">
                <a:solidFill>
                  <a:schemeClr val="accent1">
                    <a:lumMod val="75000"/>
                  </a:schemeClr>
                </a:solidFill>
                <a:effectLst>
                  <a:outerShdw blurRad="38100" dist="38100" dir="2700000" algn="tl">
                    <a:srgbClr val="000000">
                      <a:alpha val="43137"/>
                    </a:srgbClr>
                  </a:outerShdw>
                </a:effectLst>
              </a:rPr>
              <a:t>de </a:t>
            </a:r>
            <a:r>
              <a:rPr lang="es-SV" sz="1400" b="1" dirty="0">
                <a:solidFill>
                  <a:schemeClr val="accent1">
                    <a:lumMod val="75000"/>
                  </a:schemeClr>
                </a:solidFill>
                <a:effectLst>
                  <a:outerShdw blurRad="38100" dist="38100" dir="2700000" algn="tl">
                    <a:srgbClr val="000000">
                      <a:alpha val="43137"/>
                    </a:srgbClr>
                  </a:outerShdw>
                </a:effectLst>
              </a:rPr>
              <a:t>la Unidad Secundaria de Adquisiciones y Contrataciones </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pic>
        <p:nvPicPr>
          <p:cNvPr id="6" name="5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23860900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195486"/>
            <a:ext cx="7403520" cy="475252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Tecnología y Desarrollo Informático.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Integrada </a:t>
            </a:r>
            <a:r>
              <a:rPr lang="es-SV" sz="1800" dirty="0">
                <a:solidFill>
                  <a:schemeClr val="accent1">
                    <a:lumMod val="75000"/>
                  </a:schemeClr>
                </a:solidFill>
                <a:latin typeface="Oswald" charset="0"/>
              </a:rPr>
              <a:t>por Soporte </a:t>
            </a:r>
            <a:r>
              <a:rPr lang="es-SV" sz="1800" dirty="0" smtClean="0">
                <a:solidFill>
                  <a:schemeClr val="accent1">
                    <a:lumMod val="75000"/>
                  </a:schemeClr>
                </a:solidFill>
                <a:latin typeface="Oswald" charset="0"/>
              </a:rPr>
              <a:t>Técnico, Análisis </a:t>
            </a:r>
            <a:r>
              <a:rPr lang="es-SV" sz="1800" dirty="0">
                <a:solidFill>
                  <a:schemeClr val="accent1">
                    <a:lumMod val="75000"/>
                  </a:schemeClr>
                </a:solidFill>
                <a:latin typeface="Oswald" charset="0"/>
              </a:rPr>
              <a:t>y Desarrollo, Redes y Telecomunicaciones, Control Administrativo y </a:t>
            </a:r>
            <a:r>
              <a:rPr lang="es-SV" sz="1800" dirty="0" smtClean="0">
                <a:solidFill>
                  <a:schemeClr val="accent1">
                    <a:lumMod val="75000"/>
                  </a:schemeClr>
                </a:solidFill>
                <a:latin typeface="Oswald" charset="0"/>
              </a:rPr>
              <a:t>Seguridad Tecnológica</a:t>
            </a:r>
            <a:r>
              <a:rPr lang="es-SV" sz="1800" dirty="0">
                <a:solidFill>
                  <a:schemeClr val="accent1">
                    <a:lumMod val="75000"/>
                  </a:schemeClr>
                </a:solidFill>
                <a:latin typeface="Oswald" charset="0"/>
              </a:rPr>
              <a:t>. Si fuere necesario y dependiendo de las necesidades se crearán las </a:t>
            </a:r>
            <a:r>
              <a:rPr lang="es-SV" sz="1800" dirty="0" smtClean="0">
                <a:solidFill>
                  <a:schemeClr val="accent1">
                    <a:lumMod val="75000"/>
                  </a:schemeClr>
                </a:solidFill>
                <a:latin typeface="Oswald" charset="0"/>
              </a:rPr>
              <a:t>secciones pertinentes.</a:t>
            </a:r>
          </a:p>
          <a:p>
            <a:pPr lvl="0" algn="just"/>
            <a:r>
              <a:rPr lang="es-SV" sz="1800" dirty="0" smtClean="0">
                <a:solidFill>
                  <a:schemeClr val="accent1">
                    <a:lumMod val="75000"/>
                  </a:schemeClr>
                </a:solidFill>
                <a:latin typeface="Oswald" charset="0"/>
              </a:rPr>
              <a:t>Entres sus funciones están:</a:t>
            </a:r>
          </a:p>
          <a:p>
            <a:pPr marL="285750" lvl="0" indent="-285750" algn="just">
              <a:buFont typeface="Arial" pitchFamily="34" charset="0"/>
              <a:buChar char="•"/>
            </a:pPr>
            <a:r>
              <a:rPr lang="es-SV" sz="1800" dirty="0">
                <a:solidFill>
                  <a:schemeClr val="accent1">
                    <a:lumMod val="75000"/>
                  </a:schemeClr>
                </a:solidFill>
                <a:latin typeface="Oswald" charset="0"/>
              </a:rPr>
              <a:t>Brindar mantenimiento preventivo y correctivo a los diferentes equipos informáticos </a:t>
            </a:r>
            <a:r>
              <a:rPr lang="es-SV" sz="1800" dirty="0" smtClean="0">
                <a:solidFill>
                  <a:schemeClr val="accent1">
                    <a:lumMod val="75000"/>
                  </a:schemeClr>
                </a:solidFill>
                <a:latin typeface="Oswald" charset="0"/>
              </a:rPr>
              <a:t>de las </a:t>
            </a:r>
            <a:r>
              <a:rPr lang="es-SV" sz="1800" dirty="0">
                <a:solidFill>
                  <a:schemeClr val="accent1">
                    <a:lumMod val="75000"/>
                  </a:schemeClr>
                </a:solidFill>
                <a:latin typeface="Oswald" charset="0"/>
              </a:rPr>
              <a:t>unidades y centros penitenciarios.</a:t>
            </a:r>
          </a:p>
          <a:p>
            <a:pPr marL="285750" lvl="0" indent="-285750" algn="just">
              <a:buFont typeface="Arial" pitchFamily="34" charset="0"/>
              <a:buChar char="•"/>
            </a:pPr>
            <a:r>
              <a:rPr lang="es-SV" sz="1800" dirty="0">
                <a:solidFill>
                  <a:schemeClr val="accent1">
                    <a:lumMod val="75000"/>
                  </a:schemeClr>
                </a:solidFill>
                <a:latin typeface="Oswald" charset="0"/>
              </a:rPr>
              <a:t>Brindar asesoría técnica en el uso de software.</a:t>
            </a:r>
          </a:p>
          <a:p>
            <a:pPr marL="285750" lvl="0" indent="-285750" algn="just">
              <a:buFont typeface="Arial" pitchFamily="34" charset="0"/>
              <a:buChar char="•"/>
            </a:pPr>
            <a:r>
              <a:rPr lang="es-SV" sz="1800" dirty="0">
                <a:solidFill>
                  <a:schemeClr val="accent1">
                    <a:lumMod val="75000"/>
                  </a:schemeClr>
                </a:solidFill>
                <a:latin typeface="Oswald" charset="0"/>
              </a:rPr>
              <a:t>Elaborar diagnósticos de necesidades de equipos, señalando especificaciones </a:t>
            </a:r>
            <a:r>
              <a:rPr lang="es-SV" sz="1800" dirty="0" smtClean="0">
                <a:solidFill>
                  <a:schemeClr val="accent1">
                    <a:lumMod val="75000"/>
                  </a:schemeClr>
                </a:solidFill>
                <a:latin typeface="Oswald" charset="0"/>
              </a:rPr>
              <a:t>básicas para </a:t>
            </a:r>
            <a:r>
              <a:rPr lang="es-SV" sz="1800" dirty="0">
                <a:solidFill>
                  <a:schemeClr val="accent1">
                    <a:lumMod val="75000"/>
                  </a:schemeClr>
                </a:solidFill>
                <a:latin typeface="Oswald" charset="0"/>
              </a:rPr>
              <a:t>los </a:t>
            </a:r>
            <a:r>
              <a:rPr lang="es-SV" sz="1800" dirty="0" smtClean="0">
                <a:solidFill>
                  <a:schemeClr val="accent1">
                    <a:lumMod val="75000"/>
                  </a:schemeClr>
                </a:solidFill>
                <a:latin typeface="Oswald" charset="0"/>
              </a:rPr>
              <a:t>requerimientos, entre otras funciones.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6			Personal Masculino: 10</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899592" y="555526"/>
            <a:ext cx="748883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Ing. José Oscar Rafael Díaz García. </a:t>
            </a:r>
            <a:r>
              <a:rPr lang="es-SV" sz="1400" b="1" dirty="0">
                <a:solidFill>
                  <a:schemeClr val="accent1">
                    <a:lumMod val="75000"/>
                  </a:schemeClr>
                </a:solidFill>
                <a:effectLst>
                  <a:outerShdw blurRad="38100" dist="38100" dir="2700000" algn="tl">
                    <a:srgbClr val="000000">
                      <a:alpha val="43137"/>
                    </a:srgbClr>
                  </a:outerShdw>
                </a:effectLst>
              </a:rPr>
              <a:t>Jefe Unidad de Tecnología y Desarrollo </a:t>
            </a:r>
            <a:r>
              <a:rPr lang="es-SV" sz="1400" b="1" dirty="0" smtClean="0">
                <a:solidFill>
                  <a:schemeClr val="accent1">
                    <a:lumMod val="75000"/>
                  </a:schemeClr>
                </a:solidFill>
                <a:effectLst>
                  <a:outerShdw blurRad="38100" dist="38100" dir="2700000" algn="tl">
                    <a:srgbClr val="000000">
                      <a:alpha val="43137"/>
                    </a:srgbClr>
                  </a:outerShdw>
                </a:effectLst>
              </a:rPr>
              <a:t>Informático.</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6004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30"/>
          <p:cNvSpPr/>
          <p:nvPr/>
        </p:nvSpPr>
        <p:spPr>
          <a:xfrm>
            <a:off x="899592" y="483518"/>
            <a:ext cx="7403520" cy="432048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Secundaria Financiera. </a:t>
            </a:r>
          </a:p>
          <a:p>
            <a:pPr lvl="0" algn="ctr"/>
            <a:endParaRPr lang="es-SV" sz="1800" b="1" dirty="0" smtClean="0">
              <a:solidFill>
                <a:schemeClr val="accent1">
                  <a:lumMod val="75000"/>
                </a:schemeClr>
              </a:solidFill>
              <a:latin typeface="Oswald" charset="0"/>
            </a:endParaRPr>
          </a:p>
          <a:p>
            <a:pPr lvl="0" algn="ctr"/>
            <a:endParaRPr lang="es-SV" sz="1800" b="1" dirty="0">
              <a:solidFill>
                <a:schemeClr val="accent1">
                  <a:lumMod val="75000"/>
                </a:schemeClr>
              </a:solidFill>
              <a:latin typeface="Oswald" charset="0"/>
            </a:endParaRPr>
          </a:p>
          <a:p>
            <a:pPr lvl="0" algn="ct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800" dirty="0">
                <a:solidFill>
                  <a:schemeClr val="accent1">
                    <a:lumMod val="75000"/>
                  </a:schemeClr>
                </a:solidFill>
                <a:latin typeface="Oswald" charset="0"/>
              </a:rPr>
              <a:t>Participar e integrar el Comité de Formulación del Presupuesto Institucional.</a:t>
            </a:r>
          </a:p>
          <a:p>
            <a:pPr marL="285750" lvl="0" indent="-285750" algn="just">
              <a:buFont typeface="Arial" pitchFamily="34" charset="0"/>
              <a:buChar char="•"/>
            </a:pPr>
            <a:r>
              <a:rPr lang="es-SV" sz="1800" dirty="0">
                <a:solidFill>
                  <a:schemeClr val="accent1">
                    <a:lumMod val="75000"/>
                  </a:schemeClr>
                </a:solidFill>
                <a:latin typeface="Oswald" charset="0"/>
              </a:rPr>
              <a:t>Participar en reuniones de trabajo con la máxima autoridad o responsable de la </a:t>
            </a:r>
            <a:r>
              <a:rPr lang="es-SV" sz="1800" dirty="0" smtClean="0">
                <a:solidFill>
                  <a:schemeClr val="accent1">
                    <a:lumMod val="75000"/>
                  </a:schemeClr>
                </a:solidFill>
                <a:latin typeface="Oswald" charset="0"/>
              </a:rPr>
              <a:t>Unidad Financiera </a:t>
            </a:r>
            <a:r>
              <a:rPr lang="es-SV" sz="1800" dirty="0">
                <a:solidFill>
                  <a:schemeClr val="accent1">
                    <a:lumMod val="75000"/>
                  </a:schemeClr>
                </a:solidFill>
                <a:latin typeface="Oswald" charset="0"/>
              </a:rPr>
              <a:t>a fin de recibir lineamientos internos para la Formulación del Presupuesto y Plan Anual de Trabajo del próximo ejercicio fiscal, con base a la política </a:t>
            </a:r>
            <a:r>
              <a:rPr lang="es-SV" sz="1800" dirty="0" smtClean="0">
                <a:solidFill>
                  <a:schemeClr val="accent1">
                    <a:lumMod val="75000"/>
                  </a:schemeClr>
                </a:solidFill>
                <a:latin typeface="Oswald" charset="0"/>
              </a:rPr>
              <a:t>presupuestaria establecida </a:t>
            </a:r>
            <a:r>
              <a:rPr lang="es-SV" sz="1800" dirty="0">
                <a:solidFill>
                  <a:schemeClr val="accent1">
                    <a:lumMod val="75000"/>
                  </a:schemeClr>
                </a:solidFill>
                <a:latin typeface="Oswald" charset="0"/>
              </a:rPr>
              <a:t>para la Dirección General.</a:t>
            </a:r>
          </a:p>
          <a:p>
            <a:pPr marL="285750" lvl="0" indent="-285750" algn="just">
              <a:buFont typeface="Arial" pitchFamily="34" charset="0"/>
              <a:buChar char="•"/>
            </a:pPr>
            <a:r>
              <a:rPr lang="es-SV" sz="1800" dirty="0">
                <a:solidFill>
                  <a:schemeClr val="accent1">
                    <a:lumMod val="75000"/>
                  </a:schemeClr>
                </a:solidFill>
                <a:latin typeface="Oswald" charset="0"/>
              </a:rPr>
              <a:t>Validar el presupuesto preliminar de la unidad secundaria.</a:t>
            </a:r>
          </a:p>
          <a:p>
            <a:pPr marL="285750" lvl="0" indent="-285750" algn="just">
              <a:buFont typeface="Arial" pitchFamily="34" charset="0"/>
              <a:buChar char="•"/>
            </a:pPr>
            <a:r>
              <a:rPr lang="es-SV" sz="1800" dirty="0">
                <a:solidFill>
                  <a:schemeClr val="accent1">
                    <a:lumMod val="75000"/>
                  </a:schemeClr>
                </a:solidFill>
                <a:latin typeface="Oswald" charset="0"/>
              </a:rPr>
              <a:t>Coordinar conjuntamente con la subdirección general administrativa y la Unidad</a:t>
            </a:r>
          </a:p>
          <a:p>
            <a:pPr marL="285750" lvl="0" indent="-285750" algn="just">
              <a:buFont typeface="Arial" pitchFamily="34" charset="0"/>
              <a:buChar char="•"/>
            </a:pPr>
            <a:r>
              <a:rPr lang="es-SV" sz="1800" dirty="0">
                <a:solidFill>
                  <a:schemeClr val="accent1">
                    <a:lumMod val="75000"/>
                  </a:schemeClr>
                </a:solidFill>
                <a:latin typeface="Oswald" charset="0"/>
              </a:rPr>
              <a:t>Financiera la distribución del Techo Presupuestario asignado a la </a:t>
            </a:r>
            <a:r>
              <a:rPr lang="es-SV" sz="1800" dirty="0" smtClean="0">
                <a:solidFill>
                  <a:schemeClr val="accent1">
                    <a:lumMod val="75000"/>
                  </a:schemeClr>
                </a:solidFill>
                <a:latin typeface="Oswald" charset="0"/>
              </a:rPr>
              <a:t>misma, entre otras funciones.</a:t>
            </a:r>
          </a:p>
          <a:p>
            <a:pPr lvl="0" algn="ctr"/>
            <a:r>
              <a:rPr lang="es-SV" sz="1800" dirty="0" smtClean="0">
                <a:solidFill>
                  <a:schemeClr val="accent1">
                    <a:lumMod val="75000"/>
                  </a:schemeClr>
                </a:solidFill>
                <a:latin typeface="Oswald" charset="0"/>
              </a:rPr>
              <a:t>Cantidad de Personal:</a:t>
            </a: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9			Personal Masculino: 12</a:t>
            </a:r>
          </a:p>
          <a:p>
            <a:pPr marL="285750" lvl="0" indent="-285750" algn="ctr">
              <a:buFont typeface="Wingdings" pitchFamily="2" charset="2"/>
              <a:buChar char="q"/>
            </a:pPr>
            <a:endParaRPr lang="es-SV" dirty="0" smtClean="0">
              <a:solidFill>
                <a:srgbClr val="FFFFFF"/>
              </a:solidFill>
              <a:latin typeface="Oswald" charset="0"/>
            </a:endParaRPr>
          </a:p>
        </p:txBody>
      </p:sp>
      <p:sp>
        <p:nvSpPr>
          <p:cNvPr id="4" name="Shape 229"/>
          <p:cNvSpPr txBox="1">
            <a:spLocks/>
          </p:cNvSpPr>
          <p:nvPr/>
        </p:nvSpPr>
        <p:spPr>
          <a:xfrm>
            <a:off x="899592" y="699542"/>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Licda. </a:t>
            </a:r>
            <a:r>
              <a:rPr lang="pt-BR" sz="1400" b="1" dirty="0">
                <a:solidFill>
                  <a:schemeClr val="accent1">
                    <a:lumMod val="75000"/>
                  </a:schemeClr>
                </a:solidFill>
                <a:effectLst>
                  <a:outerShdw blurRad="38100" dist="38100" dir="2700000" algn="tl">
                    <a:srgbClr val="000000">
                      <a:alpha val="43137"/>
                    </a:srgbClr>
                  </a:outerShdw>
                </a:effectLst>
              </a:rPr>
              <a:t>Silvia </a:t>
            </a:r>
            <a:r>
              <a:rPr lang="pt-BR" sz="1400" b="1" dirty="0" smtClean="0">
                <a:solidFill>
                  <a:schemeClr val="accent1">
                    <a:lumMod val="75000"/>
                  </a:schemeClr>
                </a:solidFill>
                <a:effectLst>
                  <a:outerShdw blurRad="38100" dist="38100" dir="2700000" algn="tl">
                    <a:srgbClr val="000000">
                      <a:alpha val="43137"/>
                    </a:srgbClr>
                  </a:outerShdw>
                </a:effectLst>
              </a:rPr>
              <a:t>Roxana Alas </a:t>
            </a:r>
            <a:r>
              <a:rPr lang="pt-BR" sz="1400" b="1" dirty="0">
                <a:solidFill>
                  <a:schemeClr val="accent1">
                    <a:lumMod val="75000"/>
                  </a:schemeClr>
                </a:solidFill>
                <a:effectLst>
                  <a:outerShdw blurRad="38100" dist="38100" dir="2700000" algn="tl">
                    <a:srgbClr val="000000">
                      <a:alpha val="43137"/>
                    </a:srgbClr>
                  </a:outerShdw>
                </a:effectLst>
              </a:rPr>
              <a:t>de </a:t>
            </a:r>
            <a:r>
              <a:rPr lang="pt-BR" sz="1400" b="1" dirty="0" err="1">
                <a:solidFill>
                  <a:schemeClr val="accent1">
                    <a:lumMod val="75000"/>
                  </a:schemeClr>
                </a:solidFill>
                <a:effectLst>
                  <a:outerShdw blurRad="38100" dist="38100" dir="2700000" algn="tl">
                    <a:srgbClr val="000000">
                      <a:alpha val="43137"/>
                    </a:srgbClr>
                  </a:outerShdw>
                </a:effectLst>
              </a:rPr>
              <a:t>Cortéz</a:t>
            </a:r>
            <a:r>
              <a:rPr lang="es-SV" sz="1400" b="1" dirty="0">
                <a:solidFill>
                  <a:schemeClr val="accent1">
                    <a:lumMod val="75000"/>
                  </a:schemeClr>
                </a:solidFill>
                <a:effectLst>
                  <a:outerShdw blurRad="38100" dist="38100" dir="2700000" algn="tl">
                    <a:srgbClr val="000000">
                      <a:alpha val="43137"/>
                    </a:srgbClr>
                  </a:outerShdw>
                </a:effectLst>
              </a:rPr>
              <a:t>. </a:t>
            </a:r>
            <a:r>
              <a:rPr lang="es-SV" sz="1400" b="1" dirty="0" smtClean="0">
                <a:solidFill>
                  <a:schemeClr val="accent1">
                    <a:lumMod val="75000"/>
                  </a:schemeClr>
                </a:solidFill>
                <a:effectLst>
                  <a:outerShdw blurRad="38100" dist="38100" dir="2700000" algn="tl">
                    <a:srgbClr val="000000">
                      <a:alpha val="43137"/>
                    </a:srgbClr>
                  </a:outerShdw>
                </a:effectLst>
              </a:rPr>
              <a:t>Jefa </a:t>
            </a:r>
            <a:r>
              <a:rPr lang="es-SV" sz="1400" b="1" dirty="0">
                <a:solidFill>
                  <a:schemeClr val="accent1">
                    <a:lumMod val="75000"/>
                  </a:schemeClr>
                </a:solidFill>
                <a:effectLst>
                  <a:outerShdw blurRad="38100" dist="38100" dir="2700000" algn="tl">
                    <a:srgbClr val="000000">
                      <a:alpha val="43137"/>
                    </a:srgbClr>
                  </a:outerShdw>
                </a:effectLst>
              </a:rPr>
              <a:t>de Unidad Secundaria </a:t>
            </a:r>
            <a:r>
              <a:rPr lang="es-SV" sz="1400" b="1" dirty="0" smtClean="0">
                <a:solidFill>
                  <a:schemeClr val="accent1">
                    <a:lumMod val="75000"/>
                  </a:schemeClr>
                </a:solidFill>
                <a:effectLst>
                  <a:outerShdw blurRad="38100" dist="38100" dir="2700000" algn="tl">
                    <a:srgbClr val="000000">
                      <a:alpha val="43137"/>
                    </a:srgbClr>
                  </a:outerShdw>
                </a:effectLst>
              </a:rPr>
              <a:t>Financiera</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501795"/>
            <a:ext cx="666862" cy="604406"/>
          </a:xfrm>
          <a:prstGeom prst="rect">
            <a:avLst/>
          </a:prstGeom>
        </p:spPr>
      </p:pic>
    </p:spTree>
    <p:extLst>
      <p:ext uri="{BB962C8B-B14F-4D97-AF65-F5344CB8AC3E}">
        <p14:creationId xmlns:p14="http://schemas.microsoft.com/office/powerpoint/2010/main" val="1540572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72008"/>
            <a:ext cx="7403520" cy="5020022"/>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Tienda Institucional. </a:t>
            </a: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lgn="ct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800" dirty="0" smtClean="0">
                <a:solidFill>
                  <a:schemeClr val="accent1">
                    <a:lumMod val="75000"/>
                  </a:schemeClr>
                </a:solidFill>
                <a:latin typeface="Oswald" charset="0"/>
              </a:rPr>
              <a:t>Elaborar </a:t>
            </a:r>
            <a:r>
              <a:rPr lang="es-SV" sz="1800" dirty="0">
                <a:solidFill>
                  <a:schemeClr val="accent1">
                    <a:lumMod val="75000"/>
                  </a:schemeClr>
                </a:solidFill>
                <a:latin typeface="Oswald" charset="0"/>
              </a:rPr>
              <a:t>y aprobar el presupuesto anual de la Tienda Institucional.</a:t>
            </a:r>
          </a:p>
          <a:p>
            <a:pPr marL="285750" lvl="0" indent="-285750" algn="just">
              <a:buFont typeface="Arial" pitchFamily="34" charset="0"/>
              <a:buChar char="•"/>
            </a:pPr>
            <a:r>
              <a:rPr lang="es-SV" sz="1800" dirty="0" smtClean="0">
                <a:solidFill>
                  <a:schemeClr val="accent1">
                    <a:lumMod val="75000"/>
                  </a:schemeClr>
                </a:solidFill>
                <a:latin typeface="Oswald" charset="0"/>
              </a:rPr>
              <a:t>Gestionar </a:t>
            </a:r>
            <a:r>
              <a:rPr lang="es-SV" sz="1800" dirty="0">
                <a:solidFill>
                  <a:schemeClr val="accent1">
                    <a:lumMod val="75000"/>
                  </a:schemeClr>
                </a:solidFill>
                <a:latin typeface="Oswald" charset="0"/>
              </a:rPr>
              <a:t>la autorización para el traslado de fondos a la cuenta de fondos ajenos en </a:t>
            </a:r>
            <a:r>
              <a:rPr lang="es-SV" sz="1800" dirty="0" smtClean="0">
                <a:solidFill>
                  <a:schemeClr val="accent1">
                    <a:lumMod val="75000"/>
                  </a:schemeClr>
                </a:solidFill>
                <a:latin typeface="Oswald" charset="0"/>
              </a:rPr>
              <a:t>custodia de </a:t>
            </a:r>
            <a:r>
              <a:rPr lang="es-SV" sz="1800" dirty="0">
                <a:solidFill>
                  <a:schemeClr val="accent1">
                    <a:lumMod val="75000"/>
                  </a:schemeClr>
                </a:solidFill>
                <a:latin typeface="Oswald" charset="0"/>
              </a:rPr>
              <a:t>la Dirección General de Tesorería del Ministerio de Hacienda.</a:t>
            </a:r>
          </a:p>
          <a:p>
            <a:pPr marL="285750" lvl="0" indent="-285750" algn="just">
              <a:buFont typeface="Arial" pitchFamily="34" charset="0"/>
              <a:buChar char="•"/>
            </a:pPr>
            <a:r>
              <a:rPr lang="es-SV" sz="1800" dirty="0" smtClean="0">
                <a:solidFill>
                  <a:schemeClr val="accent1">
                    <a:lumMod val="75000"/>
                  </a:schemeClr>
                </a:solidFill>
                <a:latin typeface="Oswald" charset="0"/>
              </a:rPr>
              <a:t>Autorizar </a:t>
            </a:r>
            <a:r>
              <a:rPr lang="es-SV" sz="1800" dirty="0">
                <a:solidFill>
                  <a:schemeClr val="accent1">
                    <a:lumMod val="75000"/>
                  </a:schemeClr>
                </a:solidFill>
                <a:latin typeface="Oswald" charset="0"/>
              </a:rPr>
              <a:t>el pago de planilla al personal de tiendas con Visto de bueno de la </a:t>
            </a:r>
            <a:r>
              <a:rPr lang="es-SV" sz="1800" dirty="0" smtClean="0">
                <a:solidFill>
                  <a:schemeClr val="accent1">
                    <a:lumMod val="75000"/>
                  </a:schemeClr>
                </a:solidFill>
                <a:latin typeface="Oswald" charset="0"/>
              </a:rPr>
              <a:t>Subdirección General </a:t>
            </a:r>
            <a:r>
              <a:rPr lang="es-SV" sz="1800" dirty="0">
                <a:solidFill>
                  <a:schemeClr val="accent1">
                    <a:lumMod val="75000"/>
                  </a:schemeClr>
                </a:solidFill>
                <a:latin typeface="Oswald" charset="0"/>
              </a:rPr>
              <a:t>Administrativa y Recursos Humanos.</a:t>
            </a:r>
          </a:p>
          <a:p>
            <a:pPr marL="285750" lvl="0" indent="-285750" algn="just">
              <a:buFont typeface="Arial" pitchFamily="34" charset="0"/>
              <a:buChar char="•"/>
            </a:pPr>
            <a:r>
              <a:rPr lang="es-SV" sz="1800" dirty="0">
                <a:solidFill>
                  <a:schemeClr val="accent1">
                    <a:lumMod val="75000"/>
                  </a:schemeClr>
                </a:solidFill>
                <a:latin typeface="Oswald" charset="0"/>
              </a:rPr>
              <a:t>Coordinar la liquidación del personal cesado.</a:t>
            </a:r>
          </a:p>
          <a:p>
            <a:pPr marL="285750" lvl="0" indent="-285750" algn="just">
              <a:buFont typeface="Arial" pitchFamily="34" charset="0"/>
              <a:buChar char="•"/>
            </a:pPr>
            <a:r>
              <a:rPr lang="es-SV" sz="1800" dirty="0" smtClean="0">
                <a:solidFill>
                  <a:schemeClr val="accent1">
                    <a:lumMod val="75000"/>
                  </a:schemeClr>
                </a:solidFill>
                <a:latin typeface="Oswald" charset="0"/>
              </a:rPr>
              <a:t>Verificar </a:t>
            </a:r>
            <a:r>
              <a:rPr lang="es-SV" sz="1800" dirty="0">
                <a:solidFill>
                  <a:schemeClr val="accent1">
                    <a:lumMod val="75000"/>
                  </a:schemeClr>
                </a:solidFill>
                <a:latin typeface="Oswald" charset="0"/>
              </a:rPr>
              <a:t>y autorizar las cuentas por pagar.</a:t>
            </a:r>
          </a:p>
          <a:p>
            <a:pPr marL="285750" lvl="0" indent="-285750" algn="just">
              <a:buFont typeface="Arial" pitchFamily="34" charset="0"/>
              <a:buChar char="•"/>
            </a:pPr>
            <a:r>
              <a:rPr lang="es-SV" sz="1800" dirty="0">
                <a:solidFill>
                  <a:schemeClr val="accent1">
                    <a:lumMod val="75000"/>
                  </a:schemeClr>
                </a:solidFill>
                <a:latin typeface="Oswald" charset="0"/>
              </a:rPr>
              <a:t>Autorizar la asignación de pagos a proveedores</a:t>
            </a:r>
            <a:r>
              <a:rPr lang="es-SV" sz="1800" dirty="0" smtClean="0">
                <a:solidFill>
                  <a:schemeClr val="accent1">
                    <a:lumMod val="75000"/>
                  </a:schemeClr>
                </a:solidFill>
                <a:latin typeface="Oswald" charset="0"/>
              </a:rPr>
              <a:t>.</a:t>
            </a: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800" dirty="0">
                <a:solidFill>
                  <a:schemeClr val="accent1">
                    <a:lumMod val="75000"/>
                  </a:schemeClr>
                </a:solidFill>
                <a:latin typeface="Oswald" charset="0"/>
              </a:rPr>
              <a:t>Gestionar y autorizar las solicitudes de apoyo de las diferentes unidades o </a:t>
            </a:r>
            <a:r>
              <a:rPr lang="es-SV" sz="1800" dirty="0" smtClean="0">
                <a:solidFill>
                  <a:schemeClr val="accent1">
                    <a:lumMod val="75000"/>
                  </a:schemeClr>
                </a:solidFill>
                <a:latin typeface="Oswald" charset="0"/>
              </a:rPr>
              <a:t>centros penitenciarios.</a:t>
            </a:r>
          </a:p>
          <a:p>
            <a:pPr marL="285750" lvl="0" indent="-285750" algn="just">
              <a:buFont typeface="Arial" pitchFamily="34" charset="0"/>
              <a:buChar char="•"/>
            </a:pPr>
            <a:r>
              <a:rPr lang="es-SV" sz="1800" dirty="0" smtClean="0">
                <a:solidFill>
                  <a:schemeClr val="accent1">
                    <a:lumMod val="75000"/>
                  </a:schemeClr>
                </a:solidFill>
                <a:latin typeface="Oswald" charset="0"/>
              </a:rPr>
              <a:t>Velar </a:t>
            </a:r>
            <a:r>
              <a:rPr lang="es-SV" sz="1800" dirty="0">
                <a:solidFill>
                  <a:schemeClr val="accent1">
                    <a:lumMod val="75000"/>
                  </a:schemeClr>
                </a:solidFill>
                <a:latin typeface="Oswald" charset="0"/>
              </a:rPr>
              <a:t>por el buen funcionamiento de las tiendas de los centros penitenciarios.</a:t>
            </a:r>
            <a:endParaRPr lang="es-SV" sz="1800" dirty="0" smtClean="0">
              <a:solidFill>
                <a:schemeClr val="accent1">
                  <a:lumMod val="75000"/>
                </a:schemeClr>
              </a:solidFill>
              <a:latin typeface="Oswald" charset="0"/>
            </a:endParaRPr>
          </a:p>
          <a:p>
            <a:pPr marL="285750" lvl="0" indent="-285750" algn="just">
              <a:buFont typeface="Arial" pitchFamily="34" charset="0"/>
              <a:buChar char="•"/>
            </a:pP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800" dirty="0" smtClean="0">
                <a:solidFill>
                  <a:schemeClr val="accent1">
                    <a:lumMod val="75000"/>
                  </a:schemeClr>
                </a:solidFill>
                <a:latin typeface="Oswald" charset="0"/>
              </a:rPr>
              <a:t>Cantidad de Personal:</a:t>
            </a: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9			Personal Masculino: 12</a:t>
            </a:r>
          </a:p>
          <a:p>
            <a:pPr marL="285750" lvl="0" indent="-285750" algn="ctr">
              <a:buFont typeface="Wingdings" pitchFamily="2" charset="2"/>
              <a:buChar char="q"/>
            </a:pPr>
            <a:endParaRPr lang="es-SV" dirty="0" smtClean="0">
              <a:solidFill>
                <a:srgbClr val="FFFFFF"/>
              </a:solidFill>
              <a:latin typeface="Oswald" charset="0"/>
            </a:endParaRPr>
          </a:p>
        </p:txBody>
      </p:sp>
      <p:sp>
        <p:nvSpPr>
          <p:cNvPr id="3" name="Shape 229"/>
          <p:cNvSpPr txBox="1">
            <a:spLocks/>
          </p:cNvSpPr>
          <p:nvPr/>
        </p:nvSpPr>
        <p:spPr>
          <a:xfrm>
            <a:off x="864532" y="267494"/>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Carolina Elizabeth </a:t>
            </a:r>
            <a:r>
              <a:rPr lang="es-SV" sz="1400" b="1" dirty="0" err="1" smtClean="0">
                <a:solidFill>
                  <a:schemeClr val="accent1">
                    <a:lumMod val="75000"/>
                  </a:schemeClr>
                </a:solidFill>
                <a:effectLst>
                  <a:outerShdw blurRad="38100" dist="38100" dir="2700000" algn="tl">
                    <a:srgbClr val="000000">
                      <a:alpha val="43137"/>
                    </a:srgbClr>
                  </a:outerShdw>
                </a:effectLst>
              </a:rPr>
              <a:t>Tespan</a:t>
            </a:r>
            <a:r>
              <a:rPr lang="es-SV" sz="1400" b="1" dirty="0" smtClean="0">
                <a:solidFill>
                  <a:schemeClr val="accent1">
                    <a:lumMod val="75000"/>
                  </a:schemeClr>
                </a:solidFill>
                <a:effectLst>
                  <a:outerShdw blurRad="38100" dist="38100" dir="2700000" algn="tl">
                    <a:srgbClr val="000000">
                      <a:alpha val="43137"/>
                    </a:srgbClr>
                  </a:outerShdw>
                </a:effectLst>
              </a:rPr>
              <a:t> de </a:t>
            </a:r>
            <a:r>
              <a:rPr lang="es-SV" sz="1400" b="1" dirty="0" err="1" smtClean="0">
                <a:solidFill>
                  <a:schemeClr val="accent1">
                    <a:lumMod val="75000"/>
                  </a:schemeClr>
                </a:solidFill>
                <a:effectLst>
                  <a:outerShdw blurRad="38100" dist="38100" dir="2700000" algn="tl">
                    <a:srgbClr val="000000">
                      <a:alpha val="43137"/>
                    </a:srgbClr>
                  </a:outerShdw>
                </a:effectLst>
              </a:rPr>
              <a:t>Turcios</a:t>
            </a:r>
            <a:r>
              <a:rPr lang="es-SV" sz="1400" b="1" dirty="0" smtClean="0">
                <a:solidFill>
                  <a:schemeClr val="accent1">
                    <a:lumMod val="75000"/>
                  </a:schemeClr>
                </a:solidFill>
                <a:effectLst>
                  <a:outerShdw blurRad="38100" dist="38100" dir="2700000" algn="tl">
                    <a:srgbClr val="000000">
                      <a:alpha val="43137"/>
                    </a:srgbClr>
                  </a:outerShdw>
                </a:effectLst>
              </a:rPr>
              <a:t>. Jefa </a:t>
            </a:r>
            <a:r>
              <a:rPr lang="es-SV" sz="1400" b="1" dirty="0">
                <a:solidFill>
                  <a:schemeClr val="accent1">
                    <a:lumMod val="75000"/>
                  </a:schemeClr>
                </a:solidFill>
                <a:effectLst>
                  <a:outerShdw blurRad="38100" dist="38100" dir="2700000" algn="tl">
                    <a:srgbClr val="000000">
                      <a:alpha val="43137"/>
                    </a:srgbClr>
                  </a:outerShdw>
                </a:effectLst>
              </a:rPr>
              <a:t>de </a:t>
            </a:r>
            <a:r>
              <a:rPr lang="es-SV" sz="1400" b="1" dirty="0" smtClean="0">
                <a:solidFill>
                  <a:schemeClr val="accent1">
                    <a:lumMod val="75000"/>
                  </a:schemeClr>
                </a:solidFill>
                <a:effectLst>
                  <a:outerShdw blurRad="38100" dist="38100" dir="2700000" algn="tl">
                    <a:srgbClr val="000000">
                      <a:alpha val="43137"/>
                    </a:srgbClr>
                  </a:outerShdw>
                </a:effectLst>
              </a:rPr>
              <a:t>Tienda Institucional</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pic>
        <p:nvPicPr>
          <p:cNvPr id="4" name="3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501795"/>
            <a:ext cx="666862" cy="604406"/>
          </a:xfrm>
          <a:prstGeom prst="rect">
            <a:avLst/>
          </a:prstGeom>
        </p:spPr>
      </p:pic>
    </p:spTree>
    <p:extLst>
      <p:ext uri="{BB962C8B-B14F-4D97-AF65-F5344CB8AC3E}">
        <p14:creationId xmlns:p14="http://schemas.microsoft.com/office/powerpoint/2010/main" val="3876199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339502"/>
            <a:ext cx="7403520" cy="468052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Gestión Documental y Archivos. </a:t>
            </a:r>
          </a:p>
          <a:p>
            <a:pPr lvl="0" algn="ctr"/>
            <a:endParaRPr lang="es-SV" sz="1800" b="1" dirty="0" smtClean="0">
              <a:solidFill>
                <a:schemeClr val="accent1">
                  <a:lumMod val="75000"/>
                </a:schemeClr>
              </a:solidFill>
              <a:latin typeface="Oswald" charset="0"/>
            </a:endParaRPr>
          </a:p>
          <a:p>
            <a:pPr lvl="0" algn="ct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dirty="0" smtClean="0">
                <a:solidFill>
                  <a:schemeClr val="accent1">
                    <a:lumMod val="75000"/>
                  </a:schemeClr>
                </a:solidFill>
                <a:latin typeface="Oswald" charset="0"/>
              </a:rPr>
              <a:t>Le corresponde:</a:t>
            </a:r>
            <a:endParaRPr lang="es-SV" dirty="0">
              <a:solidFill>
                <a:schemeClr val="accent1">
                  <a:lumMod val="75000"/>
                </a:schemeClr>
              </a:solidFill>
              <a:latin typeface="Oswald" charset="0"/>
            </a:endParaRPr>
          </a:p>
          <a:p>
            <a:pPr marL="285750" lvl="0" indent="-285750" algn="just">
              <a:buFont typeface="Arial" pitchFamily="34" charset="0"/>
              <a:buChar char="•"/>
            </a:pPr>
            <a:r>
              <a:rPr lang="es-SV" dirty="0">
                <a:solidFill>
                  <a:schemeClr val="accent1">
                    <a:lumMod val="75000"/>
                  </a:schemeClr>
                </a:solidFill>
                <a:latin typeface="Oswald" charset="0"/>
              </a:rPr>
              <a:t>Crear </a:t>
            </a:r>
            <a:r>
              <a:rPr lang="es-SV" dirty="0" smtClean="0">
                <a:solidFill>
                  <a:schemeClr val="accent1">
                    <a:lumMod val="75000"/>
                  </a:schemeClr>
                </a:solidFill>
                <a:latin typeface="Oswald" charset="0"/>
              </a:rPr>
              <a:t>políticas, </a:t>
            </a:r>
            <a:r>
              <a:rPr lang="es-SV" dirty="0">
                <a:solidFill>
                  <a:schemeClr val="accent1">
                    <a:lumMod val="75000"/>
                  </a:schemeClr>
                </a:solidFill>
                <a:latin typeface="Oswald" charset="0"/>
              </a:rPr>
              <a:t>manuales y prácticas, para su implementación, desarrollo continuo </a:t>
            </a:r>
            <a:r>
              <a:rPr lang="es-SV" dirty="0" smtClean="0">
                <a:solidFill>
                  <a:schemeClr val="accent1">
                    <a:lumMod val="75000"/>
                  </a:schemeClr>
                </a:solidFill>
                <a:latin typeface="Oswald" charset="0"/>
              </a:rPr>
              <a:t>y para </a:t>
            </a:r>
            <a:r>
              <a:rPr lang="es-SV" dirty="0">
                <a:solidFill>
                  <a:schemeClr val="accent1">
                    <a:lumMod val="75000"/>
                  </a:schemeClr>
                </a:solidFill>
                <a:latin typeface="Oswald" charset="0"/>
              </a:rPr>
              <a:t>garantizar la organización, conservación acceso a los documentos y archivos.</a:t>
            </a:r>
          </a:p>
          <a:p>
            <a:pPr marL="285750" lvl="0" indent="-285750" algn="just">
              <a:buFont typeface="Arial" pitchFamily="34" charset="0"/>
              <a:buChar char="•"/>
            </a:pPr>
            <a:r>
              <a:rPr lang="es-SV" dirty="0">
                <a:solidFill>
                  <a:schemeClr val="accent1">
                    <a:lumMod val="75000"/>
                  </a:schemeClr>
                </a:solidFill>
                <a:latin typeface="Oswald" charset="0"/>
              </a:rPr>
              <a:t>Planificar, dirigir y coordinar la </a:t>
            </a:r>
            <a:r>
              <a:rPr lang="es-SV" dirty="0" smtClean="0">
                <a:solidFill>
                  <a:schemeClr val="accent1">
                    <a:lumMod val="75000"/>
                  </a:schemeClr>
                </a:solidFill>
                <a:latin typeface="Oswald" charset="0"/>
              </a:rPr>
              <a:t>metodología </a:t>
            </a:r>
            <a:r>
              <a:rPr lang="es-SV" dirty="0">
                <a:solidFill>
                  <a:schemeClr val="accent1">
                    <a:lumMod val="75000"/>
                  </a:schemeClr>
                </a:solidFill>
                <a:latin typeface="Oswald" charset="0"/>
              </a:rPr>
              <a:t>de organización documental utilizada en </a:t>
            </a:r>
            <a:r>
              <a:rPr lang="es-SV" dirty="0" smtClean="0">
                <a:solidFill>
                  <a:schemeClr val="accent1">
                    <a:lumMod val="75000"/>
                  </a:schemeClr>
                </a:solidFill>
                <a:latin typeface="Oswald" charset="0"/>
              </a:rPr>
              <a:t>el archivo</a:t>
            </a:r>
            <a:r>
              <a:rPr lang="es-SV" dirty="0">
                <a:solidFill>
                  <a:schemeClr val="accent1">
                    <a:lumMod val="75000"/>
                  </a:schemeClr>
                </a:solidFill>
                <a:latin typeface="Oswald" charset="0"/>
              </a:rPr>
              <a:t>, especialmente en relación con el sistema de clasificación, </a:t>
            </a:r>
            <a:r>
              <a:rPr lang="es-SV" dirty="0" smtClean="0">
                <a:solidFill>
                  <a:schemeClr val="accent1">
                    <a:lumMod val="75000"/>
                  </a:schemeClr>
                </a:solidFill>
                <a:latin typeface="Oswald" charset="0"/>
              </a:rPr>
              <a:t>transferencias, instrumentos </a:t>
            </a:r>
            <a:r>
              <a:rPr lang="es-SV" dirty="0">
                <a:solidFill>
                  <a:schemeClr val="accent1">
                    <a:lumMod val="75000"/>
                  </a:schemeClr>
                </a:solidFill>
                <a:latin typeface="Oswald" charset="0"/>
              </a:rPr>
              <a:t>de descripción, preservación y conservación de la </a:t>
            </a:r>
            <a:r>
              <a:rPr lang="es-SV" dirty="0" smtClean="0">
                <a:solidFill>
                  <a:schemeClr val="accent1">
                    <a:lumMod val="75000"/>
                  </a:schemeClr>
                </a:solidFill>
                <a:latin typeface="Oswald" charset="0"/>
              </a:rPr>
              <a:t>documentación, calendario </a:t>
            </a:r>
            <a:r>
              <a:rPr lang="es-SV" dirty="0">
                <a:solidFill>
                  <a:schemeClr val="accent1">
                    <a:lumMod val="75000"/>
                  </a:schemeClr>
                </a:solidFill>
                <a:latin typeface="Oswald" charset="0"/>
              </a:rPr>
              <a:t>de conservación y eliminación, accesibilidad y consulta de la documentación. </a:t>
            </a:r>
            <a:endParaRPr lang="es-SV" dirty="0" smtClean="0">
              <a:solidFill>
                <a:schemeClr val="accent1">
                  <a:lumMod val="75000"/>
                </a:schemeClr>
              </a:solidFill>
              <a:latin typeface="Oswald" charset="0"/>
            </a:endParaRPr>
          </a:p>
          <a:p>
            <a:pPr marL="285750" lvl="0" indent="-285750" algn="just">
              <a:buFont typeface="Arial" pitchFamily="34" charset="0"/>
              <a:buChar char="•"/>
            </a:pPr>
            <a:r>
              <a:rPr lang="es-SV" dirty="0" smtClean="0">
                <a:solidFill>
                  <a:schemeClr val="accent1">
                    <a:lumMod val="75000"/>
                  </a:schemeClr>
                </a:solidFill>
                <a:latin typeface="Oswald" charset="0"/>
              </a:rPr>
              <a:t>Crear </a:t>
            </a:r>
            <a:r>
              <a:rPr lang="es-SV" dirty="0">
                <a:solidFill>
                  <a:schemeClr val="accent1">
                    <a:lumMod val="75000"/>
                  </a:schemeClr>
                </a:solidFill>
                <a:latin typeface="Oswald" charset="0"/>
              </a:rPr>
              <a:t>y utilizar instrumentos </a:t>
            </a:r>
            <a:r>
              <a:rPr lang="es-SV" dirty="0" smtClean="0">
                <a:solidFill>
                  <a:schemeClr val="accent1">
                    <a:lumMod val="75000"/>
                  </a:schemeClr>
                </a:solidFill>
                <a:latin typeface="Oswald" charset="0"/>
              </a:rPr>
              <a:t>archivísticos </a:t>
            </a:r>
            <a:r>
              <a:rPr lang="es-SV" dirty="0">
                <a:solidFill>
                  <a:schemeClr val="accent1">
                    <a:lumMod val="75000"/>
                  </a:schemeClr>
                </a:solidFill>
                <a:latin typeface="Oswald" charset="0"/>
              </a:rPr>
              <a:t>que aseguren la organización documental </a:t>
            </a:r>
            <a:r>
              <a:rPr lang="es-SV" dirty="0" smtClean="0">
                <a:solidFill>
                  <a:schemeClr val="accent1">
                    <a:lumMod val="75000"/>
                  </a:schemeClr>
                </a:solidFill>
                <a:latin typeface="Oswald" charset="0"/>
              </a:rPr>
              <a:t>y consulta </a:t>
            </a:r>
            <a:r>
              <a:rPr lang="es-SV" dirty="0">
                <a:solidFill>
                  <a:schemeClr val="accent1">
                    <a:lumMod val="75000"/>
                  </a:schemeClr>
                </a:solidFill>
                <a:latin typeface="Oswald" charset="0"/>
              </a:rPr>
              <a:t>tales como: Cuadro de Clasificación, Tabla de Valoración Documental, </a:t>
            </a:r>
            <a:r>
              <a:rPr lang="es-SV" dirty="0" smtClean="0">
                <a:solidFill>
                  <a:schemeClr val="accent1">
                    <a:lumMod val="75000"/>
                  </a:schemeClr>
                </a:solidFill>
                <a:latin typeface="Oswald" charset="0"/>
              </a:rPr>
              <a:t>Tabla de </a:t>
            </a:r>
            <a:r>
              <a:rPr lang="es-SV" dirty="0">
                <a:solidFill>
                  <a:schemeClr val="accent1">
                    <a:lumMod val="75000"/>
                  </a:schemeClr>
                </a:solidFill>
                <a:latin typeface="Oswald" charset="0"/>
              </a:rPr>
              <a:t>Plazos de Conservación Documental, Inventario, </a:t>
            </a:r>
            <a:r>
              <a:rPr lang="es-SV" dirty="0" smtClean="0">
                <a:solidFill>
                  <a:schemeClr val="accent1">
                    <a:lumMod val="75000"/>
                  </a:schemeClr>
                </a:solidFill>
                <a:latin typeface="Oswald" charset="0"/>
              </a:rPr>
              <a:t>Guía </a:t>
            </a:r>
            <a:r>
              <a:rPr lang="es-SV" dirty="0">
                <a:solidFill>
                  <a:schemeClr val="accent1">
                    <a:lumMod val="75000"/>
                  </a:schemeClr>
                </a:solidFill>
                <a:latin typeface="Oswald" charset="0"/>
              </a:rPr>
              <a:t>de Archivo, Manual </a:t>
            </a:r>
            <a:r>
              <a:rPr lang="es-SV" dirty="0" smtClean="0">
                <a:solidFill>
                  <a:schemeClr val="accent1">
                    <a:lumMod val="75000"/>
                  </a:schemeClr>
                </a:solidFill>
                <a:latin typeface="Oswald" charset="0"/>
              </a:rPr>
              <a:t>de Gestión </a:t>
            </a:r>
            <a:r>
              <a:rPr lang="es-SV" dirty="0">
                <a:solidFill>
                  <a:schemeClr val="accent1">
                    <a:lumMod val="75000"/>
                  </a:schemeClr>
                </a:solidFill>
                <a:latin typeface="Oswald" charset="0"/>
              </a:rPr>
              <a:t>de </a:t>
            </a:r>
            <a:r>
              <a:rPr lang="es-SV" dirty="0" err="1">
                <a:solidFill>
                  <a:schemeClr val="accent1">
                    <a:lumMod val="75000"/>
                  </a:schemeClr>
                </a:solidFill>
                <a:latin typeface="Oswald" charset="0"/>
              </a:rPr>
              <a:t>Ia</a:t>
            </a:r>
            <a:r>
              <a:rPr lang="es-SV" dirty="0">
                <a:solidFill>
                  <a:schemeClr val="accent1">
                    <a:lumMod val="75000"/>
                  </a:schemeClr>
                </a:solidFill>
                <a:latin typeface="Oswald" charset="0"/>
              </a:rPr>
              <a:t> Correspondencia, Manual de Consulta/préstamo, Manual </a:t>
            </a:r>
            <a:r>
              <a:rPr lang="es-SV" dirty="0" smtClean="0">
                <a:solidFill>
                  <a:schemeClr val="accent1">
                    <a:lumMod val="75000"/>
                  </a:schemeClr>
                </a:solidFill>
                <a:latin typeface="Oswald" charset="0"/>
              </a:rPr>
              <a:t>de Transferencia</a:t>
            </a:r>
            <a:r>
              <a:rPr lang="es-SV" dirty="0">
                <a:solidFill>
                  <a:schemeClr val="accent1">
                    <a:lumMod val="75000"/>
                  </a:schemeClr>
                </a:solidFill>
                <a:latin typeface="Oswald" charset="0"/>
              </a:rPr>
              <a:t>, Manual de </a:t>
            </a:r>
            <a:r>
              <a:rPr lang="es-SV" dirty="0" smtClean="0">
                <a:solidFill>
                  <a:schemeClr val="accent1">
                    <a:lumMod val="75000"/>
                  </a:schemeClr>
                </a:solidFill>
                <a:latin typeface="Oswald" charset="0"/>
              </a:rPr>
              <a:t>Expurgo/eliminación </a:t>
            </a:r>
            <a:r>
              <a:rPr lang="es-SV" dirty="0">
                <a:solidFill>
                  <a:schemeClr val="accent1">
                    <a:lumMod val="75000"/>
                  </a:schemeClr>
                </a:solidFill>
                <a:latin typeface="Oswald" charset="0"/>
              </a:rPr>
              <a:t>y Planes de emergencia/gestión y </a:t>
            </a:r>
            <a:r>
              <a:rPr lang="es-SV" dirty="0" smtClean="0">
                <a:solidFill>
                  <a:schemeClr val="accent1">
                    <a:lumMod val="75000"/>
                  </a:schemeClr>
                </a:solidFill>
                <a:latin typeface="Oswald" charset="0"/>
              </a:rPr>
              <a:t>de conservación </a:t>
            </a:r>
            <a:r>
              <a:rPr lang="es-SV" dirty="0">
                <a:solidFill>
                  <a:schemeClr val="accent1">
                    <a:lumMod val="75000"/>
                  </a:schemeClr>
                </a:solidFill>
                <a:latin typeface="Oswald" charset="0"/>
              </a:rPr>
              <a:t>que deben ser aprobados por el titular dela </a:t>
            </a:r>
            <a:r>
              <a:rPr lang="es-SV" dirty="0" smtClean="0">
                <a:solidFill>
                  <a:schemeClr val="accent1">
                    <a:lumMod val="75000"/>
                  </a:schemeClr>
                </a:solidFill>
                <a:latin typeface="Oswald" charset="0"/>
              </a:rPr>
              <a:t>Institución, </a:t>
            </a:r>
            <a:r>
              <a:rPr lang="es-SV" dirty="0">
                <a:solidFill>
                  <a:schemeClr val="accent1">
                    <a:lumMod val="75000"/>
                  </a:schemeClr>
                </a:solidFill>
                <a:latin typeface="Oswald" charset="0"/>
              </a:rPr>
              <a:t>entre otras funciones.</a:t>
            </a:r>
          </a:p>
          <a:p>
            <a:pPr lvl="0" algn="ctr"/>
            <a:endParaRPr lang="es-SV" sz="1600" dirty="0" smtClean="0">
              <a:solidFill>
                <a:schemeClr val="accent1">
                  <a:lumMod val="75000"/>
                </a:schemeClr>
              </a:solidFill>
              <a:latin typeface="Oswald" charset="0"/>
            </a:endParaRPr>
          </a:p>
          <a:p>
            <a:pPr lvl="0" algn="ctr"/>
            <a:r>
              <a:rPr lang="es-SV" sz="1600" dirty="0" smtClean="0">
                <a:solidFill>
                  <a:schemeClr val="accent1">
                    <a:lumMod val="75000"/>
                  </a:schemeClr>
                </a:solidFill>
                <a:latin typeface="Oswald" charset="0"/>
              </a:rPr>
              <a:t>Cantidad de Personal:</a:t>
            </a:r>
          </a:p>
          <a:p>
            <a:pPr lvl="0" algn="ctr"/>
            <a:r>
              <a:rPr lang="es-SV" sz="1600" dirty="0" smtClean="0">
                <a:solidFill>
                  <a:schemeClr val="accent1">
                    <a:lumMod val="75000"/>
                  </a:schemeClr>
                </a:solidFill>
                <a:latin typeface="Oswald" charset="0"/>
              </a:rPr>
              <a:t>Personal Femenino: 5</a:t>
            </a:r>
            <a:r>
              <a:rPr lang="es-SV" sz="1600" dirty="0">
                <a:solidFill>
                  <a:schemeClr val="accent1">
                    <a:lumMod val="75000"/>
                  </a:schemeClr>
                </a:solidFill>
                <a:latin typeface="Oswald" charset="0"/>
              </a:rPr>
              <a:t>	</a:t>
            </a:r>
            <a:r>
              <a:rPr lang="es-SV" sz="1600" dirty="0" smtClean="0">
                <a:solidFill>
                  <a:schemeClr val="accent1">
                    <a:lumMod val="75000"/>
                  </a:schemeClr>
                </a:solidFill>
                <a:latin typeface="Oswald" charset="0"/>
              </a:rPr>
              <a:t>		Personal Masculino: 0</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99592" y="627534"/>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Licda. </a:t>
            </a:r>
            <a:r>
              <a:rPr lang="es-SV" sz="1400" b="1" dirty="0">
                <a:solidFill>
                  <a:schemeClr val="accent1">
                    <a:lumMod val="75000"/>
                  </a:schemeClr>
                </a:solidFill>
                <a:effectLst>
                  <a:outerShdw blurRad="38100" dist="38100" dir="2700000" algn="tl">
                    <a:srgbClr val="000000">
                      <a:alpha val="43137"/>
                    </a:srgbClr>
                  </a:outerShdw>
                </a:effectLst>
              </a:rPr>
              <a:t>Blanca Argentina Vásquez. Jefa de Unidad de Gestión Documental y Archivos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0258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5091415" y="0"/>
            <a:ext cx="4017089" cy="699542"/>
          </a:xfrm>
          <a:prstGeom prst="rect">
            <a:avLst/>
          </a:prstGeom>
        </p:spPr>
        <p:txBody>
          <a:bodyPr lIns="91425" tIns="91425" rIns="91425" bIns="91425" anchor="ctr" anchorCtr="0">
            <a:noAutofit/>
          </a:bodyPr>
          <a:lstStyle/>
          <a:p>
            <a:pPr lvl="0">
              <a:spcBef>
                <a:spcPts val="0"/>
              </a:spcBef>
              <a:buNone/>
            </a:pPr>
            <a:r>
              <a:rPr lang="en" sz="2800" dirty="0" smtClean="0"/>
              <a:t>Organigrama Institucional</a:t>
            </a:r>
            <a:endParaRPr lang="en" sz="2800" dirty="0"/>
          </a:p>
        </p:txBody>
      </p:sp>
      <p:sp>
        <p:nvSpPr>
          <p:cNvPr id="5" name="Shape 229"/>
          <p:cNvSpPr txBox="1">
            <a:spLocks/>
          </p:cNvSpPr>
          <p:nvPr/>
        </p:nvSpPr>
        <p:spPr>
          <a:xfrm>
            <a:off x="5436096" y="771550"/>
            <a:ext cx="3313523" cy="1584176"/>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250" b="1" dirty="0" smtClean="0"/>
              <a:t> </a:t>
            </a:r>
            <a:r>
              <a:rPr lang="es-SV" sz="1400" b="1" dirty="0" smtClean="0"/>
              <a:t>Estructura. </a:t>
            </a:r>
            <a:r>
              <a:rPr lang="es-SV" sz="1400" dirty="0" smtClean="0"/>
              <a:t>Este es el Organigrama completo de la institución, debido a la complejidad de la Estructura Organizativa de esta institución, mas adelante se seccionará este Organigrama para poder mostrar mejor todas y cada una de las Unidades y Departamentos que Conforman a la Dirección General de Centros Penales.</a:t>
            </a:r>
          </a:p>
          <a:p>
            <a:pPr algn="just">
              <a:buFont typeface="Oswald"/>
              <a:buNone/>
            </a:pPr>
            <a:endParaRPr lang="es-SV" sz="1250" b="1" dirty="0" smtClean="0"/>
          </a:p>
          <a:p>
            <a:pPr>
              <a:buFont typeface="Oswald"/>
              <a:buNone/>
            </a:pPr>
            <a:endParaRPr lang="es-ES" sz="1250" dirty="0" smtClean="0"/>
          </a:p>
        </p:txBody>
      </p:sp>
      <p:pic>
        <p:nvPicPr>
          <p:cNvPr id="1026" name="Picture 2" descr="C:\Users\Andrea.OIR-26-9\Desktop\9_PDFsam_Actualización M O y F de la DGCP 20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23478"/>
            <a:ext cx="4134984" cy="4896544"/>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ctrTitle" idx="4294967295"/>
          </p:nvPr>
        </p:nvSpPr>
        <p:spPr>
          <a:xfrm>
            <a:off x="6155183" y="123478"/>
            <a:ext cx="2881313" cy="915987"/>
          </a:xfrm>
          <a:prstGeom prst="rect">
            <a:avLst/>
          </a:prstGeom>
        </p:spPr>
        <p:txBody>
          <a:bodyPr lIns="91425" tIns="91425" rIns="91425" bIns="91425" anchor="ctr" anchorCtr="0">
            <a:noAutofit/>
          </a:bodyPr>
          <a:lstStyle/>
          <a:p>
            <a:pPr lvl="0" algn="ctr">
              <a:spcBef>
                <a:spcPts val="0"/>
              </a:spcBef>
              <a:buNone/>
            </a:pPr>
            <a:r>
              <a:rPr lang="en" sz="6000" dirty="0" smtClean="0">
                <a:solidFill>
                  <a:srgbClr val="FF9900"/>
                </a:solidFill>
              </a:rPr>
              <a:t>PARTE 3</a:t>
            </a:r>
            <a:endParaRPr lang="en" sz="6000" dirty="0">
              <a:solidFill>
                <a:srgbClr val="FF9900"/>
              </a:solidFill>
            </a:endParaRPr>
          </a:p>
        </p:txBody>
      </p:sp>
      <p:sp>
        <p:nvSpPr>
          <p:cNvPr id="4" name="3 Rectángulo"/>
          <p:cNvSpPr/>
          <p:nvPr/>
        </p:nvSpPr>
        <p:spPr>
          <a:xfrm>
            <a:off x="215394" y="2029572"/>
            <a:ext cx="149533"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ln>
                <a:solidFill>
                  <a:schemeClr val="bg1"/>
                </a:solidFill>
              </a:ln>
            </a:endParaRPr>
          </a:p>
        </p:txBody>
      </p:sp>
      <p:grpSp>
        <p:nvGrpSpPr>
          <p:cNvPr id="5" name="4 Grupo"/>
          <p:cNvGrpSpPr/>
          <p:nvPr/>
        </p:nvGrpSpPr>
        <p:grpSpPr>
          <a:xfrm>
            <a:off x="1600522" y="90215"/>
            <a:ext cx="5455664" cy="5001815"/>
            <a:chOff x="1600522" y="234231"/>
            <a:chExt cx="4756329" cy="4360657"/>
          </a:xfrm>
        </p:grpSpPr>
        <p:pic>
          <p:nvPicPr>
            <p:cNvPr id="22" name="Picture 2" descr="C:\Users\Andrea.OIR-26-9\Desktop\9_PDFsam_Actualización M O y F de la DGCP 2020.jpg"/>
            <p:cNvPicPr>
              <a:picLocks noChangeAspect="1" noChangeArrowheads="1"/>
            </p:cNvPicPr>
            <p:nvPr/>
          </p:nvPicPr>
          <p:blipFill rotWithShape="1">
            <a:blip r:embed="rId3">
              <a:extLst>
                <a:ext uri="{28A0092B-C50C-407E-A947-70E740481C1C}">
                  <a14:useLocalDpi xmlns:a14="http://schemas.microsoft.com/office/drawing/2010/main" val="0"/>
                </a:ext>
              </a:extLst>
            </a:blip>
            <a:srcRect l="11252" t="15741" r="52160" b="54378"/>
            <a:stretch/>
          </p:blipFill>
          <p:spPr bwMode="auto">
            <a:xfrm>
              <a:off x="1875780" y="234232"/>
              <a:ext cx="4248472" cy="4108628"/>
            </a:xfrm>
            <a:prstGeom prst="rect">
              <a:avLst/>
            </a:prstGeom>
            <a:noFill/>
            <a:ln w="3175">
              <a:noFill/>
            </a:ln>
            <a:extLst>
              <a:ext uri="{909E8E84-426E-40DD-AFC4-6F175D3DCCD1}">
                <a14:hiddenFill xmlns:a14="http://schemas.microsoft.com/office/drawing/2010/main">
                  <a:solidFill>
                    <a:srgbClr val="FFFFFF"/>
                  </a:solidFill>
                </a14:hiddenFill>
              </a:ext>
            </a:extLst>
          </p:spPr>
        </p:pic>
        <p:sp>
          <p:nvSpPr>
            <p:cNvPr id="2" name="1 Rectángulo"/>
            <p:cNvSpPr/>
            <p:nvPr/>
          </p:nvSpPr>
          <p:spPr>
            <a:xfrm>
              <a:off x="4595323" y="234231"/>
              <a:ext cx="1528929"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10" name="9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7820" y="3940654"/>
              <a:ext cx="438302" cy="391757"/>
            </a:xfrm>
            <a:prstGeom prst="rect">
              <a:avLst/>
            </a:prstGeom>
          </p:spPr>
        </p:pic>
        <p:pic>
          <p:nvPicPr>
            <p:cNvPr id="13" name="12 Imagen">
              <a:hlinkClick r:id="rId6"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5101" y="1035571"/>
              <a:ext cx="438302" cy="391757"/>
            </a:xfrm>
            <a:prstGeom prst="rect">
              <a:avLst/>
            </a:prstGeom>
          </p:spPr>
        </p:pic>
        <p:pic>
          <p:nvPicPr>
            <p:cNvPr id="16" name="15 Imagen">
              <a:hlinkClick r:id="rId7"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7293" y="1636398"/>
              <a:ext cx="438302" cy="391757"/>
            </a:xfrm>
            <a:prstGeom prst="rect">
              <a:avLst/>
            </a:prstGeom>
          </p:spPr>
        </p:pic>
        <p:pic>
          <p:nvPicPr>
            <p:cNvPr id="17" name="16 Imagen">
              <a:hlinkClick r:id="rId8"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7820" y="2825931"/>
              <a:ext cx="438302" cy="391757"/>
            </a:xfrm>
            <a:prstGeom prst="rect">
              <a:avLst/>
            </a:prstGeom>
          </p:spPr>
        </p:pic>
        <p:pic>
          <p:nvPicPr>
            <p:cNvPr id="18" name="17 Imagen">
              <a:hlinkClick r:id="rId9"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0522" y="1035571"/>
              <a:ext cx="451845" cy="403861"/>
            </a:xfrm>
            <a:prstGeom prst="rect">
              <a:avLst/>
            </a:prstGeom>
          </p:spPr>
        </p:pic>
        <p:pic>
          <p:nvPicPr>
            <p:cNvPr id="19" name="18 Imagen">
              <a:hlinkClick r:id="rId10"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5101" y="2195334"/>
              <a:ext cx="438302" cy="391757"/>
            </a:xfrm>
            <a:prstGeom prst="rect">
              <a:avLst/>
            </a:prstGeom>
          </p:spPr>
        </p:pic>
        <p:pic>
          <p:nvPicPr>
            <p:cNvPr id="20" name="19 Imagen">
              <a:hlinkClick r:id="rId11"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2662" y="2194571"/>
              <a:ext cx="438302" cy="391757"/>
            </a:xfrm>
            <a:prstGeom prst="rect">
              <a:avLst/>
            </a:prstGeom>
          </p:spPr>
        </p:pic>
        <p:pic>
          <p:nvPicPr>
            <p:cNvPr id="21" name="20 Imagen">
              <a:hlinkClick r:id="rId12"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7820" y="3364590"/>
              <a:ext cx="438302" cy="391757"/>
            </a:xfrm>
            <a:prstGeom prst="rect">
              <a:avLst/>
            </a:prstGeom>
          </p:spPr>
        </p:pic>
        <p:pic>
          <p:nvPicPr>
            <p:cNvPr id="23" name="22 Imagen">
              <a:hlinkClick r:id="rId13"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8549" y="2802715"/>
              <a:ext cx="438302" cy="391757"/>
            </a:xfrm>
            <a:prstGeom prst="rect">
              <a:avLst/>
            </a:prstGeom>
          </p:spPr>
        </p:pic>
        <p:pic>
          <p:nvPicPr>
            <p:cNvPr id="24" name="23 Imagen">
              <a:hlinkClick r:id="rId1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5101" y="1629869"/>
              <a:ext cx="438302" cy="391757"/>
            </a:xfrm>
            <a:prstGeom prst="rect">
              <a:avLst/>
            </a:prstGeom>
          </p:spPr>
        </p:pic>
        <p:pic>
          <p:nvPicPr>
            <p:cNvPr id="29" name="28 Imagen">
              <a:hlinkClick r:id="rId15"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8549" y="3951102"/>
              <a:ext cx="438302" cy="391757"/>
            </a:xfrm>
            <a:prstGeom prst="rect">
              <a:avLst/>
            </a:prstGeom>
          </p:spPr>
        </p:pic>
        <p:pic>
          <p:nvPicPr>
            <p:cNvPr id="30" name="29 Imagen">
              <a:hlinkClick r:id="rId16"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8549" y="3364590"/>
              <a:ext cx="438302" cy="391757"/>
            </a:xfrm>
            <a:prstGeom prst="rect">
              <a:avLst/>
            </a:prstGeom>
          </p:spPr>
        </p:pic>
        <p:sp>
          <p:nvSpPr>
            <p:cNvPr id="25" name="24 Rectángulo"/>
            <p:cNvSpPr/>
            <p:nvPr/>
          </p:nvSpPr>
          <p:spPr>
            <a:xfrm>
              <a:off x="3545411" y="4090832"/>
              <a:ext cx="63221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grpSp>
    </p:spTree>
    <p:extLst>
      <p:ext uri="{BB962C8B-B14F-4D97-AF65-F5344CB8AC3E}">
        <p14:creationId xmlns:p14="http://schemas.microsoft.com/office/powerpoint/2010/main" val="34926156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27584" y="1"/>
            <a:ext cx="7560840" cy="516403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Secretaría General. </a:t>
            </a:r>
          </a:p>
          <a:p>
            <a:pPr lvl="0" algn="ctr"/>
            <a:endParaRPr lang="es-SV" sz="16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600" dirty="0" smtClean="0">
                <a:solidFill>
                  <a:schemeClr val="accent1">
                    <a:lumMod val="75000"/>
                  </a:schemeClr>
                </a:solidFill>
                <a:latin typeface="Oswald" charset="0"/>
              </a:rPr>
              <a:t>Le corresponde:</a:t>
            </a:r>
          </a:p>
          <a:p>
            <a:pPr marL="342900" lvl="0" indent="-342900" algn="just">
              <a:buFont typeface="+mj-lt"/>
              <a:buAutoNum type="alphaLcPeriod"/>
            </a:pPr>
            <a:r>
              <a:rPr lang="es-SV" sz="1600" dirty="0" smtClean="0">
                <a:solidFill>
                  <a:schemeClr val="accent1">
                    <a:lumMod val="75000"/>
                  </a:schemeClr>
                </a:solidFill>
                <a:latin typeface="Oswald" charset="0"/>
              </a:rPr>
              <a:t>Dar </a:t>
            </a:r>
            <a:r>
              <a:rPr lang="es-SV" sz="1600" dirty="0">
                <a:solidFill>
                  <a:schemeClr val="accent1">
                    <a:lumMod val="75000"/>
                  </a:schemeClr>
                </a:solidFill>
                <a:latin typeface="Oswald" charset="0"/>
              </a:rPr>
              <a:t>cumplimiento a las instrucciones dictadas por la Dirección General, supervisando </a:t>
            </a:r>
            <a:r>
              <a:rPr lang="es-SV" sz="1600" dirty="0" smtClean="0">
                <a:solidFill>
                  <a:schemeClr val="accent1">
                    <a:lumMod val="75000"/>
                  </a:schemeClr>
                </a:solidFill>
                <a:latin typeface="Oswald" charset="0"/>
              </a:rPr>
              <a:t>su ejecución </a:t>
            </a:r>
            <a:r>
              <a:rPr lang="es-SV" sz="1600" dirty="0">
                <a:solidFill>
                  <a:schemeClr val="accent1">
                    <a:lumMod val="75000"/>
                  </a:schemeClr>
                </a:solidFill>
                <a:latin typeface="Oswald" charset="0"/>
              </a:rPr>
              <a:t>por las demás Unidades involucradas.</a:t>
            </a:r>
          </a:p>
          <a:p>
            <a:pPr marL="342900" lvl="0" indent="-342900" algn="just">
              <a:buFont typeface="+mj-lt"/>
              <a:buAutoNum type="alphaLcPeriod"/>
            </a:pPr>
            <a:r>
              <a:rPr lang="es-SV" sz="1600" dirty="0">
                <a:solidFill>
                  <a:schemeClr val="accent1">
                    <a:lumMod val="75000"/>
                  </a:schemeClr>
                </a:solidFill>
                <a:latin typeface="Oswald" charset="0"/>
              </a:rPr>
              <a:t>Asesorar y apoyar técnicamente a las Unidades del Sistema Penitenciario.</a:t>
            </a:r>
          </a:p>
          <a:p>
            <a:pPr marL="342900" lvl="0" indent="-342900" algn="just">
              <a:buFont typeface="+mj-lt"/>
              <a:buAutoNum type="alphaLcPeriod"/>
            </a:pPr>
            <a:r>
              <a:rPr lang="es-SV" sz="1600" dirty="0">
                <a:solidFill>
                  <a:schemeClr val="accent1">
                    <a:lumMod val="75000"/>
                  </a:schemeClr>
                </a:solidFill>
                <a:latin typeface="Oswald" charset="0"/>
              </a:rPr>
              <a:t>Organizar y canalizar la correspondencia de la Dirección General hacia otras </a:t>
            </a:r>
            <a:r>
              <a:rPr lang="es-SV" sz="1600" dirty="0" smtClean="0">
                <a:solidFill>
                  <a:schemeClr val="accent1">
                    <a:lumMod val="75000"/>
                  </a:schemeClr>
                </a:solidFill>
                <a:latin typeface="Oswald" charset="0"/>
              </a:rPr>
              <a:t>Unidades y </a:t>
            </a:r>
            <a:r>
              <a:rPr lang="es-SV" sz="1600" dirty="0">
                <a:solidFill>
                  <a:schemeClr val="accent1">
                    <a:lumMod val="75000"/>
                  </a:schemeClr>
                </a:solidFill>
                <a:latin typeface="Oswald" charset="0"/>
              </a:rPr>
              <a:t>viceversa.</a:t>
            </a:r>
          </a:p>
          <a:p>
            <a:pPr marL="342900" lvl="0" indent="-342900" algn="just">
              <a:buFont typeface="+mj-lt"/>
              <a:buAutoNum type="alphaLcPeriod"/>
            </a:pPr>
            <a:r>
              <a:rPr lang="es-SV" sz="1600" dirty="0">
                <a:solidFill>
                  <a:schemeClr val="accent1">
                    <a:lumMod val="75000"/>
                  </a:schemeClr>
                </a:solidFill>
                <a:latin typeface="Oswald" charset="0"/>
              </a:rPr>
              <a:t>Promover un buen ambiente laboral </a:t>
            </a:r>
            <a:r>
              <a:rPr lang="es-SV" sz="1600" dirty="0" smtClean="0">
                <a:solidFill>
                  <a:schemeClr val="accent1">
                    <a:lumMod val="75000"/>
                  </a:schemeClr>
                </a:solidFill>
                <a:latin typeface="Oswald" charset="0"/>
              </a:rPr>
              <a:t>a través </a:t>
            </a:r>
            <a:r>
              <a:rPr lang="es-SV" sz="1600" dirty="0">
                <a:solidFill>
                  <a:schemeClr val="accent1">
                    <a:lumMod val="75000"/>
                  </a:schemeClr>
                </a:solidFill>
                <a:latin typeface="Oswald" charset="0"/>
              </a:rPr>
              <a:t>de la comunicación con todas las </a:t>
            </a:r>
            <a:r>
              <a:rPr lang="es-SV" sz="1600" dirty="0" smtClean="0">
                <a:solidFill>
                  <a:schemeClr val="accent1">
                    <a:lumMod val="75000"/>
                  </a:schemeClr>
                </a:solidFill>
                <a:latin typeface="Oswald" charset="0"/>
              </a:rPr>
              <a:t>Unidades institucionales</a:t>
            </a:r>
            <a:r>
              <a:rPr lang="es-SV" sz="1600" dirty="0">
                <a:solidFill>
                  <a:schemeClr val="accent1">
                    <a:lumMod val="75000"/>
                  </a:schemeClr>
                </a:solidFill>
                <a:latin typeface="Oswald" charset="0"/>
              </a:rPr>
              <a:t>.</a:t>
            </a:r>
          </a:p>
          <a:p>
            <a:pPr marL="342900" lvl="0" indent="-342900" algn="just">
              <a:buFont typeface="+mj-lt"/>
              <a:buAutoNum type="alphaLcPeriod"/>
            </a:pPr>
            <a:r>
              <a:rPr lang="es-SV" sz="1600" dirty="0">
                <a:solidFill>
                  <a:schemeClr val="accent1">
                    <a:lumMod val="75000"/>
                  </a:schemeClr>
                </a:solidFill>
                <a:latin typeface="Oswald" charset="0"/>
              </a:rPr>
              <a:t>Llevar el registro de los Acuerdos administrativos de la Dirección General y extender </a:t>
            </a:r>
            <a:r>
              <a:rPr lang="es-SV" sz="1600" dirty="0" smtClean="0">
                <a:solidFill>
                  <a:schemeClr val="accent1">
                    <a:lumMod val="75000"/>
                  </a:schemeClr>
                </a:solidFill>
                <a:latin typeface="Oswald" charset="0"/>
              </a:rPr>
              <a:t>las certificaciones </a:t>
            </a:r>
            <a:r>
              <a:rPr lang="es-SV" sz="1600" dirty="0">
                <a:solidFill>
                  <a:schemeClr val="accent1">
                    <a:lumMod val="75000"/>
                  </a:schemeClr>
                </a:solidFill>
                <a:latin typeface="Oswald" charset="0"/>
              </a:rPr>
              <a:t>de los mismos.</a:t>
            </a:r>
          </a:p>
          <a:p>
            <a:pPr marL="342900" lvl="0" indent="-342900" algn="just">
              <a:buFont typeface="+mj-lt"/>
              <a:buAutoNum type="alphaLcPeriod"/>
            </a:pPr>
            <a:r>
              <a:rPr lang="es-SV" sz="1600" dirty="0">
                <a:solidFill>
                  <a:schemeClr val="accent1">
                    <a:lumMod val="75000"/>
                  </a:schemeClr>
                </a:solidFill>
                <a:latin typeface="Oswald" charset="0"/>
              </a:rPr>
              <a:t>Elaborar actas, notas y oficios de reuniones, gestiones y otras actividades que </a:t>
            </a:r>
            <a:r>
              <a:rPr lang="es-SV" sz="1600" dirty="0" smtClean="0">
                <a:solidFill>
                  <a:schemeClr val="accent1">
                    <a:lumMod val="75000"/>
                  </a:schemeClr>
                </a:solidFill>
                <a:latin typeface="Oswald" charset="0"/>
              </a:rPr>
              <a:t>desarrolle la </a:t>
            </a:r>
            <a:r>
              <a:rPr lang="es-SV" sz="1600" dirty="0">
                <a:solidFill>
                  <a:schemeClr val="accent1">
                    <a:lumMod val="75000"/>
                  </a:schemeClr>
                </a:solidFill>
                <a:latin typeface="Oswald" charset="0"/>
              </a:rPr>
              <a:t>Dirección General.</a:t>
            </a:r>
          </a:p>
          <a:p>
            <a:pPr marL="342900" lvl="0" indent="-342900" algn="just">
              <a:buFont typeface="+mj-lt"/>
              <a:buAutoNum type="alphaLcPeriod"/>
            </a:pPr>
            <a:r>
              <a:rPr lang="es-SV" sz="1600" dirty="0">
                <a:solidFill>
                  <a:schemeClr val="accent1">
                    <a:lumMod val="75000"/>
                  </a:schemeClr>
                </a:solidFill>
                <a:latin typeface="Oswald" charset="0"/>
              </a:rPr>
              <a:t>Otras que la Dirección General le asigne</a:t>
            </a:r>
            <a:r>
              <a:rPr lang="es-SV" sz="1600" dirty="0" smtClean="0">
                <a:solidFill>
                  <a:schemeClr val="accent1">
                    <a:lumMod val="75000"/>
                  </a:schemeClr>
                </a:solidFill>
                <a:latin typeface="Oswald" charset="0"/>
              </a:rPr>
              <a:t>.</a:t>
            </a:r>
          </a:p>
          <a:p>
            <a:pPr lvl="0" algn="just"/>
            <a:endParaRPr lang="es-SV" sz="1600" dirty="0" smtClean="0">
              <a:solidFill>
                <a:schemeClr val="accent1">
                  <a:lumMod val="75000"/>
                </a:schemeClr>
              </a:solidFill>
              <a:latin typeface="Oswald" charset="0"/>
            </a:endParaRPr>
          </a:p>
          <a:p>
            <a:pPr lvl="0" algn="ctr"/>
            <a:r>
              <a:rPr lang="es-SV" sz="1600" dirty="0" smtClean="0">
                <a:solidFill>
                  <a:schemeClr val="accent1">
                    <a:lumMod val="75000"/>
                  </a:schemeClr>
                </a:solidFill>
                <a:latin typeface="Oswald" charset="0"/>
              </a:rPr>
              <a:t>Cantidad de Personal:</a:t>
            </a:r>
          </a:p>
          <a:p>
            <a:pPr lvl="0" algn="ctr"/>
            <a:endParaRPr lang="es-SV" sz="1600" dirty="0">
              <a:solidFill>
                <a:schemeClr val="accent1">
                  <a:lumMod val="75000"/>
                </a:schemeClr>
              </a:solidFill>
              <a:latin typeface="Oswald" charset="0"/>
            </a:endParaRPr>
          </a:p>
          <a:p>
            <a:pPr lvl="0" algn="ctr"/>
            <a:r>
              <a:rPr lang="es-SV" sz="1600" dirty="0" smtClean="0">
                <a:solidFill>
                  <a:schemeClr val="accent1">
                    <a:lumMod val="75000"/>
                  </a:schemeClr>
                </a:solidFill>
                <a:latin typeface="Oswald" charset="0"/>
              </a:rPr>
              <a:t>Personal Femenino: </a:t>
            </a:r>
            <a:r>
              <a:rPr lang="es-SV" sz="1600" dirty="0">
                <a:solidFill>
                  <a:schemeClr val="accent1">
                    <a:lumMod val="75000"/>
                  </a:schemeClr>
                </a:solidFill>
                <a:latin typeface="Oswald" charset="0"/>
              </a:rPr>
              <a:t>8</a:t>
            </a:r>
            <a:r>
              <a:rPr lang="es-SV" sz="1600" dirty="0" smtClean="0">
                <a:solidFill>
                  <a:schemeClr val="accent1">
                    <a:lumMod val="75000"/>
                  </a:schemeClr>
                </a:solidFill>
                <a:latin typeface="Oswald" charset="0"/>
              </a:rPr>
              <a:t>		Personal Masculino: 6</a:t>
            </a:r>
          </a:p>
          <a:p>
            <a:pPr marL="285750" lvl="0" indent="-285750" algn="ctr">
              <a:buFont typeface="Wingdings" pitchFamily="2" charset="2"/>
              <a:buChar char="q"/>
            </a:pPr>
            <a:endParaRPr lang="es-SV" dirty="0" smtClean="0">
              <a:solidFill>
                <a:srgbClr val="FFFFFF"/>
              </a:solidFill>
              <a:latin typeface="Oswald" charset="0"/>
            </a:endParaRPr>
          </a:p>
        </p:txBody>
      </p:sp>
      <p:sp>
        <p:nvSpPr>
          <p:cNvPr id="4" name="Shape 229"/>
          <p:cNvSpPr txBox="1">
            <a:spLocks/>
          </p:cNvSpPr>
          <p:nvPr/>
        </p:nvSpPr>
        <p:spPr>
          <a:xfrm>
            <a:off x="827584" y="195486"/>
            <a:ext cx="7475528"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endParaRPr lang="es-SV" sz="1400" b="1" dirty="0" smtClean="0">
              <a:solidFill>
                <a:schemeClr val="accent1">
                  <a:lumMod val="75000"/>
                </a:schemeClr>
              </a:solidFill>
              <a:effectLst>
                <a:outerShdw blurRad="38100" dist="38100" dir="2700000" algn="tl">
                  <a:srgbClr val="000000">
                    <a:alpha val="43137"/>
                  </a:srgbClr>
                </a:outerShdw>
              </a:effectLst>
            </a:endParaRPr>
          </a:p>
          <a:p>
            <a:pPr algn="just">
              <a:buNone/>
            </a:pPr>
            <a:r>
              <a:rPr lang="es-SV" sz="1400" b="1" dirty="0">
                <a:solidFill>
                  <a:schemeClr val="accent1">
                    <a:lumMod val="75000"/>
                  </a:schemeClr>
                </a:solidFill>
                <a:effectLst>
                  <a:outerShdw blurRad="38100" dist="38100" dir="2700000" algn="tl">
                    <a:srgbClr val="000000">
                      <a:alpha val="43137"/>
                    </a:srgbClr>
                  </a:outerShdw>
                </a:effectLst>
              </a:rPr>
              <a:t>Lic. Jorge David González Rodríguez. </a:t>
            </a:r>
            <a:r>
              <a:rPr lang="es-SV" sz="1400" b="1" dirty="0" smtClean="0">
                <a:solidFill>
                  <a:schemeClr val="accent1">
                    <a:lumMod val="75000"/>
                  </a:schemeClr>
                </a:solidFill>
                <a:effectLst>
                  <a:outerShdw blurRad="38100" dist="38100" dir="2700000" algn="tl">
                    <a:srgbClr val="000000">
                      <a:alpha val="43137"/>
                    </a:srgbClr>
                  </a:outerShdw>
                </a:effectLst>
              </a:rPr>
              <a:t>Secretario </a:t>
            </a:r>
            <a:r>
              <a:rPr lang="es-SV" sz="1400" b="1" dirty="0">
                <a:solidFill>
                  <a:schemeClr val="accent1">
                    <a:lumMod val="75000"/>
                  </a:schemeClr>
                </a:solidFill>
                <a:effectLst>
                  <a:outerShdw blurRad="38100" dist="38100" dir="2700000" algn="tl">
                    <a:srgbClr val="000000">
                      <a:alpha val="43137"/>
                    </a:srgbClr>
                  </a:outerShdw>
                </a:effectLst>
              </a:rPr>
              <a:t>General de Centros Penales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12879838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776552" y="555526"/>
            <a:ext cx="7632848"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Escuela Penitenciaria.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p>
          <a:p>
            <a:pPr lvl="0" algn="just"/>
            <a:endParaRPr lang="es-SV" sz="1800" dirty="0">
              <a:solidFill>
                <a:schemeClr val="accent1">
                  <a:lumMod val="75000"/>
                </a:schemeClr>
              </a:solidFill>
              <a:latin typeface="Oswald" charset="0"/>
            </a:endParaRPr>
          </a:p>
          <a:p>
            <a:pPr lvl="0" algn="just"/>
            <a:r>
              <a:rPr lang="es-SV" sz="1800" dirty="0">
                <a:solidFill>
                  <a:schemeClr val="accent1">
                    <a:lumMod val="75000"/>
                  </a:schemeClr>
                </a:solidFill>
                <a:latin typeface="Oswald" charset="0"/>
              </a:rPr>
              <a:t>Tiene como finalidad dotar al sistema penitenciario de personal calificado, mediante la selección y capacitación del personal, en base a criterios técnicos actualizados; mejoramiento del clima social y promoción de los derechos humanos en el sistema</a:t>
            </a:r>
            <a:r>
              <a:rPr lang="es-SV" sz="1800" dirty="0" smtClean="0">
                <a:solidFill>
                  <a:schemeClr val="accent1">
                    <a:lumMod val="75000"/>
                  </a:schemeClr>
                </a:solidFill>
                <a:latin typeface="Oswald" charset="0"/>
              </a:rPr>
              <a:t>.</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15		Personal Masculino: 11</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5" name="Shape 229"/>
          <p:cNvSpPr txBox="1">
            <a:spLocks/>
          </p:cNvSpPr>
          <p:nvPr/>
        </p:nvSpPr>
        <p:spPr>
          <a:xfrm>
            <a:off x="776552" y="1059582"/>
            <a:ext cx="752656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l"/>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endParaRPr lang="es-SV" sz="1400" b="1" dirty="0" smtClean="0">
              <a:solidFill>
                <a:schemeClr val="accent1">
                  <a:lumMod val="75000"/>
                </a:schemeClr>
              </a:solidFill>
              <a:effectLst>
                <a:outerShdw blurRad="38100" dist="38100" dir="2700000" algn="tl">
                  <a:srgbClr val="000000">
                    <a:alpha val="43137"/>
                  </a:srgbClr>
                </a:outerShdw>
              </a:effectLst>
            </a:endParaRPr>
          </a:p>
          <a:p>
            <a:pPr algn="l">
              <a:buNone/>
            </a:pPr>
            <a:r>
              <a:rPr lang="es-SV" sz="1400" b="1" dirty="0" smtClean="0">
                <a:solidFill>
                  <a:schemeClr val="accent1">
                    <a:lumMod val="75000"/>
                  </a:schemeClr>
                </a:solidFill>
                <a:effectLst>
                  <a:outerShdw blurRad="38100" dist="38100" dir="2700000" algn="tl">
                    <a:srgbClr val="000000">
                      <a:alpha val="43137"/>
                    </a:srgbClr>
                  </a:outerShdw>
                </a:effectLst>
              </a:rPr>
              <a:t>Lic. Carlos </a:t>
            </a:r>
            <a:r>
              <a:rPr lang="es-SV" sz="1400" b="1" dirty="0">
                <a:solidFill>
                  <a:schemeClr val="accent1">
                    <a:lumMod val="75000"/>
                  </a:schemeClr>
                </a:solidFill>
                <a:effectLst>
                  <a:outerShdw blurRad="38100" dist="38100" dir="2700000" algn="tl">
                    <a:srgbClr val="000000">
                      <a:alpha val="43137"/>
                    </a:srgbClr>
                  </a:outerShdw>
                </a:effectLst>
              </a:rPr>
              <a:t>Mauricio Pineda Cruz. </a:t>
            </a:r>
            <a:r>
              <a:rPr lang="es-SV" sz="1400" b="1" dirty="0" smtClean="0">
                <a:solidFill>
                  <a:schemeClr val="accent1">
                    <a:lumMod val="75000"/>
                  </a:schemeClr>
                </a:solidFill>
                <a:effectLst>
                  <a:outerShdw blurRad="38100" dist="38100" dir="2700000" algn="tl">
                    <a:srgbClr val="000000">
                      <a:alpha val="43137"/>
                    </a:srgbClr>
                  </a:outerShdw>
                </a:effectLst>
              </a:rPr>
              <a:t>Directora </a:t>
            </a:r>
            <a:r>
              <a:rPr lang="es-SV" sz="1400" b="1" dirty="0">
                <a:solidFill>
                  <a:schemeClr val="accent1">
                    <a:lumMod val="75000"/>
                  </a:schemeClr>
                </a:solidFill>
                <a:effectLst>
                  <a:outerShdw blurRad="38100" dist="38100" dir="2700000" algn="tl">
                    <a:srgbClr val="000000">
                      <a:alpha val="43137"/>
                    </a:srgbClr>
                  </a:outerShdw>
                </a:effectLst>
              </a:rPr>
              <a:t>de Escuela Penitenciaria</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61112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03520"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Planificación. </a:t>
            </a:r>
          </a:p>
          <a:p>
            <a:pPr lvl="0" algn="ctr"/>
            <a:endParaRPr lang="es-SV" sz="1800" b="1" dirty="0">
              <a:solidFill>
                <a:schemeClr val="accent1">
                  <a:lumMod val="75000"/>
                </a:schemeClr>
              </a:solidFill>
              <a:latin typeface="Oswald" charset="0"/>
            </a:endParaRPr>
          </a:p>
          <a:p>
            <a:pPr lvl="0" algn="ctr"/>
            <a:endParaRPr lang="es-SV" sz="1800" b="1" dirty="0" smtClean="0">
              <a:solidFill>
                <a:schemeClr val="accent1">
                  <a:lumMod val="75000"/>
                </a:schemeClr>
              </a:solidFill>
              <a:latin typeface="Oswald" charset="0"/>
            </a:endParaRPr>
          </a:p>
          <a:p>
            <a:pPr lvl="0" algn="ct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por objeto </a:t>
            </a:r>
            <a:r>
              <a:rPr lang="es-SV" sz="1800" dirty="0" smtClean="0">
                <a:solidFill>
                  <a:schemeClr val="accent1">
                    <a:lumMod val="75000"/>
                  </a:schemeClr>
                </a:solidFill>
                <a:latin typeface="Oswald" charset="0"/>
              </a:rPr>
              <a:t>fundamental implementar </a:t>
            </a:r>
            <a:r>
              <a:rPr lang="es-SV" sz="1800" dirty="0">
                <a:solidFill>
                  <a:schemeClr val="accent1">
                    <a:lumMod val="75000"/>
                  </a:schemeClr>
                </a:solidFill>
                <a:latin typeface="Oswald" charset="0"/>
              </a:rPr>
              <a:t>el desarrollo institucional de la Dirección General; mediante la formulación de </a:t>
            </a:r>
            <a:r>
              <a:rPr lang="es-SV" sz="1800" dirty="0" smtClean="0">
                <a:solidFill>
                  <a:schemeClr val="accent1">
                    <a:lumMod val="75000"/>
                  </a:schemeClr>
                </a:solidFill>
                <a:latin typeface="Oswald" charset="0"/>
              </a:rPr>
              <a:t>los planes </a:t>
            </a:r>
            <a:r>
              <a:rPr lang="es-SV" sz="1800" dirty="0">
                <a:solidFill>
                  <a:schemeClr val="accent1">
                    <a:lumMod val="75000"/>
                  </a:schemeClr>
                </a:solidFill>
                <a:latin typeface="Oswald" charset="0"/>
              </a:rPr>
              <a:t>operativos de cada unidad administrativa y operativa; así como también apoyar a </a:t>
            </a:r>
            <a:r>
              <a:rPr lang="es-SV" sz="1800" dirty="0" smtClean="0">
                <a:solidFill>
                  <a:schemeClr val="accent1">
                    <a:lumMod val="75000"/>
                  </a:schemeClr>
                </a:solidFill>
                <a:latin typeface="Oswald" charset="0"/>
              </a:rPr>
              <a:t>la Dirección </a:t>
            </a:r>
            <a:r>
              <a:rPr lang="es-SV" sz="1800" dirty="0">
                <a:solidFill>
                  <a:schemeClr val="accent1">
                    <a:lumMod val="75000"/>
                  </a:schemeClr>
                </a:solidFill>
                <a:latin typeface="Oswald" charset="0"/>
              </a:rPr>
              <a:t>General en la Planificación Anual de la institución</a:t>
            </a:r>
            <a:r>
              <a:rPr lang="es-SV" sz="1800" dirty="0" smtClean="0">
                <a:solidFill>
                  <a:schemeClr val="accent1">
                    <a:lumMod val="75000"/>
                  </a:schemeClr>
                </a:solidFill>
                <a:latin typeface="Oswald" charset="0"/>
              </a:rPr>
              <a:t>.</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7			Personal Masculino: 4</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971600" y="1131590"/>
            <a:ext cx="7272808"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 Daniel </a:t>
            </a:r>
            <a:r>
              <a:rPr lang="es-SV" sz="1400" b="1" dirty="0" err="1" smtClean="0">
                <a:solidFill>
                  <a:schemeClr val="accent1">
                    <a:lumMod val="75000"/>
                  </a:schemeClr>
                </a:solidFill>
                <a:effectLst>
                  <a:outerShdw blurRad="38100" dist="38100" dir="2700000" algn="tl">
                    <a:srgbClr val="000000">
                      <a:alpha val="43137"/>
                    </a:srgbClr>
                  </a:outerShdw>
                </a:effectLst>
              </a:rPr>
              <a:t>Toloza</a:t>
            </a:r>
            <a:r>
              <a:rPr lang="es-SV" sz="1400" b="1" dirty="0" smtClean="0">
                <a:solidFill>
                  <a:schemeClr val="accent1">
                    <a:lumMod val="75000"/>
                  </a:schemeClr>
                </a:solidFill>
                <a:effectLst>
                  <a:outerShdw blurRad="38100" dist="38100" dir="2700000" algn="tl">
                    <a:srgbClr val="000000">
                      <a:alpha val="43137"/>
                    </a:srgbClr>
                  </a:outerShdw>
                </a:effectLst>
              </a:rPr>
              <a:t>. Jefa </a:t>
            </a:r>
            <a:r>
              <a:rPr lang="es-SV" sz="1400" b="1" dirty="0">
                <a:solidFill>
                  <a:schemeClr val="accent1">
                    <a:lumMod val="75000"/>
                  </a:schemeClr>
                </a:solidFill>
                <a:effectLst>
                  <a:outerShdw blurRad="38100" dist="38100" dir="2700000" algn="tl">
                    <a:srgbClr val="000000">
                      <a:alpha val="43137"/>
                    </a:srgbClr>
                  </a:outerShdw>
                </a:effectLst>
              </a:rPr>
              <a:t>de Unidad de </a:t>
            </a:r>
            <a:r>
              <a:rPr lang="es-SV" sz="1400" b="1" dirty="0" smtClean="0">
                <a:solidFill>
                  <a:schemeClr val="accent1">
                    <a:lumMod val="75000"/>
                  </a:schemeClr>
                </a:solidFill>
                <a:effectLst>
                  <a:outerShdw blurRad="38100" dist="38100" dir="2700000" algn="tl">
                    <a:srgbClr val="000000">
                      <a:alpha val="43137"/>
                    </a:srgbClr>
                  </a:outerShdw>
                </a:effectLst>
              </a:rPr>
              <a:t>Planificación, Formulación y Gestión de Proyecto.</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92507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776552" y="555526"/>
            <a:ext cx="7632848"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Acceso a la Información P</a:t>
            </a:r>
            <a:r>
              <a:rPr lang="es-SV" sz="1800" b="1" dirty="0" smtClean="0">
                <a:solidFill>
                  <a:schemeClr val="accent1">
                    <a:lumMod val="75000"/>
                  </a:schemeClr>
                </a:solidFill>
                <a:latin typeface="+mj-lt"/>
              </a:rPr>
              <a:t>ú</a:t>
            </a:r>
            <a:r>
              <a:rPr lang="es-SV" sz="1800" b="1" dirty="0" smtClean="0">
                <a:solidFill>
                  <a:schemeClr val="accent1">
                    <a:lumMod val="75000"/>
                  </a:schemeClr>
                </a:solidFill>
                <a:latin typeface="Oswald" charset="0"/>
              </a:rPr>
              <a:t>blica.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lgn="ctr"/>
            <a:endParaRPr lang="es-SV" sz="1800" b="1" dirty="0" smtClean="0">
              <a:solidFill>
                <a:schemeClr val="accent1">
                  <a:lumMod val="75000"/>
                </a:schemeClr>
              </a:solidFill>
              <a:latin typeface="Oswald" charset="0"/>
            </a:endParaRPr>
          </a:p>
          <a:p>
            <a:pPr lvl="0" algn="ct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por objeto generar las condiciones </a:t>
            </a:r>
            <a:r>
              <a:rPr lang="es-SV" sz="1800" dirty="0" smtClean="0">
                <a:solidFill>
                  <a:schemeClr val="accent1">
                    <a:lumMod val="75000"/>
                  </a:schemeClr>
                </a:solidFill>
                <a:latin typeface="Oswald" charset="0"/>
              </a:rPr>
              <a:t>que faciliten </a:t>
            </a:r>
            <a:r>
              <a:rPr lang="es-SV" sz="1800" dirty="0">
                <a:solidFill>
                  <a:schemeClr val="accent1">
                    <a:lumMod val="75000"/>
                  </a:schemeClr>
                </a:solidFill>
                <a:latin typeface="Oswald" charset="0"/>
              </a:rPr>
              <a:t>el acceso a la información p</a:t>
            </a:r>
            <a:r>
              <a:rPr lang="es-SV" sz="1800" dirty="0">
                <a:solidFill>
                  <a:schemeClr val="accent1">
                    <a:lumMod val="75000"/>
                  </a:schemeClr>
                </a:solidFill>
                <a:latin typeface="+mj-lt"/>
              </a:rPr>
              <a:t>ú</a:t>
            </a:r>
            <a:r>
              <a:rPr lang="es-SV" sz="1800" dirty="0">
                <a:solidFill>
                  <a:schemeClr val="accent1">
                    <a:lumMod val="75000"/>
                  </a:schemeClr>
                </a:solidFill>
                <a:latin typeface="Oswald" charset="0"/>
              </a:rPr>
              <a:t>blica a todas las personas que la soliciten, tendrá bajo </a:t>
            </a:r>
            <a:r>
              <a:rPr lang="es-SV" sz="1800" dirty="0" smtClean="0">
                <a:solidFill>
                  <a:schemeClr val="accent1">
                    <a:lumMod val="75000"/>
                  </a:schemeClr>
                </a:solidFill>
                <a:latin typeface="Oswald" charset="0"/>
              </a:rPr>
              <a:t>su administración </a:t>
            </a:r>
            <a:r>
              <a:rPr lang="es-SV" sz="1800" dirty="0">
                <a:solidFill>
                  <a:schemeClr val="accent1">
                    <a:lumMod val="75000"/>
                  </a:schemeClr>
                </a:solidFill>
                <a:latin typeface="Oswald" charset="0"/>
              </a:rPr>
              <a:t>la Oficina de </a:t>
            </a:r>
            <a:r>
              <a:rPr lang="es-SV" sz="1800" dirty="0" smtClean="0">
                <a:solidFill>
                  <a:schemeClr val="accent1">
                    <a:lumMod val="75000"/>
                  </a:schemeClr>
                </a:solidFill>
                <a:latin typeface="Oswald" charset="0"/>
              </a:rPr>
              <a:t>Información.</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5			Personal Masculino: 1</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1507120" y="1275606"/>
            <a:ext cx="617171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Licda. Iris </a:t>
            </a:r>
            <a:r>
              <a:rPr lang="es-SV" sz="1400" b="1" dirty="0" err="1" smtClean="0">
                <a:solidFill>
                  <a:schemeClr val="accent1">
                    <a:lumMod val="75000"/>
                  </a:schemeClr>
                </a:solidFill>
                <a:effectLst>
                  <a:outerShdw blurRad="38100" dist="38100" dir="2700000" algn="tl">
                    <a:srgbClr val="000000">
                      <a:alpha val="43137"/>
                    </a:srgbClr>
                  </a:outerShdw>
                </a:effectLst>
              </a:rPr>
              <a:t>Yanet</a:t>
            </a:r>
            <a:r>
              <a:rPr lang="es-SV" sz="1400" b="1" dirty="0" smtClean="0">
                <a:solidFill>
                  <a:schemeClr val="accent1">
                    <a:lumMod val="75000"/>
                  </a:schemeClr>
                </a:solidFill>
                <a:effectLst>
                  <a:outerShdw blurRad="38100" dist="38100" dir="2700000" algn="tl">
                    <a:srgbClr val="000000">
                      <a:alpha val="43137"/>
                    </a:srgbClr>
                  </a:outerShdw>
                </a:effectLst>
              </a:rPr>
              <a:t> Valle de Funes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33346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267494"/>
            <a:ext cx="7403520" cy="468052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Subdirección de Monitoreo de Medios de Vigilancia Electrónica.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lgn="ct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800" dirty="0">
                <a:solidFill>
                  <a:schemeClr val="accent1">
                    <a:lumMod val="75000"/>
                  </a:schemeClr>
                </a:solidFill>
                <a:latin typeface="Oswald" charset="0"/>
              </a:rPr>
              <a:t>Monitorear técnicamente el cumplimiento de las condiciones impuestas a los </a:t>
            </a:r>
            <a:r>
              <a:rPr lang="es-SV" sz="1800" dirty="0" smtClean="0">
                <a:solidFill>
                  <a:schemeClr val="accent1">
                    <a:lumMod val="75000"/>
                  </a:schemeClr>
                </a:solidFill>
                <a:latin typeface="Oswald" charset="0"/>
              </a:rPr>
              <a:t>portadores de </a:t>
            </a:r>
            <a:r>
              <a:rPr lang="es-SV" sz="1800" dirty="0">
                <a:solidFill>
                  <a:schemeClr val="accent1">
                    <a:lumMod val="75000"/>
                  </a:schemeClr>
                </a:solidFill>
                <a:latin typeface="Oswald" charset="0"/>
              </a:rPr>
              <a:t>medios de vigilancia electrónica, de conformidad a lo estipulado a la Ley </a:t>
            </a:r>
            <a:r>
              <a:rPr lang="es-SV" sz="1800" dirty="0" smtClean="0">
                <a:solidFill>
                  <a:schemeClr val="accent1">
                    <a:lumMod val="75000"/>
                  </a:schemeClr>
                </a:solidFill>
                <a:latin typeface="Oswald" charset="0"/>
              </a:rPr>
              <a:t>Reguladora del </a:t>
            </a:r>
            <a:r>
              <a:rPr lang="es-SV" sz="1800" dirty="0">
                <a:solidFill>
                  <a:schemeClr val="accent1">
                    <a:lumMod val="75000"/>
                  </a:schemeClr>
                </a:solidFill>
                <a:latin typeface="Oswald" charset="0"/>
              </a:rPr>
              <a:t>Uso de Medios de Vigilancia Electrónica en Materia Penal.</a:t>
            </a:r>
          </a:p>
          <a:p>
            <a:pPr marL="285750" lvl="0" indent="-285750" algn="just">
              <a:buFont typeface="Arial" pitchFamily="34" charset="0"/>
              <a:buChar char="•"/>
            </a:pPr>
            <a:r>
              <a:rPr lang="es-SV" sz="1800" dirty="0">
                <a:solidFill>
                  <a:schemeClr val="accent1">
                    <a:lumMod val="75000"/>
                  </a:schemeClr>
                </a:solidFill>
                <a:latin typeface="Oswald" charset="0"/>
              </a:rPr>
              <a:t>Coordinarse con los jueces competentes, el Departamento de Prueba y Libertad </a:t>
            </a:r>
            <a:r>
              <a:rPr lang="es-SV" sz="1800" dirty="0" smtClean="0">
                <a:solidFill>
                  <a:schemeClr val="accent1">
                    <a:lumMod val="75000"/>
                  </a:schemeClr>
                </a:solidFill>
                <a:latin typeface="Oswald" charset="0"/>
              </a:rPr>
              <a:t>Asistida del </a:t>
            </a:r>
            <a:r>
              <a:rPr lang="es-SV" sz="1800" dirty="0" smtClean="0">
                <a:solidFill>
                  <a:schemeClr val="accent1">
                    <a:lumMod val="75000"/>
                  </a:schemeClr>
                </a:solidFill>
                <a:latin typeface="Arial Narrow" pitchFamily="34" charset="0"/>
                <a:ea typeface="DotumChe" pitchFamily="49" charset="-127"/>
              </a:rPr>
              <a:t>Ó</a:t>
            </a:r>
            <a:r>
              <a:rPr lang="es-SV" sz="1800" dirty="0" smtClean="0">
                <a:solidFill>
                  <a:schemeClr val="accent1">
                    <a:lumMod val="75000"/>
                  </a:schemeClr>
                </a:solidFill>
                <a:latin typeface="Oswald" charset="0"/>
              </a:rPr>
              <a:t>rgano </a:t>
            </a:r>
            <a:r>
              <a:rPr lang="es-SV" sz="1800" dirty="0">
                <a:solidFill>
                  <a:schemeClr val="accent1">
                    <a:lumMod val="75000"/>
                  </a:schemeClr>
                </a:solidFill>
                <a:latin typeface="Oswald" charset="0"/>
              </a:rPr>
              <a:t>Judicial, la </a:t>
            </a:r>
            <a:r>
              <a:rPr lang="es-SV" sz="1800" dirty="0" smtClean="0">
                <a:solidFill>
                  <a:schemeClr val="accent1">
                    <a:lumMod val="75000"/>
                  </a:schemeClr>
                </a:solidFill>
                <a:latin typeface="Oswald" charset="0"/>
              </a:rPr>
              <a:t>Fiscalía </a:t>
            </a:r>
            <a:r>
              <a:rPr lang="es-SV" sz="1800" dirty="0">
                <a:solidFill>
                  <a:schemeClr val="accent1">
                    <a:lumMod val="75000"/>
                  </a:schemeClr>
                </a:solidFill>
                <a:latin typeface="Oswald" charset="0"/>
              </a:rPr>
              <a:t>General de la República y la Policía Nacional Civil </a:t>
            </a:r>
            <a:r>
              <a:rPr lang="es-SV" sz="1800" dirty="0" smtClean="0">
                <a:solidFill>
                  <a:schemeClr val="accent1">
                    <a:lumMod val="75000"/>
                  </a:schemeClr>
                </a:solidFill>
                <a:latin typeface="Oswald" charset="0"/>
              </a:rPr>
              <a:t>de conformidad </a:t>
            </a:r>
            <a:r>
              <a:rPr lang="es-SV" sz="1800" dirty="0">
                <a:solidFill>
                  <a:schemeClr val="accent1">
                    <a:lumMod val="75000"/>
                  </a:schemeClr>
                </a:solidFill>
                <a:latin typeface="Oswald" charset="0"/>
              </a:rPr>
              <a:t>a lo estipulado a la Ley Reguladora del Uso de Medios de </a:t>
            </a:r>
            <a:r>
              <a:rPr lang="es-SV" sz="1800" dirty="0" smtClean="0">
                <a:solidFill>
                  <a:schemeClr val="accent1">
                    <a:lumMod val="75000"/>
                  </a:schemeClr>
                </a:solidFill>
                <a:latin typeface="Oswald" charset="0"/>
              </a:rPr>
              <a:t>Vigilancia Electrónica </a:t>
            </a:r>
            <a:r>
              <a:rPr lang="es-SV" sz="1800" dirty="0">
                <a:solidFill>
                  <a:schemeClr val="accent1">
                    <a:lumMod val="75000"/>
                  </a:schemeClr>
                </a:solidFill>
                <a:latin typeface="Oswald" charset="0"/>
              </a:rPr>
              <a:t>en Materia Penal.</a:t>
            </a:r>
          </a:p>
          <a:p>
            <a:pPr marL="285750" lvl="0" indent="-285750" algn="just">
              <a:buFont typeface="Arial" pitchFamily="34" charset="0"/>
              <a:buChar char="•"/>
            </a:pPr>
            <a:r>
              <a:rPr lang="es-SV" sz="1800" dirty="0">
                <a:solidFill>
                  <a:schemeClr val="accent1">
                    <a:lumMod val="75000"/>
                  </a:schemeClr>
                </a:solidFill>
                <a:latin typeface="Oswald" charset="0"/>
              </a:rPr>
              <a:t>Rendir la información que sea solicitada por el juez o tribunal de la causa, </a:t>
            </a:r>
            <a:r>
              <a:rPr lang="es-SV" sz="1800" dirty="0" smtClean="0">
                <a:solidFill>
                  <a:schemeClr val="accent1">
                    <a:lumMod val="75000"/>
                  </a:schemeClr>
                </a:solidFill>
                <a:latin typeface="Oswald" charset="0"/>
              </a:rPr>
              <a:t>el Departamento </a:t>
            </a:r>
            <a:r>
              <a:rPr lang="es-SV" sz="1800" dirty="0">
                <a:solidFill>
                  <a:schemeClr val="accent1">
                    <a:lumMod val="75000"/>
                  </a:schemeClr>
                </a:solidFill>
                <a:latin typeface="Oswald" charset="0"/>
              </a:rPr>
              <a:t>de Prueba y Libertad Asistida del </a:t>
            </a:r>
            <a:r>
              <a:rPr lang="es-SV" sz="1800" dirty="0" smtClean="0">
                <a:solidFill>
                  <a:schemeClr val="accent1">
                    <a:lumMod val="75000"/>
                  </a:schemeClr>
                </a:solidFill>
                <a:latin typeface="Arial Narrow" pitchFamily="34" charset="0"/>
                <a:ea typeface="DotumChe" pitchFamily="49" charset="-127"/>
              </a:rPr>
              <a:t>Ó</a:t>
            </a:r>
            <a:r>
              <a:rPr lang="es-SV" sz="1800" dirty="0" smtClean="0">
                <a:solidFill>
                  <a:schemeClr val="accent1">
                    <a:lumMod val="75000"/>
                  </a:schemeClr>
                </a:solidFill>
                <a:latin typeface="Oswald" charset="0"/>
              </a:rPr>
              <a:t>rgano </a:t>
            </a:r>
            <a:r>
              <a:rPr lang="es-SV" sz="1800" dirty="0">
                <a:solidFill>
                  <a:schemeClr val="accent1">
                    <a:lumMod val="75000"/>
                  </a:schemeClr>
                </a:solidFill>
                <a:latin typeface="Oswald" charset="0"/>
              </a:rPr>
              <a:t>Judicial </a:t>
            </a:r>
            <a:r>
              <a:rPr lang="es-SV" sz="1800" dirty="0" smtClean="0">
                <a:solidFill>
                  <a:schemeClr val="accent1">
                    <a:lumMod val="75000"/>
                  </a:schemeClr>
                </a:solidFill>
                <a:latin typeface="Oswald" charset="0"/>
              </a:rPr>
              <a:t>o </a:t>
            </a:r>
            <a:r>
              <a:rPr lang="es-SV" sz="1800" dirty="0">
                <a:solidFill>
                  <a:schemeClr val="accent1">
                    <a:lumMod val="75000"/>
                  </a:schemeClr>
                </a:solidFill>
                <a:latin typeface="Oswald" charset="0"/>
              </a:rPr>
              <a:t>el </a:t>
            </a:r>
            <a:r>
              <a:rPr lang="es-SV" sz="1800" dirty="0" smtClean="0">
                <a:solidFill>
                  <a:schemeClr val="accent1">
                    <a:lumMod val="75000"/>
                  </a:schemeClr>
                </a:solidFill>
                <a:latin typeface="Oswald" charset="0"/>
              </a:rPr>
              <a:t>Consejo, entre otras funciones.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17			Personal Masculino: 22</a:t>
            </a: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899592" y="483518"/>
            <a:ext cx="7344816"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Juan José Amaya Posada. Subdirector de Monitoreo y Medios de Vigilancia Electrónica</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54883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16824"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Inspectoría General</a:t>
            </a:r>
            <a:r>
              <a:rPr lang="es-SV" sz="1800" b="1" dirty="0">
                <a:solidFill>
                  <a:schemeClr val="accent1">
                    <a:lumMod val="75000"/>
                  </a:schemeClr>
                </a:solidFill>
                <a:latin typeface="Oswald" charset="0"/>
              </a:rPr>
              <a:t> </a:t>
            </a:r>
            <a:r>
              <a:rPr lang="es-SV" sz="1800" b="1" dirty="0" smtClean="0">
                <a:solidFill>
                  <a:schemeClr val="accent1">
                    <a:lumMod val="75000"/>
                  </a:schemeClr>
                </a:solidFill>
                <a:latin typeface="Oswald" charset="0"/>
              </a:rPr>
              <a:t>/ Centro de Información Penitenciaria</a:t>
            </a:r>
          </a:p>
          <a:p>
            <a:pPr lvl="0" algn="ctr"/>
            <a:endParaRPr lang="es-SV" sz="1800" b="1" dirty="0" smtClean="0">
              <a:solidFill>
                <a:schemeClr val="accent1">
                  <a:lumMod val="75000"/>
                </a:schemeClr>
              </a:solidFill>
              <a:latin typeface="Oswald" charset="0"/>
            </a:endParaRPr>
          </a:p>
          <a:p>
            <a:pPr lvl="0" algn="ct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por objeto garantizar la seguridad delos Centros Penitenciarios, </a:t>
            </a:r>
            <a:r>
              <a:rPr lang="es-SV" sz="1800" dirty="0" smtClean="0">
                <a:solidFill>
                  <a:schemeClr val="accent1">
                    <a:lumMod val="75000"/>
                  </a:schemeClr>
                </a:solidFill>
                <a:latin typeface="Oswald" charset="0"/>
              </a:rPr>
              <a:t>para el </a:t>
            </a:r>
            <a:r>
              <a:rPr lang="es-SV" sz="1800" dirty="0">
                <a:solidFill>
                  <a:schemeClr val="accent1">
                    <a:lumMod val="75000"/>
                  </a:schemeClr>
                </a:solidFill>
                <a:latin typeface="Oswald" charset="0"/>
              </a:rPr>
              <a:t>efectivo cumplimiento de las órdenes judiciales de restricción de libertad individual de </a:t>
            </a:r>
            <a:r>
              <a:rPr lang="es-SV" sz="1800" dirty="0" smtClean="0">
                <a:solidFill>
                  <a:schemeClr val="accent1">
                    <a:lumMod val="75000"/>
                  </a:schemeClr>
                </a:solidFill>
                <a:latin typeface="Oswald" charset="0"/>
              </a:rPr>
              <a:t>los internos</a:t>
            </a:r>
            <a:r>
              <a:rPr lang="es-SV" sz="1800" dirty="0">
                <a:solidFill>
                  <a:schemeClr val="accent1">
                    <a:lumMod val="75000"/>
                  </a:schemeClr>
                </a:solidFill>
                <a:latin typeface="Oswald" charset="0"/>
              </a:rPr>
              <a:t>, de respeto a sus derechos y del funcionamiento normal de dichos </a:t>
            </a:r>
            <a:r>
              <a:rPr lang="es-SV" sz="1800" dirty="0" smtClean="0">
                <a:solidFill>
                  <a:schemeClr val="accent1">
                    <a:lumMod val="75000"/>
                  </a:schemeClr>
                </a:solidFill>
                <a:latin typeface="Oswald" charset="0"/>
              </a:rPr>
              <a:t>centros.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a:t>
            </a:r>
            <a:r>
              <a:rPr lang="es-SV" sz="1800" dirty="0">
                <a:solidFill>
                  <a:schemeClr val="accent1">
                    <a:lumMod val="75000"/>
                  </a:schemeClr>
                </a:solidFill>
                <a:latin typeface="Oswald" charset="0"/>
              </a:rPr>
              <a:t>9</a:t>
            </a:r>
            <a:r>
              <a:rPr lang="es-SV" sz="1800" dirty="0" smtClean="0">
                <a:solidFill>
                  <a:schemeClr val="accent1">
                    <a:lumMod val="75000"/>
                  </a:schemeClr>
                </a:solidFill>
                <a:latin typeface="Oswald" charset="0"/>
              </a:rPr>
              <a:t>		Personal Masculino: 24</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971600" y="1203598"/>
            <a:ext cx="7272808"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L</a:t>
            </a:r>
            <a:r>
              <a:rPr lang="es-SV" sz="1400" b="1" dirty="0" smtClean="0">
                <a:solidFill>
                  <a:schemeClr val="accent1">
                    <a:lumMod val="75000"/>
                  </a:schemeClr>
                </a:solidFill>
                <a:effectLst>
                  <a:outerShdw blurRad="38100" dist="38100" dir="2700000" algn="tl">
                    <a:srgbClr val="000000">
                      <a:alpha val="43137"/>
                    </a:srgbClr>
                  </a:outerShdw>
                </a:effectLst>
              </a:rPr>
              <a:t>icda.</a:t>
            </a:r>
            <a:r>
              <a:rPr lang="es-SV" sz="1400" b="1" dirty="0">
                <a:solidFill>
                  <a:schemeClr val="accent1">
                    <a:lumMod val="75000"/>
                  </a:schemeClr>
                </a:solidFill>
                <a:effectLst>
                  <a:outerShdw blurRad="38100" dist="38100" dir="2700000" algn="tl">
                    <a:srgbClr val="000000">
                      <a:alpha val="43137"/>
                    </a:srgbClr>
                  </a:outerShdw>
                </a:effectLst>
              </a:rPr>
              <a:t> Blenda Isabel Guzmán de </a:t>
            </a:r>
            <a:r>
              <a:rPr lang="es-SV" sz="1400" b="1" dirty="0" smtClean="0">
                <a:solidFill>
                  <a:schemeClr val="accent1">
                    <a:lumMod val="75000"/>
                  </a:schemeClr>
                </a:solidFill>
                <a:effectLst>
                  <a:outerShdw blurRad="38100" dist="38100" dir="2700000" algn="tl">
                    <a:srgbClr val="000000">
                      <a:alpha val="43137"/>
                    </a:srgbClr>
                  </a:outerShdw>
                </a:effectLst>
              </a:rPr>
              <a:t>León. Inspectora General.</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95922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3" name="2 Rectángulo"/>
          <p:cNvSpPr/>
          <p:nvPr/>
        </p:nvSpPr>
        <p:spPr>
          <a:xfrm>
            <a:off x="2627784" y="1923678"/>
            <a:ext cx="817137"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9" name="Shape 330"/>
          <p:cNvSpPr/>
          <p:nvPr/>
        </p:nvSpPr>
        <p:spPr>
          <a:xfrm>
            <a:off x="539551" y="195486"/>
            <a:ext cx="8096991" cy="432048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600" b="1" dirty="0">
                <a:solidFill>
                  <a:schemeClr val="accent1">
                    <a:lumMod val="75000"/>
                  </a:schemeClr>
                </a:solidFill>
                <a:latin typeface="Oswald" charset="0"/>
              </a:rPr>
              <a:t>Jefe del Centro de Análisis de Información </a:t>
            </a:r>
            <a:r>
              <a:rPr lang="es-SV" sz="1600" b="1" dirty="0" smtClean="0">
                <a:solidFill>
                  <a:schemeClr val="accent1">
                    <a:lumMod val="75000"/>
                  </a:schemeClr>
                </a:solidFill>
                <a:latin typeface="Oswald" charset="0"/>
              </a:rPr>
              <a:t>Penitenciaria</a:t>
            </a:r>
            <a:endParaRPr lang="es-SV" sz="1600" b="1" dirty="0">
              <a:solidFill>
                <a:schemeClr val="accent1">
                  <a:lumMod val="75000"/>
                </a:schemeClr>
              </a:solidFill>
              <a:latin typeface="Oswald" charset="0"/>
            </a:endParaRPr>
          </a:p>
          <a:p>
            <a:pPr marL="285750" lvl="0" indent="-285750" algn="ctr">
              <a:buFont typeface="Wingdings" pitchFamily="2" charset="2"/>
              <a:buChar char="q"/>
            </a:pPr>
            <a:endParaRPr lang="es-SV" sz="1600" b="1" dirty="0" smtClean="0">
              <a:solidFill>
                <a:schemeClr val="accent1">
                  <a:lumMod val="75000"/>
                </a:schemeClr>
              </a:solidFill>
              <a:latin typeface="Oswald" charset="0"/>
            </a:endParaRPr>
          </a:p>
          <a:p>
            <a:pPr lvl="0" algn="ctr"/>
            <a:endParaRPr lang="es-SV" sz="2400" b="1" dirty="0" smtClean="0">
              <a:solidFill>
                <a:schemeClr val="accent1">
                  <a:lumMod val="75000"/>
                </a:schemeClr>
              </a:solidFill>
              <a:latin typeface="Oswald" charset="0"/>
            </a:endParaRPr>
          </a:p>
          <a:p>
            <a:pPr lvl="0"/>
            <a:r>
              <a:rPr lang="es-SV" sz="1600" dirty="0" smtClean="0">
                <a:solidFill>
                  <a:schemeClr val="accent1">
                    <a:lumMod val="75000"/>
                  </a:schemeClr>
                </a:solidFill>
                <a:latin typeface="Oswald" charset="0"/>
              </a:rPr>
              <a:t>Le corresponde:</a:t>
            </a:r>
          </a:p>
          <a:p>
            <a:pPr lvl="0" algn="just"/>
            <a:endParaRPr lang="es-SV" sz="1600" dirty="0">
              <a:solidFill>
                <a:schemeClr val="accent1">
                  <a:lumMod val="75000"/>
                </a:schemeClr>
              </a:solidFill>
              <a:latin typeface="Oswald" charset="0"/>
            </a:endParaRPr>
          </a:p>
          <a:p>
            <a:pPr lvl="0" algn="just"/>
            <a:r>
              <a:rPr lang="es-SV" sz="1600" dirty="0">
                <a:solidFill>
                  <a:schemeClr val="accent1">
                    <a:lumMod val="75000"/>
                  </a:schemeClr>
                </a:solidFill>
                <a:latin typeface="Oswald" charset="0"/>
              </a:rPr>
              <a:t>Coordinar la aplicación del ciclo de inteligencia en la información recabada por medio de los diferentes entes. Coordinar con Inspectoría General el flujo y procedencia de la información. Brindar productos de inteligencia a la Dirección General que contribuyan para la toma de decisiones en los diferentes Centros Penales; y otras actividades que se le asignen por la naturaleza de su función</a:t>
            </a:r>
            <a:r>
              <a:rPr lang="es-SV" sz="1600" dirty="0" smtClean="0">
                <a:solidFill>
                  <a:schemeClr val="accent1">
                    <a:lumMod val="75000"/>
                  </a:schemeClr>
                </a:solidFill>
                <a:latin typeface="Oswald" charset="0"/>
              </a:rPr>
              <a:t>.</a:t>
            </a:r>
          </a:p>
          <a:p>
            <a:pPr lvl="0" algn="just"/>
            <a:endParaRPr lang="es-SV" sz="1600" dirty="0">
              <a:solidFill>
                <a:schemeClr val="accent1">
                  <a:lumMod val="75000"/>
                </a:schemeClr>
              </a:solidFill>
              <a:latin typeface="Oswald" charset="0"/>
            </a:endParaRPr>
          </a:p>
          <a:p>
            <a:pPr lvl="0" algn="ctr"/>
            <a:r>
              <a:rPr lang="es-SV" sz="1600" dirty="0" smtClean="0">
                <a:solidFill>
                  <a:schemeClr val="accent1">
                    <a:lumMod val="75000"/>
                  </a:schemeClr>
                </a:solidFill>
                <a:latin typeface="Oswald" charset="0"/>
              </a:rPr>
              <a:t>Cantidad de Personal:</a:t>
            </a:r>
          </a:p>
          <a:p>
            <a:pPr lvl="0" algn="ctr"/>
            <a:endParaRPr lang="es-SV" sz="1600" dirty="0">
              <a:solidFill>
                <a:schemeClr val="accent1">
                  <a:lumMod val="75000"/>
                </a:schemeClr>
              </a:solidFill>
              <a:latin typeface="Oswald" charset="0"/>
            </a:endParaRPr>
          </a:p>
          <a:p>
            <a:pPr lvl="0" algn="ctr"/>
            <a:r>
              <a:rPr lang="es-SV" sz="1600" dirty="0" smtClean="0">
                <a:solidFill>
                  <a:schemeClr val="accent1">
                    <a:lumMod val="75000"/>
                  </a:schemeClr>
                </a:solidFill>
                <a:latin typeface="Oswald" charset="0"/>
              </a:rPr>
              <a:t>Personal Femenino: 4		Personal Masculino: 2</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9" name="8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5" name="Shape 229"/>
          <p:cNvSpPr txBox="1">
            <a:spLocks/>
          </p:cNvSpPr>
          <p:nvPr/>
        </p:nvSpPr>
        <p:spPr>
          <a:xfrm>
            <a:off x="567884" y="843558"/>
            <a:ext cx="7892548"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a:t>
            </a:r>
            <a:r>
              <a:rPr lang="es-SV" sz="1400" b="1" dirty="0" smtClean="0">
                <a:solidFill>
                  <a:schemeClr val="accent1">
                    <a:lumMod val="75000"/>
                  </a:schemeClr>
                </a:solidFill>
                <a:effectLst>
                  <a:outerShdw blurRad="38100" dist="38100" dir="2700000" algn="tl">
                    <a:srgbClr val="000000">
                      <a:alpha val="43137"/>
                    </a:srgbClr>
                  </a:outerShdw>
                </a:effectLst>
              </a:rPr>
              <a:t>Responsable</a:t>
            </a:r>
            <a:r>
              <a:rPr lang="es-SV" sz="1400" b="1" dirty="0">
                <a:solidFill>
                  <a:schemeClr val="accent1">
                    <a:lumMod val="75000"/>
                  </a:schemeClr>
                </a:solidFill>
                <a:effectLst>
                  <a:outerShdw blurRad="38100" dist="38100" dir="2700000" algn="tl">
                    <a:srgbClr val="000000">
                      <a:alpha val="43137"/>
                    </a:srgbClr>
                  </a:outerShdw>
                </a:effectLst>
              </a:rPr>
              <a:t>: </a:t>
            </a:r>
            <a:r>
              <a:rPr lang="es-SV" sz="1400" b="1" dirty="0" smtClean="0">
                <a:solidFill>
                  <a:schemeClr val="accent1">
                    <a:lumMod val="75000"/>
                  </a:schemeClr>
                </a:solidFill>
                <a:effectLst>
                  <a:outerShdw blurRad="38100" dist="38100" dir="2700000" algn="tl">
                    <a:srgbClr val="000000">
                      <a:alpha val="43137"/>
                    </a:srgbClr>
                  </a:outerShdw>
                </a:effectLst>
              </a:rPr>
              <a:t>Rodolfo Ernesto Campos </a:t>
            </a:r>
            <a:r>
              <a:rPr lang="es-SV" sz="1400" b="1" dirty="0" err="1" smtClean="0">
                <a:solidFill>
                  <a:schemeClr val="accent1">
                    <a:lumMod val="75000"/>
                  </a:schemeClr>
                </a:solidFill>
                <a:effectLst>
                  <a:outerShdw blurRad="38100" dist="38100" dir="2700000" algn="tl">
                    <a:srgbClr val="000000">
                      <a:alpha val="43137"/>
                    </a:srgbClr>
                  </a:outerShdw>
                </a:effectLst>
              </a:rPr>
              <a:t>Suncin</a:t>
            </a:r>
            <a:r>
              <a:rPr lang="es-SV" sz="1400" b="1" dirty="0" smtClean="0">
                <a:solidFill>
                  <a:schemeClr val="accent1">
                    <a:lumMod val="75000"/>
                  </a:schemeClr>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Jefe del Centro de Análisis de Información Penitenciaria / Unidad de Poligrafía</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39627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16824"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Centro de Coordinación Post Penitenciario. </a:t>
            </a:r>
          </a:p>
          <a:p>
            <a:pPr lvl="0" algn="ctr"/>
            <a:endParaRPr lang="es-SV" sz="1800" b="1" dirty="0">
              <a:solidFill>
                <a:schemeClr val="accent1">
                  <a:lumMod val="75000"/>
                </a:schemeClr>
              </a:solidFill>
              <a:latin typeface="Oswald" charset="0"/>
            </a:endParaRPr>
          </a:p>
          <a:p>
            <a:pPr lvl="0" algn="ctr"/>
            <a:endParaRPr lang="es-SV" sz="1800" b="1" dirty="0" smtClean="0">
              <a:solidFill>
                <a:schemeClr val="accent1">
                  <a:lumMod val="75000"/>
                </a:schemeClr>
              </a:solidFill>
              <a:latin typeface="Oswald" charset="0"/>
            </a:endParaRPr>
          </a:p>
          <a:p>
            <a:pPr lvl="0"/>
            <a:endParaRPr lang="es-SV" sz="1800"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como función principal Promover </a:t>
            </a:r>
            <a:r>
              <a:rPr lang="es-SV" sz="1800" dirty="0" smtClean="0">
                <a:solidFill>
                  <a:schemeClr val="accent1">
                    <a:lumMod val="75000"/>
                  </a:schemeClr>
                </a:solidFill>
                <a:latin typeface="Oswald" charset="0"/>
              </a:rPr>
              <a:t>la reinserción </a:t>
            </a:r>
            <a:r>
              <a:rPr lang="es-SV" sz="1800" dirty="0">
                <a:solidFill>
                  <a:schemeClr val="accent1">
                    <a:lumMod val="75000"/>
                  </a:schemeClr>
                </a:solidFill>
                <a:latin typeface="Oswald" charset="0"/>
              </a:rPr>
              <a:t>laboral de los </a:t>
            </a:r>
            <a:r>
              <a:rPr lang="es-SV" sz="1800" dirty="0" smtClean="0">
                <a:solidFill>
                  <a:schemeClr val="accent1">
                    <a:lumMod val="75000"/>
                  </a:schemeClr>
                </a:solidFill>
                <a:latin typeface="Oswald" charset="0"/>
              </a:rPr>
              <a:t>ex-condenados </a:t>
            </a:r>
            <a:r>
              <a:rPr lang="es-SV" sz="1800" dirty="0">
                <a:solidFill>
                  <a:schemeClr val="accent1">
                    <a:lumMod val="75000"/>
                  </a:schemeClr>
                </a:solidFill>
                <a:latin typeface="Oswald" charset="0"/>
              </a:rPr>
              <a:t>y mantener contacto fluido con todas </a:t>
            </a:r>
            <a:r>
              <a:rPr lang="es-SV" sz="1800" dirty="0" smtClean="0">
                <a:solidFill>
                  <a:schemeClr val="accent1">
                    <a:lumMod val="75000"/>
                  </a:schemeClr>
                </a:solidFill>
                <a:latin typeface="Oswald" charset="0"/>
              </a:rPr>
              <a:t>las instituciones </a:t>
            </a:r>
            <a:r>
              <a:rPr lang="es-SV" sz="1800" dirty="0">
                <a:solidFill>
                  <a:schemeClr val="accent1">
                    <a:lumMod val="75000"/>
                  </a:schemeClr>
                </a:solidFill>
                <a:latin typeface="Oswald" charset="0"/>
              </a:rPr>
              <a:t>o personas dedicadas a la asistencia </a:t>
            </a:r>
            <a:r>
              <a:rPr lang="es-SV" sz="1800" dirty="0" smtClean="0">
                <a:solidFill>
                  <a:schemeClr val="accent1">
                    <a:lumMod val="75000"/>
                  </a:schemeClr>
                </a:solidFill>
                <a:latin typeface="Oswald" charset="0"/>
              </a:rPr>
              <a:t>Post-Carcelaria.</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7  	Personal Masculino: 1</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971600" y="1203598"/>
            <a:ext cx="7272808"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 </a:t>
            </a:r>
            <a:r>
              <a:rPr lang="es-SV" sz="1400" b="1" dirty="0">
                <a:solidFill>
                  <a:schemeClr val="accent1">
                    <a:lumMod val="75000"/>
                  </a:schemeClr>
                </a:solidFill>
                <a:effectLst>
                  <a:outerShdw blurRad="38100" dist="38100" dir="2700000" algn="tl">
                    <a:srgbClr val="000000">
                      <a:alpha val="43137"/>
                    </a:srgbClr>
                  </a:outerShdw>
                </a:effectLst>
              </a:rPr>
              <a:t>René Alonso, Martínez Funes. Director del Centro de Coordinación Post Penitenciario </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82158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971600" y="555526"/>
            <a:ext cx="7272808"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Comunicaciones y Relaciones P</a:t>
            </a:r>
            <a:r>
              <a:rPr lang="es-SV" sz="1800" b="1" dirty="0" smtClean="0">
                <a:solidFill>
                  <a:schemeClr val="accent1">
                    <a:lumMod val="75000"/>
                  </a:schemeClr>
                </a:solidFill>
                <a:latin typeface="+mj-lt"/>
              </a:rPr>
              <a:t>ú</a:t>
            </a:r>
            <a:r>
              <a:rPr lang="es-SV" sz="1800" b="1" dirty="0" smtClean="0">
                <a:solidFill>
                  <a:schemeClr val="accent1">
                    <a:lumMod val="75000"/>
                  </a:schemeClr>
                </a:solidFill>
                <a:latin typeface="Oswald" charset="0"/>
              </a:rPr>
              <a:t>blicas y Protocolo. </a:t>
            </a:r>
          </a:p>
          <a:p>
            <a:pPr lvl="0" algn="ct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por objeto coordinar las presentaciones de las </a:t>
            </a:r>
            <a:r>
              <a:rPr lang="es-SV" sz="1800" dirty="0" smtClean="0">
                <a:solidFill>
                  <a:schemeClr val="accent1">
                    <a:lumMod val="75000"/>
                  </a:schemeClr>
                </a:solidFill>
                <a:latin typeface="Oswald" charset="0"/>
              </a:rPr>
              <a:t>máximas autoridades </a:t>
            </a:r>
            <a:r>
              <a:rPr lang="es-SV" sz="1800" dirty="0">
                <a:solidFill>
                  <a:schemeClr val="accent1">
                    <a:lumMod val="75000"/>
                  </a:schemeClr>
                </a:solidFill>
                <a:latin typeface="Oswald" charset="0"/>
              </a:rPr>
              <a:t>institucionales con los medios de comunicación del </a:t>
            </a:r>
            <a:r>
              <a:rPr lang="es-SV" sz="1800" dirty="0" smtClean="0">
                <a:solidFill>
                  <a:schemeClr val="accent1">
                    <a:lumMod val="75000"/>
                  </a:schemeClr>
                </a:solidFill>
                <a:latin typeface="Oswald" charset="0"/>
              </a:rPr>
              <a:t>país.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3			Personal Masculino: 4</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971600" y="1347614"/>
            <a:ext cx="741682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 </a:t>
            </a:r>
            <a:r>
              <a:rPr lang="es-SV" sz="1400" b="1" dirty="0">
                <a:solidFill>
                  <a:schemeClr val="accent1">
                    <a:lumMod val="75000"/>
                  </a:schemeClr>
                </a:solidFill>
                <a:effectLst>
                  <a:outerShdw blurRad="38100" dist="38100" dir="2700000" algn="tl">
                    <a:srgbClr val="000000">
                      <a:alpha val="43137"/>
                    </a:srgbClr>
                  </a:outerShdw>
                </a:effectLst>
              </a:rPr>
              <a:t>Alejo Rubén Carbajal Amaya. Jefe de Unidad de Comunicaciones y Relaciones Públicas </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22304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127049"/>
            <a:ext cx="4562162" cy="3466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0" name="Shape 170"/>
          <p:cNvSpPr txBox="1">
            <a:spLocks noGrp="1"/>
          </p:cNvSpPr>
          <p:nvPr>
            <p:ph type="ctrTitle" idx="4294967295"/>
          </p:nvPr>
        </p:nvSpPr>
        <p:spPr>
          <a:xfrm>
            <a:off x="35496" y="2139751"/>
            <a:ext cx="2879725" cy="1008063"/>
          </a:xfrm>
          <a:prstGeom prst="rect">
            <a:avLst/>
          </a:prstGeom>
        </p:spPr>
        <p:txBody>
          <a:bodyPr lIns="91425" tIns="91425" rIns="91425" bIns="91425" anchor="b" anchorCtr="0">
            <a:noAutofit/>
          </a:bodyPr>
          <a:lstStyle/>
          <a:p>
            <a:pPr lvl="0" algn="ctr">
              <a:spcBef>
                <a:spcPts val="0"/>
              </a:spcBef>
              <a:buNone/>
            </a:pPr>
            <a:r>
              <a:rPr lang="en" sz="6000" dirty="0" smtClean="0">
                <a:solidFill>
                  <a:srgbClr val="FF9900"/>
                </a:solidFill>
              </a:rPr>
              <a:t>PARTE 1</a:t>
            </a:r>
            <a:endParaRPr lang="en" sz="6000" dirty="0">
              <a:solidFill>
                <a:srgbClr val="FF9900"/>
              </a:solidFill>
            </a:endParaRPr>
          </a:p>
        </p:txBody>
      </p:sp>
      <p:sp>
        <p:nvSpPr>
          <p:cNvPr id="6" name="Shape 229"/>
          <p:cNvSpPr txBox="1">
            <a:spLocks/>
          </p:cNvSpPr>
          <p:nvPr/>
        </p:nvSpPr>
        <p:spPr>
          <a:xfrm>
            <a:off x="1547664" y="3723878"/>
            <a:ext cx="6264696" cy="1158867"/>
          </a:xfrm>
          <a:prstGeom prst="rect">
            <a:avLst/>
          </a:prstGeom>
          <a:noFill/>
          <a:ln>
            <a:noFill/>
          </a:ln>
          <a:effectLst>
            <a:glow rad="101600">
              <a:schemeClr val="bg1">
                <a:alpha val="40000"/>
              </a:schemeClr>
            </a:glow>
            <a:outerShdw blurRad="50800" dir="1200000" algn="ctr" rotWithShape="0">
              <a:schemeClr val="bg1"/>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tx2">
                    <a:lumMod val="25000"/>
                  </a:schemeClr>
                </a:solidFill>
              </a:rPr>
              <a:t> Hipervínculos. </a:t>
            </a:r>
            <a:r>
              <a:rPr lang="es-SV" sz="1400" dirty="0" smtClean="0">
                <a:solidFill>
                  <a:schemeClr val="tx2">
                    <a:lumMod val="25000"/>
                  </a:schemeClr>
                </a:solidFill>
              </a:rPr>
              <a:t>A partir de aquí, en modo «</a:t>
            </a:r>
            <a:r>
              <a:rPr lang="es-SV" sz="1400" b="1" dirty="0" smtClean="0">
                <a:solidFill>
                  <a:schemeClr val="tx2">
                    <a:lumMod val="25000"/>
                  </a:schemeClr>
                </a:solidFill>
              </a:rPr>
              <a:t>PRESENTACION»</a:t>
            </a:r>
            <a:r>
              <a:rPr lang="es-SV" sz="1400" dirty="0" smtClean="0">
                <a:solidFill>
                  <a:schemeClr val="tx2">
                    <a:lumMod val="25000"/>
                  </a:schemeClr>
                </a:solidFill>
              </a:rPr>
              <a:t>, donde encuentre las imágenes con la palabra </a:t>
            </a:r>
            <a:r>
              <a:rPr lang="es-SV" sz="1400" b="1" dirty="0" smtClean="0">
                <a:solidFill>
                  <a:schemeClr val="tx2">
                    <a:lumMod val="25000"/>
                  </a:schemeClr>
                </a:solidFill>
              </a:rPr>
              <a:t>ENLACE</a:t>
            </a:r>
            <a:r>
              <a:rPr lang="es-SV" sz="1400" dirty="0" smtClean="0">
                <a:solidFill>
                  <a:schemeClr val="tx2">
                    <a:lumMod val="25000"/>
                  </a:schemeClr>
                </a:solidFill>
              </a:rPr>
              <a:t> haga clic sobre estas para acceder a la diapositiva donde está la descripción de la Unidad o Departamento del cual desea conocer mas información, del mismo modo en cada diapositiva donde encuentre la imagen con la palabra </a:t>
            </a:r>
            <a:r>
              <a:rPr lang="es-SV" sz="1400" b="1" dirty="0" smtClean="0">
                <a:solidFill>
                  <a:schemeClr val="tx2">
                    <a:lumMod val="25000"/>
                  </a:schemeClr>
                </a:solidFill>
              </a:rPr>
              <a:t>VOLVER</a:t>
            </a:r>
            <a:r>
              <a:rPr lang="es-SV" sz="1400" dirty="0" smtClean="0">
                <a:solidFill>
                  <a:schemeClr val="tx2">
                    <a:lumMod val="25000"/>
                  </a:schemeClr>
                </a:solidFill>
              </a:rPr>
              <a:t> encontrará un hipervínculo para regresar al índice correspondiente.</a:t>
            </a:r>
          </a:p>
          <a:p>
            <a:pPr algn="just">
              <a:buFont typeface="Oswald"/>
              <a:buNone/>
            </a:pPr>
            <a:endParaRPr lang="es-SV" sz="1250" b="1" dirty="0" smtClean="0"/>
          </a:p>
          <a:p>
            <a:pPr>
              <a:buFont typeface="Oswald"/>
              <a:buNone/>
            </a:pPr>
            <a:endParaRPr lang="es-ES" sz="1250" dirty="0" smtClean="0"/>
          </a:p>
        </p:txBody>
      </p:sp>
      <p:pic>
        <p:nvPicPr>
          <p:cNvPr id="7" name="6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0152" y="750455"/>
            <a:ext cx="504056" cy="450528"/>
          </a:xfrm>
          <a:prstGeom prst="rect">
            <a:avLst/>
          </a:prstGeom>
        </p:spPr>
      </p:pic>
      <p:pic>
        <p:nvPicPr>
          <p:cNvPr id="18" name="17 Imagen">
            <a:hlinkClick r:id="rId6"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0152" y="1884103"/>
            <a:ext cx="504056" cy="450528"/>
          </a:xfrm>
          <a:prstGeom prst="rect">
            <a:avLst/>
          </a:prstGeom>
        </p:spPr>
      </p:pic>
      <p:pic>
        <p:nvPicPr>
          <p:cNvPr id="19" name="18 Imagen">
            <a:hlinkClick r:id="rId7"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3324263"/>
            <a:ext cx="504056" cy="450528"/>
          </a:xfrm>
          <a:prstGeom prst="rect">
            <a:avLst/>
          </a:prstGeom>
        </p:spPr>
      </p:pic>
      <p:pic>
        <p:nvPicPr>
          <p:cNvPr id="20" name="19 Imagen">
            <a:hlinkClick r:id="rId8"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8264" y="3324263"/>
            <a:ext cx="504056" cy="450528"/>
          </a:xfrm>
          <a:prstGeom prst="rect">
            <a:avLst/>
          </a:prstGeom>
        </p:spPr>
      </p:pic>
      <p:pic>
        <p:nvPicPr>
          <p:cNvPr id="2050"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5737" t="15740" r="6140" b="10554"/>
          <a:stretch/>
        </p:blipFill>
        <p:spPr bwMode="auto">
          <a:xfrm>
            <a:off x="7062539" y="1385888"/>
            <a:ext cx="1685925" cy="67627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2 Conector recto"/>
          <p:cNvCxnSpPr>
            <a:endCxn id="2050" idx="1"/>
          </p:cNvCxnSpPr>
          <p:nvPr/>
        </p:nvCxnSpPr>
        <p:spPr>
          <a:xfrm>
            <a:off x="6016675" y="1724026"/>
            <a:ext cx="1045864" cy="0"/>
          </a:xfrm>
          <a:prstGeom prst="line">
            <a:avLst/>
          </a:prstGeom>
          <a:ln w="12700"/>
        </p:spPr>
        <p:style>
          <a:lnRef idx="1">
            <a:schemeClr val="dk1"/>
          </a:lnRef>
          <a:fillRef idx="0">
            <a:schemeClr val="dk1"/>
          </a:fillRef>
          <a:effectRef idx="0">
            <a:schemeClr val="dk1"/>
          </a:effectRef>
          <a:fontRef idx="minor">
            <a:schemeClr val="tx1"/>
          </a:fontRef>
        </p:style>
      </p:cxnSp>
      <p:pic>
        <p:nvPicPr>
          <p:cNvPr id="13" name="12 Imagen">
            <a:hlinkClick r:id="rId10"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2440" y="1899855"/>
            <a:ext cx="504056" cy="45052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181316"/>
            <a:ext cx="7403520" cy="4910714"/>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Penitenciaria de Derechos Humanos</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p>
          <a:p>
            <a:pPr marL="285750" lvl="0" indent="-285750" algn="just">
              <a:buFont typeface="Arial" pitchFamily="34" charset="0"/>
              <a:buChar char="•"/>
            </a:pPr>
            <a:r>
              <a:rPr lang="es-SV" sz="1800" dirty="0" smtClean="0">
                <a:solidFill>
                  <a:schemeClr val="accent1">
                    <a:lumMod val="75000"/>
                  </a:schemeClr>
                </a:solidFill>
                <a:latin typeface="Oswald" charset="0"/>
              </a:rPr>
              <a:t>Velar </a:t>
            </a:r>
            <a:r>
              <a:rPr lang="es-SV" sz="1800" dirty="0">
                <a:solidFill>
                  <a:schemeClr val="accent1">
                    <a:lumMod val="75000"/>
                  </a:schemeClr>
                </a:solidFill>
                <a:latin typeface="Oswald" charset="0"/>
              </a:rPr>
              <a:t>por la vigencia y el respeto irrestricto de los derechos fundamentales de </a:t>
            </a:r>
            <a:r>
              <a:rPr lang="es-SV" sz="1800" dirty="0" smtClean="0">
                <a:solidFill>
                  <a:schemeClr val="accent1">
                    <a:lumMod val="75000"/>
                  </a:schemeClr>
                </a:solidFill>
                <a:latin typeface="Oswald" charset="0"/>
              </a:rPr>
              <a:t>las personas </a:t>
            </a:r>
            <a:r>
              <a:rPr lang="es-SV" sz="1800" dirty="0">
                <a:solidFill>
                  <a:schemeClr val="accent1">
                    <a:lumMod val="75000"/>
                  </a:schemeClr>
                </a:solidFill>
                <a:latin typeface="Oswald" charset="0"/>
              </a:rPr>
              <a:t>privadas de libertad.</a:t>
            </a:r>
          </a:p>
          <a:p>
            <a:pPr marL="285750" lvl="0" indent="-285750" algn="just">
              <a:buFont typeface="Arial" pitchFamily="34" charset="0"/>
              <a:buChar char="•"/>
            </a:pPr>
            <a:r>
              <a:rPr lang="es-SV" sz="1800" dirty="0" smtClean="0">
                <a:solidFill>
                  <a:schemeClr val="accent1">
                    <a:lumMod val="75000"/>
                  </a:schemeClr>
                </a:solidFill>
                <a:latin typeface="Oswald" charset="0"/>
              </a:rPr>
              <a:t>Intervenir </a:t>
            </a:r>
            <a:r>
              <a:rPr lang="es-SV" sz="1800" dirty="0">
                <a:solidFill>
                  <a:schemeClr val="accent1">
                    <a:lumMod val="75000"/>
                  </a:schemeClr>
                </a:solidFill>
                <a:latin typeface="Oswald" charset="0"/>
              </a:rPr>
              <a:t>en crisis y mediación con las personas privadas de libertad.</a:t>
            </a:r>
          </a:p>
          <a:p>
            <a:pPr marL="285750" lvl="0" indent="-285750" algn="just">
              <a:buFont typeface="Arial" pitchFamily="34" charset="0"/>
              <a:buChar char="•"/>
            </a:pPr>
            <a:r>
              <a:rPr lang="es-SV" sz="1800" dirty="0">
                <a:solidFill>
                  <a:schemeClr val="accent1">
                    <a:lumMod val="75000"/>
                  </a:schemeClr>
                </a:solidFill>
                <a:latin typeface="Oswald" charset="0"/>
              </a:rPr>
              <a:t>Mantener contacto directo con los funcionarios de los diferentes Centros </a:t>
            </a:r>
            <a:r>
              <a:rPr lang="es-SV" sz="1800" dirty="0" smtClean="0">
                <a:solidFill>
                  <a:schemeClr val="accent1">
                    <a:lumMod val="75000"/>
                  </a:schemeClr>
                </a:solidFill>
                <a:latin typeface="Oswald" charset="0"/>
              </a:rPr>
              <a:t>Penitenciarios, para </a:t>
            </a:r>
            <a:r>
              <a:rPr lang="es-SV" sz="1800" dirty="0">
                <a:solidFill>
                  <a:schemeClr val="accent1">
                    <a:lumMod val="75000"/>
                  </a:schemeClr>
                </a:solidFill>
                <a:latin typeface="Oswald" charset="0"/>
              </a:rPr>
              <a:t>atender en forma oportuna y eficiente las necesidades y problemas de los internos.</a:t>
            </a:r>
          </a:p>
          <a:p>
            <a:pPr marL="285750" lvl="0" indent="-285750" algn="just">
              <a:buFont typeface="Arial" pitchFamily="34" charset="0"/>
              <a:buChar char="•"/>
            </a:pPr>
            <a:r>
              <a:rPr lang="es-SV" sz="1800" dirty="0">
                <a:solidFill>
                  <a:schemeClr val="accent1">
                    <a:lumMod val="75000"/>
                  </a:schemeClr>
                </a:solidFill>
                <a:latin typeface="Oswald" charset="0"/>
              </a:rPr>
              <a:t>Coordinar con Instituciones y Organismos Nacionales e internacionales de </a:t>
            </a:r>
            <a:r>
              <a:rPr lang="es-SV" sz="1800" dirty="0" smtClean="0">
                <a:solidFill>
                  <a:schemeClr val="accent1">
                    <a:lumMod val="75000"/>
                  </a:schemeClr>
                </a:solidFill>
                <a:latin typeface="Oswald" charset="0"/>
              </a:rPr>
              <a:t>Derechos Humanos </a:t>
            </a:r>
            <a:r>
              <a:rPr lang="es-SV" sz="1800" dirty="0">
                <a:solidFill>
                  <a:schemeClr val="accent1">
                    <a:lumMod val="75000"/>
                  </a:schemeClr>
                </a:solidFill>
                <a:latin typeface="Oswald" charset="0"/>
              </a:rPr>
              <a:t>la cooperación para la promoción y defensa de los derechos de las </a:t>
            </a:r>
            <a:r>
              <a:rPr lang="es-SV" sz="1800" dirty="0" smtClean="0">
                <a:solidFill>
                  <a:schemeClr val="accent1">
                    <a:lumMod val="75000"/>
                  </a:schemeClr>
                </a:solidFill>
                <a:latin typeface="Oswald" charset="0"/>
              </a:rPr>
              <a:t>personas privadas </a:t>
            </a:r>
            <a:r>
              <a:rPr lang="es-SV" sz="1800" dirty="0">
                <a:solidFill>
                  <a:schemeClr val="accent1">
                    <a:lumMod val="75000"/>
                  </a:schemeClr>
                </a:solidFill>
                <a:latin typeface="Oswald" charset="0"/>
              </a:rPr>
              <a:t>de </a:t>
            </a:r>
            <a:r>
              <a:rPr lang="es-SV" sz="1800" dirty="0" smtClean="0">
                <a:solidFill>
                  <a:schemeClr val="accent1">
                    <a:lumMod val="75000"/>
                  </a:schemeClr>
                </a:solidFill>
                <a:latin typeface="Oswald" charset="0"/>
              </a:rPr>
              <a:t>libertad, entre otras funciones.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7			Personal Masculino: 7</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949540" y="555526"/>
            <a:ext cx="720080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endParaRPr lang="es-SV" sz="1400" b="1" dirty="0" smtClean="0">
              <a:solidFill>
                <a:schemeClr val="accent1">
                  <a:lumMod val="75000"/>
                </a:schemeClr>
              </a:solidFill>
              <a:effectLst>
                <a:outerShdw blurRad="38100" dist="38100" dir="2700000" algn="tl">
                  <a:srgbClr val="000000">
                    <a:alpha val="43137"/>
                  </a:srgbClr>
                </a:outerShdw>
              </a:effectLst>
            </a:endParaRPr>
          </a:p>
          <a:p>
            <a:pPr algn="just">
              <a:buNone/>
            </a:pPr>
            <a:r>
              <a:rPr lang="es-SV" sz="1400" b="1" dirty="0">
                <a:solidFill>
                  <a:schemeClr val="accent1">
                    <a:lumMod val="75000"/>
                  </a:schemeClr>
                </a:solidFill>
                <a:effectLst>
                  <a:outerShdw blurRad="38100" dist="38100" dir="2700000" algn="tl">
                    <a:srgbClr val="000000">
                      <a:alpha val="43137"/>
                    </a:srgbClr>
                  </a:outerShdw>
                </a:effectLst>
              </a:rPr>
              <a:t>Lic. Marcelo Giovanni Rivera Orellana. Jefe Unidad Penitenciaria de Derechos Humanos </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51579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03520"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Diversificación del Trabajo Penitenciario.</a:t>
            </a:r>
          </a:p>
          <a:p>
            <a:pPr lvl="0" algn="ctr"/>
            <a:r>
              <a:rPr lang="es-SV" sz="1800" b="1" dirty="0" smtClean="0">
                <a:solidFill>
                  <a:schemeClr val="accent1">
                    <a:lumMod val="75000"/>
                  </a:schemeClr>
                </a:solidFill>
                <a:latin typeface="Oswald" charset="0"/>
              </a:rPr>
              <a:t>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p>
          <a:p>
            <a:pPr lvl="0"/>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Tendrá </a:t>
            </a:r>
            <a:r>
              <a:rPr lang="es-SV" sz="1800" dirty="0">
                <a:solidFill>
                  <a:schemeClr val="accent1">
                    <a:lumMod val="75000"/>
                  </a:schemeClr>
                </a:solidFill>
                <a:latin typeface="Oswald" charset="0"/>
              </a:rPr>
              <a:t>bajo su cargo administrar y supervisar las Granjas Penitenciarias las cuales están enfocadas en el Régimen Abierto y Diversificación del Trabajo Penitenciario enfocado en el Régimen Cerrado del Sistema </a:t>
            </a:r>
            <a:r>
              <a:rPr lang="es-SV" sz="1800" dirty="0" smtClean="0">
                <a:solidFill>
                  <a:schemeClr val="accent1">
                    <a:lumMod val="75000"/>
                  </a:schemeClr>
                </a:solidFill>
                <a:latin typeface="Oswald" charset="0"/>
              </a:rPr>
              <a:t>Penitenciario.</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2			Personal Masculino: 3</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899592" y="1131590"/>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Karla </a:t>
            </a:r>
            <a:r>
              <a:rPr lang="es-SV" sz="1400" b="1" dirty="0" err="1">
                <a:solidFill>
                  <a:schemeClr val="accent1">
                    <a:lumMod val="75000"/>
                  </a:schemeClr>
                </a:solidFill>
                <a:effectLst>
                  <a:outerShdw blurRad="38100" dist="38100" dir="2700000" algn="tl">
                    <a:srgbClr val="000000">
                      <a:alpha val="43137"/>
                    </a:srgbClr>
                  </a:outerShdw>
                </a:effectLst>
              </a:rPr>
              <a:t>Nathaly</a:t>
            </a:r>
            <a:r>
              <a:rPr lang="es-SV" sz="1400" b="1" dirty="0">
                <a:solidFill>
                  <a:schemeClr val="accent1">
                    <a:lumMod val="75000"/>
                  </a:schemeClr>
                </a:solidFill>
                <a:effectLst>
                  <a:outerShdw blurRad="38100" dist="38100" dir="2700000" algn="tl">
                    <a:srgbClr val="000000">
                      <a:alpha val="43137"/>
                    </a:srgbClr>
                  </a:outerShdw>
                </a:effectLst>
              </a:rPr>
              <a:t> Hernández </a:t>
            </a:r>
            <a:r>
              <a:rPr lang="es-SV" sz="1400" b="1" dirty="0" smtClean="0">
                <a:solidFill>
                  <a:schemeClr val="accent1">
                    <a:lumMod val="75000"/>
                  </a:schemeClr>
                </a:solidFill>
                <a:effectLst>
                  <a:outerShdw blurRad="38100" dist="38100" dir="2700000" algn="tl">
                    <a:srgbClr val="000000">
                      <a:alpha val="43137"/>
                    </a:srgbClr>
                  </a:outerShdw>
                </a:effectLst>
              </a:rPr>
              <a:t>Boquín</a:t>
            </a:r>
            <a:r>
              <a:rPr lang="es-SV" sz="1400" b="1" dirty="0">
                <a:solidFill>
                  <a:schemeClr val="accent1">
                    <a:lumMod val="75000"/>
                  </a:schemeClr>
                </a:solidFill>
                <a:effectLst>
                  <a:outerShdw blurRad="38100" dist="38100" dir="2700000" algn="tl">
                    <a:srgbClr val="000000">
                      <a:alpha val="43137"/>
                    </a:srgbClr>
                  </a:outerShdw>
                </a:effectLst>
              </a:rPr>
              <a:t>. Jefe de Diversificación del Trabajo Penitenciario</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736762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960874" y="184100"/>
            <a:ext cx="7364646" cy="4691906"/>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b="1" dirty="0" smtClean="0">
                <a:solidFill>
                  <a:schemeClr val="accent1">
                    <a:lumMod val="75000"/>
                  </a:schemeClr>
                </a:solidFill>
                <a:latin typeface="Oswald" charset="0"/>
              </a:rPr>
              <a:t>Unidad de Gestión Penitenciaria Integral.</a:t>
            </a:r>
          </a:p>
          <a:p>
            <a:pPr algn="just"/>
            <a:endParaRPr lang="es-ES" sz="1000" dirty="0" smtClean="0">
              <a:solidFill>
                <a:schemeClr val="accent1">
                  <a:lumMod val="75000"/>
                </a:schemeClr>
              </a:solidFill>
            </a:endParaRPr>
          </a:p>
          <a:p>
            <a:pPr algn="just"/>
            <a:endParaRPr lang="es-ES" sz="1000" dirty="0" smtClean="0">
              <a:solidFill>
                <a:schemeClr val="accent1">
                  <a:lumMod val="75000"/>
                </a:schemeClr>
              </a:solidFill>
            </a:endParaRPr>
          </a:p>
          <a:p>
            <a:pPr algn="just"/>
            <a:endParaRPr lang="es-ES" sz="1000" dirty="0">
              <a:solidFill>
                <a:schemeClr val="accent1">
                  <a:lumMod val="75000"/>
                </a:schemeClr>
              </a:solidFill>
            </a:endParaRPr>
          </a:p>
          <a:p>
            <a:pPr algn="just"/>
            <a:r>
              <a:rPr lang="es-ES" sz="1000" dirty="0" smtClean="0">
                <a:solidFill>
                  <a:schemeClr val="accent1">
                    <a:lumMod val="75000"/>
                  </a:schemeClr>
                </a:solidFill>
              </a:rPr>
              <a:t>Le corresponde:</a:t>
            </a:r>
          </a:p>
          <a:p>
            <a:pPr marL="228600" indent="-228600" algn="just">
              <a:buFont typeface="+mj-lt"/>
              <a:buAutoNum type="alphaLcPeriod"/>
            </a:pPr>
            <a:r>
              <a:rPr lang="es-SV" sz="1000" dirty="0">
                <a:solidFill>
                  <a:schemeClr val="accent1">
                    <a:lumMod val="75000"/>
                  </a:schemeClr>
                </a:solidFill>
              </a:rPr>
              <a:t>Contribuir a generar un fortalecimiento y desarrollo del Modelo de </a:t>
            </a:r>
            <a:r>
              <a:rPr lang="es-SV" sz="1000" dirty="0" smtClean="0">
                <a:solidFill>
                  <a:schemeClr val="accent1">
                    <a:lumMod val="75000"/>
                  </a:schemeClr>
                </a:solidFill>
              </a:rPr>
              <a:t>Gestión Penitenciaria </a:t>
            </a:r>
            <a:r>
              <a:rPr lang="es-SV" sz="1000" dirty="0">
                <a:solidFill>
                  <a:schemeClr val="accent1">
                    <a:lumMod val="75000"/>
                  </a:schemeClr>
                </a:solidFill>
              </a:rPr>
              <a:t>Yo Cambio, a través de la gestión de equipamiento, </a:t>
            </a:r>
            <a:r>
              <a:rPr lang="es-SV" sz="1000" dirty="0" smtClean="0">
                <a:solidFill>
                  <a:schemeClr val="accent1">
                    <a:lumMod val="75000"/>
                  </a:schemeClr>
                </a:solidFill>
              </a:rPr>
              <a:t>asistencia técnica </a:t>
            </a:r>
            <a:r>
              <a:rPr lang="es-SV" sz="1000" dirty="0">
                <a:solidFill>
                  <a:schemeClr val="accent1">
                    <a:lumMod val="75000"/>
                  </a:schemeClr>
                </a:solidFill>
              </a:rPr>
              <a:t>y capacitación en los Centros </a:t>
            </a:r>
            <a:r>
              <a:rPr lang="es-SV" sz="1000" dirty="0" smtClean="0">
                <a:solidFill>
                  <a:schemeClr val="accent1">
                    <a:lumMod val="75000"/>
                  </a:schemeClr>
                </a:solidFill>
              </a:rPr>
              <a:t>Penitenciarios</a:t>
            </a:r>
            <a:r>
              <a:rPr lang="es-ES" sz="1000" dirty="0" smtClean="0">
                <a:solidFill>
                  <a:schemeClr val="accent1">
                    <a:lumMod val="75000"/>
                  </a:schemeClr>
                </a:solidFill>
              </a:rPr>
              <a:t>. </a:t>
            </a:r>
            <a:endParaRPr lang="es-ES" sz="1000" dirty="0">
              <a:solidFill>
                <a:schemeClr val="accent1">
                  <a:lumMod val="75000"/>
                </a:schemeClr>
              </a:solidFill>
            </a:endParaRPr>
          </a:p>
          <a:p>
            <a:pPr marL="228600" indent="-228600" algn="just">
              <a:buFont typeface="+mj-lt"/>
              <a:buAutoNum type="alphaLcPeriod"/>
            </a:pPr>
            <a:r>
              <a:rPr lang="es-SV" sz="1000" dirty="0">
                <a:solidFill>
                  <a:schemeClr val="accent1">
                    <a:lumMod val="75000"/>
                  </a:schemeClr>
                </a:solidFill>
              </a:rPr>
              <a:t>Brindar apoyo a la Dirección General de Centros Penales para dar </a:t>
            </a:r>
            <a:r>
              <a:rPr lang="es-SV" sz="1000" dirty="0" smtClean="0">
                <a:solidFill>
                  <a:schemeClr val="accent1">
                    <a:lumMod val="75000"/>
                  </a:schemeClr>
                </a:solidFill>
              </a:rPr>
              <a:t>seguimiento, desarrollo </a:t>
            </a:r>
            <a:r>
              <a:rPr lang="es-SV" sz="1000" dirty="0">
                <a:solidFill>
                  <a:schemeClr val="accent1">
                    <a:lumMod val="75000"/>
                  </a:schemeClr>
                </a:solidFill>
              </a:rPr>
              <a:t>a los procesos de evaluación e implementación del Modelo </a:t>
            </a:r>
            <a:r>
              <a:rPr lang="es-SV" sz="1000" dirty="0" smtClean="0">
                <a:solidFill>
                  <a:schemeClr val="accent1">
                    <a:lumMod val="75000"/>
                  </a:schemeClr>
                </a:solidFill>
              </a:rPr>
              <a:t>de Gestión </a:t>
            </a:r>
            <a:r>
              <a:rPr lang="es-SV" sz="1000" dirty="0">
                <a:solidFill>
                  <a:schemeClr val="accent1">
                    <a:lumMod val="75000"/>
                  </a:schemeClr>
                </a:solidFill>
              </a:rPr>
              <a:t>Penitenciaria Yo Cambio</a:t>
            </a:r>
            <a:r>
              <a:rPr lang="es-ES" sz="1000" dirty="0" smtClean="0">
                <a:solidFill>
                  <a:schemeClr val="accent1">
                    <a:lumMod val="75000"/>
                  </a:schemeClr>
                </a:solidFill>
              </a:rPr>
              <a:t>. </a:t>
            </a:r>
            <a:endParaRPr lang="es-ES" sz="1000" dirty="0">
              <a:solidFill>
                <a:schemeClr val="accent1">
                  <a:lumMod val="75000"/>
                </a:schemeClr>
              </a:solidFill>
            </a:endParaRPr>
          </a:p>
          <a:p>
            <a:pPr marL="228600" indent="-228600" algn="just">
              <a:buFont typeface="+mj-lt"/>
              <a:buAutoNum type="alphaLcPeriod"/>
            </a:pPr>
            <a:r>
              <a:rPr lang="es-SV" sz="1000" dirty="0">
                <a:solidFill>
                  <a:schemeClr val="accent1">
                    <a:lumMod val="75000"/>
                  </a:schemeClr>
                </a:solidFill>
              </a:rPr>
              <a:t>Establecer relaciones administrativas de coordinación y cooperación </a:t>
            </a:r>
            <a:r>
              <a:rPr lang="es-SV" sz="1000" dirty="0" smtClean="0">
                <a:solidFill>
                  <a:schemeClr val="accent1">
                    <a:lumMod val="75000"/>
                  </a:schemeClr>
                </a:solidFill>
              </a:rPr>
              <a:t>con aquellas </a:t>
            </a:r>
            <a:r>
              <a:rPr lang="es-SV" sz="1000" dirty="0">
                <a:solidFill>
                  <a:schemeClr val="accent1">
                    <a:lumMod val="75000"/>
                  </a:schemeClr>
                </a:solidFill>
              </a:rPr>
              <a:t>Instituciones públicas, privadas y todas aquellas que intervengan </a:t>
            </a:r>
            <a:r>
              <a:rPr lang="es-SV" sz="1000" dirty="0" smtClean="0">
                <a:solidFill>
                  <a:schemeClr val="accent1">
                    <a:lumMod val="75000"/>
                  </a:schemeClr>
                </a:solidFill>
              </a:rPr>
              <a:t>en el </a:t>
            </a:r>
            <a:r>
              <a:rPr lang="es-SV" sz="1000" dirty="0">
                <a:solidFill>
                  <a:schemeClr val="accent1">
                    <a:lumMod val="75000"/>
                  </a:schemeClr>
                </a:solidFill>
              </a:rPr>
              <a:t>desarrollo de procesos de evaluación e implementación del Modelo </a:t>
            </a:r>
            <a:r>
              <a:rPr lang="es-SV" sz="1000" dirty="0" smtClean="0">
                <a:solidFill>
                  <a:schemeClr val="accent1">
                    <a:lumMod val="75000"/>
                  </a:schemeClr>
                </a:solidFill>
              </a:rPr>
              <a:t>de Gestión </a:t>
            </a:r>
            <a:r>
              <a:rPr lang="es-SV" sz="1000" dirty="0">
                <a:solidFill>
                  <a:schemeClr val="accent1">
                    <a:lumMod val="75000"/>
                  </a:schemeClr>
                </a:solidFill>
              </a:rPr>
              <a:t>Penitenciaria</a:t>
            </a:r>
            <a:r>
              <a:rPr lang="es-ES" sz="1000" dirty="0" smtClean="0">
                <a:solidFill>
                  <a:schemeClr val="accent1">
                    <a:lumMod val="75000"/>
                  </a:schemeClr>
                </a:solidFill>
              </a:rPr>
              <a:t>.</a:t>
            </a:r>
            <a:endParaRPr lang="es-ES" sz="1000" dirty="0">
              <a:solidFill>
                <a:schemeClr val="accent1">
                  <a:lumMod val="75000"/>
                </a:schemeClr>
              </a:solidFill>
            </a:endParaRPr>
          </a:p>
          <a:p>
            <a:pPr marL="228600" indent="-228600" algn="just">
              <a:buFont typeface="+mj-lt"/>
              <a:buAutoNum type="alphaLcPeriod"/>
            </a:pPr>
            <a:r>
              <a:rPr lang="es-SV" sz="1000" dirty="0">
                <a:solidFill>
                  <a:schemeClr val="accent1">
                    <a:lumMod val="75000"/>
                  </a:schemeClr>
                </a:solidFill>
              </a:rPr>
              <a:t>Proponer los convenios interinstitucionales que fueren necesarios en el </a:t>
            </a:r>
            <a:r>
              <a:rPr lang="es-SV" sz="1000" dirty="0" smtClean="0">
                <a:solidFill>
                  <a:schemeClr val="accent1">
                    <a:lumMod val="75000"/>
                  </a:schemeClr>
                </a:solidFill>
              </a:rPr>
              <a:t>marco del </a:t>
            </a:r>
            <a:r>
              <a:rPr lang="es-SV" sz="1000" dirty="0">
                <a:solidFill>
                  <a:schemeClr val="accent1">
                    <a:lumMod val="75000"/>
                  </a:schemeClr>
                </a:solidFill>
              </a:rPr>
              <a:t>cumplimiento de sus atribuciones</a:t>
            </a:r>
            <a:r>
              <a:rPr lang="es-ES" sz="1000" dirty="0" smtClean="0">
                <a:solidFill>
                  <a:schemeClr val="accent1">
                    <a:lumMod val="75000"/>
                  </a:schemeClr>
                </a:solidFill>
              </a:rPr>
              <a:t>Contribuir a la identificación y monitoreo de los indicadores sensibles al genero,</a:t>
            </a:r>
          </a:p>
          <a:p>
            <a:pPr marL="228600" indent="-228600" algn="just">
              <a:buFont typeface="+mj-lt"/>
              <a:buAutoNum type="alphaLcPeriod"/>
            </a:pPr>
            <a:r>
              <a:rPr lang="es-SV" sz="1000" dirty="0">
                <a:solidFill>
                  <a:schemeClr val="accent1">
                    <a:lumMod val="75000"/>
                  </a:schemeClr>
                </a:solidFill>
              </a:rPr>
              <a:t>Realizar estudios y levantamiento de diagnóstico en los Centros </a:t>
            </a:r>
            <a:r>
              <a:rPr lang="es-SV" sz="1000" dirty="0" smtClean="0">
                <a:solidFill>
                  <a:schemeClr val="accent1">
                    <a:lumMod val="75000"/>
                  </a:schemeClr>
                </a:solidFill>
              </a:rPr>
              <a:t>Penitenciarios para </a:t>
            </a:r>
            <a:r>
              <a:rPr lang="es-SV" sz="1000" dirty="0">
                <a:solidFill>
                  <a:schemeClr val="accent1">
                    <a:lumMod val="75000"/>
                  </a:schemeClr>
                </a:solidFill>
              </a:rPr>
              <a:t>identificar necesidades para el efectivo funcionamiento del Modelo </a:t>
            </a:r>
            <a:r>
              <a:rPr lang="es-SV" sz="1000" dirty="0" smtClean="0">
                <a:solidFill>
                  <a:schemeClr val="accent1">
                    <a:lumMod val="75000"/>
                  </a:schemeClr>
                </a:solidFill>
              </a:rPr>
              <a:t>de Gestión </a:t>
            </a:r>
            <a:r>
              <a:rPr lang="es-SV" sz="1000" dirty="0">
                <a:solidFill>
                  <a:schemeClr val="accent1">
                    <a:lumMod val="75000"/>
                  </a:schemeClr>
                </a:solidFill>
              </a:rPr>
              <a:t>Penitenciaria Yo </a:t>
            </a:r>
            <a:r>
              <a:rPr lang="es-SV" sz="1000" dirty="0" smtClean="0">
                <a:solidFill>
                  <a:schemeClr val="accent1">
                    <a:lumMod val="75000"/>
                  </a:schemeClr>
                </a:solidFill>
              </a:rPr>
              <a:t>cambio</a:t>
            </a:r>
            <a:r>
              <a:rPr lang="es-ES" sz="1000" dirty="0" smtClean="0">
                <a:solidFill>
                  <a:schemeClr val="accent1">
                    <a:lumMod val="75000"/>
                  </a:schemeClr>
                </a:solidFill>
              </a:rPr>
              <a:t>.</a:t>
            </a:r>
            <a:endParaRPr lang="es-ES" sz="1000" dirty="0">
              <a:solidFill>
                <a:schemeClr val="accent1">
                  <a:lumMod val="75000"/>
                </a:schemeClr>
              </a:solidFill>
            </a:endParaRPr>
          </a:p>
          <a:p>
            <a:pPr marL="228600" indent="-228600" algn="just">
              <a:buFont typeface="+mj-lt"/>
              <a:buAutoNum type="alphaLcPeriod"/>
            </a:pPr>
            <a:r>
              <a:rPr lang="es-SV" sz="1000" dirty="0">
                <a:solidFill>
                  <a:schemeClr val="accent1">
                    <a:lumMod val="75000"/>
                  </a:schemeClr>
                </a:solidFill>
              </a:rPr>
              <a:t>Promover la ejecución de proyectos que contribuyan a la readaptación social </a:t>
            </a:r>
            <a:r>
              <a:rPr lang="es-SV" sz="1000" dirty="0" smtClean="0">
                <a:solidFill>
                  <a:schemeClr val="accent1">
                    <a:lumMod val="75000"/>
                  </a:schemeClr>
                </a:solidFill>
              </a:rPr>
              <a:t>y desarrollo </a:t>
            </a:r>
            <a:r>
              <a:rPr lang="es-SV" sz="1000" dirty="0">
                <a:solidFill>
                  <a:schemeClr val="accent1">
                    <a:lumMod val="75000"/>
                  </a:schemeClr>
                </a:solidFill>
              </a:rPr>
              <a:t>de las personas privadas de </a:t>
            </a:r>
            <a:r>
              <a:rPr lang="es-SV" sz="1000" dirty="0" smtClean="0">
                <a:solidFill>
                  <a:schemeClr val="accent1">
                    <a:lumMod val="75000"/>
                  </a:schemeClr>
                </a:solidFill>
              </a:rPr>
              <a:t>libertad.</a:t>
            </a:r>
          </a:p>
          <a:p>
            <a:pPr marL="228600" indent="-228600" algn="just">
              <a:buFont typeface="+mj-lt"/>
              <a:buAutoNum type="alphaLcPeriod"/>
            </a:pPr>
            <a:r>
              <a:rPr lang="es-SV" sz="1000" dirty="0">
                <a:solidFill>
                  <a:schemeClr val="accent1">
                    <a:lumMod val="75000"/>
                  </a:schemeClr>
                </a:solidFill>
              </a:rPr>
              <a:t>Apoyar los programas y/o proyectos de reinserción y rehabilitación del </a:t>
            </a:r>
            <a:r>
              <a:rPr lang="es-SV" sz="1000" dirty="0" smtClean="0">
                <a:solidFill>
                  <a:schemeClr val="accent1">
                    <a:lumMod val="75000"/>
                  </a:schemeClr>
                </a:solidFill>
              </a:rPr>
              <a:t>sistema penitenciario </a:t>
            </a:r>
            <a:r>
              <a:rPr lang="es-SV" sz="1000" dirty="0">
                <a:solidFill>
                  <a:schemeClr val="accent1">
                    <a:lumMod val="75000"/>
                  </a:schemeClr>
                </a:solidFill>
              </a:rPr>
              <a:t>con enfoque del Modelo de Gestión Penitenciaria Yo cambio</a:t>
            </a:r>
            <a:r>
              <a:rPr lang="es-ES" sz="1000" dirty="0" smtClean="0">
                <a:solidFill>
                  <a:schemeClr val="accent1">
                    <a:lumMod val="75000"/>
                  </a:schemeClr>
                </a:solidFill>
              </a:rPr>
              <a:t>.</a:t>
            </a:r>
          </a:p>
          <a:p>
            <a:pPr marL="228600" indent="-228600" algn="just">
              <a:buFont typeface="+mj-lt"/>
              <a:buAutoNum type="alphaLcPeriod"/>
            </a:pPr>
            <a:r>
              <a:rPr lang="es-SV" sz="1000" dirty="0">
                <a:solidFill>
                  <a:schemeClr val="accent1">
                    <a:lumMod val="75000"/>
                  </a:schemeClr>
                </a:solidFill>
              </a:rPr>
              <a:t>Atender necesidades de trabajo establecidos por la Subdirección </a:t>
            </a:r>
            <a:r>
              <a:rPr lang="es-SV" sz="1000" dirty="0" smtClean="0">
                <a:solidFill>
                  <a:schemeClr val="accent1">
                    <a:lumMod val="75000"/>
                  </a:schemeClr>
                </a:solidFill>
              </a:rPr>
              <a:t>General.</a:t>
            </a:r>
          </a:p>
          <a:p>
            <a:pPr marL="228600" indent="-228600" algn="just">
              <a:buFont typeface="+mj-lt"/>
              <a:buAutoNum type="alphaLcPeriod"/>
            </a:pPr>
            <a:r>
              <a:rPr lang="es-SV" sz="1000" dirty="0">
                <a:solidFill>
                  <a:schemeClr val="accent1">
                    <a:lumMod val="75000"/>
                  </a:schemeClr>
                </a:solidFill>
              </a:rPr>
              <a:t>Llevar datos estadísticos las personas privadas de libertad que participan en </a:t>
            </a:r>
            <a:r>
              <a:rPr lang="es-SV" sz="1000" dirty="0" smtClean="0">
                <a:solidFill>
                  <a:schemeClr val="accent1">
                    <a:lumMod val="75000"/>
                  </a:schemeClr>
                </a:solidFill>
              </a:rPr>
              <a:t>el Modelo </a:t>
            </a:r>
            <a:r>
              <a:rPr lang="es-SV" sz="1000" dirty="0">
                <a:solidFill>
                  <a:schemeClr val="accent1">
                    <a:lumMod val="75000"/>
                  </a:schemeClr>
                </a:solidFill>
              </a:rPr>
              <a:t>de Gestión Penitenciaria Yo </a:t>
            </a:r>
            <a:r>
              <a:rPr lang="es-SV" sz="1000" dirty="0" smtClean="0">
                <a:solidFill>
                  <a:schemeClr val="accent1">
                    <a:lumMod val="75000"/>
                  </a:schemeClr>
                </a:solidFill>
              </a:rPr>
              <a:t>cambio.</a:t>
            </a:r>
          </a:p>
          <a:p>
            <a:pPr marL="228600" indent="-228600" algn="just">
              <a:buFont typeface="+mj-lt"/>
              <a:buAutoNum type="alphaLcPeriod"/>
            </a:pPr>
            <a:r>
              <a:rPr lang="es-SV" sz="1000" dirty="0">
                <a:solidFill>
                  <a:schemeClr val="accent1">
                    <a:lumMod val="75000"/>
                  </a:schemeClr>
                </a:solidFill>
              </a:rPr>
              <a:t>Otras que la jefatura inmediata le asigne</a:t>
            </a:r>
            <a:r>
              <a:rPr lang="es-ES" sz="1000" dirty="0" smtClean="0">
                <a:solidFill>
                  <a:schemeClr val="accent1">
                    <a:lumMod val="75000"/>
                  </a:schemeClr>
                </a:solidFill>
              </a:rPr>
              <a:t>.</a:t>
            </a:r>
            <a:endParaRPr lang="es-SV" sz="1800" dirty="0" smtClean="0">
              <a:solidFill>
                <a:schemeClr val="accent1">
                  <a:lumMod val="75000"/>
                </a:schemeClr>
              </a:solidFill>
              <a:latin typeface="Oswald" charset="0"/>
            </a:endParaRPr>
          </a:p>
          <a:p>
            <a:pPr lvl="0" algn="ctr"/>
            <a:endParaRPr lang="es-SV" dirty="0" smtClean="0">
              <a:solidFill>
                <a:schemeClr val="accent1">
                  <a:lumMod val="75000"/>
                </a:schemeClr>
              </a:solidFill>
              <a:latin typeface="Oswald" charset="0"/>
            </a:endParaRPr>
          </a:p>
          <a:p>
            <a:pPr lvl="0" algn="ctr"/>
            <a:endParaRPr lang="es-SV" dirty="0">
              <a:solidFill>
                <a:schemeClr val="accent1">
                  <a:lumMod val="75000"/>
                </a:schemeClr>
              </a:solidFill>
              <a:latin typeface="Oswald" charset="0"/>
            </a:endParaRPr>
          </a:p>
          <a:p>
            <a:pPr lvl="0" algn="ctr"/>
            <a:r>
              <a:rPr lang="es-SV" dirty="0" smtClean="0">
                <a:solidFill>
                  <a:schemeClr val="accent1">
                    <a:lumMod val="75000"/>
                  </a:schemeClr>
                </a:solidFill>
                <a:latin typeface="Oswald" charset="0"/>
              </a:rPr>
              <a:t>Cantidad de Personal:</a:t>
            </a:r>
          </a:p>
          <a:p>
            <a:pPr lvl="0" algn="ctr"/>
            <a:r>
              <a:rPr lang="es-SV" dirty="0" smtClean="0">
                <a:solidFill>
                  <a:schemeClr val="accent1">
                    <a:lumMod val="75000"/>
                  </a:schemeClr>
                </a:solidFill>
                <a:latin typeface="Oswald" charset="0"/>
              </a:rPr>
              <a:t>Personal Femenino: 1		Personal Masculino: 3</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971600" y="483518"/>
            <a:ext cx="741682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300" b="1" dirty="0">
                <a:solidFill>
                  <a:schemeClr val="accent1">
                    <a:lumMod val="75000"/>
                  </a:schemeClr>
                </a:solidFill>
                <a:effectLst>
                  <a:outerShdw blurRad="38100" dist="38100" dir="2700000" algn="tl">
                    <a:srgbClr val="000000">
                      <a:alpha val="43137"/>
                    </a:srgbClr>
                  </a:outerShdw>
                </a:effectLst>
              </a:rPr>
              <a:t>Funcionario Responsable: </a:t>
            </a:r>
            <a:r>
              <a:rPr lang="es-SV" sz="1300" b="1" dirty="0" smtClean="0">
                <a:solidFill>
                  <a:schemeClr val="accent1">
                    <a:lumMod val="75000"/>
                  </a:schemeClr>
                </a:solidFill>
                <a:effectLst>
                  <a:outerShdw blurRad="38100" dist="38100" dir="2700000" algn="tl">
                    <a:srgbClr val="000000">
                      <a:alpha val="43137"/>
                    </a:srgbClr>
                  </a:outerShdw>
                </a:effectLst>
              </a:rPr>
              <a:t>Doris Elizabeth Rodríguez, Jefa de la Unidad de Gestión Penitenciaria Integral.</a:t>
            </a:r>
            <a:endParaRPr lang="es-ES" sz="130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528467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2906" y="904025"/>
            <a:ext cx="2952328" cy="3562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0" name="Shape 170"/>
          <p:cNvSpPr txBox="1">
            <a:spLocks noGrp="1"/>
          </p:cNvSpPr>
          <p:nvPr>
            <p:ph type="ctrTitle" idx="4294967295"/>
          </p:nvPr>
        </p:nvSpPr>
        <p:spPr>
          <a:xfrm>
            <a:off x="5508104" y="123478"/>
            <a:ext cx="2881313" cy="915988"/>
          </a:xfrm>
          <a:prstGeom prst="rect">
            <a:avLst/>
          </a:prstGeom>
        </p:spPr>
        <p:txBody>
          <a:bodyPr lIns="91425" tIns="91425" rIns="91425" bIns="91425" anchor="ctr" anchorCtr="0">
            <a:noAutofit/>
          </a:bodyPr>
          <a:lstStyle/>
          <a:p>
            <a:pPr lvl="0" algn="ctr">
              <a:spcBef>
                <a:spcPts val="0"/>
              </a:spcBef>
              <a:buNone/>
            </a:pPr>
            <a:r>
              <a:rPr lang="en" sz="6000" dirty="0" smtClean="0">
                <a:solidFill>
                  <a:srgbClr val="FF9900"/>
                </a:solidFill>
              </a:rPr>
              <a:t>PARTE 4</a:t>
            </a:r>
            <a:endParaRPr lang="en" sz="6000" dirty="0">
              <a:solidFill>
                <a:srgbClr val="FF9900"/>
              </a:solidFill>
            </a:endParaRPr>
          </a:p>
        </p:txBody>
      </p:sp>
      <p:pic>
        <p:nvPicPr>
          <p:cNvPr id="39" name="38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24" y="2080951"/>
            <a:ext cx="676217" cy="604406"/>
          </a:xfrm>
          <a:prstGeom prst="rect">
            <a:avLst/>
          </a:prstGeom>
        </p:spPr>
      </p:pic>
      <p:pic>
        <p:nvPicPr>
          <p:cNvPr id="11" name="10 Imagen">
            <a:hlinkClick r:id="rId6"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24" y="3939902"/>
            <a:ext cx="676217" cy="604406"/>
          </a:xfrm>
          <a:prstGeom prst="rect">
            <a:avLst/>
          </a:prstGeom>
        </p:spPr>
      </p:pic>
      <p:pic>
        <p:nvPicPr>
          <p:cNvPr id="12" name="11 Imagen">
            <a:hlinkClick r:id="rId7"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24" y="2990157"/>
            <a:ext cx="676217" cy="604406"/>
          </a:xfrm>
          <a:prstGeom prst="rect">
            <a:avLst/>
          </a:prstGeom>
        </p:spPr>
      </p:pic>
    </p:spTree>
    <p:extLst>
      <p:ext uri="{BB962C8B-B14F-4D97-AF65-F5344CB8AC3E}">
        <p14:creationId xmlns:p14="http://schemas.microsoft.com/office/powerpoint/2010/main" val="24067150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03520"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Departamento de Registro y Control Penitenciario.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a:solidFill>
                  <a:schemeClr val="accent1">
                    <a:lumMod val="75000"/>
                  </a:schemeClr>
                </a:solidFill>
                <a:latin typeface="Oswald" charset="0"/>
              </a:rPr>
              <a:t>Elaborar expedientes y fichas de cada interno que ingresa al sistema penitenciario, </a:t>
            </a:r>
            <a:r>
              <a:rPr lang="es-SV" sz="1800" dirty="0" smtClean="0">
                <a:solidFill>
                  <a:schemeClr val="accent1">
                    <a:lumMod val="75000"/>
                  </a:schemeClr>
                </a:solidFill>
                <a:latin typeface="Oswald" charset="0"/>
              </a:rPr>
              <a:t>supervisar </a:t>
            </a:r>
            <a:r>
              <a:rPr lang="es-SV" sz="1800" dirty="0">
                <a:solidFill>
                  <a:schemeClr val="accent1">
                    <a:lumMod val="75000"/>
                  </a:schemeClr>
                </a:solidFill>
                <a:latin typeface="Oswald" charset="0"/>
              </a:rPr>
              <a:t>el registro y actualización de información de privados(as) de libertad en </a:t>
            </a:r>
            <a:r>
              <a:rPr lang="es-SV" sz="1800" dirty="0" smtClean="0">
                <a:solidFill>
                  <a:schemeClr val="accent1">
                    <a:lumMod val="75000"/>
                  </a:schemeClr>
                </a:solidFill>
                <a:latin typeface="Oswald" charset="0"/>
              </a:rPr>
              <a:t>el Sistema </a:t>
            </a:r>
            <a:r>
              <a:rPr lang="es-SV" sz="1800" dirty="0">
                <a:solidFill>
                  <a:schemeClr val="accent1">
                    <a:lumMod val="75000"/>
                  </a:schemeClr>
                </a:solidFill>
                <a:latin typeface="Oswald" charset="0"/>
              </a:rPr>
              <a:t>de Información Penitenciaria (SIPE), Emisión de Antecedentes </a:t>
            </a:r>
            <a:r>
              <a:rPr lang="es-SV" sz="1800" dirty="0" smtClean="0">
                <a:solidFill>
                  <a:schemeClr val="accent1">
                    <a:lumMod val="75000"/>
                  </a:schemeClr>
                </a:solidFill>
                <a:latin typeface="Oswald" charset="0"/>
              </a:rPr>
              <a:t>Penales, entre otros.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25		Personal Masculino: 17</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827584" y="1059582"/>
            <a:ext cx="7475528"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Licda. </a:t>
            </a:r>
            <a:r>
              <a:rPr lang="es-SV" sz="1400" b="1" dirty="0" err="1">
                <a:solidFill>
                  <a:schemeClr val="accent1">
                    <a:lumMod val="75000"/>
                  </a:schemeClr>
                </a:solidFill>
                <a:effectLst>
                  <a:outerShdw blurRad="38100" dist="38100" dir="2700000" algn="tl">
                    <a:srgbClr val="000000">
                      <a:alpha val="43137"/>
                    </a:srgbClr>
                  </a:outerShdw>
                </a:effectLst>
              </a:rPr>
              <a:t>Hollybeth</a:t>
            </a:r>
            <a:r>
              <a:rPr lang="es-SV" sz="1400" b="1" dirty="0">
                <a:solidFill>
                  <a:schemeClr val="accent1">
                    <a:lumMod val="75000"/>
                  </a:schemeClr>
                </a:solidFill>
                <a:effectLst>
                  <a:outerShdw blurRad="38100" dist="38100" dir="2700000" algn="tl">
                    <a:srgbClr val="000000">
                      <a:alpha val="43137"/>
                    </a:srgbClr>
                  </a:outerShdw>
                </a:effectLst>
              </a:rPr>
              <a:t> Samanta Cruz Carrillo. Jefa de Unidad de Registro y Control Penitenciario</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89122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8" name="Shape 330"/>
          <p:cNvSpPr/>
          <p:nvPr/>
        </p:nvSpPr>
        <p:spPr>
          <a:xfrm>
            <a:off x="755576" y="267494"/>
            <a:ext cx="7848872" cy="4465906"/>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600" b="1" dirty="0" smtClean="0">
                <a:solidFill>
                  <a:schemeClr val="accent1">
                    <a:lumMod val="75000"/>
                  </a:schemeClr>
                </a:solidFill>
                <a:latin typeface="Oswald" charset="0"/>
              </a:rPr>
              <a:t>Unidad de Investigación Disciplinaria Penitenciaria. </a:t>
            </a:r>
          </a:p>
          <a:p>
            <a:pPr lvl="0" algn="ctr"/>
            <a:endParaRPr lang="es-SV" sz="1600" b="1" dirty="0" smtClean="0">
              <a:solidFill>
                <a:schemeClr val="accent1">
                  <a:lumMod val="75000"/>
                </a:schemeClr>
              </a:solidFill>
              <a:latin typeface="Oswald" charset="0"/>
            </a:endParaRPr>
          </a:p>
          <a:p>
            <a:pPr marL="285750" lvl="0" indent="-285750">
              <a:buFont typeface="Wingdings" pitchFamily="2" charset="2"/>
              <a:buChar char="q"/>
            </a:pPr>
            <a:endParaRPr lang="es-SV" sz="1600" b="1" dirty="0">
              <a:solidFill>
                <a:schemeClr val="accent1">
                  <a:lumMod val="75000"/>
                </a:schemeClr>
              </a:solidFill>
              <a:latin typeface="Oswald" charset="0"/>
            </a:endParaRPr>
          </a:p>
          <a:p>
            <a:pPr lvl="0"/>
            <a:endParaRPr lang="es-SV" sz="1600" b="1" dirty="0">
              <a:solidFill>
                <a:schemeClr val="accent1">
                  <a:lumMod val="75000"/>
                </a:schemeClr>
              </a:solidFill>
              <a:latin typeface="Oswald" charset="0"/>
            </a:endParaRPr>
          </a:p>
          <a:p>
            <a:pPr lvl="0"/>
            <a:r>
              <a:rPr lang="es-SV" sz="1600" dirty="0" smtClean="0">
                <a:solidFill>
                  <a:schemeClr val="accent1">
                    <a:lumMod val="75000"/>
                  </a:schemeClr>
                </a:solidFill>
                <a:latin typeface="Oswald" charset="0"/>
              </a:rPr>
              <a:t>Le corresponde:</a:t>
            </a:r>
            <a:endParaRPr lang="es-SV" sz="1800" dirty="0" smtClean="0">
              <a:solidFill>
                <a:schemeClr val="accent1">
                  <a:lumMod val="75000"/>
                </a:schemeClr>
              </a:solidFill>
              <a:latin typeface="Oswald" charset="0"/>
            </a:endParaRPr>
          </a:p>
          <a:p>
            <a:pPr marL="342900" lvl="0" indent="-342900" algn="just">
              <a:buFont typeface="+mj-lt"/>
              <a:buAutoNum type="alphaLcParenR"/>
            </a:pPr>
            <a:r>
              <a:rPr lang="es-SV" dirty="0" smtClean="0">
                <a:solidFill>
                  <a:schemeClr val="accent1">
                    <a:lumMod val="75000"/>
                  </a:schemeClr>
                </a:solidFill>
                <a:latin typeface="Oswald" charset="0"/>
              </a:rPr>
              <a:t>Verificar </a:t>
            </a:r>
            <a:r>
              <a:rPr lang="es-SV" dirty="0">
                <a:solidFill>
                  <a:schemeClr val="accent1">
                    <a:lumMod val="75000"/>
                  </a:schemeClr>
                </a:solidFill>
                <a:latin typeface="Oswald" charset="0"/>
              </a:rPr>
              <a:t>y analizar los Informes Disciplinarios de los Diferentes Centros </a:t>
            </a:r>
            <a:r>
              <a:rPr lang="es-SV" dirty="0" smtClean="0">
                <a:solidFill>
                  <a:schemeClr val="accent1">
                    <a:lumMod val="75000"/>
                  </a:schemeClr>
                </a:solidFill>
                <a:latin typeface="Oswald" charset="0"/>
              </a:rPr>
              <a:t>Penitenciarios a </a:t>
            </a:r>
            <a:r>
              <a:rPr lang="es-SV" dirty="0">
                <a:solidFill>
                  <a:schemeClr val="accent1">
                    <a:lumMod val="75000"/>
                  </a:schemeClr>
                </a:solidFill>
                <a:latin typeface="Oswald" charset="0"/>
              </a:rPr>
              <a:t>Nivel Nacional y determinar si estos cumplen con los elementos para dar inicio a </a:t>
            </a:r>
            <a:r>
              <a:rPr lang="es-SV" dirty="0" smtClean="0">
                <a:solidFill>
                  <a:schemeClr val="accent1">
                    <a:lumMod val="75000"/>
                  </a:schemeClr>
                </a:solidFill>
                <a:latin typeface="Oswald" charset="0"/>
              </a:rPr>
              <a:t>la investigación </a:t>
            </a:r>
            <a:r>
              <a:rPr lang="es-SV" dirty="0">
                <a:solidFill>
                  <a:schemeClr val="accent1">
                    <a:lumMod val="75000"/>
                  </a:schemeClr>
                </a:solidFill>
                <a:latin typeface="Oswald" charset="0"/>
              </a:rPr>
              <a:t>Disciplinaria.</a:t>
            </a:r>
          </a:p>
          <a:p>
            <a:pPr marL="342900" lvl="0" indent="-342900" algn="just">
              <a:buFont typeface="+mj-lt"/>
              <a:buAutoNum type="alphaLcParenR"/>
            </a:pPr>
            <a:r>
              <a:rPr lang="es-SV" dirty="0">
                <a:solidFill>
                  <a:schemeClr val="accent1">
                    <a:lumMod val="75000"/>
                  </a:schemeClr>
                </a:solidFill>
                <a:latin typeface="Oswald" charset="0"/>
              </a:rPr>
              <a:t>Asesorar a los instructores de las diferentes secciones a nivel nacional de los </a:t>
            </a:r>
            <a:r>
              <a:rPr lang="es-SV" dirty="0" smtClean="0">
                <a:solidFill>
                  <a:schemeClr val="accent1">
                    <a:lumMod val="75000"/>
                  </a:schemeClr>
                </a:solidFill>
                <a:latin typeface="Oswald" charset="0"/>
              </a:rPr>
              <a:t>Centros Penales </a:t>
            </a:r>
            <a:r>
              <a:rPr lang="es-SV" dirty="0">
                <a:solidFill>
                  <a:schemeClr val="accent1">
                    <a:lumMod val="75000"/>
                  </a:schemeClr>
                </a:solidFill>
                <a:latin typeface="Oswald" charset="0"/>
              </a:rPr>
              <a:t>en los Procesos de Instrucción Disciplinaria por Faltas cometidas por </a:t>
            </a:r>
            <a:r>
              <a:rPr lang="es-SV" dirty="0" smtClean="0">
                <a:solidFill>
                  <a:schemeClr val="accent1">
                    <a:lumMod val="75000"/>
                  </a:schemeClr>
                </a:solidFill>
                <a:latin typeface="Oswald" charset="0"/>
              </a:rPr>
              <a:t>el personal </a:t>
            </a:r>
            <a:r>
              <a:rPr lang="es-SV" dirty="0">
                <a:solidFill>
                  <a:schemeClr val="accent1">
                    <a:lumMod val="75000"/>
                  </a:schemeClr>
                </a:solidFill>
                <a:latin typeface="Oswald" charset="0"/>
              </a:rPr>
              <a:t>de Seguridad y tratamiento penitenciario.</a:t>
            </a:r>
          </a:p>
          <a:p>
            <a:pPr marL="342900" lvl="0" indent="-342900" algn="just">
              <a:buFont typeface="+mj-lt"/>
              <a:buAutoNum type="alphaLcParenR"/>
            </a:pPr>
            <a:r>
              <a:rPr lang="es-SV" dirty="0">
                <a:solidFill>
                  <a:schemeClr val="accent1">
                    <a:lumMod val="75000"/>
                  </a:schemeClr>
                </a:solidFill>
                <a:latin typeface="Oswald" charset="0"/>
              </a:rPr>
              <a:t>Coordinar con las diferentes Instancias de la Dirección General de Centros Penales </a:t>
            </a:r>
            <a:r>
              <a:rPr lang="es-SV" dirty="0" smtClean="0">
                <a:solidFill>
                  <a:schemeClr val="accent1">
                    <a:lumMod val="75000"/>
                  </a:schemeClr>
                </a:solidFill>
                <a:latin typeface="Oswald" charset="0"/>
              </a:rPr>
              <a:t>a efecto </a:t>
            </a:r>
            <a:r>
              <a:rPr lang="es-SV" dirty="0">
                <a:solidFill>
                  <a:schemeClr val="accent1">
                    <a:lumMod val="75000"/>
                  </a:schemeClr>
                </a:solidFill>
                <a:latin typeface="Oswald" charset="0"/>
              </a:rPr>
              <a:t>de obtener información requerida y de utilidad en la Investigación Disciplinaria.</a:t>
            </a:r>
          </a:p>
          <a:p>
            <a:pPr marL="342900" lvl="0" indent="-342900" algn="just">
              <a:buFont typeface="+mj-lt"/>
              <a:buAutoNum type="alphaLcParenR"/>
            </a:pPr>
            <a:r>
              <a:rPr lang="es-SV" dirty="0">
                <a:solidFill>
                  <a:schemeClr val="accent1">
                    <a:lumMod val="75000"/>
                  </a:schemeClr>
                </a:solidFill>
                <a:latin typeface="Oswald" charset="0"/>
              </a:rPr>
              <a:t>Monitorear las Investigaciones Disciplinarias que se instruyen en los diferentes </a:t>
            </a:r>
            <a:r>
              <a:rPr lang="es-SV" dirty="0" smtClean="0">
                <a:solidFill>
                  <a:schemeClr val="accent1">
                    <a:lumMod val="75000"/>
                  </a:schemeClr>
                </a:solidFill>
                <a:latin typeface="Oswald" charset="0"/>
              </a:rPr>
              <a:t>Centros Penales</a:t>
            </a:r>
            <a:r>
              <a:rPr lang="es-SV" dirty="0">
                <a:solidFill>
                  <a:schemeClr val="accent1">
                    <a:lumMod val="75000"/>
                  </a:schemeClr>
                </a:solidFill>
                <a:latin typeface="Oswald" charset="0"/>
              </a:rPr>
              <a:t>, desde el inicio hasta la culminación de la misma.</a:t>
            </a:r>
          </a:p>
          <a:p>
            <a:pPr marL="342900" lvl="0" indent="-342900" algn="just">
              <a:buFont typeface="+mj-lt"/>
              <a:buAutoNum type="alphaLcParenR"/>
            </a:pPr>
            <a:r>
              <a:rPr lang="es-SV" dirty="0">
                <a:solidFill>
                  <a:schemeClr val="accent1">
                    <a:lumMod val="75000"/>
                  </a:schemeClr>
                </a:solidFill>
                <a:latin typeface="Oswald" charset="0"/>
              </a:rPr>
              <a:t>Otras que por su naturaleza se consideren necesarias para el funcionamiento de </a:t>
            </a:r>
            <a:r>
              <a:rPr lang="es-SV" dirty="0" smtClean="0">
                <a:solidFill>
                  <a:schemeClr val="accent1">
                    <a:lumMod val="75000"/>
                  </a:schemeClr>
                </a:solidFill>
                <a:latin typeface="Oswald" charset="0"/>
              </a:rPr>
              <a:t>la Unidad</a:t>
            </a:r>
            <a:r>
              <a:rPr lang="es-SV" dirty="0">
                <a:solidFill>
                  <a:schemeClr val="accent1">
                    <a:lumMod val="75000"/>
                  </a:schemeClr>
                </a:solidFill>
                <a:latin typeface="Oswald" charset="0"/>
              </a:rPr>
              <a:t>.</a:t>
            </a:r>
            <a:endParaRPr lang="es-SV" dirty="0" smtClean="0">
              <a:solidFill>
                <a:schemeClr val="accent1">
                  <a:lumMod val="75000"/>
                </a:schemeClr>
              </a:solidFill>
              <a:latin typeface="Oswald" charset="0"/>
            </a:endParaRPr>
          </a:p>
          <a:p>
            <a:pPr lvl="0" algn="just"/>
            <a:endParaRPr lang="es-SV" dirty="0" smtClean="0">
              <a:solidFill>
                <a:schemeClr val="accent1">
                  <a:lumMod val="75000"/>
                </a:schemeClr>
              </a:solidFill>
              <a:latin typeface="Oswald" charset="0"/>
            </a:endParaRPr>
          </a:p>
          <a:p>
            <a:pPr lvl="0" algn="ctr"/>
            <a:r>
              <a:rPr lang="es-SV" dirty="0" smtClean="0">
                <a:solidFill>
                  <a:schemeClr val="accent1">
                    <a:lumMod val="75000"/>
                  </a:schemeClr>
                </a:solidFill>
                <a:latin typeface="Oswald" charset="0"/>
              </a:rPr>
              <a:t>Cantidad de Personal:</a:t>
            </a:r>
          </a:p>
          <a:p>
            <a:pPr lvl="0" algn="ctr"/>
            <a:endParaRPr lang="es-SV" dirty="0">
              <a:solidFill>
                <a:schemeClr val="accent1">
                  <a:lumMod val="75000"/>
                </a:schemeClr>
              </a:solidFill>
              <a:latin typeface="Oswald" charset="0"/>
            </a:endParaRPr>
          </a:p>
          <a:p>
            <a:pPr lvl="0" algn="ctr"/>
            <a:r>
              <a:rPr lang="es-SV" dirty="0" smtClean="0">
                <a:solidFill>
                  <a:schemeClr val="accent1">
                    <a:lumMod val="75000"/>
                  </a:schemeClr>
                </a:solidFill>
                <a:latin typeface="Oswald" charset="0"/>
              </a:rPr>
              <a:t>Personal Femenino: 0		Personal Masculino: 1</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9" name="8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755576" y="555526"/>
            <a:ext cx="784887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endParaRPr lang="es-SV" sz="1400" b="1" dirty="0" smtClean="0">
              <a:solidFill>
                <a:schemeClr val="accent1">
                  <a:lumMod val="75000"/>
                </a:schemeClr>
              </a:solidFill>
              <a:effectLst>
                <a:outerShdw blurRad="38100" dist="38100" dir="2700000" algn="tl">
                  <a:srgbClr val="000000">
                    <a:alpha val="43137"/>
                  </a:srgbClr>
                </a:outerShdw>
              </a:effectLst>
            </a:endParaRPr>
          </a:p>
          <a:p>
            <a:pPr algn="just">
              <a:buNone/>
            </a:pPr>
            <a:r>
              <a:rPr lang="es-SV" sz="1400" b="1" dirty="0" smtClean="0">
                <a:solidFill>
                  <a:schemeClr val="accent1">
                    <a:lumMod val="75000"/>
                  </a:schemeClr>
                </a:solidFill>
                <a:effectLst>
                  <a:outerShdw blurRad="38100" dist="38100" dir="2700000" algn="tl">
                    <a:srgbClr val="000000">
                      <a:alpha val="43137"/>
                    </a:srgbClr>
                  </a:outerShdw>
                </a:effectLst>
              </a:rPr>
              <a:t>Subinspector. </a:t>
            </a:r>
            <a:r>
              <a:rPr lang="es-SV" sz="1400" b="1" dirty="0">
                <a:solidFill>
                  <a:schemeClr val="accent1">
                    <a:lumMod val="75000"/>
                  </a:schemeClr>
                </a:solidFill>
                <a:effectLst>
                  <a:outerShdw blurRad="38100" dist="38100" dir="2700000" algn="tl">
                    <a:srgbClr val="000000">
                      <a:alpha val="43137"/>
                    </a:srgbClr>
                  </a:outerShdw>
                </a:effectLst>
              </a:rPr>
              <a:t>Antonio Hernán Huezo </a:t>
            </a:r>
            <a:r>
              <a:rPr lang="es-SV" sz="1400" b="1" dirty="0" err="1">
                <a:solidFill>
                  <a:schemeClr val="accent1">
                    <a:lumMod val="75000"/>
                  </a:schemeClr>
                </a:solidFill>
                <a:effectLst>
                  <a:outerShdw blurRad="38100" dist="38100" dir="2700000" algn="tl">
                    <a:srgbClr val="000000">
                      <a:alpha val="43137"/>
                    </a:srgbClr>
                  </a:outerShdw>
                </a:effectLst>
              </a:rPr>
              <a:t>Reyez</a:t>
            </a:r>
            <a:r>
              <a:rPr lang="es-SV" sz="1400" b="1" dirty="0">
                <a:solidFill>
                  <a:schemeClr val="accent1">
                    <a:lumMod val="75000"/>
                  </a:schemeClr>
                </a:solidFill>
                <a:effectLst>
                  <a:outerShdw blurRad="38100" dist="38100" dir="2700000" algn="tl">
                    <a:srgbClr val="000000">
                      <a:alpha val="43137"/>
                    </a:srgbClr>
                  </a:outerShdw>
                </a:effectLst>
              </a:rPr>
              <a:t>. Jefe de la Unidad de Investigación Disciplinaria Penitenciaria</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27583" y="411510"/>
            <a:ext cx="7496699" cy="439248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Género. </a:t>
            </a:r>
          </a:p>
          <a:p>
            <a:pPr lvl="0"/>
            <a:endParaRPr lang="es-SV" sz="1800" b="1" dirty="0">
              <a:solidFill>
                <a:schemeClr val="accent1">
                  <a:lumMod val="75000"/>
                </a:schemeClr>
              </a:solidFill>
              <a:latin typeface="Oswald" charset="0"/>
            </a:endParaRPr>
          </a:p>
          <a:p>
            <a:pPr lvl="0"/>
            <a:r>
              <a:rPr lang="es-SV" dirty="0" smtClean="0">
                <a:solidFill>
                  <a:schemeClr val="accent1">
                    <a:lumMod val="75000"/>
                  </a:schemeClr>
                </a:solidFill>
                <a:latin typeface="Oswald" charset="0"/>
              </a:rPr>
              <a:t>Le corresponde:</a:t>
            </a:r>
          </a:p>
          <a:p>
            <a:pPr marL="228600" indent="-228600" algn="just">
              <a:buFont typeface="+mj-lt"/>
              <a:buAutoNum type="alphaLcPeriod"/>
            </a:pPr>
            <a:r>
              <a:rPr lang="es-ES" sz="1000" dirty="0" smtClean="0">
                <a:solidFill>
                  <a:schemeClr val="accent1">
                    <a:lumMod val="75000"/>
                  </a:schemeClr>
                </a:solidFill>
              </a:rPr>
              <a:t>Velar </a:t>
            </a:r>
            <a:r>
              <a:rPr lang="es-ES" sz="1000" dirty="0">
                <a:solidFill>
                  <a:schemeClr val="accent1">
                    <a:lumMod val="75000"/>
                  </a:schemeClr>
                </a:solidFill>
              </a:rPr>
              <a:t>por el cumplimiento de la Política Institucional de Genero. </a:t>
            </a:r>
          </a:p>
          <a:p>
            <a:pPr marL="228600" indent="-228600" algn="just">
              <a:buFont typeface="+mj-lt"/>
              <a:buAutoNum type="alphaLcPeriod"/>
            </a:pPr>
            <a:r>
              <a:rPr lang="es-ES" sz="1000" dirty="0">
                <a:solidFill>
                  <a:schemeClr val="accent1">
                    <a:lumMod val="75000"/>
                  </a:schemeClr>
                </a:solidFill>
              </a:rPr>
              <a:t>Facilitar la </a:t>
            </a:r>
            <a:r>
              <a:rPr lang="es-ES" sz="1000" dirty="0" err="1">
                <a:solidFill>
                  <a:schemeClr val="accent1">
                    <a:lumMod val="75000"/>
                  </a:schemeClr>
                </a:solidFill>
              </a:rPr>
              <a:t>transversalización</a:t>
            </a:r>
            <a:r>
              <a:rPr lang="es-ES" sz="1000" dirty="0">
                <a:solidFill>
                  <a:schemeClr val="accent1">
                    <a:lumMod val="75000"/>
                  </a:schemeClr>
                </a:solidFill>
              </a:rPr>
              <a:t> del principio de igualdad y no discriminación en las políticas planes, programas, proyectos, normativas y acciones de su Institución a través de un plan de igualdad. </a:t>
            </a:r>
          </a:p>
          <a:p>
            <a:pPr marL="228600" indent="-228600" algn="just">
              <a:buFont typeface="+mj-lt"/>
              <a:buAutoNum type="alphaLcPeriod"/>
            </a:pPr>
            <a:r>
              <a:rPr lang="es-ES" sz="1000" dirty="0">
                <a:solidFill>
                  <a:schemeClr val="accent1">
                    <a:lumMod val="75000"/>
                  </a:schemeClr>
                </a:solidFill>
              </a:rPr>
              <a:t>Asesorar y coordinar con las distintas unidades administrativas el principio de igualdad y no discriminación, velando por el cumplimiento de la Política Institucional de Genero.</a:t>
            </a:r>
          </a:p>
          <a:p>
            <a:pPr marL="228600" indent="-228600" algn="just">
              <a:buFont typeface="+mj-lt"/>
              <a:buAutoNum type="alphaLcPeriod"/>
            </a:pPr>
            <a:r>
              <a:rPr lang="es-ES" sz="1000" dirty="0">
                <a:solidFill>
                  <a:schemeClr val="accent1">
                    <a:lumMod val="75000"/>
                  </a:schemeClr>
                </a:solidFill>
              </a:rPr>
              <a:t>Monitorear, asesorar y coordinar la incorporación de la perspectiva de género en las estrategias con el Área de Recursos Humanos</a:t>
            </a:r>
          </a:p>
          <a:p>
            <a:pPr marL="228600" indent="-228600" algn="just">
              <a:buFont typeface="+mj-lt"/>
              <a:buAutoNum type="alphaLcPeriod"/>
            </a:pPr>
            <a:r>
              <a:rPr lang="es-ES" sz="1000" dirty="0">
                <a:solidFill>
                  <a:schemeClr val="accent1">
                    <a:lumMod val="75000"/>
                  </a:schemeClr>
                </a:solidFill>
              </a:rPr>
              <a:t>Contribuir a la identificación y monitoreo de los indicadores sensibles al genero</a:t>
            </a:r>
          </a:p>
          <a:p>
            <a:pPr marL="228600" indent="-228600" algn="just">
              <a:buFont typeface="+mj-lt"/>
              <a:buAutoNum type="alphaLcPeriod"/>
            </a:pPr>
            <a:r>
              <a:rPr lang="es-ES" sz="1000" dirty="0">
                <a:solidFill>
                  <a:schemeClr val="accent1">
                    <a:lumMod val="75000"/>
                  </a:schemeClr>
                </a:solidFill>
              </a:rPr>
              <a:t>Organizar y coordinar el Comité Institucional de Genero</a:t>
            </a:r>
          </a:p>
          <a:p>
            <a:pPr marL="228600" indent="-228600" algn="just">
              <a:buFont typeface="+mj-lt"/>
              <a:buAutoNum type="alphaLcPeriod"/>
            </a:pPr>
            <a:r>
              <a:rPr lang="es-ES" sz="1000" dirty="0">
                <a:solidFill>
                  <a:schemeClr val="accent1">
                    <a:lumMod val="75000"/>
                  </a:schemeClr>
                </a:solidFill>
              </a:rPr>
              <a:t>Dar informes periódicos del cumplimiento de los objetivos, estrategias y políticas ejecutadas por la Institución en materia de igualdad sustantiva </a:t>
            </a:r>
          </a:p>
          <a:p>
            <a:pPr marL="228600" indent="-228600" algn="just">
              <a:buFont typeface="+mj-lt"/>
              <a:buAutoNum type="alphaLcPeriod"/>
            </a:pPr>
            <a:r>
              <a:rPr lang="es-ES" sz="1000" dirty="0">
                <a:solidFill>
                  <a:schemeClr val="accent1">
                    <a:lumMod val="75000"/>
                  </a:schemeClr>
                </a:solidFill>
              </a:rPr>
              <a:t>Promover estudios e investigaciones para organizar un sistema de información, registro seguimiento y evaluación de la situación de mujeres y hombres en su ámbito de competencia. </a:t>
            </a:r>
          </a:p>
          <a:p>
            <a:pPr marL="228600" indent="-228600" algn="just">
              <a:buFont typeface="+mj-lt"/>
              <a:buAutoNum type="alphaLcPeriod"/>
            </a:pPr>
            <a:r>
              <a:rPr lang="es-ES" sz="1000" dirty="0">
                <a:solidFill>
                  <a:schemeClr val="accent1">
                    <a:lumMod val="75000"/>
                  </a:schemeClr>
                </a:solidFill>
              </a:rPr>
              <a:t>Ser referente principal ante el Instituto Salvadoreño para el Desarrollo de la Mujer-ISDEMU </a:t>
            </a:r>
          </a:p>
          <a:p>
            <a:pPr marL="228600" indent="-228600" algn="just">
              <a:buFont typeface="+mj-lt"/>
              <a:buAutoNum type="alphaLcPeriod"/>
            </a:pPr>
            <a:r>
              <a:rPr lang="es-ES" sz="1000" dirty="0">
                <a:solidFill>
                  <a:schemeClr val="accent1">
                    <a:lumMod val="75000"/>
                  </a:schemeClr>
                </a:solidFill>
              </a:rPr>
              <a:t>Coordinar procesos de alianzas estratégicas con organismos que velan por la igualdad de género y no discriminación </a:t>
            </a:r>
          </a:p>
          <a:p>
            <a:pPr marL="228600" indent="-228600" algn="just">
              <a:buFont typeface="+mj-lt"/>
              <a:buAutoNum type="alphaLcPeriod"/>
            </a:pPr>
            <a:r>
              <a:rPr lang="es-ES" sz="1000" dirty="0">
                <a:solidFill>
                  <a:schemeClr val="accent1">
                    <a:lumMod val="75000"/>
                  </a:schemeClr>
                </a:solidFill>
              </a:rPr>
              <a:t>Facilitar y asesorar la formulación de Planes Institucionales de Igualdad y No discriminación, las Políticas Institucionales de Igualdad y sus Planes de Acción. </a:t>
            </a:r>
          </a:p>
          <a:p>
            <a:pPr marL="228600" indent="-228600" algn="just">
              <a:buFont typeface="+mj-lt"/>
              <a:buAutoNum type="alphaLcPeriod"/>
            </a:pPr>
            <a:r>
              <a:rPr lang="es-ES" sz="1000" dirty="0">
                <a:solidFill>
                  <a:schemeClr val="accent1">
                    <a:lumMod val="75000"/>
                  </a:schemeClr>
                </a:solidFill>
              </a:rPr>
              <a:t>Facilitar y asesorar la institución para la incorporación del principio de igualdad y no discriminación en todo el quehacer institucional. </a:t>
            </a:r>
          </a:p>
          <a:p>
            <a:pPr marL="228600" indent="-228600" algn="just">
              <a:buFont typeface="+mj-lt"/>
              <a:buAutoNum type="alphaLcPeriod"/>
            </a:pPr>
            <a:r>
              <a:rPr lang="es-ES" sz="1000" dirty="0">
                <a:solidFill>
                  <a:schemeClr val="accent1">
                    <a:lumMod val="75000"/>
                  </a:schemeClr>
                </a:solidFill>
              </a:rPr>
              <a:t>Monitorear el cumplimiento de los compromisos institucionales establecidos en el Plan institucional de la Igualdad y no discriminación, la Política Institucional de igualdad y su Plan de Acción y en la Ley de Igualdad, Equidad y Erradicación de la Discriminación contra las Mujeres (LIE). </a:t>
            </a:r>
          </a:p>
          <a:p>
            <a:pPr marL="228600" indent="-228600" algn="just">
              <a:buFont typeface="+mj-lt"/>
              <a:buAutoNum type="alphaLcPeriod"/>
            </a:pPr>
            <a:r>
              <a:rPr lang="es-ES" sz="1000" dirty="0">
                <a:solidFill>
                  <a:schemeClr val="accent1">
                    <a:lumMod val="75000"/>
                  </a:schemeClr>
                </a:solidFill>
              </a:rPr>
              <a:t>Otras que la jefatura inmediata le </a:t>
            </a:r>
            <a:r>
              <a:rPr lang="es-ES" sz="1000" dirty="0" smtClean="0">
                <a:solidFill>
                  <a:schemeClr val="accent1">
                    <a:lumMod val="75000"/>
                  </a:schemeClr>
                </a:solidFill>
              </a:rPr>
              <a:t>asigne.</a:t>
            </a:r>
          </a:p>
          <a:p>
            <a:pPr algn="ctr"/>
            <a:r>
              <a:rPr lang="es-SV" dirty="0" smtClean="0">
                <a:solidFill>
                  <a:schemeClr val="accent1">
                    <a:lumMod val="75000"/>
                  </a:schemeClr>
                </a:solidFill>
                <a:latin typeface="Oswald" charset="0"/>
              </a:rPr>
              <a:t>Cantidad de Personal:</a:t>
            </a:r>
          </a:p>
          <a:p>
            <a:pPr lvl="0" algn="ctr"/>
            <a:r>
              <a:rPr lang="es-SV" dirty="0" smtClean="0">
                <a:solidFill>
                  <a:schemeClr val="accent1">
                    <a:lumMod val="75000"/>
                  </a:schemeClr>
                </a:solidFill>
                <a:latin typeface="Oswald" charset="0"/>
              </a:rPr>
              <a:t>Personal Femenino: 2		Personal Masculino: 0</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907459" y="339502"/>
            <a:ext cx="741682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err="1">
                <a:solidFill>
                  <a:schemeClr val="accent1">
                    <a:lumMod val="75000"/>
                  </a:schemeClr>
                </a:solidFill>
                <a:effectLst>
                  <a:outerShdw blurRad="38100" dist="38100" dir="2700000" algn="tl">
                    <a:srgbClr val="000000">
                      <a:alpha val="43137"/>
                    </a:srgbClr>
                  </a:outerShdw>
                </a:effectLst>
              </a:rPr>
              <a:t>Zonia</a:t>
            </a:r>
            <a:r>
              <a:rPr lang="es-SV" sz="1400" b="1" dirty="0">
                <a:solidFill>
                  <a:schemeClr val="accent1">
                    <a:lumMod val="75000"/>
                  </a:schemeClr>
                </a:solidFill>
                <a:effectLst>
                  <a:outerShdw blurRad="38100" dist="38100" dir="2700000" algn="tl">
                    <a:srgbClr val="000000">
                      <a:alpha val="43137"/>
                    </a:srgbClr>
                  </a:outerShdw>
                </a:effectLst>
              </a:rPr>
              <a:t> Elizabeth González de </a:t>
            </a:r>
            <a:r>
              <a:rPr lang="es-SV" sz="1400" b="1" dirty="0" smtClean="0">
                <a:solidFill>
                  <a:schemeClr val="accent1">
                    <a:lumMod val="75000"/>
                  </a:schemeClr>
                </a:solidFill>
                <a:effectLst>
                  <a:outerShdw blurRad="38100" dist="38100" dir="2700000" algn="tl">
                    <a:srgbClr val="000000">
                      <a:alpha val="43137"/>
                    </a:srgbClr>
                  </a:outerShdw>
                </a:effectLst>
              </a:rPr>
              <a:t>Flores, Jefa de la Unidad de Género</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26483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ctrTitle" idx="4294967295"/>
          </p:nvPr>
        </p:nvSpPr>
        <p:spPr>
          <a:xfrm>
            <a:off x="6264275" y="160338"/>
            <a:ext cx="2879725" cy="915987"/>
          </a:xfrm>
          <a:prstGeom prst="rect">
            <a:avLst/>
          </a:prstGeom>
        </p:spPr>
        <p:txBody>
          <a:bodyPr lIns="91425" tIns="91425" rIns="91425" bIns="91425" anchor="ctr" anchorCtr="0">
            <a:noAutofit/>
          </a:bodyPr>
          <a:lstStyle/>
          <a:p>
            <a:pPr lvl="0" algn="ctr">
              <a:spcBef>
                <a:spcPts val="0"/>
              </a:spcBef>
              <a:buNone/>
            </a:pPr>
            <a:r>
              <a:rPr lang="en" sz="6000" dirty="0" smtClean="0">
                <a:solidFill>
                  <a:srgbClr val="FF9900"/>
                </a:solidFill>
              </a:rPr>
              <a:t>PARTE 5</a:t>
            </a:r>
            <a:endParaRPr lang="en" sz="6000" dirty="0">
              <a:solidFill>
                <a:srgbClr val="FF9900"/>
              </a:solidFill>
            </a:endParaRPr>
          </a:p>
        </p:txBody>
      </p:sp>
      <p:pic>
        <p:nvPicPr>
          <p:cNvPr id="12" name="Imagen 3"/>
          <p:cNvPicPr>
            <a:picLocks noChangeAspect="1"/>
          </p:cNvPicPr>
          <p:nvPr/>
        </p:nvPicPr>
        <p:blipFill rotWithShape="1">
          <a:blip r:embed="rId3">
            <a:extLst>
              <a:ext uri="{28A0092B-C50C-407E-A947-70E740481C1C}">
                <a14:useLocalDpi xmlns:a14="http://schemas.microsoft.com/office/drawing/2010/main" val="0"/>
              </a:ext>
            </a:extLst>
          </a:blip>
          <a:srcRect l="63848" t="28117" r="31118" b="67844"/>
          <a:stretch/>
        </p:blipFill>
        <p:spPr>
          <a:xfrm>
            <a:off x="2491854" y="1268647"/>
            <a:ext cx="1102179" cy="11446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Shape 248"/>
          <p:cNvSpPr txBox="1">
            <a:spLocks/>
          </p:cNvSpPr>
          <p:nvPr/>
        </p:nvSpPr>
        <p:spPr>
          <a:xfrm>
            <a:off x="3995936" y="987574"/>
            <a:ext cx="4536503" cy="493433"/>
          </a:xfrm>
          <a:prstGeom prst="rect">
            <a:avLst/>
          </a:prstGeom>
          <a:effectLst>
            <a:outerShdw blurRad="50800" dist="38100" dir="11400000" algn="ctr" rotWithShape="0">
              <a:schemeClr val="bg1"/>
            </a:outerShdw>
          </a:effectLst>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s-SV" sz="2000" b="1" dirty="0" smtClean="0">
                <a:solidFill>
                  <a:srgbClr val="3796BF"/>
                </a:solidFill>
                <a:latin typeface="Oswald" charset="0"/>
              </a:rPr>
              <a:t>CONSEJOS CRIMINOLOGICOS REGIONALES</a:t>
            </a:r>
            <a:endParaRPr lang="en" sz="2000" b="1" dirty="0">
              <a:solidFill>
                <a:srgbClr val="3796BF"/>
              </a:solidFill>
              <a:latin typeface="Oswald" charset="0"/>
            </a:endParaRPr>
          </a:p>
        </p:txBody>
      </p:sp>
      <p:sp>
        <p:nvSpPr>
          <p:cNvPr id="14" name="Shape 229"/>
          <p:cNvSpPr txBox="1">
            <a:spLocks/>
          </p:cNvSpPr>
          <p:nvPr/>
        </p:nvSpPr>
        <p:spPr>
          <a:xfrm>
            <a:off x="3923928" y="1366123"/>
            <a:ext cx="4680520" cy="989603"/>
          </a:xfrm>
          <a:prstGeom prst="rect">
            <a:avLst/>
          </a:prstGeom>
          <a:noFill/>
          <a:ln>
            <a:noFill/>
          </a:ln>
          <a:effectLst>
            <a:outerShdw blurRad="50800" dist="25400" dir="10800000" algn="ctr" rotWithShape="0">
              <a:schemeClr val="bg1"/>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250" b="1" dirty="0" smtClean="0"/>
              <a:t> </a:t>
            </a:r>
            <a:r>
              <a:rPr lang="es-SV" sz="1400" dirty="0" smtClean="0"/>
              <a:t>Existen en el Sistema Penitenciario 4 Consejos Criminológicos Regionales, los cuales son: Consejo Criminológico Regional Central</a:t>
            </a:r>
            <a:r>
              <a:rPr lang="es-SV" sz="1400" dirty="0"/>
              <a:t>, Consejo Criminológico Regional </a:t>
            </a:r>
            <a:r>
              <a:rPr lang="es-SV" sz="1400" dirty="0" smtClean="0"/>
              <a:t>Paracentral, </a:t>
            </a:r>
            <a:r>
              <a:rPr lang="es-SV" sz="1400" dirty="0"/>
              <a:t>Consejo Criminológico Regional </a:t>
            </a:r>
            <a:r>
              <a:rPr lang="es-SV" sz="1400" dirty="0" smtClean="0"/>
              <a:t>Oriental, </a:t>
            </a:r>
            <a:r>
              <a:rPr lang="es-SV" sz="1400" dirty="0"/>
              <a:t>Consejo Criminológico Regional </a:t>
            </a:r>
            <a:r>
              <a:rPr lang="es-SV" sz="1400" dirty="0" smtClean="0"/>
              <a:t>Occidental.</a:t>
            </a:r>
          </a:p>
          <a:p>
            <a:pPr algn="just">
              <a:buFont typeface="Oswald"/>
              <a:buNone/>
            </a:pPr>
            <a:endParaRPr lang="es-SV" sz="1250" b="1" dirty="0" smtClean="0"/>
          </a:p>
          <a:p>
            <a:pPr>
              <a:buFont typeface="Oswald"/>
              <a:buNone/>
            </a:pPr>
            <a:endParaRPr lang="es-ES" sz="1250" dirty="0" smtClean="0"/>
          </a:p>
        </p:txBody>
      </p:sp>
      <p:sp>
        <p:nvSpPr>
          <p:cNvPr id="2" name="1 CuadroTexto"/>
          <p:cNvSpPr txBox="1"/>
          <p:nvPr/>
        </p:nvSpPr>
        <p:spPr>
          <a:xfrm>
            <a:off x="4627746" y="2797866"/>
            <a:ext cx="1152128" cy="1231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s-SV" sz="900" dirty="0" smtClean="0">
              <a:latin typeface="DotumChe" pitchFamily="49" charset="-127"/>
              <a:ea typeface="DotumChe" pitchFamily="49" charset="-127"/>
            </a:endParaRPr>
          </a:p>
          <a:p>
            <a:endParaRPr lang="es-SV" sz="900" dirty="0">
              <a:latin typeface="DotumChe" pitchFamily="49" charset="-127"/>
              <a:ea typeface="DotumChe" pitchFamily="49" charset="-127"/>
            </a:endParaRPr>
          </a:p>
          <a:p>
            <a:pPr algn="ctr"/>
            <a:r>
              <a:rPr lang="es-SV" sz="950" dirty="0" smtClean="0">
                <a:latin typeface="DotumChe" pitchFamily="49" charset="-127"/>
                <a:ea typeface="DotumChe" pitchFamily="49" charset="-127"/>
              </a:rPr>
              <a:t>CONSEJO</a:t>
            </a:r>
          </a:p>
          <a:p>
            <a:pPr algn="ctr"/>
            <a:r>
              <a:rPr lang="es-SV" sz="950" dirty="0" smtClean="0">
                <a:latin typeface="DotumChe" pitchFamily="49" charset="-127"/>
                <a:ea typeface="DotumChe" pitchFamily="49" charset="-127"/>
              </a:rPr>
              <a:t>CRIMINOLOGICO</a:t>
            </a:r>
          </a:p>
          <a:p>
            <a:pPr algn="ctr"/>
            <a:r>
              <a:rPr lang="es-SV" sz="950" dirty="0" smtClean="0">
                <a:latin typeface="DotumChe" pitchFamily="49" charset="-127"/>
                <a:ea typeface="DotumChe" pitchFamily="49" charset="-127"/>
              </a:rPr>
              <a:t>REGIONAL</a:t>
            </a:r>
          </a:p>
          <a:p>
            <a:pPr algn="ctr"/>
            <a:r>
              <a:rPr lang="es-SV" sz="950" dirty="0" smtClean="0">
                <a:latin typeface="DotumChe" pitchFamily="49" charset="-127"/>
                <a:ea typeface="DotumChe" pitchFamily="49" charset="-127"/>
              </a:rPr>
              <a:t>PARACENTRAL</a:t>
            </a:r>
          </a:p>
          <a:p>
            <a:endParaRPr lang="es-SV" sz="900" dirty="0">
              <a:latin typeface="DotumChe" pitchFamily="49" charset="-127"/>
              <a:ea typeface="DotumChe" pitchFamily="49" charset="-127"/>
            </a:endParaRPr>
          </a:p>
          <a:p>
            <a:endParaRPr lang="es-SV" sz="900" dirty="0" smtClean="0">
              <a:latin typeface="DotumChe" pitchFamily="49" charset="-127"/>
              <a:ea typeface="DotumChe" pitchFamily="49" charset="-127"/>
            </a:endParaRPr>
          </a:p>
        </p:txBody>
      </p:sp>
      <p:sp>
        <p:nvSpPr>
          <p:cNvPr id="16" name="15 CuadroTexto"/>
          <p:cNvSpPr txBox="1"/>
          <p:nvPr/>
        </p:nvSpPr>
        <p:spPr>
          <a:xfrm>
            <a:off x="3198095" y="2784090"/>
            <a:ext cx="1152128" cy="1231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s-SV" sz="900" dirty="0" smtClean="0">
              <a:latin typeface="DotumChe" pitchFamily="49" charset="-127"/>
              <a:ea typeface="DotumChe" pitchFamily="49" charset="-127"/>
            </a:endParaRPr>
          </a:p>
          <a:p>
            <a:endParaRPr lang="es-SV" sz="900" dirty="0">
              <a:latin typeface="DotumChe" pitchFamily="49" charset="-127"/>
              <a:ea typeface="DotumChe" pitchFamily="49" charset="-127"/>
            </a:endParaRPr>
          </a:p>
          <a:p>
            <a:pPr algn="ctr"/>
            <a:r>
              <a:rPr lang="es-SV" sz="950" dirty="0" smtClean="0">
                <a:latin typeface="DotumChe" pitchFamily="49" charset="-127"/>
                <a:ea typeface="DotumChe" pitchFamily="49" charset="-127"/>
              </a:rPr>
              <a:t>CONSEJO</a:t>
            </a:r>
          </a:p>
          <a:p>
            <a:pPr algn="ctr"/>
            <a:r>
              <a:rPr lang="es-SV" sz="950" dirty="0" smtClean="0">
                <a:latin typeface="DotumChe" pitchFamily="49" charset="-127"/>
                <a:ea typeface="DotumChe" pitchFamily="49" charset="-127"/>
              </a:rPr>
              <a:t>CRIMINOLOGICO</a:t>
            </a:r>
          </a:p>
          <a:p>
            <a:pPr algn="ctr"/>
            <a:r>
              <a:rPr lang="es-SV" sz="950" dirty="0" smtClean="0">
                <a:latin typeface="DotumChe" pitchFamily="49" charset="-127"/>
                <a:ea typeface="DotumChe" pitchFamily="49" charset="-127"/>
              </a:rPr>
              <a:t>REGIONAL</a:t>
            </a:r>
          </a:p>
          <a:p>
            <a:pPr algn="ctr"/>
            <a:r>
              <a:rPr lang="es-SV" sz="950" dirty="0" smtClean="0">
                <a:latin typeface="DotumChe" pitchFamily="49" charset="-127"/>
                <a:ea typeface="DotumChe" pitchFamily="49" charset="-127"/>
              </a:rPr>
              <a:t>ORIENTAL</a:t>
            </a:r>
          </a:p>
          <a:p>
            <a:endParaRPr lang="es-SV" sz="900" dirty="0">
              <a:latin typeface="DotumChe" pitchFamily="49" charset="-127"/>
              <a:ea typeface="DotumChe" pitchFamily="49" charset="-127"/>
            </a:endParaRPr>
          </a:p>
          <a:p>
            <a:endParaRPr lang="es-SV" sz="900" dirty="0" smtClean="0">
              <a:latin typeface="DotumChe" pitchFamily="49" charset="-127"/>
              <a:ea typeface="DotumChe" pitchFamily="49" charset="-127"/>
            </a:endParaRPr>
          </a:p>
        </p:txBody>
      </p:sp>
      <p:sp>
        <p:nvSpPr>
          <p:cNvPr id="17" name="16 CuadroTexto"/>
          <p:cNvSpPr txBox="1"/>
          <p:nvPr/>
        </p:nvSpPr>
        <p:spPr>
          <a:xfrm>
            <a:off x="323528" y="2784090"/>
            <a:ext cx="1152128" cy="1231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s-SV" sz="900" dirty="0" smtClean="0">
              <a:latin typeface="DotumChe" pitchFamily="49" charset="-127"/>
              <a:ea typeface="DotumChe" pitchFamily="49" charset="-127"/>
            </a:endParaRPr>
          </a:p>
          <a:p>
            <a:endParaRPr lang="es-SV" sz="900" dirty="0">
              <a:latin typeface="DotumChe" pitchFamily="49" charset="-127"/>
              <a:ea typeface="DotumChe" pitchFamily="49" charset="-127"/>
            </a:endParaRPr>
          </a:p>
          <a:p>
            <a:pPr algn="ctr"/>
            <a:r>
              <a:rPr lang="es-SV" sz="950" dirty="0" smtClean="0">
                <a:latin typeface="DotumChe" pitchFamily="49" charset="-127"/>
                <a:ea typeface="DotumChe" pitchFamily="49" charset="-127"/>
              </a:rPr>
              <a:t>CONSEJO</a:t>
            </a:r>
          </a:p>
          <a:p>
            <a:pPr algn="ctr"/>
            <a:r>
              <a:rPr lang="es-SV" sz="950" dirty="0" smtClean="0">
                <a:latin typeface="DotumChe" pitchFamily="49" charset="-127"/>
                <a:ea typeface="DotumChe" pitchFamily="49" charset="-127"/>
              </a:rPr>
              <a:t>CRIMINOLOGICO</a:t>
            </a:r>
          </a:p>
          <a:p>
            <a:pPr algn="ctr"/>
            <a:r>
              <a:rPr lang="es-SV" sz="950" dirty="0" smtClean="0">
                <a:latin typeface="DotumChe" pitchFamily="49" charset="-127"/>
                <a:ea typeface="DotumChe" pitchFamily="49" charset="-127"/>
              </a:rPr>
              <a:t>REGIONAL</a:t>
            </a:r>
          </a:p>
          <a:p>
            <a:pPr algn="ctr"/>
            <a:r>
              <a:rPr lang="es-SV" sz="950" dirty="0" smtClean="0">
                <a:latin typeface="DotumChe" pitchFamily="49" charset="-127"/>
                <a:ea typeface="DotumChe" pitchFamily="49" charset="-127"/>
              </a:rPr>
              <a:t>CENTRAL A</a:t>
            </a:r>
          </a:p>
          <a:p>
            <a:endParaRPr lang="es-SV" sz="900" dirty="0">
              <a:latin typeface="DotumChe" pitchFamily="49" charset="-127"/>
              <a:ea typeface="DotumChe" pitchFamily="49" charset="-127"/>
            </a:endParaRPr>
          </a:p>
          <a:p>
            <a:endParaRPr lang="es-SV" sz="900" dirty="0" smtClean="0">
              <a:latin typeface="DotumChe" pitchFamily="49" charset="-127"/>
              <a:ea typeface="DotumChe" pitchFamily="49" charset="-127"/>
            </a:endParaRPr>
          </a:p>
        </p:txBody>
      </p:sp>
      <p:sp>
        <p:nvSpPr>
          <p:cNvPr id="18" name="17 CuadroTexto"/>
          <p:cNvSpPr txBox="1"/>
          <p:nvPr/>
        </p:nvSpPr>
        <p:spPr>
          <a:xfrm>
            <a:off x="6098280" y="2784090"/>
            <a:ext cx="1152128" cy="1231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s-SV" sz="900" dirty="0" smtClean="0">
              <a:latin typeface="DotumChe" pitchFamily="49" charset="-127"/>
              <a:ea typeface="DotumChe" pitchFamily="49" charset="-127"/>
            </a:endParaRPr>
          </a:p>
          <a:p>
            <a:endParaRPr lang="es-SV" sz="900" dirty="0">
              <a:latin typeface="DotumChe" pitchFamily="49" charset="-127"/>
              <a:ea typeface="DotumChe" pitchFamily="49" charset="-127"/>
            </a:endParaRPr>
          </a:p>
          <a:p>
            <a:pPr algn="ctr"/>
            <a:r>
              <a:rPr lang="es-SV" sz="950" dirty="0" smtClean="0">
                <a:latin typeface="DotumChe" pitchFamily="49" charset="-127"/>
                <a:ea typeface="DotumChe" pitchFamily="49" charset="-127"/>
              </a:rPr>
              <a:t>CONSEJO</a:t>
            </a:r>
          </a:p>
          <a:p>
            <a:pPr algn="ctr"/>
            <a:r>
              <a:rPr lang="es-SV" sz="950" dirty="0" smtClean="0">
                <a:latin typeface="DotumChe" pitchFamily="49" charset="-127"/>
                <a:ea typeface="DotumChe" pitchFamily="49" charset="-127"/>
              </a:rPr>
              <a:t>CRIMINOLOGICO</a:t>
            </a:r>
          </a:p>
          <a:p>
            <a:pPr algn="ctr"/>
            <a:r>
              <a:rPr lang="es-SV" sz="950" dirty="0" smtClean="0">
                <a:latin typeface="DotumChe" pitchFamily="49" charset="-127"/>
                <a:ea typeface="DotumChe" pitchFamily="49" charset="-127"/>
              </a:rPr>
              <a:t>REGIONAL</a:t>
            </a:r>
          </a:p>
          <a:p>
            <a:pPr algn="ctr"/>
            <a:r>
              <a:rPr lang="es-SV" sz="950" dirty="0" smtClean="0">
                <a:latin typeface="DotumChe" pitchFamily="49" charset="-127"/>
                <a:ea typeface="DotumChe" pitchFamily="49" charset="-127"/>
              </a:rPr>
              <a:t>OCCIDENTAL A</a:t>
            </a:r>
          </a:p>
          <a:p>
            <a:endParaRPr lang="es-SV" sz="900" dirty="0">
              <a:latin typeface="DotumChe" pitchFamily="49" charset="-127"/>
              <a:ea typeface="DotumChe" pitchFamily="49" charset="-127"/>
            </a:endParaRPr>
          </a:p>
          <a:p>
            <a:endParaRPr lang="es-SV" sz="900" dirty="0" smtClean="0">
              <a:latin typeface="DotumChe" pitchFamily="49" charset="-127"/>
              <a:ea typeface="DotumChe" pitchFamily="49" charset="-127"/>
            </a:endParaRPr>
          </a:p>
        </p:txBody>
      </p:sp>
      <p:cxnSp>
        <p:nvCxnSpPr>
          <p:cNvPr id="4" name="3 Conector recto"/>
          <p:cNvCxnSpPr>
            <a:stCxn id="12" idx="2"/>
          </p:cNvCxnSpPr>
          <p:nvPr/>
        </p:nvCxnSpPr>
        <p:spPr>
          <a:xfrm flipH="1">
            <a:off x="3042943" y="2413256"/>
            <a:ext cx="1" cy="2682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flipH="1" flipV="1">
            <a:off x="683571" y="2681489"/>
            <a:ext cx="7414590"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flipH="1">
            <a:off x="683569" y="2681489"/>
            <a:ext cx="2" cy="1026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flipH="1">
            <a:off x="2339750" y="2685228"/>
            <a:ext cx="2" cy="1026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flipH="1">
            <a:off x="3774159" y="2681489"/>
            <a:ext cx="2" cy="1026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flipH="1">
            <a:off x="5203808" y="2685228"/>
            <a:ext cx="2" cy="1026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6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455" y="3833617"/>
            <a:ext cx="676217" cy="604406"/>
          </a:xfrm>
          <a:prstGeom prst="rect">
            <a:avLst/>
          </a:prstGeom>
        </p:spPr>
      </p:pic>
      <p:pic>
        <p:nvPicPr>
          <p:cNvPr id="26" name="25 Imagen">
            <a:hlinkClick r:id="rId6"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7673" y="3847393"/>
            <a:ext cx="676217" cy="604406"/>
          </a:xfrm>
          <a:prstGeom prst="rect">
            <a:avLst/>
          </a:prstGeom>
        </p:spPr>
      </p:pic>
      <p:pic>
        <p:nvPicPr>
          <p:cNvPr id="27" name="26 Imagen">
            <a:hlinkClick r:id="rId7"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3775" y="3833617"/>
            <a:ext cx="676217" cy="604406"/>
          </a:xfrm>
          <a:prstGeom prst="rect">
            <a:avLst/>
          </a:prstGeom>
        </p:spPr>
      </p:pic>
      <p:pic>
        <p:nvPicPr>
          <p:cNvPr id="28" name="27 Imagen">
            <a:hlinkClick r:id="rId8"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2240" y="3839552"/>
            <a:ext cx="676217" cy="604406"/>
          </a:xfrm>
          <a:prstGeom prst="rect">
            <a:avLst/>
          </a:prstGeom>
        </p:spPr>
      </p:pic>
      <p:sp>
        <p:nvSpPr>
          <p:cNvPr id="31" name="30 CuadroTexto"/>
          <p:cNvSpPr txBox="1"/>
          <p:nvPr/>
        </p:nvSpPr>
        <p:spPr>
          <a:xfrm>
            <a:off x="1763688" y="2784090"/>
            <a:ext cx="1152128" cy="1231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s-SV" sz="900" dirty="0" smtClean="0">
              <a:latin typeface="DotumChe" pitchFamily="49" charset="-127"/>
              <a:ea typeface="DotumChe" pitchFamily="49" charset="-127"/>
            </a:endParaRPr>
          </a:p>
          <a:p>
            <a:endParaRPr lang="es-SV" sz="900" dirty="0">
              <a:latin typeface="DotumChe" pitchFamily="49" charset="-127"/>
              <a:ea typeface="DotumChe" pitchFamily="49" charset="-127"/>
            </a:endParaRPr>
          </a:p>
          <a:p>
            <a:pPr algn="ctr"/>
            <a:r>
              <a:rPr lang="es-SV" sz="950" dirty="0" smtClean="0">
                <a:latin typeface="DotumChe" pitchFamily="49" charset="-127"/>
                <a:ea typeface="DotumChe" pitchFamily="49" charset="-127"/>
              </a:rPr>
              <a:t>CONSEJO</a:t>
            </a:r>
          </a:p>
          <a:p>
            <a:pPr algn="ctr"/>
            <a:r>
              <a:rPr lang="es-SV" sz="950" dirty="0" smtClean="0">
                <a:latin typeface="DotumChe" pitchFamily="49" charset="-127"/>
                <a:ea typeface="DotumChe" pitchFamily="49" charset="-127"/>
              </a:rPr>
              <a:t>CRIMINOLOGICO</a:t>
            </a:r>
          </a:p>
          <a:p>
            <a:pPr algn="ctr"/>
            <a:r>
              <a:rPr lang="es-SV" sz="950" dirty="0" smtClean="0">
                <a:latin typeface="DotumChe" pitchFamily="49" charset="-127"/>
                <a:ea typeface="DotumChe" pitchFamily="49" charset="-127"/>
              </a:rPr>
              <a:t>REGIONAL</a:t>
            </a:r>
          </a:p>
          <a:p>
            <a:pPr algn="ctr"/>
            <a:r>
              <a:rPr lang="es-SV" sz="950" dirty="0" smtClean="0">
                <a:latin typeface="DotumChe" pitchFamily="49" charset="-127"/>
                <a:ea typeface="DotumChe" pitchFamily="49" charset="-127"/>
              </a:rPr>
              <a:t>CENTRAL B</a:t>
            </a:r>
          </a:p>
          <a:p>
            <a:endParaRPr lang="es-SV" sz="900" dirty="0">
              <a:latin typeface="DotumChe" pitchFamily="49" charset="-127"/>
              <a:ea typeface="DotumChe" pitchFamily="49" charset="-127"/>
            </a:endParaRPr>
          </a:p>
          <a:p>
            <a:endParaRPr lang="es-SV" sz="900" dirty="0" smtClean="0">
              <a:latin typeface="DotumChe" pitchFamily="49" charset="-127"/>
              <a:ea typeface="DotumChe" pitchFamily="49" charset="-127"/>
            </a:endParaRPr>
          </a:p>
        </p:txBody>
      </p:sp>
      <p:cxnSp>
        <p:nvCxnSpPr>
          <p:cNvPr id="32" name="31 Conector recto"/>
          <p:cNvCxnSpPr/>
          <p:nvPr/>
        </p:nvCxnSpPr>
        <p:spPr>
          <a:xfrm flipH="1">
            <a:off x="6647526" y="2693667"/>
            <a:ext cx="2" cy="1026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3" name="32 Imagen">
            <a:hlinkClick r:id="rId9"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7648" y="3839552"/>
            <a:ext cx="676217" cy="604406"/>
          </a:xfrm>
          <a:prstGeom prst="rect">
            <a:avLst/>
          </a:prstGeom>
        </p:spPr>
      </p:pic>
      <p:sp>
        <p:nvSpPr>
          <p:cNvPr id="34" name="33 CuadroTexto"/>
          <p:cNvSpPr txBox="1"/>
          <p:nvPr/>
        </p:nvSpPr>
        <p:spPr>
          <a:xfrm>
            <a:off x="7522097" y="2787774"/>
            <a:ext cx="1152128" cy="1231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s-SV" sz="900" dirty="0" smtClean="0">
              <a:latin typeface="DotumChe" pitchFamily="49" charset="-127"/>
              <a:ea typeface="DotumChe" pitchFamily="49" charset="-127"/>
            </a:endParaRPr>
          </a:p>
          <a:p>
            <a:endParaRPr lang="es-SV" sz="900" dirty="0">
              <a:latin typeface="DotumChe" pitchFamily="49" charset="-127"/>
              <a:ea typeface="DotumChe" pitchFamily="49" charset="-127"/>
            </a:endParaRPr>
          </a:p>
          <a:p>
            <a:pPr algn="ctr"/>
            <a:r>
              <a:rPr lang="es-SV" sz="950" dirty="0" smtClean="0">
                <a:latin typeface="DotumChe" pitchFamily="49" charset="-127"/>
                <a:ea typeface="DotumChe" pitchFamily="49" charset="-127"/>
              </a:rPr>
              <a:t>CONSEJO</a:t>
            </a:r>
          </a:p>
          <a:p>
            <a:pPr algn="ctr"/>
            <a:r>
              <a:rPr lang="es-SV" sz="950" dirty="0" smtClean="0">
                <a:latin typeface="DotumChe" pitchFamily="49" charset="-127"/>
                <a:ea typeface="DotumChe" pitchFamily="49" charset="-127"/>
              </a:rPr>
              <a:t>CRIMINOLOGICO</a:t>
            </a:r>
          </a:p>
          <a:p>
            <a:pPr algn="ctr"/>
            <a:r>
              <a:rPr lang="es-SV" sz="950" dirty="0" smtClean="0">
                <a:latin typeface="DotumChe" pitchFamily="49" charset="-127"/>
                <a:ea typeface="DotumChe" pitchFamily="49" charset="-127"/>
              </a:rPr>
              <a:t>REGIONAL</a:t>
            </a:r>
          </a:p>
          <a:p>
            <a:pPr algn="ctr"/>
            <a:r>
              <a:rPr lang="es-SV" sz="950" dirty="0" smtClean="0">
                <a:latin typeface="DotumChe" pitchFamily="49" charset="-127"/>
                <a:ea typeface="DotumChe" pitchFamily="49" charset="-127"/>
              </a:rPr>
              <a:t>OCCIDENTAL B</a:t>
            </a:r>
          </a:p>
          <a:p>
            <a:endParaRPr lang="es-SV" sz="900" dirty="0">
              <a:latin typeface="DotumChe" pitchFamily="49" charset="-127"/>
              <a:ea typeface="DotumChe" pitchFamily="49" charset="-127"/>
            </a:endParaRPr>
          </a:p>
          <a:p>
            <a:endParaRPr lang="es-SV" sz="900" dirty="0" smtClean="0">
              <a:latin typeface="DotumChe" pitchFamily="49" charset="-127"/>
              <a:ea typeface="DotumChe" pitchFamily="49" charset="-127"/>
            </a:endParaRPr>
          </a:p>
        </p:txBody>
      </p:sp>
      <p:cxnSp>
        <p:nvCxnSpPr>
          <p:cNvPr id="35" name="34 Conector recto"/>
          <p:cNvCxnSpPr/>
          <p:nvPr/>
        </p:nvCxnSpPr>
        <p:spPr>
          <a:xfrm flipH="1">
            <a:off x="8095824" y="2685228"/>
            <a:ext cx="2" cy="1026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6" name="35 Imagen">
            <a:hlinkClick r:id="rId10"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6057" y="3843236"/>
            <a:ext cx="676217" cy="604406"/>
          </a:xfrm>
          <a:prstGeom prst="rect">
            <a:avLst/>
          </a:prstGeom>
        </p:spPr>
      </p:pic>
    </p:spTree>
    <p:extLst>
      <p:ext uri="{BB962C8B-B14F-4D97-AF65-F5344CB8AC3E}">
        <p14:creationId xmlns:p14="http://schemas.microsoft.com/office/powerpoint/2010/main" val="37860365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30"/>
          <p:cNvSpPr/>
          <p:nvPr/>
        </p:nvSpPr>
        <p:spPr>
          <a:xfrm>
            <a:off x="395536" y="318964"/>
            <a:ext cx="8282075" cy="470105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b="1" dirty="0" smtClean="0">
                <a:solidFill>
                  <a:schemeClr val="tx1">
                    <a:lumMod val="65000"/>
                    <a:lumOff val="35000"/>
                  </a:schemeClr>
                </a:solidFill>
                <a:latin typeface="Oswald" charset="0"/>
              </a:rPr>
              <a:t>Consejo Criminológico Regional Central A. </a:t>
            </a:r>
          </a:p>
          <a:p>
            <a:pPr lvl="0" algn="ctr"/>
            <a:endParaRPr lang="es-SV" b="1" dirty="0" smtClean="0">
              <a:solidFill>
                <a:schemeClr val="tx1">
                  <a:lumMod val="65000"/>
                  <a:lumOff val="35000"/>
                </a:schemeClr>
              </a:solidFill>
              <a:latin typeface="Oswald" charset="0"/>
            </a:endParaRPr>
          </a:p>
          <a:p>
            <a:pPr lvl="0" algn="ctr"/>
            <a:endParaRPr lang="es-SV" b="1" dirty="0">
              <a:solidFill>
                <a:schemeClr val="tx1">
                  <a:lumMod val="65000"/>
                  <a:lumOff val="35000"/>
                </a:schemeClr>
              </a:solidFill>
              <a:latin typeface="Oswald" charset="0"/>
            </a:endParaRPr>
          </a:p>
          <a:p>
            <a:pPr lvl="0"/>
            <a:r>
              <a:rPr lang="es-SV" dirty="0" smtClean="0">
                <a:solidFill>
                  <a:schemeClr val="tx1">
                    <a:lumMod val="65000"/>
                    <a:lumOff val="35000"/>
                  </a:schemeClr>
                </a:solidFill>
                <a:latin typeface="Oswald" charset="0"/>
              </a:rPr>
              <a:t>Le corresponde:</a:t>
            </a:r>
          </a:p>
          <a:p>
            <a:pPr marL="228600" lvl="0" indent="-228600" algn="just">
              <a:buAutoNum type="alphaLcPeriod"/>
            </a:pPr>
            <a:r>
              <a:rPr lang="es-SV" sz="1200" dirty="0" smtClean="0">
                <a:solidFill>
                  <a:schemeClr val="tx1">
                    <a:lumMod val="65000"/>
                    <a:lumOff val="35000"/>
                  </a:schemeClr>
                </a:solidFill>
                <a:latin typeface="Oswald" charset="0"/>
              </a:rPr>
              <a:t>Determinar la </a:t>
            </a:r>
            <a:r>
              <a:rPr lang="es-SV" sz="1200" dirty="0">
                <a:solidFill>
                  <a:schemeClr val="tx1">
                    <a:lumMod val="65000"/>
                    <a:lumOff val="35000"/>
                  </a:schemeClr>
                </a:solidFill>
                <a:latin typeface="Oswald" charset="0"/>
              </a:rPr>
              <a:t>ubicación inicial que le corresponde a cada interno al ingresar al </a:t>
            </a:r>
            <a:r>
              <a:rPr lang="es-SV" sz="1200" dirty="0" smtClean="0">
                <a:solidFill>
                  <a:schemeClr val="tx1">
                    <a:lumMod val="65000"/>
                    <a:lumOff val="35000"/>
                  </a:schemeClr>
                </a:solidFill>
                <a:latin typeface="Oswald" charset="0"/>
              </a:rPr>
              <a:t>sistema penitenciario</a:t>
            </a:r>
            <a:r>
              <a:rPr lang="es-SV" sz="1200" dirty="0">
                <a:solidFill>
                  <a:schemeClr val="tx1">
                    <a:lumMod val="65000"/>
                    <a:lumOff val="35000"/>
                  </a:schemeClr>
                </a:solidFill>
                <a:latin typeface="Oswald" charset="0"/>
              </a:rPr>
              <a:t>, en base al estudio de sus condiciones </a:t>
            </a:r>
            <a:r>
              <a:rPr lang="es-SV" sz="1200" dirty="0" smtClean="0">
                <a:solidFill>
                  <a:schemeClr val="tx1">
                    <a:lumMod val="65000"/>
                    <a:lumOff val="35000"/>
                  </a:schemeClr>
                </a:solidFill>
                <a:latin typeface="Oswald" charset="0"/>
              </a:rPr>
              <a:t>personajes.</a:t>
            </a:r>
          </a:p>
          <a:p>
            <a:pPr marL="228600" lvl="0" indent="-228600" algn="just">
              <a:buAutoNum type="alphaLcPeriod"/>
            </a:pPr>
            <a:r>
              <a:rPr lang="es-SV" sz="1200" dirty="0" smtClean="0">
                <a:solidFill>
                  <a:schemeClr val="tx1">
                    <a:lumMod val="65000"/>
                    <a:lumOff val="35000"/>
                  </a:schemeClr>
                </a:solidFill>
                <a:latin typeface="Oswald" charset="0"/>
              </a:rPr>
              <a:t>Determinar </a:t>
            </a:r>
            <a:r>
              <a:rPr lang="es-SV" sz="1200" dirty="0">
                <a:solidFill>
                  <a:schemeClr val="tx1">
                    <a:lumMod val="65000"/>
                    <a:lumOff val="35000"/>
                  </a:schemeClr>
                </a:solidFill>
                <a:latin typeface="Oswald" charset="0"/>
              </a:rPr>
              <a:t>el régimen de ejecuciones de la pena y medidas de seguridad, así como </a:t>
            </a:r>
            <a:r>
              <a:rPr lang="es-SV" sz="1200" dirty="0" smtClean="0">
                <a:solidFill>
                  <a:schemeClr val="tx1">
                    <a:lumMod val="65000"/>
                    <a:lumOff val="35000"/>
                  </a:schemeClr>
                </a:solidFill>
                <a:latin typeface="Oswald" charset="0"/>
              </a:rPr>
              <a:t>el tratamiento </a:t>
            </a:r>
            <a:r>
              <a:rPr lang="es-SV" sz="1200" dirty="0">
                <a:solidFill>
                  <a:schemeClr val="tx1">
                    <a:lumMod val="65000"/>
                    <a:lumOff val="35000"/>
                  </a:schemeClr>
                </a:solidFill>
                <a:latin typeface="Oswald" charset="0"/>
              </a:rPr>
              <a:t>de cada penado según sus </a:t>
            </a:r>
            <a:r>
              <a:rPr lang="es-SV" sz="1200" dirty="0" smtClean="0">
                <a:solidFill>
                  <a:schemeClr val="tx1">
                    <a:lumMod val="65000"/>
                    <a:lumOff val="35000"/>
                  </a:schemeClr>
                </a:solidFill>
                <a:latin typeface="Oswald" charset="0"/>
              </a:rPr>
              <a:t>necesidades.</a:t>
            </a:r>
          </a:p>
          <a:p>
            <a:pPr marL="228600" lvl="0" indent="-228600" algn="just">
              <a:buAutoNum type="alphaLcPeriod"/>
            </a:pPr>
            <a:r>
              <a:rPr lang="es-SV" sz="1200" dirty="0" smtClean="0">
                <a:solidFill>
                  <a:schemeClr val="tx1">
                    <a:lumMod val="65000"/>
                    <a:lumOff val="35000"/>
                  </a:schemeClr>
                </a:solidFill>
                <a:latin typeface="Oswald" charset="0"/>
              </a:rPr>
              <a:t>Decidir </a:t>
            </a:r>
            <a:r>
              <a:rPr lang="es-SV" sz="1200" dirty="0">
                <a:solidFill>
                  <a:schemeClr val="tx1">
                    <a:lumMod val="65000"/>
                    <a:lumOff val="35000"/>
                  </a:schemeClr>
                </a:solidFill>
                <a:latin typeface="Oswald" charset="0"/>
              </a:rPr>
              <a:t>el avance o regresión de los penados dentro delas diferentes etapas del </a:t>
            </a:r>
            <a:r>
              <a:rPr lang="es-SV" sz="1200" dirty="0" smtClean="0">
                <a:solidFill>
                  <a:schemeClr val="tx1">
                    <a:lumMod val="65000"/>
                    <a:lumOff val="35000"/>
                  </a:schemeClr>
                </a:solidFill>
                <a:latin typeface="Oswald" charset="0"/>
              </a:rPr>
              <a:t>sistema progresivo</a:t>
            </a:r>
            <a:r>
              <a:rPr lang="es-SV" sz="1200" dirty="0">
                <a:solidFill>
                  <a:schemeClr val="tx1">
                    <a:lumMod val="65000"/>
                    <a:lumOff val="35000"/>
                  </a:schemeClr>
                </a:solidFill>
                <a:latin typeface="Oswald" charset="0"/>
              </a:rPr>
              <a:t>, y su clasificación en los distintos tipos de centros, según sus </a:t>
            </a:r>
            <a:r>
              <a:rPr lang="es-SV" sz="1200" dirty="0" smtClean="0">
                <a:solidFill>
                  <a:schemeClr val="tx1">
                    <a:lumMod val="65000"/>
                    <a:lumOff val="35000"/>
                  </a:schemeClr>
                </a:solidFill>
                <a:latin typeface="Oswald" charset="0"/>
              </a:rPr>
              <a:t>condiciones personales.</a:t>
            </a:r>
          </a:p>
          <a:p>
            <a:pPr marL="228600" lvl="0" indent="-228600" algn="just">
              <a:buAutoNum type="alphaLcPeriod"/>
            </a:pPr>
            <a:r>
              <a:rPr lang="es-SV" sz="1200" dirty="0" smtClean="0">
                <a:solidFill>
                  <a:schemeClr val="tx1">
                    <a:lumMod val="65000"/>
                    <a:lumOff val="35000"/>
                  </a:schemeClr>
                </a:solidFill>
                <a:latin typeface="Oswald" charset="0"/>
              </a:rPr>
              <a:t>Proponer </a:t>
            </a:r>
            <a:r>
              <a:rPr lang="es-SV" sz="1200" dirty="0">
                <a:solidFill>
                  <a:schemeClr val="tx1">
                    <a:lumMod val="65000"/>
                    <a:lumOff val="35000"/>
                  </a:schemeClr>
                </a:solidFill>
                <a:latin typeface="Oswald" charset="0"/>
              </a:rPr>
              <a:t>al Juez de Vigilancia Penitenciaria y de Ejecución de la Pena la concesión </a:t>
            </a:r>
            <a:r>
              <a:rPr lang="es-SV" sz="1200" dirty="0" smtClean="0">
                <a:solidFill>
                  <a:schemeClr val="tx1">
                    <a:lumMod val="65000"/>
                    <a:lumOff val="35000"/>
                  </a:schemeClr>
                </a:solidFill>
                <a:latin typeface="Oswald" charset="0"/>
              </a:rPr>
              <a:t>del beneficio </a:t>
            </a:r>
            <a:r>
              <a:rPr lang="es-SV" sz="1200" dirty="0">
                <a:solidFill>
                  <a:schemeClr val="tx1">
                    <a:lumMod val="65000"/>
                    <a:lumOff val="35000"/>
                  </a:schemeClr>
                </a:solidFill>
                <a:latin typeface="Oswald" charset="0"/>
              </a:rPr>
              <a:t>de libertad condicional anticipada, a favor de los condenados que reúnan </a:t>
            </a:r>
            <a:r>
              <a:rPr lang="es-SV" sz="1200" dirty="0" smtClean="0">
                <a:solidFill>
                  <a:schemeClr val="tx1">
                    <a:lumMod val="65000"/>
                    <a:lumOff val="35000"/>
                  </a:schemeClr>
                </a:solidFill>
                <a:latin typeface="Oswald" charset="0"/>
              </a:rPr>
              <a:t>los requisitos </a:t>
            </a:r>
            <a:r>
              <a:rPr lang="es-SV" sz="1200" dirty="0">
                <a:solidFill>
                  <a:schemeClr val="tx1">
                    <a:lumMod val="65000"/>
                    <a:lumOff val="35000"/>
                  </a:schemeClr>
                </a:solidFill>
                <a:latin typeface="Oswald" charset="0"/>
              </a:rPr>
              <a:t>que establece el Código </a:t>
            </a:r>
            <a:r>
              <a:rPr lang="es-SV" sz="1200" dirty="0" smtClean="0">
                <a:solidFill>
                  <a:schemeClr val="tx1">
                    <a:lumMod val="65000"/>
                    <a:lumOff val="35000"/>
                  </a:schemeClr>
                </a:solidFill>
                <a:latin typeface="Oswald" charset="0"/>
              </a:rPr>
              <a:t>Penal.</a:t>
            </a:r>
          </a:p>
          <a:p>
            <a:pPr marL="228600" lvl="0" indent="-228600" algn="just">
              <a:buAutoNum type="alphaLcPeriod"/>
            </a:pPr>
            <a:r>
              <a:rPr lang="es-SV" sz="1200" dirty="0" smtClean="0">
                <a:solidFill>
                  <a:schemeClr val="tx1">
                    <a:lumMod val="65000"/>
                    <a:lumOff val="35000"/>
                  </a:schemeClr>
                </a:solidFill>
                <a:latin typeface="Oswald" charset="0"/>
              </a:rPr>
              <a:t>Supervisar </a:t>
            </a:r>
            <a:r>
              <a:rPr lang="es-SV" sz="1200" dirty="0">
                <a:solidFill>
                  <a:schemeClr val="tx1">
                    <a:lumMod val="65000"/>
                    <a:lumOff val="35000"/>
                  </a:schemeClr>
                </a:solidFill>
                <a:latin typeface="Oswald" charset="0"/>
              </a:rPr>
              <a:t>que los Equipos Técnicos Criminológicos de los Centros cumplan con </a:t>
            </a:r>
            <a:r>
              <a:rPr lang="es-SV" sz="1200" dirty="0" smtClean="0">
                <a:solidFill>
                  <a:schemeClr val="tx1">
                    <a:lumMod val="65000"/>
                    <a:lumOff val="35000"/>
                  </a:schemeClr>
                </a:solidFill>
                <a:latin typeface="Oswald" charset="0"/>
              </a:rPr>
              <a:t>la apertura </a:t>
            </a:r>
            <a:r>
              <a:rPr lang="es-SV" sz="1200" dirty="0">
                <a:solidFill>
                  <a:schemeClr val="tx1">
                    <a:lumMod val="65000"/>
                    <a:lumOff val="35000"/>
                  </a:schemeClr>
                </a:solidFill>
                <a:latin typeface="Oswald" charset="0"/>
              </a:rPr>
              <a:t>y seguimiento del expediente único de todo </a:t>
            </a:r>
            <a:r>
              <a:rPr lang="es-SV" sz="1200" dirty="0" smtClean="0">
                <a:solidFill>
                  <a:schemeClr val="tx1">
                    <a:lumMod val="65000"/>
                    <a:lumOff val="35000"/>
                  </a:schemeClr>
                </a:solidFill>
                <a:latin typeface="Oswald" charset="0"/>
              </a:rPr>
              <a:t>interno.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las funciones y actividades de los Equipos Técnicos Criminológicos de </a:t>
            </a:r>
            <a:r>
              <a:rPr lang="es-SV" sz="1200" dirty="0" smtClean="0">
                <a:solidFill>
                  <a:schemeClr val="tx1">
                    <a:lumMod val="65000"/>
                    <a:lumOff val="35000"/>
                  </a:schemeClr>
                </a:solidFill>
                <a:latin typeface="Oswald" charset="0"/>
              </a:rPr>
              <a:t>los Centros </a:t>
            </a:r>
            <a:r>
              <a:rPr lang="es-SV" sz="1200" dirty="0">
                <a:solidFill>
                  <a:schemeClr val="tx1">
                    <a:lumMod val="65000"/>
                    <a:lumOff val="35000"/>
                  </a:schemeClr>
                </a:solidFill>
                <a:latin typeface="Oswald" charset="0"/>
              </a:rPr>
              <a:t>con los Patronatos y Asociaciones civiles de asistencia a internos y </a:t>
            </a:r>
            <a:r>
              <a:rPr lang="es-SV" sz="1200" dirty="0" smtClean="0">
                <a:solidFill>
                  <a:schemeClr val="tx1">
                    <a:lumMod val="65000"/>
                    <a:lumOff val="35000"/>
                  </a:schemeClr>
                </a:solidFill>
                <a:latin typeface="Oswald" charset="0"/>
              </a:rPr>
              <a:t>liberados.</a:t>
            </a:r>
          </a:p>
          <a:p>
            <a:pPr marL="228600" lvl="0" indent="-228600" algn="just">
              <a:buAutoNum type="alphaLcPeriod"/>
            </a:pPr>
            <a:r>
              <a:rPr lang="es-SV" sz="1200" dirty="0" smtClean="0">
                <a:solidFill>
                  <a:schemeClr val="tx1">
                    <a:lumMod val="65000"/>
                    <a:lumOff val="35000"/>
                  </a:schemeClr>
                </a:solidFill>
                <a:latin typeface="Oswald" charset="0"/>
              </a:rPr>
              <a:t>Colaborar </a:t>
            </a:r>
            <a:r>
              <a:rPr lang="es-SV" sz="1200" dirty="0">
                <a:solidFill>
                  <a:schemeClr val="tx1">
                    <a:lumMod val="65000"/>
                    <a:lumOff val="35000"/>
                  </a:schemeClr>
                </a:solidFill>
                <a:latin typeface="Oswald" charset="0"/>
              </a:rPr>
              <a:t>en campañas que tengan por objeto prevenir el </a:t>
            </a:r>
            <a:r>
              <a:rPr lang="es-SV" sz="1200" dirty="0" smtClean="0">
                <a:solidFill>
                  <a:schemeClr val="tx1">
                    <a:lumMod val="65000"/>
                    <a:lumOff val="35000"/>
                  </a:schemeClr>
                </a:solidFill>
                <a:latin typeface="Oswald" charset="0"/>
              </a:rPr>
              <a:t>delito.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con los Equipos Técnicos Criminológicos de los Centros, las acciones </a:t>
            </a:r>
            <a:r>
              <a:rPr lang="es-SV" sz="1200" dirty="0" smtClean="0">
                <a:solidFill>
                  <a:schemeClr val="tx1">
                    <a:lumMod val="65000"/>
                    <a:lumOff val="35000"/>
                  </a:schemeClr>
                </a:solidFill>
                <a:latin typeface="Oswald" charset="0"/>
              </a:rPr>
              <a:t>que contribuyan </a:t>
            </a:r>
            <a:r>
              <a:rPr lang="es-SV" sz="1200" dirty="0">
                <a:solidFill>
                  <a:schemeClr val="tx1">
                    <a:lumMod val="65000"/>
                    <a:lumOff val="35000"/>
                  </a:schemeClr>
                </a:solidFill>
                <a:latin typeface="Oswald" charset="0"/>
              </a:rPr>
              <a:t>al desarrollo integral de internos y liberados</a:t>
            </a:r>
            <a:r>
              <a:rPr lang="es-SV" sz="1200" dirty="0" smtClean="0">
                <a:solidFill>
                  <a:schemeClr val="tx1">
                    <a:lumMod val="65000"/>
                    <a:lumOff val="35000"/>
                  </a:schemeClr>
                </a:solidFill>
                <a:latin typeface="Oswald" charset="0"/>
              </a:rPr>
              <a:t>. </a:t>
            </a:r>
            <a:r>
              <a:rPr lang="es-SV" sz="1200" dirty="0">
                <a:solidFill>
                  <a:schemeClr val="tx1">
                    <a:lumMod val="65000"/>
                    <a:lumOff val="35000"/>
                  </a:schemeClr>
                </a:solidFill>
                <a:latin typeface="Oswald" charset="0"/>
              </a:rPr>
              <a:t>Colaborar con la Subdirección General, en promover actividades orientadas a mejorar</a:t>
            </a:r>
          </a:p>
          <a:p>
            <a:pPr marL="228600" lvl="0" indent="-228600" algn="just">
              <a:buAutoNum type="alphaLcPeriod"/>
            </a:pPr>
            <a:r>
              <a:rPr lang="es-SV" sz="1200" dirty="0">
                <a:solidFill>
                  <a:schemeClr val="tx1">
                    <a:lumMod val="65000"/>
                    <a:lumOff val="35000"/>
                  </a:schemeClr>
                </a:solidFill>
                <a:latin typeface="Oswald" charset="0"/>
              </a:rPr>
              <a:t>la satisfacción de necesidades básicas de los </a:t>
            </a:r>
            <a:r>
              <a:rPr lang="es-SV" sz="1200" dirty="0" smtClean="0">
                <a:solidFill>
                  <a:schemeClr val="tx1">
                    <a:lumMod val="65000"/>
                    <a:lumOff val="35000"/>
                  </a:schemeClr>
                </a:solidFill>
                <a:latin typeface="Oswald" charset="0"/>
              </a:rPr>
              <a:t>internos.</a:t>
            </a:r>
          </a:p>
          <a:p>
            <a:pPr marL="228600" lvl="0" indent="-228600" algn="just">
              <a:buAutoNum type="alphaLcPeriod"/>
            </a:pPr>
            <a:r>
              <a:rPr lang="es-SV" sz="1200" dirty="0" smtClean="0">
                <a:solidFill>
                  <a:schemeClr val="tx1">
                    <a:lumMod val="65000"/>
                    <a:lumOff val="35000"/>
                  </a:schemeClr>
                </a:solidFill>
                <a:latin typeface="Oswald" charset="0"/>
              </a:rPr>
              <a:t>Desarrollar </a:t>
            </a:r>
            <a:r>
              <a:rPr lang="es-SV" sz="1200" dirty="0">
                <a:solidFill>
                  <a:schemeClr val="tx1">
                    <a:lumMod val="65000"/>
                    <a:lumOff val="35000"/>
                  </a:schemeClr>
                </a:solidFill>
                <a:latin typeface="Oswald" charset="0"/>
              </a:rPr>
              <a:t>actividades y promover la ejecución de programas de sensibilización a </a:t>
            </a:r>
            <a:r>
              <a:rPr lang="es-SV" sz="1200" dirty="0" smtClean="0">
                <a:solidFill>
                  <a:schemeClr val="tx1">
                    <a:lumMod val="65000"/>
                    <a:lumOff val="35000"/>
                  </a:schemeClr>
                </a:solidFill>
                <a:latin typeface="Oswald" charset="0"/>
              </a:rPr>
              <a:t>la comunidad</a:t>
            </a:r>
            <a:r>
              <a:rPr lang="es-SV" sz="1200" dirty="0">
                <a:solidFill>
                  <a:schemeClr val="tx1">
                    <a:lumMod val="65000"/>
                    <a:lumOff val="35000"/>
                  </a:schemeClr>
                </a:solidFill>
                <a:latin typeface="Oswald" charset="0"/>
              </a:rPr>
              <a:t>, para integrar al liberado a la misma.</a:t>
            </a:r>
          </a:p>
          <a:p>
            <a:pPr marL="228600" lvl="0" indent="-228600" algn="just">
              <a:buAutoNum type="alphaLcPeriod"/>
            </a:pPr>
            <a:r>
              <a:rPr lang="es-SV" sz="1200" dirty="0" smtClean="0">
                <a:solidFill>
                  <a:schemeClr val="tx1">
                    <a:lumMod val="65000"/>
                    <a:lumOff val="35000"/>
                  </a:schemeClr>
                </a:solidFill>
                <a:latin typeface="Oswald" charset="0"/>
              </a:rPr>
              <a:t>Evaluar </a:t>
            </a:r>
            <a:r>
              <a:rPr lang="es-SV" sz="1200" dirty="0">
                <a:solidFill>
                  <a:schemeClr val="tx1">
                    <a:lumMod val="65000"/>
                    <a:lumOff val="35000"/>
                  </a:schemeClr>
                </a:solidFill>
                <a:latin typeface="Oswald" charset="0"/>
              </a:rPr>
              <a:t>cada tres meses, el trabajo de los Equipos Técnicos Criminológicos de </a:t>
            </a:r>
            <a:r>
              <a:rPr lang="es-SV" sz="1200" dirty="0" smtClean="0">
                <a:solidFill>
                  <a:schemeClr val="tx1">
                    <a:lumMod val="65000"/>
                    <a:lumOff val="35000"/>
                  </a:schemeClr>
                </a:solidFill>
                <a:latin typeface="Oswald" charset="0"/>
              </a:rPr>
              <a:t>Centro e </a:t>
            </a:r>
            <a:r>
              <a:rPr lang="es-SV" sz="1200" dirty="0">
                <a:solidFill>
                  <a:schemeClr val="tx1">
                    <a:lumMod val="65000"/>
                    <a:lumOff val="35000"/>
                  </a:schemeClr>
                </a:solidFill>
                <a:latin typeface="Oswald" charset="0"/>
              </a:rPr>
              <a:t>informar al Consejo Criminológico Nacional.</a:t>
            </a:r>
          </a:p>
          <a:p>
            <a:pPr marL="228600" lvl="0" indent="-228600" algn="just">
              <a:buAutoNum type="alphaLcPeriod"/>
            </a:pPr>
            <a:r>
              <a:rPr lang="es-SV" sz="1200" dirty="0" smtClean="0">
                <a:solidFill>
                  <a:schemeClr val="tx1">
                    <a:lumMod val="65000"/>
                    <a:lumOff val="35000"/>
                  </a:schemeClr>
                </a:solidFill>
                <a:latin typeface="Oswald" charset="0"/>
              </a:rPr>
              <a:t>Velar </a:t>
            </a:r>
            <a:r>
              <a:rPr lang="es-SV" sz="1200" dirty="0">
                <a:solidFill>
                  <a:schemeClr val="tx1">
                    <a:lumMod val="65000"/>
                    <a:lumOff val="35000"/>
                  </a:schemeClr>
                </a:solidFill>
                <a:latin typeface="Oswald" charset="0"/>
              </a:rPr>
              <a:t>por que se cumplan las disposiciones de Ley Penitenciaria y el </a:t>
            </a:r>
            <a:r>
              <a:rPr lang="es-SV" sz="1200" dirty="0" smtClean="0">
                <a:solidFill>
                  <a:schemeClr val="tx1">
                    <a:lumMod val="65000"/>
                    <a:lumOff val="35000"/>
                  </a:schemeClr>
                </a:solidFill>
                <a:latin typeface="Oswald" charset="0"/>
              </a:rPr>
              <a:t>Reglamento General </a:t>
            </a:r>
            <a:r>
              <a:rPr lang="es-SV" sz="1200" dirty="0">
                <a:solidFill>
                  <a:schemeClr val="tx1">
                    <a:lumMod val="65000"/>
                    <a:lumOff val="35000"/>
                  </a:schemeClr>
                </a:solidFill>
                <a:latin typeface="Oswald" charset="0"/>
              </a:rPr>
              <a:t>de la Ley Penitenciaria.</a:t>
            </a:r>
            <a:endParaRPr lang="es-SV" sz="1200" dirty="0" smtClean="0">
              <a:solidFill>
                <a:schemeClr val="tx1">
                  <a:lumMod val="65000"/>
                  <a:lumOff val="35000"/>
                </a:schemeClr>
              </a:solidFill>
              <a:latin typeface="Oswald" charset="0"/>
            </a:endParaRPr>
          </a:p>
          <a:p>
            <a:pPr marL="228600" lvl="0" indent="-228600" algn="just">
              <a:buAutoNum type="alphaLcPeriod"/>
            </a:pPr>
            <a:endParaRPr lang="es-SV" sz="1200" dirty="0">
              <a:solidFill>
                <a:schemeClr val="tx1">
                  <a:lumMod val="65000"/>
                  <a:lumOff val="35000"/>
                </a:schemeClr>
              </a:solidFill>
              <a:latin typeface="Oswald" charset="0"/>
            </a:endParaRPr>
          </a:p>
          <a:p>
            <a:pPr lvl="0" algn="just"/>
            <a:r>
              <a:rPr lang="es-SV" sz="1200" dirty="0" smtClean="0">
                <a:solidFill>
                  <a:schemeClr val="tx1">
                    <a:lumMod val="65000"/>
                    <a:lumOff val="35000"/>
                  </a:schemeClr>
                </a:solidFill>
                <a:latin typeface="Oswald" charset="0"/>
              </a:rPr>
              <a:t>Cantidad de Personal:</a:t>
            </a:r>
          </a:p>
          <a:p>
            <a:pPr lvl="0" algn="ctr"/>
            <a:endParaRPr lang="es-SV" sz="1200" dirty="0">
              <a:solidFill>
                <a:schemeClr val="tx1">
                  <a:lumMod val="65000"/>
                  <a:lumOff val="35000"/>
                </a:schemeClr>
              </a:solidFill>
              <a:latin typeface="Oswald" charset="0"/>
            </a:endParaRPr>
          </a:p>
          <a:p>
            <a:pPr lvl="0" algn="ctr"/>
            <a:r>
              <a:rPr lang="es-SV" sz="1200" dirty="0" smtClean="0">
                <a:solidFill>
                  <a:schemeClr val="tx1">
                    <a:lumMod val="65000"/>
                    <a:lumOff val="35000"/>
                  </a:schemeClr>
                </a:solidFill>
                <a:latin typeface="Oswald" charset="0"/>
              </a:rPr>
              <a:t>Personal Femenino: 5		Personal Masculino: 1</a:t>
            </a:r>
          </a:p>
          <a:p>
            <a:pPr marL="285750" lvl="0" indent="-285750" algn="ctr">
              <a:buFont typeface="Wingdings" pitchFamily="2" charset="2"/>
              <a:buChar char="q"/>
            </a:pPr>
            <a:endParaRPr lang="es-SV" sz="1200" dirty="0" smtClean="0">
              <a:solidFill>
                <a:srgbClr val="FFFFFF"/>
              </a:solidFill>
              <a:latin typeface="Oswald" charset="0"/>
            </a:endParaRPr>
          </a:p>
        </p:txBody>
      </p:sp>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6" name="Shape 229"/>
          <p:cNvSpPr txBox="1">
            <a:spLocks/>
          </p:cNvSpPr>
          <p:nvPr/>
        </p:nvSpPr>
        <p:spPr>
          <a:xfrm>
            <a:off x="1043608" y="267494"/>
            <a:ext cx="7344816"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tx1">
                    <a:lumMod val="65000"/>
                    <a:lumOff val="35000"/>
                  </a:schemeClr>
                </a:solidFill>
                <a:effectLst>
                  <a:outerShdw blurRad="38100" dist="38100" dir="2700000" algn="tl">
                    <a:srgbClr val="000000">
                      <a:alpha val="43137"/>
                    </a:srgbClr>
                  </a:outerShdw>
                </a:effectLst>
              </a:rPr>
              <a:t>Funcionario Responsable: </a:t>
            </a:r>
            <a:endParaRPr lang="es-SV" sz="1400" b="1" dirty="0" smtClean="0">
              <a:solidFill>
                <a:schemeClr val="tx1">
                  <a:lumMod val="65000"/>
                  <a:lumOff val="35000"/>
                </a:schemeClr>
              </a:solidFill>
              <a:effectLst>
                <a:outerShdw blurRad="38100" dist="38100" dir="2700000" algn="tl">
                  <a:srgbClr val="000000">
                    <a:alpha val="43137"/>
                  </a:srgbClr>
                </a:outerShdw>
              </a:effectLst>
            </a:endParaRPr>
          </a:p>
          <a:p>
            <a:pPr algn="just">
              <a:buNone/>
            </a:pPr>
            <a:r>
              <a:rPr lang="pt-BR" sz="1400" b="1" dirty="0" smtClean="0">
                <a:solidFill>
                  <a:schemeClr val="tx1">
                    <a:lumMod val="65000"/>
                    <a:lumOff val="35000"/>
                  </a:schemeClr>
                </a:solidFill>
                <a:effectLst>
                  <a:outerShdw blurRad="38100" dist="38100" dir="2700000" algn="tl">
                    <a:srgbClr val="000000">
                      <a:alpha val="43137"/>
                    </a:srgbClr>
                  </a:outerShdw>
                </a:effectLst>
              </a:rPr>
              <a:t>Licda. Janeth Eugenia Ramos Hern</a:t>
            </a:r>
            <a:r>
              <a:rPr lang="pt-BR" sz="1400" b="1" dirty="0" smtClean="0">
                <a:solidFill>
                  <a:schemeClr val="tx1">
                    <a:lumMod val="65000"/>
                    <a:lumOff val="35000"/>
                  </a:schemeClr>
                </a:solidFill>
                <a:effectLst>
                  <a:outerShdw blurRad="38100" dist="38100" dir="2700000" algn="tl">
                    <a:srgbClr val="000000">
                      <a:alpha val="43137"/>
                    </a:srgbClr>
                  </a:outerShdw>
                </a:effectLst>
                <a:latin typeface="+mj-lt"/>
                <a:cs typeface="Aharoni" pitchFamily="2" charset="-79"/>
              </a:rPr>
              <a:t>á</a:t>
            </a:r>
            <a:r>
              <a:rPr lang="pt-BR" sz="1400" b="1" dirty="0" smtClean="0">
                <a:solidFill>
                  <a:schemeClr val="tx1">
                    <a:lumMod val="65000"/>
                    <a:lumOff val="35000"/>
                  </a:schemeClr>
                </a:solidFill>
                <a:effectLst>
                  <a:outerShdw blurRad="38100" dist="38100" dir="2700000" algn="tl">
                    <a:srgbClr val="000000">
                      <a:alpha val="43137"/>
                    </a:srgbClr>
                  </a:outerShdw>
                </a:effectLst>
              </a:rPr>
              <a:t>ndez</a:t>
            </a:r>
            <a:r>
              <a:rPr lang="es-SV" sz="1400" b="1" dirty="0" smtClean="0">
                <a:solidFill>
                  <a:schemeClr val="tx1">
                    <a:lumMod val="65000"/>
                    <a:lumOff val="35000"/>
                  </a:schemeClr>
                </a:solidFill>
                <a:effectLst>
                  <a:outerShdw blurRad="38100" dist="38100" dir="2700000" algn="tl">
                    <a:srgbClr val="000000">
                      <a:alpha val="43137"/>
                    </a:srgbClr>
                  </a:outerShdw>
                </a:effectLst>
              </a:rPr>
              <a:t>. Directora del Consejo Criminológico Regional Central A</a:t>
            </a:r>
            <a:endParaRPr lang="es-ES" sz="1250" dirty="0" smtClean="0">
              <a:solidFill>
                <a:schemeClr val="tx1">
                  <a:lumMod val="65000"/>
                  <a:lumOff val="3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365820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30"/>
          <p:cNvSpPr/>
          <p:nvPr/>
        </p:nvSpPr>
        <p:spPr>
          <a:xfrm>
            <a:off x="395536" y="318964"/>
            <a:ext cx="8282075" cy="470105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b="1" dirty="0" smtClean="0">
                <a:solidFill>
                  <a:schemeClr val="tx1">
                    <a:lumMod val="65000"/>
                    <a:lumOff val="35000"/>
                  </a:schemeClr>
                </a:solidFill>
                <a:latin typeface="Oswald" charset="0"/>
              </a:rPr>
              <a:t>Consejo Criminológico Regional Central B. </a:t>
            </a:r>
          </a:p>
          <a:p>
            <a:pPr lvl="0" algn="ctr"/>
            <a:endParaRPr lang="es-SV" b="1" dirty="0" smtClean="0">
              <a:solidFill>
                <a:schemeClr val="tx1">
                  <a:lumMod val="65000"/>
                  <a:lumOff val="35000"/>
                </a:schemeClr>
              </a:solidFill>
              <a:latin typeface="Oswald" charset="0"/>
            </a:endParaRPr>
          </a:p>
          <a:p>
            <a:pPr lvl="0" algn="ctr"/>
            <a:endParaRPr lang="es-SV" b="1" dirty="0">
              <a:solidFill>
                <a:schemeClr val="tx1">
                  <a:lumMod val="65000"/>
                  <a:lumOff val="35000"/>
                </a:schemeClr>
              </a:solidFill>
              <a:latin typeface="Oswald" charset="0"/>
            </a:endParaRPr>
          </a:p>
          <a:p>
            <a:pPr lvl="0"/>
            <a:r>
              <a:rPr lang="es-SV" dirty="0" smtClean="0">
                <a:solidFill>
                  <a:schemeClr val="tx1">
                    <a:lumMod val="65000"/>
                    <a:lumOff val="35000"/>
                  </a:schemeClr>
                </a:solidFill>
                <a:latin typeface="Oswald" charset="0"/>
              </a:rPr>
              <a:t>Le corresponde:</a:t>
            </a:r>
          </a:p>
          <a:p>
            <a:pPr marL="228600" lvl="0" indent="-228600" algn="just">
              <a:buAutoNum type="alphaLcPeriod"/>
            </a:pPr>
            <a:r>
              <a:rPr lang="es-SV" sz="1200" dirty="0" smtClean="0">
                <a:solidFill>
                  <a:schemeClr val="tx1">
                    <a:lumMod val="65000"/>
                    <a:lumOff val="35000"/>
                  </a:schemeClr>
                </a:solidFill>
                <a:latin typeface="Oswald" charset="0"/>
              </a:rPr>
              <a:t>Determinar la </a:t>
            </a:r>
            <a:r>
              <a:rPr lang="es-SV" sz="1200" dirty="0">
                <a:solidFill>
                  <a:schemeClr val="tx1">
                    <a:lumMod val="65000"/>
                    <a:lumOff val="35000"/>
                  </a:schemeClr>
                </a:solidFill>
                <a:latin typeface="Oswald" charset="0"/>
              </a:rPr>
              <a:t>ubicación inicial que le corresponde a cada interno al ingresar al </a:t>
            </a:r>
            <a:r>
              <a:rPr lang="es-SV" sz="1200" dirty="0" smtClean="0">
                <a:solidFill>
                  <a:schemeClr val="tx1">
                    <a:lumMod val="65000"/>
                    <a:lumOff val="35000"/>
                  </a:schemeClr>
                </a:solidFill>
                <a:latin typeface="Oswald" charset="0"/>
              </a:rPr>
              <a:t>sistema penitenciario</a:t>
            </a:r>
            <a:r>
              <a:rPr lang="es-SV" sz="1200" dirty="0">
                <a:solidFill>
                  <a:schemeClr val="tx1">
                    <a:lumMod val="65000"/>
                    <a:lumOff val="35000"/>
                  </a:schemeClr>
                </a:solidFill>
                <a:latin typeface="Oswald" charset="0"/>
              </a:rPr>
              <a:t>, en base al estudio de sus condiciones </a:t>
            </a:r>
            <a:r>
              <a:rPr lang="es-SV" sz="1200" dirty="0" smtClean="0">
                <a:solidFill>
                  <a:schemeClr val="tx1">
                    <a:lumMod val="65000"/>
                    <a:lumOff val="35000"/>
                  </a:schemeClr>
                </a:solidFill>
                <a:latin typeface="Oswald" charset="0"/>
              </a:rPr>
              <a:t>personajes.</a:t>
            </a:r>
          </a:p>
          <a:p>
            <a:pPr marL="228600" lvl="0" indent="-228600" algn="just">
              <a:buAutoNum type="alphaLcPeriod"/>
            </a:pPr>
            <a:r>
              <a:rPr lang="es-SV" sz="1200" dirty="0" smtClean="0">
                <a:solidFill>
                  <a:schemeClr val="tx1">
                    <a:lumMod val="65000"/>
                    <a:lumOff val="35000"/>
                  </a:schemeClr>
                </a:solidFill>
                <a:latin typeface="Oswald" charset="0"/>
              </a:rPr>
              <a:t>Determinar </a:t>
            </a:r>
            <a:r>
              <a:rPr lang="es-SV" sz="1200" dirty="0">
                <a:solidFill>
                  <a:schemeClr val="tx1">
                    <a:lumMod val="65000"/>
                    <a:lumOff val="35000"/>
                  </a:schemeClr>
                </a:solidFill>
                <a:latin typeface="Oswald" charset="0"/>
              </a:rPr>
              <a:t>el régimen de ejecuciones de la pena y medidas de seguridad, así como </a:t>
            </a:r>
            <a:r>
              <a:rPr lang="es-SV" sz="1200" dirty="0" smtClean="0">
                <a:solidFill>
                  <a:schemeClr val="tx1">
                    <a:lumMod val="65000"/>
                    <a:lumOff val="35000"/>
                  </a:schemeClr>
                </a:solidFill>
                <a:latin typeface="Oswald" charset="0"/>
              </a:rPr>
              <a:t>el tratamiento </a:t>
            </a:r>
            <a:r>
              <a:rPr lang="es-SV" sz="1200" dirty="0">
                <a:solidFill>
                  <a:schemeClr val="tx1">
                    <a:lumMod val="65000"/>
                    <a:lumOff val="35000"/>
                  </a:schemeClr>
                </a:solidFill>
                <a:latin typeface="Oswald" charset="0"/>
              </a:rPr>
              <a:t>de cada penado según sus </a:t>
            </a:r>
            <a:r>
              <a:rPr lang="es-SV" sz="1200" dirty="0" smtClean="0">
                <a:solidFill>
                  <a:schemeClr val="tx1">
                    <a:lumMod val="65000"/>
                    <a:lumOff val="35000"/>
                  </a:schemeClr>
                </a:solidFill>
                <a:latin typeface="Oswald" charset="0"/>
              </a:rPr>
              <a:t>necesidades.</a:t>
            </a:r>
          </a:p>
          <a:p>
            <a:pPr marL="228600" lvl="0" indent="-228600" algn="just">
              <a:buAutoNum type="alphaLcPeriod"/>
            </a:pPr>
            <a:r>
              <a:rPr lang="es-SV" sz="1200" dirty="0" smtClean="0">
                <a:solidFill>
                  <a:schemeClr val="tx1">
                    <a:lumMod val="65000"/>
                    <a:lumOff val="35000"/>
                  </a:schemeClr>
                </a:solidFill>
                <a:latin typeface="Oswald" charset="0"/>
              </a:rPr>
              <a:t>Decidir </a:t>
            </a:r>
            <a:r>
              <a:rPr lang="es-SV" sz="1200" dirty="0">
                <a:solidFill>
                  <a:schemeClr val="tx1">
                    <a:lumMod val="65000"/>
                    <a:lumOff val="35000"/>
                  </a:schemeClr>
                </a:solidFill>
                <a:latin typeface="Oswald" charset="0"/>
              </a:rPr>
              <a:t>el avance o regresión de los penados dentro delas diferentes etapas del </a:t>
            </a:r>
            <a:r>
              <a:rPr lang="es-SV" sz="1200" dirty="0" smtClean="0">
                <a:solidFill>
                  <a:schemeClr val="tx1">
                    <a:lumMod val="65000"/>
                    <a:lumOff val="35000"/>
                  </a:schemeClr>
                </a:solidFill>
                <a:latin typeface="Oswald" charset="0"/>
              </a:rPr>
              <a:t>sistema progresivo</a:t>
            </a:r>
            <a:r>
              <a:rPr lang="es-SV" sz="1200" dirty="0">
                <a:solidFill>
                  <a:schemeClr val="tx1">
                    <a:lumMod val="65000"/>
                    <a:lumOff val="35000"/>
                  </a:schemeClr>
                </a:solidFill>
                <a:latin typeface="Oswald" charset="0"/>
              </a:rPr>
              <a:t>, y su clasificación en los distintos tipos de centros, según sus </a:t>
            </a:r>
            <a:r>
              <a:rPr lang="es-SV" sz="1200" dirty="0" smtClean="0">
                <a:solidFill>
                  <a:schemeClr val="tx1">
                    <a:lumMod val="65000"/>
                    <a:lumOff val="35000"/>
                  </a:schemeClr>
                </a:solidFill>
                <a:latin typeface="Oswald" charset="0"/>
              </a:rPr>
              <a:t>condiciones personales.</a:t>
            </a:r>
          </a:p>
          <a:p>
            <a:pPr marL="228600" lvl="0" indent="-228600" algn="just">
              <a:buAutoNum type="alphaLcPeriod"/>
            </a:pPr>
            <a:r>
              <a:rPr lang="es-SV" sz="1200" dirty="0" smtClean="0">
                <a:solidFill>
                  <a:schemeClr val="tx1">
                    <a:lumMod val="65000"/>
                    <a:lumOff val="35000"/>
                  </a:schemeClr>
                </a:solidFill>
                <a:latin typeface="Oswald" charset="0"/>
              </a:rPr>
              <a:t>Proponer </a:t>
            </a:r>
            <a:r>
              <a:rPr lang="es-SV" sz="1200" dirty="0">
                <a:solidFill>
                  <a:schemeClr val="tx1">
                    <a:lumMod val="65000"/>
                    <a:lumOff val="35000"/>
                  </a:schemeClr>
                </a:solidFill>
                <a:latin typeface="Oswald" charset="0"/>
              </a:rPr>
              <a:t>al Juez de Vigilancia Penitenciaria y de Ejecución de la Pena la concesión </a:t>
            </a:r>
            <a:r>
              <a:rPr lang="es-SV" sz="1200" dirty="0" smtClean="0">
                <a:solidFill>
                  <a:schemeClr val="tx1">
                    <a:lumMod val="65000"/>
                    <a:lumOff val="35000"/>
                  </a:schemeClr>
                </a:solidFill>
                <a:latin typeface="Oswald" charset="0"/>
              </a:rPr>
              <a:t>del beneficio </a:t>
            </a:r>
            <a:r>
              <a:rPr lang="es-SV" sz="1200" dirty="0">
                <a:solidFill>
                  <a:schemeClr val="tx1">
                    <a:lumMod val="65000"/>
                    <a:lumOff val="35000"/>
                  </a:schemeClr>
                </a:solidFill>
                <a:latin typeface="Oswald" charset="0"/>
              </a:rPr>
              <a:t>de libertad condicional anticipada, a favor de los condenados que reúnan </a:t>
            </a:r>
            <a:r>
              <a:rPr lang="es-SV" sz="1200" dirty="0" smtClean="0">
                <a:solidFill>
                  <a:schemeClr val="tx1">
                    <a:lumMod val="65000"/>
                    <a:lumOff val="35000"/>
                  </a:schemeClr>
                </a:solidFill>
                <a:latin typeface="Oswald" charset="0"/>
              </a:rPr>
              <a:t>los requisitos </a:t>
            </a:r>
            <a:r>
              <a:rPr lang="es-SV" sz="1200" dirty="0">
                <a:solidFill>
                  <a:schemeClr val="tx1">
                    <a:lumMod val="65000"/>
                    <a:lumOff val="35000"/>
                  </a:schemeClr>
                </a:solidFill>
                <a:latin typeface="Oswald" charset="0"/>
              </a:rPr>
              <a:t>que establece el Código </a:t>
            </a:r>
            <a:r>
              <a:rPr lang="es-SV" sz="1200" dirty="0" smtClean="0">
                <a:solidFill>
                  <a:schemeClr val="tx1">
                    <a:lumMod val="65000"/>
                    <a:lumOff val="35000"/>
                  </a:schemeClr>
                </a:solidFill>
                <a:latin typeface="Oswald" charset="0"/>
              </a:rPr>
              <a:t>Penal.</a:t>
            </a:r>
          </a:p>
          <a:p>
            <a:pPr marL="228600" lvl="0" indent="-228600" algn="just">
              <a:buAutoNum type="alphaLcPeriod"/>
            </a:pPr>
            <a:r>
              <a:rPr lang="es-SV" sz="1200" dirty="0" smtClean="0">
                <a:solidFill>
                  <a:schemeClr val="tx1">
                    <a:lumMod val="65000"/>
                    <a:lumOff val="35000"/>
                  </a:schemeClr>
                </a:solidFill>
                <a:latin typeface="Oswald" charset="0"/>
              </a:rPr>
              <a:t>Supervisar </a:t>
            </a:r>
            <a:r>
              <a:rPr lang="es-SV" sz="1200" dirty="0">
                <a:solidFill>
                  <a:schemeClr val="tx1">
                    <a:lumMod val="65000"/>
                    <a:lumOff val="35000"/>
                  </a:schemeClr>
                </a:solidFill>
                <a:latin typeface="Oswald" charset="0"/>
              </a:rPr>
              <a:t>que los Equipos Técnicos Criminológicos de los Centros cumplan con </a:t>
            </a:r>
            <a:r>
              <a:rPr lang="es-SV" sz="1200" dirty="0" smtClean="0">
                <a:solidFill>
                  <a:schemeClr val="tx1">
                    <a:lumMod val="65000"/>
                    <a:lumOff val="35000"/>
                  </a:schemeClr>
                </a:solidFill>
                <a:latin typeface="Oswald" charset="0"/>
              </a:rPr>
              <a:t>la apertura </a:t>
            </a:r>
            <a:r>
              <a:rPr lang="es-SV" sz="1200" dirty="0">
                <a:solidFill>
                  <a:schemeClr val="tx1">
                    <a:lumMod val="65000"/>
                    <a:lumOff val="35000"/>
                  </a:schemeClr>
                </a:solidFill>
                <a:latin typeface="Oswald" charset="0"/>
              </a:rPr>
              <a:t>y seguimiento del expediente único de todo </a:t>
            </a:r>
            <a:r>
              <a:rPr lang="es-SV" sz="1200" dirty="0" smtClean="0">
                <a:solidFill>
                  <a:schemeClr val="tx1">
                    <a:lumMod val="65000"/>
                    <a:lumOff val="35000"/>
                  </a:schemeClr>
                </a:solidFill>
                <a:latin typeface="Oswald" charset="0"/>
              </a:rPr>
              <a:t>interno.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las funciones y actividades de los Equipos Técnicos Criminológicos de </a:t>
            </a:r>
            <a:r>
              <a:rPr lang="es-SV" sz="1200" dirty="0" smtClean="0">
                <a:solidFill>
                  <a:schemeClr val="tx1">
                    <a:lumMod val="65000"/>
                    <a:lumOff val="35000"/>
                  </a:schemeClr>
                </a:solidFill>
                <a:latin typeface="Oswald" charset="0"/>
              </a:rPr>
              <a:t>los Centros </a:t>
            </a:r>
            <a:r>
              <a:rPr lang="es-SV" sz="1200" dirty="0">
                <a:solidFill>
                  <a:schemeClr val="tx1">
                    <a:lumMod val="65000"/>
                    <a:lumOff val="35000"/>
                  </a:schemeClr>
                </a:solidFill>
                <a:latin typeface="Oswald" charset="0"/>
              </a:rPr>
              <a:t>con los Patronatos y Asociaciones civiles de asistencia a internos y </a:t>
            </a:r>
            <a:r>
              <a:rPr lang="es-SV" sz="1200" dirty="0" smtClean="0">
                <a:solidFill>
                  <a:schemeClr val="tx1">
                    <a:lumMod val="65000"/>
                    <a:lumOff val="35000"/>
                  </a:schemeClr>
                </a:solidFill>
                <a:latin typeface="Oswald" charset="0"/>
              </a:rPr>
              <a:t>liberados.</a:t>
            </a:r>
          </a:p>
          <a:p>
            <a:pPr marL="228600" lvl="0" indent="-228600" algn="just">
              <a:buAutoNum type="alphaLcPeriod"/>
            </a:pPr>
            <a:r>
              <a:rPr lang="es-SV" sz="1200" dirty="0" smtClean="0">
                <a:solidFill>
                  <a:schemeClr val="tx1">
                    <a:lumMod val="65000"/>
                    <a:lumOff val="35000"/>
                  </a:schemeClr>
                </a:solidFill>
                <a:latin typeface="Oswald" charset="0"/>
              </a:rPr>
              <a:t>Colaborar </a:t>
            </a:r>
            <a:r>
              <a:rPr lang="es-SV" sz="1200" dirty="0">
                <a:solidFill>
                  <a:schemeClr val="tx1">
                    <a:lumMod val="65000"/>
                    <a:lumOff val="35000"/>
                  </a:schemeClr>
                </a:solidFill>
                <a:latin typeface="Oswald" charset="0"/>
              </a:rPr>
              <a:t>en campañas que tengan por objeto prevenir el </a:t>
            </a:r>
            <a:r>
              <a:rPr lang="es-SV" sz="1200" dirty="0" smtClean="0">
                <a:solidFill>
                  <a:schemeClr val="tx1">
                    <a:lumMod val="65000"/>
                    <a:lumOff val="35000"/>
                  </a:schemeClr>
                </a:solidFill>
                <a:latin typeface="Oswald" charset="0"/>
              </a:rPr>
              <a:t>delito.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con los Equipos Técnicos Criminológicos de los Centros, las acciones </a:t>
            </a:r>
            <a:r>
              <a:rPr lang="es-SV" sz="1200" dirty="0" smtClean="0">
                <a:solidFill>
                  <a:schemeClr val="tx1">
                    <a:lumMod val="65000"/>
                    <a:lumOff val="35000"/>
                  </a:schemeClr>
                </a:solidFill>
                <a:latin typeface="Oswald" charset="0"/>
              </a:rPr>
              <a:t>que contribuyan </a:t>
            </a:r>
            <a:r>
              <a:rPr lang="es-SV" sz="1200" dirty="0">
                <a:solidFill>
                  <a:schemeClr val="tx1">
                    <a:lumMod val="65000"/>
                    <a:lumOff val="35000"/>
                  </a:schemeClr>
                </a:solidFill>
                <a:latin typeface="Oswald" charset="0"/>
              </a:rPr>
              <a:t>al desarrollo integral de internos y liberados</a:t>
            </a:r>
            <a:r>
              <a:rPr lang="es-SV" sz="1200" dirty="0" smtClean="0">
                <a:solidFill>
                  <a:schemeClr val="tx1">
                    <a:lumMod val="65000"/>
                    <a:lumOff val="35000"/>
                  </a:schemeClr>
                </a:solidFill>
                <a:latin typeface="Oswald" charset="0"/>
              </a:rPr>
              <a:t>. </a:t>
            </a:r>
            <a:r>
              <a:rPr lang="es-SV" sz="1200" dirty="0">
                <a:solidFill>
                  <a:schemeClr val="tx1">
                    <a:lumMod val="65000"/>
                    <a:lumOff val="35000"/>
                  </a:schemeClr>
                </a:solidFill>
                <a:latin typeface="Oswald" charset="0"/>
              </a:rPr>
              <a:t>Colaborar con la Subdirección General, en promover actividades orientadas a mejorar</a:t>
            </a:r>
          </a:p>
          <a:p>
            <a:pPr marL="228600" lvl="0" indent="-228600" algn="just">
              <a:buAutoNum type="alphaLcPeriod"/>
            </a:pPr>
            <a:r>
              <a:rPr lang="es-SV" sz="1200" dirty="0">
                <a:solidFill>
                  <a:schemeClr val="tx1">
                    <a:lumMod val="65000"/>
                    <a:lumOff val="35000"/>
                  </a:schemeClr>
                </a:solidFill>
                <a:latin typeface="Oswald" charset="0"/>
              </a:rPr>
              <a:t>la satisfacción de necesidades básicas de los </a:t>
            </a:r>
            <a:r>
              <a:rPr lang="es-SV" sz="1200" dirty="0" smtClean="0">
                <a:solidFill>
                  <a:schemeClr val="tx1">
                    <a:lumMod val="65000"/>
                    <a:lumOff val="35000"/>
                  </a:schemeClr>
                </a:solidFill>
                <a:latin typeface="Oswald" charset="0"/>
              </a:rPr>
              <a:t>internos.</a:t>
            </a:r>
          </a:p>
          <a:p>
            <a:pPr marL="228600" lvl="0" indent="-228600" algn="just">
              <a:buAutoNum type="alphaLcPeriod"/>
            </a:pPr>
            <a:r>
              <a:rPr lang="es-SV" sz="1200" dirty="0" smtClean="0">
                <a:solidFill>
                  <a:schemeClr val="tx1">
                    <a:lumMod val="65000"/>
                    <a:lumOff val="35000"/>
                  </a:schemeClr>
                </a:solidFill>
                <a:latin typeface="Oswald" charset="0"/>
              </a:rPr>
              <a:t>Desarrollar </a:t>
            </a:r>
            <a:r>
              <a:rPr lang="es-SV" sz="1200" dirty="0">
                <a:solidFill>
                  <a:schemeClr val="tx1">
                    <a:lumMod val="65000"/>
                    <a:lumOff val="35000"/>
                  </a:schemeClr>
                </a:solidFill>
                <a:latin typeface="Oswald" charset="0"/>
              </a:rPr>
              <a:t>actividades y promover la ejecución de programas de sensibilización a </a:t>
            </a:r>
            <a:r>
              <a:rPr lang="es-SV" sz="1200" dirty="0" smtClean="0">
                <a:solidFill>
                  <a:schemeClr val="tx1">
                    <a:lumMod val="65000"/>
                    <a:lumOff val="35000"/>
                  </a:schemeClr>
                </a:solidFill>
                <a:latin typeface="Oswald" charset="0"/>
              </a:rPr>
              <a:t>la comunidad</a:t>
            </a:r>
            <a:r>
              <a:rPr lang="es-SV" sz="1200" dirty="0">
                <a:solidFill>
                  <a:schemeClr val="tx1">
                    <a:lumMod val="65000"/>
                    <a:lumOff val="35000"/>
                  </a:schemeClr>
                </a:solidFill>
                <a:latin typeface="Oswald" charset="0"/>
              </a:rPr>
              <a:t>, para integrar al liberado a la misma.</a:t>
            </a:r>
          </a:p>
          <a:p>
            <a:pPr marL="228600" lvl="0" indent="-228600" algn="just">
              <a:buAutoNum type="alphaLcPeriod"/>
            </a:pPr>
            <a:r>
              <a:rPr lang="es-SV" sz="1200" dirty="0" smtClean="0">
                <a:solidFill>
                  <a:schemeClr val="tx1">
                    <a:lumMod val="65000"/>
                    <a:lumOff val="35000"/>
                  </a:schemeClr>
                </a:solidFill>
                <a:latin typeface="Oswald" charset="0"/>
              </a:rPr>
              <a:t>Evaluar </a:t>
            </a:r>
            <a:r>
              <a:rPr lang="es-SV" sz="1200" dirty="0">
                <a:solidFill>
                  <a:schemeClr val="tx1">
                    <a:lumMod val="65000"/>
                    <a:lumOff val="35000"/>
                  </a:schemeClr>
                </a:solidFill>
                <a:latin typeface="Oswald" charset="0"/>
              </a:rPr>
              <a:t>cada tres meses, el trabajo de los Equipos Técnicos Criminológicos de </a:t>
            </a:r>
            <a:r>
              <a:rPr lang="es-SV" sz="1200" dirty="0" smtClean="0">
                <a:solidFill>
                  <a:schemeClr val="tx1">
                    <a:lumMod val="65000"/>
                    <a:lumOff val="35000"/>
                  </a:schemeClr>
                </a:solidFill>
                <a:latin typeface="Oswald" charset="0"/>
              </a:rPr>
              <a:t>Centro e </a:t>
            </a:r>
            <a:r>
              <a:rPr lang="es-SV" sz="1200" dirty="0">
                <a:solidFill>
                  <a:schemeClr val="tx1">
                    <a:lumMod val="65000"/>
                    <a:lumOff val="35000"/>
                  </a:schemeClr>
                </a:solidFill>
                <a:latin typeface="Oswald" charset="0"/>
              </a:rPr>
              <a:t>informar al Consejo Criminológico Nacional.</a:t>
            </a:r>
          </a:p>
          <a:p>
            <a:pPr marL="228600" lvl="0" indent="-228600" algn="just">
              <a:buAutoNum type="alphaLcPeriod"/>
            </a:pPr>
            <a:r>
              <a:rPr lang="es-SV" sz="1200" dirty="0" smtClean="0">
                <a:solidFill>
                  <a:schemeClr val="tx1">
                    <a:lumMod val="65000"/>
                    <a:lumOff val="35000"/>
                  </a:schemeClr>
                </a:solidFill>
                <a:latin typeface="Oswald" charset="0"/>
              </a:rPr>
              <a:t>Velar </a:t>
            </a:r>
            <a:r>
              <a:rPr lang="es-SV" sz="1200" dirty="0">
                <a:solidFill>
                  <a:schemeClr val="tx1">
                    <a:lumMod val="65000"/>
                    <a:lumOff val="35000"/>
                  </a:schemeClr>
                </a:solidFill>
                <a:latin typeface="Oswald" charset="0"/>
              </a:rPr>
              <a:t>por que se cumplan las disposiciones de Ley Penitenciaria y el </a:t>
            </a:r>
            <a:r>
              <a:rPr lang="es-SV" sz="1200" dirty="0" smtClean="0">
                <a:solidFill>
                  <a:schemeClr val="tx1">
                    <a:lumMod val="65000"/>
                    <a:lumOff val="35000"/>
                  </a:schemeClr>
                </a:solidFill>
                <a:latin typeface="Oswald" charset="0"/>
              </a:rPr>
              <a:t>Reglamento General </a:t>
            </a:r>
            <a:r>
              <a:rPr lang="es-SV" sz="1200" dirty="0">
                <a:solidFill>
                  <a:schemeClr val="tx1">
                    <a:lumMod val="65000"/>
                    <a:lumOff val="35000"/>
                  </a:schemeClr>
                </a:solidFill>
                <a:latin typeface="Oswald" charset="0"/>
              </a:rPr>
              <a:t>de la Ley Penitenciaria.</a:t>
            </a:r>
            <a:endParaRPr lang="es-SV" sz="1200" dirty="0" smtClean="0">
              <a:solidFill>
                <a:schemeClr val="tx1">
                  <a:lumMod val="65000"/>
                  <a:lumOff val="35000"/>
                </a:schemeClr>
              </a:solidFill>
              <a:latin typeface="Oswald" charset="0"/>
            </a:endParaRPr>
          </a:p>
          <a:p>
            <a:pPr marL="228600" lvl="0" indent="-228600" algn="just">
              <a:buAutoNum type="alphaLcPeriod"/>
            </a:pPr>
            <a:endParaRPr lang="es-SV" sz="1200" dirty="0">
              <a:solidFill>
                <a:schemeClr val="tx1">
                  <a:lumMod val="65000"/>
                  <a:lumOff val="35000"/>
                </a:schemeClr>
              </a:solidFill>
              <a:latin typeface="Oswald" charset="0"/>
            </a:endParaRPr>
          </a:p>
          <a:p>
            <a:pPr lvl="0" algn="just"/>
            <a:r>
              <a:rPr lang="es-SV" sz="1200" dirty="0" smtClean="0">
                <a:solidFill>
                  <a:schemeClr val="tx1">
                    <a:lumMod val="65000"/>
                    <a:lumOff val="35000"/>
                  </a:schemeClr>
                </a:solidFill>
                <a:latin typeface="Oswald" charset="0"/>
              </a:rPr>
              <a:t>Cantidad de Personal:</a:t>
            </a:r>
          </a:p>
          <a:p>
            <a:pPr lvl="0" algn="ctr"/>
            <a:endParaRPr lang="es-SV" sz="1200" dirty="0">
              <a:solidFill>
                <a:schemeClr val="tx1">
                  <a:lumMod val="65000"/>
                  <a:lumOff val="35000"/>
                </a:schemeClr>
              </a:solidFill>
              <a:latin typeface="Oswald" charset="0"/>
            </a:endParaRPr>
          </a:p>
          <a:p>
            <a:pPr lvl="0" algn="ctr"/>
            <a:r>
              <a:rPr lang="es-SV" sz="1200" dirty="0" smtClean="0">
                <a:solidFill>
                  <a:schemeClr val="tx1">
                    <a:lumMod val="65000"/>
                    <a:lumOff val="35000"/>
                  </a:schemeClr>
                </a:solidFill>
                <a:latin typeface="Oswald" charset="0"/>
              </a:rPr>
              <a:t>Personal Femenino: 4		Personal Masculino: 1</a:t>
            </a:r>
          </a:p>
          <a:p>
            <a:pPr marL="285750" lvl="0" indent="-285750" algn="ctr">
              <a:buFont typeface="Wingdings" pitchFamily="2" charset="2"/>
              <a:buChar char="q"/>
            </a:pPr>
            <a:endParaRPr lang="es-SV" sz="1200" dirty="0" smtClean="0">
              <a:solidFill>
                <a:srgbClr val="FFFFFF"/>
              </a:solidFill>
              <a:latin typeface="Oswald" charset="0"/>
            </a:endParaRPr>
          </a:p>
        </p:txBody>
      </p:sp>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6" name="Shape 229"/>
          <p:cNvSpPr txBox="1">
            <a:spLocks/>
          </p:cNvSpPr>
          <p:nvPr/>
        </p:nvSpPr>
        <p:spPr>
          <a:xfrm>
            <a:off x="1043608" y="267494"/>
            <a:ext cx="7344816"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tx1">
                    <a:lumMod val="65000"/>
                    <a:lumOff val="35000"/>
                  </a:schemeClr>
                </a:solidFill>
                <a:effectLst>
                  <a:outerShdw blurRad="38100" dist="38100" dir="2700000" algn="tl">
                    <a:srgbClr val="000000">
                      <a:alpha val="43137"/>
                    </a:srgbClr>
                  </a:outerShdw>
                </a:effectLst>
              </a:rPr>
              <a:t>Funcionario Responsable: </a:t>
            </a:r>
            <a:endParaRPr lang="es-SV" sz="1400" b="1" dirty="0" smtClean="0">
              <a:solidFill>
                <a:schemeClr val="tx1">
                  <a:lumMod val="65000"/>
                  <a:lumOff val="35000"/>
                </a:schemeClr>
              </a:solidFill>
              <a:effectLst>
                <a:outerShdw blurRad="38100" dist="38100" dir="2700000" algn="tl">
                  <a:srgbClr val="000000">
                    <a:alpha val="43137"/>
                  </a:srgbClr>
                </a:outerShdw>
              </a:effectLst>
            </a:endParaRPr>
          </a:p>
          <a:p>
            <a:pPr algn="just">
              <a:buNone/>
            </a:pPr>
            <a:r>
              <a:rPr lang="pt-BR" sz="1400" b="1" dirty="0">
                <a:solidFill>
                  <a:schemeClr val="tx1">
                    <a:lumMod val="65000"/>
                    <a:lumOff val="35000"/>
                  </a:schemeClr>
                </a:solidFill>
                <a:effectLst>
                  <a:outerShdw blurRad="38100" dist="38100" dir="2700000" algn="tl">
                    <a:srgbClr val="000000">
                      <a:alpha val="43137"/>
                    </a:srgbClr>
                  </a:outerShdw>
                </a:effectLst>
              </a:rPr>
              <a:t>Licda. </a:t>
            </a:r>
            <a:r>
              <a:rPr lang="pt-BR" sz="1400" b="1" dirty="0" err="1" smtClean="0">
                <a:solidFill>
                  <a:schemeClr val="tx1">
                    <a:lumMod val="65000"/>
                    <a:lumOff val="35000"/>
                  </a:schemeClr>
                </a:solidFill>
                <a:effectLst>
                  <a:outerShdw blurRad="38100" dist="38100" dir="2700000" algn="tl">
                    <a:srgbClr val="000000">
                      <a:alpha val="43137"/>
                    </a:srgbClr>
                  </a:outerShdw>
                </a:effectLst>
              </a:rPr>
              <a:t>Jeny</a:t>
            </a:r>
            <a:r>
              <a:rPr lang="pt-BR" sz="1400" b="1" dirty="0" smtClean="0">
                <a:solidFill>
                  <a:schemeClr val="tx1">
                    <a:lumMod val="65000"/>
                    <a:lumOff val="35000"/>
                  </a:schemeClr>
                </a:solidFill>
                <a:effectLst>
                  <a:outerShdw blurRad="38100" dist="38100" dir="2700000" algn="tl">
                    <a:srgbClr val="000000">
                      <a:alpha val="43137"/>
                    </a:srgbClr>
                  </a:outerShdw>
                </a:effectLst>
              </a:rPr>
              <a:t> </a:t>
            </a:r>
            <a:r>
              <a:rPr lang="pt-BR" sz="1400" b="1" dirty="0" err="1" smtClean="0">
                <a:solidFill>
                  <a:schemeClr val="tx1">
                    <a:lumMod val="65000"/>
                    <a:lumOff val="35000"/>
                  </a:schemeClr>
                </a:solidFill>
                <a:effectLst>
                  <a:outerShdw blurRad="38100" dist="38100" dir="2700000" algn="tl">
                    <a:srgbClr val="000000">
                      <a:alpha val="43137"/>
                    </a:srgbClr>
                  </a:outerShdw>
                </a:effectLst>
              </a:rPr>
              <a:t>Xiomara</a:t>
            </a:r>
            <a:r>
              <a:rPr lang="pt-BR" sz="1400" b="1" dirty="0" smtClean="0">
                <a:solidFill>
                  <a:schemeClr val="tx1">
                    <a:lumMod val="65000"/>
                    <a:lumOff val="35000"/>
                  </a:schemeClr>
                </a:solidFill>
                <a:effectLst>
                  <a:outerShdw blurRad="38100" dist="38100" dir="2700000" algn="tl">
                    <a:srgbClr val="000000">
                      <a:alpha val="43137"/>
                    </a:srgbClr>
                  </a:outerShdw>
                </a:effectLst>
              </a:rPr>
              <a:t> Rivas Sánchez</a:t>
            </a:r>
            <a:r>
              <a:rPr lang="es-SV" sz="1400" b="1" dirty="0" smtClean="0">
                <a:solidFill>
                  <a:schemeClr val="tx1">
                    <a:lumMod val="65000"/>
                    <a:lumOff val="35000"/>
                  </a:schemeClr>
                </a:solidFill>
                <a:effectLst>
                  <a:outerShdw blurRad="38100" dist="38100" dir="2700000" algn="tl">
                    <a:srgbClr val="000000">
                      <a:alpha val="43137"/>
                    </a:srgbClr>
                  </a:outerShdw>
                </a:effectLst>
              </a:rPr>
              <a:t>. Directora del Consejo Criminológico Regional Central B</a:t>
            </a:r>
            <a:endParaRPr lang="es-ES" sz="1250" dirty="0" smtClean="0">
              <a:solidFill>
                <a:schemeClr val="tx1">
                  <a:lumMod val="65000"/>
                  <a:lumOff val="3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177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5" name="Shape 157"/>
          <p:cNvSpPr txBox="1">
            <a:spLocks/>
          </p:cNvSpPr>
          <p:nvPr/>
        </p:nvSpPr>
        <p:spPr>
          <a:xfrm>
            <a:off x="323528" y="123478"/>
            <a:ext cx="8640960" cy="792088"/>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Oswald"/>
              <a:buNone/>
              <a:defRPr sz="5000" b="1" i="0" u="none" strike="noStrike" cap="none">
                <a:solidFill>
                  <a:srgbClr val="FFFFFF"/>
                </a:solidFill>
                <a:latin typeface="Oswald"/>
                <a:ea typeface="Oswald"/>
                <a:cs typeface="Oswald"/>
                <a:sym typeface="Oswald"/>
              </a:defRPr>
            </a:lvl1pPr>
            <a:lvl2pPr lvl="1">
              <a:spcBef>
                <a:spcPts val="0"/>
              </a:spcBef>
              <a:buClr>
                <a:srgbClr val="FFFFFF"/>
              </a:buClr>
              <a:buSzPct val="100000"/>
              <a:buFont typeface="Oswald"/>
              <a:buNone/>
              <a:defRPr sz="5000" b="1">
                <a:solidFill>
                  <a:srgbClr val="FFFFFF"/>
                </a:solidFill>
                <a:latin typeface="Oswald"/>
                <a:ea typeface="Oswald"/>
                <a:cs typeface="Oswald"/>
                <a:sym typeface="Oswald"/>
              </a:defRPr>
            </a:lvl2pPr>
            <a:lvl3pPr lvl="2">
              <a:spcBef>
                <a:spcPts val="0"/>
              </a:spcBef>
              <a:buClr>
                <a:srgbClr val="FFFFFF"/>
              </a:buClr>
              <a:buSzPct val="100000"/>
              <a:buFont typeface="Oswald"/>
              <a:buNone/>
              <a:defRPr sz="5000" b="1">
                <a:solidFill>
                  <a:srgbClr val="FFFFFF"/>
                </a:solidFill>
                <a:latin typeface="Oswald"/>
                <a:ea typeface="Oswald"/>
                <a:cs typeface="Oswald"/>
                <a:sym typeface="Oswald"/>
              </a:defRPr>
            </a:lvl3pPr>
            <a:lvl4pPr lvl="3">
              <a:spcBef>
                <a:spcPts val="0"/>
              </a:spcBef>
              <a:buClr>
                <a:srgbClr val="FFFFFF"/>
              </a:buClr>
              <a:buSzPct val="100000"/>
              <a:buFont typeface="Oswald"/>
              <a:buNone/>
              <a:defRPr sz="5000" b="1">
                <a:solidFill>
                  <a:srgbClr val="FFFFFF"/>
                </a:solidFill>
                <a:latin typeface="Oswald"/>
                <a:ea typeface="Oswald"/>
                <a:cs typeface="Oswald"/>
                <a:sym typeface="Oswald"/>
              </a:defRPr>
            </a:lvl4pPr>
            <a:lvl5pPr lvl="4">
              <a:spcBef>
                <a:spcPts val="0"/>
              </a:spcBef>
              <a:buClr>
                <a:srgbClr val="FFFFFF"/>
              </a:buClr>
              <a:buSzPct val="100000"/>
              <a:buFont typeface="Oswald"/>
              <a:buNone/>
              <a:defRPr sz="5000" b="1">
                <a:solidFill>
                  <a:srgbClr val="FFFFFF"/>
                </a:solidFill>
                <a:latin typeface="Oswald"/>
                <a:ea typeface="Oswald"/>
                <a:cs typeface="Oswald"/>
                <a:sym typeface="Oswald"/>
              </a:defRPr>
            </a:lvl5pPr>
            <a:lvl6pPr lvl="5">
              <a:spcBef>
                <a:spcPts val="0"/>
              </a:spcBef>
              <a:buClr>
                <a:srgbClr val="FFFFFF"/>
              </a:buClr>
              <a:buSzPct val="100000"/>
              <a:buFont typeface="Oswald"/>
              <a:buNone/>
              <a:defRPr sz="5000" b="1">
                <a:solidFill>
                  <a:srgbClr val="FFFFFF"/>
                </a:solidFill>
                <a:latin typeface="Oswald"/>
                <a:ea typeface="Oswald"/>
                <a:cs typeface="Oswald"/>
                <a:sym typeface="Oswald"/>
              </a:defRPr>
            </a:lvl6pPr>
            <a:lvl7pPr lvl="6">
              <a:spcBef>
                <a:spcPts val="0"/>
              </a:spcBef>
              <a:buClr>
                <a:srgbClr val="FFFFFF"/>
              </a:buClr>
              <a:buSzPct val="100000"/>
              <a:buFont typeface="Oswald"/>
              <a:buNone/>
              <a:defRPr sz="5000" b="1">
                <a:solidFill>
                  <a:srgbClr val="FFFFFF"/>
                </a:solidFill>
                <a:latin typeface="Oswald"/>
                <a:ea typeface="Oswald"/>
                <a:cs typeface="Oswald"/>
                <a:sym typeface="Oswald"/>
              </a:defRPr>
            </a:lvl7pPr>
            <a:lvl8pPr lvl="7">
              <a:spcBef>
                <a:spcPts val="0"/>
              </a:spcBef>
              <a:buClr>
                <a:srgbClr val="FFFFFF"/>
              </a:buClr>
              <a:buSzPct val="100000"/>
              <a:buFont typeface="Oswald"/>
              <a:buNone/>
              <a:defRPr sz="5000" b="1">
                <a:solidFill>
                  <a:srgbClr val="FFFFFF"/>
                </a:solidFill>
                <a:latin typeface="Oswald"/>
                <a:ea typeface="Oswald"/>
                <a:cs typeface="Oswald"/>
                <a:sym typeface="Oswald"/>
              </a:defRPr>
            </a:lvl8pPr>
            <a:lvl9pPr lvl="8">
              <a:spcBef>
                <a:spcPts val="0"/>
              </a:spcBef>
              <a:buClr>
                <a:srgbClr val="FFFFFF"/>
              </a:buClr>
              <a:buSzPct val="100000"/>
              <a:buFont typeface="Oswald"/>
              <a:buNone/>
              <a:defRPr sz="5000" b="1">
                <a:solidFill>
                  <a:srgbClr val="FFFFFF"/>
                </a:solidFill>
                <a:latin typeface="Oswald"/>
                <a:ea typeface="Oswald"/>
                <a:cs typeface="Oswald"/>
                <a:sym typeface="Oswald"/>
              </a:defRPr>
            </a:lvl9pPr>
          </a:lstStyle>
          <a:p>
            <a:pPr algn="ctr"/>
            <a:r>
              <a:rPr lang="es-SV" sz="3600" dirty="0" smtClean="0">
                <a:effectLst>
                  <a:outerShdw blurRad="38100" dist="38100" dir="2700000" algn="tl">
                    <a:srgbClr val="000000">
                      <a:alpha val="43137"/>
                    </a:srgbClr>
                  </a:outerShdw>
                </a:effectLst>
              </a:rPr>
              <a:t>DIRECCION GENERAL DE CENTROS PENALES</a:t>
            </a:r>
            <a:endParaRPr lang="es-SV" sz="3600" dirty="0">
              <a:effectLst>
                <a:outerShdw blurRad="38100" dist="38100" dir="2700000" algn="tl">
                  <a:srgbClr val="000000">
                    <a:alpha val="43137"/>
                  </a:srgbClr>
                </a:outerShdw>
              </a:effectLst>
            </a:endParaRPr>
          </a:p>
        </p:txBody>
      </p:sp>
      <p:sp>
        <p:nvSpPr>
          <p:cNvPr id="6" name="Shape 330"/>
          <p:cNvSpPr/>
          <p:nvPr/>
        </p:nvSpPr>
        <p:spPr>
          <a:xfrm>
            <a:off x="1043608" y="1851670"/>
            <a:ext cx="6984776" cy="2520280"/>
          </a:xfrm>
          <a:prstGeom prst="rect">
            <a:avLst/>
          </a:prstGeom>
          <a:noFill/>
          <a:ln>
            <a:noFill/>
          </a:ln>
        </p:spPr>
        <p:txBody>
          <a:bodyPr lIns="91425" tIns="91425" rIns="91425" bIns="91425" anchor="ctr" anchorCtr="0">
            <a:noAutofit/>
          </a:bodyPr>
          <a:lstStyle/>
          <a:p>
            <a:pPr marL="285750" lvl="0" indent="-285750" algn="just">
              <a:buFont typeface="Wingdings" pitchFamily="2" charset="2"/>
              <a:buChar char="q"/>
            </a:pPr>
            <a:r>
              <a:rPr lang="es-SV" sz="1800" b="1" dirty="0" smtClean="0">
                <a:solidFill>
                  <a:srgbClr val="FFFFFF"/>
                </a:solidFill>
                <a:effectLst>
                  <a:outerShdw blurRad="38100" dist="38100" dir="2700000" algn="tl">
                    <a:srgbClr val="000000">
                      <a:alpha val="43137"/>
                    </a:srgbClr>
                  </a:outerShdw>
                </a:effectLst>
                <a:latin typeface="Oswald" charset="0"/>
              </a:rPr>
              <a:t>Dirección </a:t>
            </a:r>
            <a:r>
              <a:rPr lang="es-SV" sz="1800" b="1" dirty="0">
                <a:solidFill>
                  <a:srgbClr val="FFFFFF"/>
                </a:solidFill>
                <a:effectLst>
                  <a:outerShdw blurRad="38100" dist="38100" dir="2700000" algn="tl">
                    <a:srgbClr val="000000">
                      <a:alpha val="43137"/>
                    </a:srgbClr>
                  </a:outerShdw>
                </a:effectLst>
                <a:latin typeface="Oswald" charset="0"/>
              </a:rPr>
              <a:t>General de Centros Penales. </a:t>
            </a:r>
            <a:r>
              <a:rPr lang="es-SV" sz="1800" dirty="0">
                <a:solidFill>
                  <a:srgbClr val="FFFFFF"/>
                </a:solidFill>
                <a:effectLst>
                  <a:outerShdw blurRad="38100" dist="38100" dir="2700000" algn="tl">
                    <a:srgbClr val="000000">
                      <a:alpha val="43137"/>
                    </a:srgbClr>
                  </a:outerShdw>
                </a:effectLst>
                <a:latin typeface="Oswald" charset="0"/>
              </a:rPr>
              <a:t>Es la encargada de organizar el funcionamiento y control administrativo de los Centros Penitenciarios; así como de todas las unidades que la </a:t>
            </a:r>
            <a:r>
              <a:rPr lang="es-SV" sz="1800" dirty="0" smtClean="0">
                <a:solidFill>
                  <a:srgbClr val="FFFFFF"/>
                </a:solidFill>
                <a:effectLst>
                  <a:outerShdw blurRad="38100" dist="38100" dir="2700000" algn="tl">
                    <a:srgbClr val="000000">
                      <a:alpha val="43137"/>
                    </a:srgbClr>
                  </a:outerShdw>
                </a:effectLst>
                <a:latin typeface="Oswald" charset="0"/>
              </a:rPr>
              <a:t>conforman.</a:t>
            </a:r>
          </a:p>
          <a:p>
            <a:pPr lvl="0" algn="just"/>
            <a:endParaRPr lang="es-SV" sz="1800" dirty="0" smtClean="0">
              <a:solidFill>
                <a:srgbClr val="FFFFFF"/>
              </a:solidFill>
              <a:effectLst>
                <a:outerShdw blurRad="38100" dist="38100" dir="2700000" algn="tl">
                  <a:srgbClr val="000000">
                    <a:alpha val="43137"/>
                  </a:srgbClr>
                </a:outerShdw>
              </a:effectLst>
              <a:latin typeface="Oswald" charset="0"/>
            </a:endParaRPr>
          </a:p>
          <a:p>
            <a:pPr lvl="0" algn="just"/>
            <a:endParaRPr lang="es-SV" sz="1800" dirty="0" smtClean="0">
              <a:solidFill>
                <a:srgbClr val="FFFFFF"/>
              </a:solidFill>
              <a:effectLst>
                <a:outerShdw blurRad="38100" dist="38100" dir="2700000" algn="tl">
                  <a:srgbClr val="000000">
                    <a:alpha val="43137"/>
                  </a:srgbClr>
                </a:outerShdw>
              </a:effectLst>
              <a:latin typeface="Oswald" charset="0"/>
            </a:endParaRPr>
          </a:p>
          <a:p>
            <a:pPr lvl="0" algn="ctr"/>
            <a:r>
              <a:rPr lang="es-SV" sz="1800" dirty="0" smtClean="0">
                <a:solidFill>
                  <a:srgbClr val="FFFFFF"/>
                </a:solidFill>
                <a:effectLst>
                  <a:outerShdw blurRad="38100" dist="38100" dir="2700000" algn="tl">
                    <a:srgbClr val="000000">
                      <a:alpha val="43137"/>
                    </a:srgbClr>
                  </a:outerShdw>
                </a:effectLst>
                <a:latin typeface="Oswald" charset="0"/>
              </a:rPr>
              <a:t>Cantidad de Personal:</a:t>
            </a:r>
          </a:p>
          <a:p>
            <a:pPr lvl="0" algn="ctr"/>
            <a:endParaRPr lang="es-SV" sz="1800" dirty="0">
              <a:solidFill>
                <a:srgbClr val="FFFFFF"/>
              </a:solidFill>
              <a:effectLst>
                <a:outerShdw blurRad="38100" dist="38100" dir="2700000" algn="tl">
                  <a:srgbClr val="000000">
                    <a:alpha val="43137"/>
                  </a:srgbClr>
                </a:outerShdw>
              </a:effectLst>
              <a:latin typeface="Oswald" charset="0"/>
            </a:endParaRPr>
          </a:p>
          <a:p>
            <a:pPr lvl="0" algn="ctr"/>
            <a:r>
              <a:rPr lang="es-SV" sz="1800" dirty="0" smtClean="0">
                <a:solidFill>
                  <a:srgbClr val="FFFFFF"/>
                </a:solidFill>
                <a:effectLst>
                  <a:outerShdw blurRad="38100" dist="38100" dir="2700000" algn="tl">
                    <a:srgbClr val="000000">
                      <a:alpha val="43137"/>
                    </a:srgbClr>
                  </a:outerShdw>
                </a:effectLst>
                <a:latin typeface="Oswald" charset="0"/>
              </a:rPr>
              <a:t>Personal Femenino: 14                    Personal Masculino: 43</a:t>
            </a:r>
          </a:p>
          <a:p>
            <a:pPr marL="285750" lvl="0" indent="-285750" algn="ctr">
              <a:buFont typeface="Wingdings" pitchFamily="2" charset="2"/>
              <a:buChar char="q"/>
            </a:pPr>
            <a:endParaRPr lang="es-SV" sz="1500" dirty="0" smtClean="0">
              <a:solidFill>
                <a:srgbClr val="FFFFFF"/>
              </a:solidFill>
              <a:latin typeface="Oswald" charset="0"/>
            </a:endParaRPr>
          </a:p>
        </p:txBody>
      </p:sp>
      <p:pic>
        <p:nvPicPr>
          <p:cNvPr id="7" name="6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8" name="Shape 229"/>
          <p:cNvSpPr txBox="1">
            <a:spLocks/>
          </p:cNvSpPr>
          <p:nvPr/>
        </p:nvSpPr>
        <p:spPr>
          <a:xfrm>
            <a:off x="1325917" y="987574"/>
            <a:ext cx="7005706"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bg1"/>
                </a:solidFill>
                <a:effectLst>
                  <a:outerShdw blurRad="38100" dist="38100" dir="2700000" algn="tl">
                    <a:srgbClr val="000000">
                      <a:alpha val="43137"/>
                    </a:srgbClr>
                  </a:outerShdw>
                </a:effectLst>
              </a:rPr>
              <a:t>Funcionario Responsable: </a:t>
            </a:r>
            <a:endParaRPr lang="es-SV" sz="1400" b="1" dirty="0" smtClean="0">
              <a:solidFill>
                <a:schemeClr val="bg1"/>
              </a:solidFill>
              <a:effectLst>
                <a:outerShdw blurRad="38100" dist="38100" dir="2700000" algn="tl">
                  <a:srgbClr val="000000">
                    <a:alpha val="43137"/>
                  </a:srgbClr>
                </a:outerShdw>
              </a:effectLst>
            </a:endParaRPr>
          </a:p>
          <a:p>
            <a:pPr algn="just">
              <a:buNone/>
            </a:pPr>
            <a:r>
              <a:rPr lang="es-SV" sz="1400" b="1" dirty="0" smtClean="0">
                <a:solidFill>
                  <a:schemeClr val="bg1"/>
                </a:solidFill>
                <a:effectLst>
                  <a:outerShdw blurRad="38100" dist="38100" dir="2700000" algn="tl">
                    <a:srgbClr val="000000">
                      <a:alpha val="43137"/>
                    </a:srgbClr>
                  </a:outerShdw>
                </a:effectLst>
              </a:rPr>
              <a:t>Osiris Luna Meza</a:t>
            </a:r>
            <a:endParaRPr lang="es-ES" sz="1250"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30"/>
          <p:cNvSpPr/>
          <p:nvPr/>
        </p:nvSpPr>
        <p:spPr>
          <a:xfrm>
            <a:off x="395536" y="195486"/>
            <a:ext cx="8282075" cy="470105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b="1" dirty="0" smtClean="0">
                <a:solidFill>
                  <a:schemeClr val="tx1">
                    <a:lumMod val="65000"/>
                    <a:lumOff val="35000"/>
                  </a:schemeClr>
                </a:solidFill>
                <a:latin typeface="Oswald" charset="0"/>
              </a:rPr>
              <a:t>Consejo Criminológico Regional Oriental. </a:t>
            </a:r>
          </a:p>
          <a:p>
            <a:pPr marL="285750" lvl="0" indent="-285750" algn="ctr">
              <a:buFont typeface="Wingdings" pitchFamily="2" charset="2"/>
              <a:buChar char="q"/>
            </a:pPr>
            <a:endParaRPr lang="es-SV" b="1" dirty="0">
              <a:solidFill>
                <a:schemeClr val="tx1">
                  <a:lumMod val="65000"/>
                  <a:lumOff val="35000"/>
                </a:schemeClr>
              </a:solidFill>
              <a:latin typeface="Oswald" charset="0"/>
            </a:endParaRPr>
          </a:p>
          <a:p>
            <a:pPr marL="285750" lvl="0" indent="-285750" algn="ctr">
              <a:buFont typeface="Wingdings" pitchFamily="2" charset="2"/>
              <a:buChar char="q"/>
            </a:pPr>
            <a:endParaRPr lang="es-SV" b="1" dirty="0" smtClean="0">
              <a:solidFill>
                <a:schemeClr val="tx1">
                  <a:lumMod val="65000"/>
                  <a:lumOff val="35000"/>
                </a:schemeClr>
              </a:solidFill>
              <a:latin typeface="Oswald" charset="0"/>
            </a:endParaRPr>
          </a:p>
          <a:p>
            <a:pPr lvl="0"/>
            <a:r>
              <a:rPr lang="es-SV" dirty="0" smtClean="0">
                <a:solidFill>
                  <a:schemeClr val="tx1">
                    <a:lumMod val="65000"/>
                    <a:lumOff val="35000"/>
                  </a:schemeClr>
                </a:solidFill>
                <a:latin typeface="Oswald" charset="0"/>
              </a:rPr>
              <a:t>Le corresponde:</a:t>
            </a:r>
          </a:p>
          <a:p>
            <a:pPr marL="228600" lvl="0" indent="-228600" algn="just">
              <a:buAutoNum type="alphaLcPeriod"/>
            </a:pPr>
            <a:r>
              <a:rPr lang="es-SV" sz="1200" dirty="0" smtClean="0">
                <a:solidFill>
                  <a:schemeClr val="tx1">
                    <a:lumMod val="65000"/>
                    <a:lumOff val="35000"/>
                  </a:schemeClr>
                </a:solidFill>
                <a:latin typeface="Oswald" charset="0"/>
              </a:rPr>
              <a:t>Determinar la </a:t>
            </a:r>
            <a:r>
              <a:rPr lang="es-SV" sz="1200" dirty="0">
                <a:solidFill>
                  <a:schemeClr val="tx1">
                    <a:lumMod val="65000"/>
                    <a:lumOff val="35000"/>
                  </a:schemeClr>
                </a:solidFill>
                <a:latin typeface="Oswald" charset="0"/>
              </a:rPr>
              <a:t>ubicación inicial que le corresponde a cada interno al ingresar al </a:t>
            </a:r>
            <a:r>
              <a:rPr lang="es-SV" sz="1200" dirty="0" smtClean="0">
                <a:solidFill>
                  <a:schemeClr val="tx1">
                    <a:lumMod val="65000"/>
                    <a:lumOff val="35000"/>
                  </a:schemeClr>
                </a:solidFill>
                <a:latin typeface="Oswald" charset="0"/>
              </a:rPr>
              <a:t>sistema penitenciario</a:t>
            </a:r>
            <a:r>
              <a:rPr lang="es-SV" sz="1200" dirty="0">
                <a:solidFill>
                  <a:schemeClr val="tx1">
                    <a:lumMod val="65000"/>
                    <a:lumOff val="35000"/>
                  </a:schemeClr>
                </a:solidFill>
                <a:latin typeface="Oswald" charset="0"/>
              </a:rPr>
              <a:t>, en base al estudio de sus condiciones </a:t>
            </a:r>
            <a:r>
              <a:rPr lang="es-SV" sz="1200" dirty="0" smtClean="0">
                <a:solidFill>
                  <a:schemeClr val="tx1">
                    <a:lumMod val="65000"/>
                    <a:lumOff val="35000"/>
                  </a:schemeClr>
                </a:solidFill>
                <a:latin typeface="Oswald" charset="0"/>
              </a:rPr>
              <a:t>personajes.</a:t>
            </a:r>
          </a:p>
          <a:p>
            <a:pPr marL="228600" lvl="0" indent="-228600" algn="just">
              <a:buAutoNum type="alphaLcPeriod"/>
            </a:pPr>
            <a:r>
              <a:rPr lang="es-SV" sz="1200" dirty="0" smtClean="0">
                <a:solidFill>
                  <a:schemeClr val="tx1">
                    <a:lumMod val="65000"/>
                    <a:lumOff val="35000"/>
                  </a:schemeClr>
                </a:solidFill>
                <a:latin typeface="Oswald" charset="0"/>
              </a:rPr>
              <a:t>Determinar </a:t>
            </a:r>
            <a:r>
              <a:rPr lang="es-SV" sz="1200" dirty="0">
                <a:solidFill>
                  <a:schemeClr val="tx1">
                    <a:lumMod val="65000"/>
                    <a:lumOff val="35000"/>
                  </a:schemeClr>
                </a:solidFill>
                <a:latin typeface="Oswald" charset="0"/>
              </a:rPr>
              <a:t>el régimen de ejecuciones de la pena y medidas de seguridad, así como </a:t>
            </a:r>
            <a:r>
              <a:rPr lang="es-SV" sz="1200" dirty="0" smtClean="0">
                <a:solidFill>
                  <a:schemeClr val="tx1">
                    <a:lumMod val="65000"/>
                    <a:lumOff val="35000"/>
                  </a:schemeClr>
                </a:solidFill>
                <a:latin typeface="Oswald" charset="0"/>
              </a:rPr>
              <a:t>el tratamiento </a:t>
            </a:r>
            <a:r>
              <a:rPr lang="es-SV" sz="1200" dirty="0">
                <a:solidFill>
                  <a:schemeClr val="tx1">
                    <a:lumMod val="65000"/>
                    <a:lumOff val="35000"/>
                  </a:schemeClr>
                </a:solidFill>
                <a:latin typeface="Oswald" charset="0"/>
              </a:rPr>
              <a:t>de cada penado según sus </a:t>
            </a:r>
            <a:r>
              <a:rPr lang="es-SV" sz="1200" dirty="0" smtClean="0">
                <a:solidFill>
                  <a:schemeClr val="tx1">
                    <a:lumMod val="65000"/>
                    <a:lumOff val="35000"/>
                  </a:schemeClr>
                </a:solidFill>
                <a:latin typeface="Oswald" charset="0"/>
              </a:rPr>
              <a:t>necesidades.</a:t>
            </a:r>
          </a:p>
          <a:p>
            <a:pPr marL="228600" lvl="0" indent="-228600" algn="just">
              <a:buAutoNum type="alphaLcPeriod"/>
            </a:pPr>
            <a:r>
              <a:rPr lang="es-SV" sz="1200" dirty="0" smtClean="0">
                <a:solidFill>
                  <a:schemeClr val="tx1">
                    <a:lumMod val="65000"/>
                    <a:lumOff val="35000"/>
                  </a:schemeClr>
                </a:solidFill>
                <a:latin typeface="Oswald" charset="0"/>
              </a:rPr>
              <a:t>Decidir </a:t>
            </a:r>
            <a:r>
              <a:rPr lang="es-SV" sz="1200" dirty="0">
                <a:solidFill>
                  <a:schemeClr val="tx1">
                    <a:lumMod val="65000"/>
                    <a:lumOff val="35000"/>
                  </a:schemeClr>
                </a:solidFill>
                <a:latin typeface="Oswald" charset="0"/>
              </a:rPr>
              <a:t>el avance o regresión de los penados dentro delas diferentes etapas del </a:t>
            </a:r>
            <a:r>
              <a:rPr lang="es-SV" sz="1200" dirty="0" smtClean="0">
                <a:solidFill>
                  <a:schemeClr val="tx1">
                    <a:lumMod val="65000"/>
                    <a:lumOff val="35000"/>
                  </a:schemeClr>
                </a:solidFill>
                <a:latin typeface="Oswald" charset="0"/>
              </a:rPr>
              <a:t>sistema progresivo</a:t>
            </a:r>
            <a:r>
              <a:rPr lang="es-SV" sz="1200" dirty="0">
                <a:solidFill>
                  <a:schemeClr val="tx1">
                    <a:lumMod val="65000"/>
                    <a:lumOff val="35000"/>
                  </a:schemeClr>
                </a:solidFill>
                <a:latin typeface="Oswald" charset="0"/>
              </a:rPr>
              <a:t>, y su clasificación en los distintos tipos de centros, según sus </a:t>
            </a:r>
            <a:r>
              <a:rPr lang="es-SV" sz="1200" dirty="0" smtClean="0">
                <a:solidFill>
                  <a:schemeClr val="tx1">
                    <a:lumMod val="65000"/>
                    <a:lumOff val="35000"/>
                  </a:schemeClr>
                </a:solidFill>
                <a:latin typeface="Oswald" charset="0"/>
              </a:rPr>
              <a:t>condiciones personales.</a:t>
            </a:r>
          </a:p>
          <a:p>
            <a:pPr marL="228600" lvl="0" indent="-228600" algn="just">
              <a:buAutoNum type="alphaLcPeriod"/>
            </a:pPr>
            <a:r>
              <a:rPr lang="es-SV" sz="1200" dirty="0" smtClean="0">
                <a:solidFill>
                  <a:schemeClr val="tx1">
                    <a:lumMod val="65000"/>
                    <a:lumOff val="35000"/>
                  </a:schemeClr>
                </a:solidFill>
                <a:latin typeface="Oswald" charset="0"/>
              </a:rPr>
              <a:t>Proponer </a:t>
            </a:r>
            <a:r>
              <a:rPr lang="es-SV" sz="1200" dirty="0">
                <a:solidFill>
                  <a:schemeClr val="tx1">
                    <a:lumMod val="65000"/>
                    <a:lumOff val="35000"/>
                  </a:schemeClr>
                </a:solidFill>
                <a:latin typeface="Oswald" charset="0"/>
              </a:rPr>
              <a:t>al Juez de Vigilancia Penitenciaria y de Ejecución de la Pena la concesión </a:t>
            </a:r>
            <a:r>
              <a:rPr lang="es-SV" sz="1200" dirty="0" smtClean="0">
                <a:solidFill>
                  <a:schemeClr val="tx1">
                    <a:lumMod val="65000"/>
                    <a:lumOff val="35000"/>
                  </a:schemeClr>
                </a:solidFill>
                <a:latin typeface="Oswald" charset="0"/>
              </a:rPr>
              <a:t>del beneficio </a:t>
            </a:r>
            <a:r>
              <a:rPr lang="es-SV" sz="1200" dirty="0">
                <a:solidFill>
                  <a:schemeClr val="tx1">
                    <a:lumMod val="65000"/>
                    <a:lumOff val="35000"/>
                  </a:schemeClr>
                </a:solidFill>
                <a:latin typeface="Oswald" charset="0"/>
              </a:rPr>
              <a:t>de libertad condicional anticipada, a favor de los condenados que reúnan </a:t>
            </a:r>
            <a:r>
              <a:rPr lang="es-SV" sz="1200" dirty="0" smtClean="0">
                <a:solidFill>
                  <a:schemeClr val="tx1">
                    <a:lumMod val="65000"/>
                    <a:lumOff val="35000"/>
                  </a:schemeClr>
                </a:solidFill>
                <a:latin typeface="Oswald" charset="0"/>
              </a:rPr>
              <a:t>los requisitos </a:t>
            </a:r>
            <a:r>
              <a:rPr lang="es-SV" sz="1200" dirty="0">
                <a:solidFill>
                  <a:schemeClr val="tx1">
                    <a:lumMod val="65000"/>
                    <a:lumOff val="35000"/>
                  </a:schemeClr>
                </a:solidFill>
                <a:latin typeface="Oswald" charset="0"/>
              </a:rPr>
              <a:t>que establece el Código </a:t>
            </a:r>
            <a:r>
              <a:rPr lang="es-SV" sz="1200" dirty="0" smtClean="0">
                <a:solidFill>
                  <a:schemeClr val="tx1">
                    <a:lumMod val="65000"/>
                    <a:lumOff val="35000"/>
                  </a:schemeClr>
                </a:solidFill>
                <a:latin typeface="Oswald" charset="0"/>
              </a:rPr>
              <a:t>Penal.</a:t>
            </a:r>
          </a:p>
          <a:p>
            <a:pPr marL="228600" lvl="0" indent="-228600" algn="just">
              <a:buAutoNum type="alphaLcPeriod"/>
            </a:pPr>
            <a:r>
              <a:rPr lang="es-SV" sz="1200" dirty="0" smtClean="0">
                <a:solidFill>
                  <a:schemeClr val="tx1">
                    <a:lumMod val="65000"/>
                    <a:lumOff val="35000"/>
                  </a:schemeClr>
                </a:solidFill>
                <a:latin typeface="Oswald" charset="0"/>
              </a:rPr>
              <a:t>Supervisar </a:t>
            </a:r>
            <a:r>
              <a:rPr lang="es-SV" sz="1200" dirty="0">
                <a:solidFill>
                  <a:schemeClr val="tx1">
                    <a:lumMod val="65000"/>
                    <a:lumOff val="35000"/>
                  </a:schemeClr>
                </a:solidFill>
                <a:latin typeface="Oswald" charset="0"/>
              </a:rPr>
              <a:t>que los Equipos Técnicos Criminológicos de los Centros cumplan con </a:t>
            </a:r>
            <a:r>
              <a:rPr lang="es-SV" sz="1200" dirty="0" smtClean="0">
                <a:solidFill>
                  <a:schemeClr val="tx1">
                    <a:lumMod val="65000"/>
                    <a:lumOff val="35000"/>
                  </a:schemeClr>
                </a:solidFill>
                <a:latin typeface="Oswald" charset="0"/>
              </a:rPr>
              <a:t>la apertura </a:t>
            </a:r>
            <a:r>
              <a:rPr lang="es-SV" sz="1200" dirty="0">
                <a:solidFill>
                  <a:schemeClr val="tx1">
                    <a:lumMod val="65000"/>
                    <a:lumOff val="35000"/>
                  </a:schemeClr>
                </a:solidFill>
                <a:latin typeface="Oswald" charset="0"/>
              </a:rPr>
              <a:t>y seguimiento del expediente único de todo </a:t>
            </a:r>
            <a:r>
              <a:rPr lang="es-SV" sz="1200" dirty="0" smtClean="0">
                <a:solidFill>
                  <a:schemeClr val="tx1">
                    <a:lumMod val="65000"/>
                    <a:lumOff val="35000"/>
                  </a:schemeClr>
                </a:solidFill>
                <a:latin typeface="Oswald" charset="0"/>
              </a:rPr>
              <a:t>interno.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las funciones y actividades de los Equipos Técnicos Criminológicos de </a:t>
            </a:r>
            <a:r>
              <a:rPr lang="es-SV" sz="1200" dirty="0" smtClean="0">
                <a:solidFill>
                  <a:schemeClr val="tx1">
                    <a:lumMod val="65000"/>
                    <a:lumOff val="35000"/>
                  </a:schemeClr>
                </a:solidFill>
                <a:latin typeface="Oswald" charset="0"/>
              </a:rPr>
              <a:t>los Centros </a:t>
            </a:r>
            <a:r>
              <a:rPr lang="es-SV" sz="1200" dirty="0">
                <a:solidFill>
                  <a:schemeClr val="tx1">
                    <a:lumMod val="65000"/>
                    <a:lumOff val="35000"/>
                  </a:schemeClr>
                </a:solidFill>
                <a:latin typeface="Oswald" charset="0"/>
              </a:rPr>
              <a:t>con los Patronatos y Asociaciones civiles de asistencia a internos y </a:t>
            </a:r>
            <a:r>
              <a:rPr lang="es-SV" sz="1200" dirty="0" smtClean="0">
                <a:solidFill>
                  <a:schemeClr val="tx1">
                    <a:lumMod val="65000"/>
                    <a:lumOff val="35000"/>
                  </a:schemeClr>
                </a:solidFill>
                <a:latin typeface="Oswald" charset="0"/>
              </a:rPr>
              <a:t>liberados.</a:t>
            </a:r>
          </a:p>
          <a:p>
            <a:pPr marL="228600" lvl="0" indent="-228600" algn="just">
              <a:buAutoNum type="alphaLcPeriod"/>
            </a:pPr>
            <a:r>
              <a:rPr lang="es-SV" sz="1200" dirty="0" smtClean="0">
                <a:solidFill>
                  <a:schemeClr val="tx1">
                    <a:lumMod val="65000"/>
                    <a:lumOff val="35000"/>
                  </a:schemeClr>
                </a:solidFill>
                <a:latin typeface="Oswald" charset="0"/>
              </a:rPr>
              <a:t>Colaborar </a:t>
            </a:r>
            <a:r>
              <a:rPr lang="es-SV" sz="1200" dirty="0">
                <a:solidFill>
                  <a:schemeClr val="tx1">
                    <a:lumMod val="65000"/>
                    <a:lumOff val="35000"/>
                  </a:schemeClr>
                </a:solidFill>
                <a:latin typeface="Oswald" charset="0"/>
              </a:rPr>
              <a:t>en campañas que tengan por objeto prevenir el </a:t>
            </a:r>
            <a:r>
              <a:rPr lang="es-SV" sz="1200" dirty="0" smtClean="0">
                <a:solidFill>
                  <a:schemeClr val="tx1">
                    <a:lumMod val="65000"/>
                    <a:lumOff val="35000"/>
                  </a:schemeClr>
                </a:solidFill>
                <a:latin typeface="Oswald" charset="0"/>
              </a:rPr>
              <a:t>delito.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con los Equipos Técnicos Criminológicos de los Centros, las acciones </a:t>
            </a:r>
            <a:r>
              <a:rPr lang="es-SV" sz="1200" dirty="0" smtClean="0">
                <a:solidFill>
                  <a:schemeClr val="tx1">
                    <a:lumMod val="65000"/>
                    <a:lumOff val="35000"/>
                  </a:schemeClr>
                </a:solidFill>
                <a:latin typeface="Oswald" charset="0"/>
              </a:rPr>
              <a:t>que contribuyan </a:t>
            </a:r>
            <a:r>
              <a:rPr lang="es-SV" sz="1200" dirty="0">
                <a:solidFill>
                  <a:schemeClr val="tx1">
                    <a:lumMod val="65000"/>
                    <a:lumOff val="35000"/>
                  </a:schemeClr>
                </a:solidFill>
                <a:latin typeface="Oswald" charset="0"/>
              </a:rPr>
              <a:t>al desarrollo integral de internos y liberados</a:t>
            </a:r>
            <a:r>
              <a:rPr lang="es-SV" sz="1200" dirty="0" smtClean="0">
                <a:solidFill>
                  <a:schemeClr val="tx1">
                    <a:lumMod val="65000"/>
                    <a:lumOff val="35000"/>
                  </a:schemeClr>
                </a:solidFill>
                <a:latin typeface="Oswald" charset="0"/>
              </a:rPr>
              <a:t>. </a:t>
            </a:r>
            <a:r>
              <a:rPr lang="es-SV" sz="1200" dirty="0">
                <a:solidFill>
                  <a:schemeClr val="tx1">
                    <a:lumMod val="65000"/>
                    <a:lumOff val="35000"/>
                  </a:schemeClr>
                </a:solidFill>
                <a:latin typeface="Oswald" charset="0"/>
              </a:rPr>
              <a:t>Colaborar con la Subdirección General, en promover actividades orientadas a mejorar</a:t>
            </a:r>
          </a:p>
          <a:p>
            <a:pPr marL="228600" lvl="0" indent="-228600" algn="just">
              <a:buAutoNum type="alphaLcPeriod"/>
            </a:pPr>
            <a:r>
              <a:rPr lang="es-SV" sz="1200" dirty="0">
                <a:solidFill>
                  <a:schemeClr val="tx1">
                    <a:lumMod val="65000"/>
                    <a:lumOff val="35000"/>
                  </a:schemeClr>
                </a:solidFill>
                <a:latin typeface="Oswald" charset="0"/>
              </a:rPr>
              <a:t>la satisfacción de necesidades básicas de los </a:t>
            </a:r>
            <a:r>
              <a:rPr lang="es-SV" sz="1200" dirty="0" smtClean="0">
                <a:solidFill>
                  <a:schemeClr val="tx1">
                    <a:lumMod val="65000"/>
                    <a:lumOff val="35000"/>
                  </a:schemeClr>
                </a:solidFill>
                <a:latin typeface="Oswald" charset="0"/>
              </a:rPr>
              <a:t>internos.</a:t>
            </a:r>
          </a:p>
          <a:p>
            <a:pPr marL="228600" lvl="0" indent="-228600" algn="just">
              <a:buAutoNum type="alphaLcPeriod"/>
            </a:pPr>
            <a:r>
              <a:rPr lang="es-SV" sz="1200" dirty="0" smtClean="0">
                <a:solidFill>
                  <a:schemeClr val="tx1">
                    <a:lumMod val="65000"/>
                    <a:lumOff val="35000"/>
                  </a:schemeClr>
                </a:solidFill>
                <a:latin typeface="Oswald" charset="0"/>
              </a:rPr>
              <a:t>Desarrollar </a:t>
            </a:r>
            <a:r>
              <a:rPr lang="es-SV" sz="1200" dirty="0">
                <a:solidFill>
                  <a:schemeClr val="tx1">
                    <a:lumMod val="65000"/>
                    <a:lumOff val="35000"/>
                  </a:schemeClr>
                </a:solidFill>
                <a:latin typeface="Oswald" charset="0"/>
              </a:rPr>
              <a:t>actividades y promover la ejecución de programas de sensibilización a </a:t>
            </a:r>
            <a:r>
              <a:rPr lang="es-SV" sz="1200" dirty="0" smtClean="0">
                <a:solidFill>
                  <a:schemeClr val="tx1">
                    <a:lumMod val="65000"/>
                    <a:lumOff val="35000"/>
                  </a:schemeClr>
                </a:solidFill>
                <a:latin typeface="Oswald" charset="0"/>
              </a:rPr>
              <a:t>la comunidad</a:t>
            </a:r>
            <a:r>
              <a:rPr lang="es-SV" sz="1200" dirty="0">
                <a:solidFill>
                  <a:schemeClr val="tx1">
                    <a:lumMod val="65000"/>
                    <a:lumOff val="35000"/>
                  </a:schemeClr>
                </a:solidFill>
                <a:latin typeface="Oswald" charset="0"/>
              </a:rPr>
              <a:t>, para integrar al liberado a la misma.</a:t>
            </a:r>
          </a:p>
          <a:p>
            <a:pPr marL="228600" lvl="0" indent="-228600" algn="just">
              <a:buAutoNum type="alphaLcPeriod"/>
            </a:pPr>
            <a:r>
              <a:rPr lang="es-SV" sz="1200" dirty="0" smtClean="0">
                <a:solidFill>
                  <a:schemeClr val="tx1">
                    <a:lumMod val="65000"/>
                    <a:lumOff val="35000"/>
                  </a:schemeClr>
                </a:solidFill>
                <a:latin typeface="Oswald" charset="0"/>
              </a:rPr>
              <a:t>Evaluar </a:t>
            </a:r>
            <a:r>
              <a:rPr lang="es-SV" sz="1200" dirty="0">
                <a:solidFill>
                  <a:schemeClr val="tx1">
                    <a:lumMod val="65000"/>
                    <a:lumOff val="35000"/>
                  </a:schemeClr>
                </a:solidFill>
                <a:latin typeface="Oswald" charset="0"/>
              </a:rPr>
              <a:t>cada tres meses, el trabajo de los Equipos Técnicos Criminológicos de </a:t>
            </a:r>
            <a:r>
              <a:rPr lang="es-SV" sz="1200" dirty="0" smtClean="0">
                <a:solidFill>
                  <a:schemeClr val="tx1">
                    <a:lumMod val="65000"/>
                    <a:lumOff val="35000"/>
                  </a:schemeClr>
                </a:solidFill>
                <a:latin typeface="Oswald" charset="0"/>
              </a:rPr>
              <a:t>Centro e </a:t>
            </a:r>
            <a:r>
              <a:rPr lang="es-SV" sz="1200" dirty="0">
                <a:solidFill>
                  <a:schemeClr val="tx1">
                    <a:lumMod val="65000"/>
                    <a:lumOff val="35000"/>
                  </a:schemeClr>
                </a:solidFill>
                <a:latin typeface="Oswald" charset="0"/>
              </a:rPr>
              <a:t>informar al Consejo Criminológico Nacional.</a:t>
            </a:r>
          </a:p>
          <a:p>
            <a:pPr marL="228600" lvl="0" indent="-228600" algn="just">
              <a:buAutoNum type="alphaLcPeriod"/>
            </a:pPr>
            <a:r>
              <a:rPr lang="es-SV" sz="1200" dirty="0" smtClean="0">
                <a:solidFill>
                  <a:schemeClr val="tx1">
                    <a:lumMod val="65000"/>
                    <a:lumOff val="35000"/>
                  </a:schemeClr>
                </a:solidFill>
                <a:latin typeface="Oswald" charset="0"/>
              </a:rPr>
              <a:t>Velar </a:t>
            </a:r>
            <a:r>
              <a:rPr lang="es-SV" sz="1200" dirty="0">
                <a:solidFill>
                  <a:schemeClr val="tx1">
                    <a:lumMod val="65000"/>
                    <a:lumOff val="35000"/>
                  </a:schemeClr>
                </a:solidFill>
                <a:latin typeface="Oswald" charset="0"/>
              </a:rPr>
              <a:t>por que se cumplan las disposiciones de Ley Penitenciaria y el </a:t>
            </a:r>
            <a:r>
              <a:rPr lang="es-SV" sz="1200" dirty="0" smtClean="0">
                <a:solidFill>
                  <a:schemeClr val="tx1">
                    <a:lumMod val="65000"/>
                    <a:lumOff val="35000"/>
                  </a:schemeClr>
                </a:solidFill>
                <a:latin typeface="Oswald" charset="0"/>
              </a:rPr>
              <a:t>Reglamento General </a:t>
            </a:r>
            <a:r>
              <a:rPr lang="es-SV" sz="1200" dirty="0">
                <a:solidFill>
                  <a:schemeClr val="tx1">
                    <a:lumMod val="65000"/>
                    <a:lumOff val="35000"/>
                  </a:schemeClr>
                </a:solidFill>
                <a:latin typeface="Oswald" charset="0"/>
              </a:rPr>
              <a:t>de la Ley Penitenciaria.</a:t>
            </a:r>
            <a:endParaRPr lang="es-SV" sz="1200" dirty="0" smtClean="0">
              <a:solidFill>
                <a:schemeClr val="tx1">
                  <a:lumMod val="65000"/>
                  <a:lumOff val="35000"/>
                </a:schemeClr>
              </a:solidFill>
              <a:latin typeface="Oswald" charset="0"/>
            </a:endParaRPr>
          </a:p>
          <a:p>
            <a:pPr marL="228600" lvl="0" indent="-228600" algn="just">
              <a:buAutoNum type="alphaLcPeriod"/>
            </a:pPr>
            <a:endParaRPr lang="es-SV" sz="1200" dirty="0">
              <a:solidFill>
                <a:schemeClr val="tx1">
                  <a:lumMod val="65000"/>
                  <a:lumOff val="35000"/>
                </a:schemeClr>
              </a:solidFill>
              <a:latin typeface="Oswald" charset="0"/>
            </a:endParaRPr>
          </a:p>
          <a:p>
            <a:pPr lvl="0" algn="just"/>
            <a:r>
              <a:rPr lang="es-SV" sz="1200" dirty="0" smtClean="0">
                <a:solidFill>
                  <a:schemeClr val="tx1">
                    <a:lumMod val="65000"/>
                    <a:lumOff val="35000"/>
                  </a:schemeClr>
                </a:solidFill>
                <a:latin typeface="Oswald" charset="0"/>
              </a:rPr>
              <a:t>Cantidad de Personal:</a:t>
            </a:r>
            <a:endParaRPr lang="es-SV" sz="1200" dirty="0">
              <a:solidFill>
                <a:schemeClr val="tx1">
                  <a:lumMod val="65000"/>
                  <a:lumOff val="35000"/>
                </a:schemeClr>
              </a:solidFill>
              <a:latin typeface="Oswald" charset="0"/>
            </a:endParaRPr>
          </a:p>
          <a:p>
            <a:pPr lvl="0" algn="ctr"/>
            <a:r>
              <a:rPr lang="es-SV" sz="1200" dirty="0" smtClean="0">
                <a:solidFill>
                  <a:schemeClr val="tx1">
                    <a:lumMod val="65000"/>
                    <a:lumOff val="35000"/>
                  </a:schemeClr>
                </a:solidFill>
                <a:latin typeface="Oswald" charset="0"/>
              </a:rPr>
              <a:t>Personal Femenino: 6		Personal Masculino: 4</a:t>
            </a:r>
          </a:p>
          <a:p>
            <a:pPr marL="285750" lvl="0" indent="-285750" algn="ctr">
              <a:buFont typeface="Wingdings" pitchFamily="2" charset="2"/>
              <a:buChar char="q"/>
            </a:pPr>
            <a:endParaRPr lang="es-SV" sz="1200" dirty="0" smtClean="0">
              <a:solidFill>
                <a:srgbClr val="FFFFFF"/>
              </a:solidFill>
              <a:latin typeface="Oswald" charset="0"/>
            </a:endParaRPr>
          </a:p>
        </p:txBody>
      </p:sp>
      <p:pic>
        <p:nvPicPr>
          <p:cNvPr id="6" name="5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5" name="Shape 229"/>
          <p:cNvSpPr txBox="1">
            <a:spLocks/>
          </p:cNvSpPr>
          <p:nvPr/>
        </p:nvSpPr>
        <p:spPr>
          <a:xfrm>
            <a:off x="1043608" y="267494"/>
            <a:ext cx="714972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tx1">
                    <a:lumMod val="65000"/>
                    <a:lumOff val="35000"/>
                  </a:schemeClr>
                </a:solidFill>
                <a:effectLst>
                  <a:outerShdw blurRad="38100" dist="38100" dir="2700000" algn="tl">
                    <a:srgbClr val="000000">
                      <a:alpha val="43137"/>
                    </a:srgbClr>
                  </a:outerShdw>
                </a:effectLst>
              </a:rPr>
              <a:t>Funcionario Responsable: </a:t>
            </a:r>
            <a:endParaRPr lang="es-SV" sz="1400" b="1" dirty="0" smtClean="0">
              <a:solidFill>
                <a:schemeClr val="tx1">
                  <a:lumMod val="65000"/>
                  <a:lumOff val="35000"/>
                </a:schemeClr>
              </a:solidFill>
              <a:effectLst>
                <a:outerShdw blurRad="38100" dist="38100" dir="2700000" algn="tl">
                  <a:srgbClr val="000000">
                    <a:alpha val="43137"/>
                  </a:srgbClr>
                </a:outerShdw>
              </a:effectLst>
            </a:endParaRPr>
          </a:p>
          <a:p>
            <a:pPr algn="just">
              <a:buNone/>
            </a:pPr>
            <a:r>
              <a:rPr lang="es-SV" sz="1400" b="1" dirty="0" smtClean="0">
                <a:solidFill>
                  <a:schemeClr val="tx1">
                    <a:lumMod val="65000"/>
                    <a:lumOff val="35000"/>
                  </a:schemeClr>
                </a:solidFill>
                <a:effectLst>
                  <a:outerShdw blurRad="38100" dist="38100" dir="2700000" algn="tl">
                    <a:srgbClr val="000000">
                      <a:alpha val="43137"/>
                    </a:srgbClr>
                  </a:outerShdw>
                </a:effectLst>
              </a:rPr>
              <a:t>Licda. Miriam Elizabeth Ruiz de Flores. Directora del Consejo Criminológico Regional Oriental</a:t>
            </a:r>
            <a:endParaRPr lang="es-ES" sz="1250" dirty="0" smtClean="0">
              <a:solidFill>
                <a:schemeClr val="tx1">
                  <a:lumMod val="65000"/>
                  <a:lumOff val="3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23822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30"/>
          <p:cNvSpPr/>
          <p:nvPr/>
        </p:nvSpPr>
        <p:spPr>
          <a:xfrm>
            <a:off x="395536" y="51470"/>
            <a:ext cx="8282075" cy="4968552"/>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b="1" dirty="0" smtClean="0">
                <a:solidFill>
                  <a:schemeClr val="tx1">
                    <a:lumMod val="65000"/>
                    <a:lumOff val="35000"/>
                  </a:schemeClr>
                </a:solidFill>
                <a:latin typeface="Oswald" charset="0"/>
              </a:rPr>
              <a:t>Consejo Criminológico Regional Paracentral. </a:t>
            </a:r>
          </a:p>
          <a:p>
            <a:pPr marL="285750" lvl="0" indent="-285750" algn="ctr">
              <a:buFont typeface="Wingdings" pitchFamily="2" charset="2"/>
              <a:buChar char="q"/>
            </a:pPr>
            <a:endParaRPr lang="es-SV" b="1" dirty="0">
              <a:solidFill>
                <a:schemeClr val="tx1">
                  <a:lumMod val="65000"/>
                  <a:lumOff val="35000"/>
                </a:schemeClr>
              </a:solidFill>
              <a:latin typeface="Oswald" charset="0"/>
            </a:endParaRPr>
          </a:p>
          <a:p>
            <a:pPr lvl="0" algn="ctr"/>
            <a:endParaRPr lang="es-SV" b="1" dirty="0">
              <a:solidFill>
                <a:schemeClr val="tx1">
                  <a:lumMod val="65000"/>
                  <a:lumOff val="35000"/>
                </a:schemeClr>
              </a:solidFill>
              <a:latin typeface="Oswald" charset="0"/>
            </a:endParaRPr>
          </a:p>
          <a:p>
            <a:pPr lvl="0"/>
            <a:r>
              <a:rPr lang="es-SV" dirty="0" smtClean="0">
                <a:solidFill>
                  <a:schemeClr val="tx1">
                    <a:lumMod val="65000"/>
                    <a:lumOff val="35000"/>
                  </a:schemeClr>
                </a:solidFill>
                <a:latin typeface="Oswald" charset="0"/>
              </a:rPr>
              <a:t>Le corresponde:</a:t>
            </a:r>
          </a:p>
          <a:p>
            <a:pPr marL="228600" lvl="0" indent="-228600" algn="just">
              <a:buAutoNum type="alphaLcPeriod"/>
            </a:pPr>
            <a:r>
              <a:rPr lang="es-SV" sz="1200" dirty="0" smtClean="0">
                <a:solidFill>
                  <a:schemeClr val="tx1">
                    <a:lumMod val="65000"/>
                    <a:lumOff val="35000"/>
                  </a:schemeClr>
                </a:solidFill>
                <a:latin typeface="Oswald" charset="0"/>
              </a:rPr>
              <a:t>Determinar la </a:t>
            </a:r>
            <a:r>
              <a:rPr lang="es-SV" sz="1200" dirty="0">
                <a:solidFill>
                  <a:schemeClr val="tx1">
                    <a:lumMod val="65000"/>
                    <a:lumOff val="35000"/>
                  </a:schemeClr>
                </a:solidFill>
                <a:latin typeface="Oswald" charset="0"/>
              </a:rPr>
              <a:t>ubicación inicial que le corresponde a cada interno al ingresar al </a:t>
            </a:r>
            <a:r>
              <a:rPr lang="es-SV" sz="1200" dirty="0" smtClean="0">
                <a:solidFill>
                  <a:schemeClr val="tx1">
                    <a:lumMod val="65000"/>
                    <a:lumOff val="35000"/>
                  </a:schemeClr>
                </a:solidFill>
                <a:latin typeface="Oswald" charset="0"/>
              </a:rPr>
              <a:t>sistema penitenciario</a:t>
            </a:r>
            <a:r>
              <a:rPr lang="es-SV" sz="1200" dirty="0">
                <a:solidFill>
                  <a:schemeClr val="tx1">
                    <a:lumMod val="65000"/>
                    <a:lumOff val="35000"/>
                  </a:schemeClr>
                </a:solidFill>
                <a:latin typeface="Oswald" charset="0"/>
              </a:rPr>
              <a:t>, en base al estudio de sus condiciones </a:t>
            </a:r>
            <a:r>
              <a:rPr lang="es-SV" sz="1200" dirty="0" smtClean="0">
                <a:solidFill>
                  <a:schemeClr val="tx1">
                    <a:lumMod val="65000"/>
                    <a:lumOff val="35000"/>
                  </a:schemeClr>
                </a:solidFill>
                <a:latin typeface="Oswald" charset="0"/>
              </a:rPr>
              <a:t>personajes.</a:t>
            </a:r>
          </a:p>
          <a:p>
            <a:pPr marL="228600" lvl="0" indent="-228600" algn="just">
              <a:buAutoNum type="alphaLcPeriod"/>
            </a:pPr>
            <a:r>
              <a:rPr lang="es-SV" sz="1200" dirty="0" smtClean="0">
                <a:solidFill>
                  <a:schemeClr val="tx1">
                    <a:lumMod val="65000"/>
                    <a:lumOff val="35000"/>
                  </a:schemeClr>
                </a:solidFill>
                <a:latin typeface="Oswald" charset="0"/>
              </a:rPr>
              <a:t>Determinar </a:t>
            </a:r>
            <a:r>
              <a:rPr lang="es-SV" sz="1200" dirty="0">
                <a:solidFill>
                  <a:schemeClr val="tx1">
                    <a:lumMod val="65000"/>
                    <a:lumOff val="35000"/>
                  </a:schemeClr>
                </a:solidFill>
                <a:latin typeface="Oswald" charset="0"/>
              </a:rPr>
              <a:t>el régimen de ejecuciones de la pena y medidas de seguridad, así como </a:t>
            </a:r>
            <a:r>
              <a:rPr lang="es-SV" sz="1200" dirty="0" smtClean="0">
                <a:solidFill>
                  <a:schemeClr val="tx1">
                    <a:lumMod val="65000"/>
                    <a:lumOff val="35000"/>
                  </a:schemeClr>
                </a:solidFill>
                <a:latin typeface="Oswald" charset="0"/>
              </a:rPr>
              <a:t>el tratamiento </a:t>
            </a:r>
            <a:r>
              <a:rPr lang="es-SV" sz="1200" dirty="0">
                <a:solidFill>
                  <a:schemeClr val="tx1">
                    <a:lumMod val="65000"/>
                    <a:lumOff val="35000"/>
                  </a:schemeClr>
                </a:solidFill>
                <a:latin typeface="Oswald" charset="0"/>
              </a:rPr>
              <a:t>de cada penado según sus </a:t>
            </a:r>
            <a:r>
              <a:rPr lang="es-SV" sz="1200" dirty="0" smtClean="0">
                <a:solidFill>
                  <a:schemeClr val="tx1">
                    <a:lumMod val="65000"/>
                    <a:lumOff val="35000"/>
                  </a:schemeClr>
                </a:solidFill>
                <a:latin typeface="Oswald" charset="0"/>
              </a:rPr>
              <a:t>necesidades.</a:t>
            </a:r>
          </a:p>
          <a:p>
            <a:pPr marL="228600" lvl="0" indent="-228600" algn="just">
              <a:buAutoNum type="alphaLcPeriod"/>
            </a:pPr>
            <a:r>
              <a:rPr lang="es-SV" sz="1200" dirty="0" smtClean="0">
                <a:solidFill>
                  <a:schemeClr val="tx1">
                    <a:lumMod val="65000"/>
                    <a:lumOff val="35000"/>
                  </a:schemeClr>
                </a:solidFill>
                <a:latin typeface="Oswald" charset="0"/>
              </a:rPr>
              <a:t>Decidir </a:t>
            </a:r>
            <a:r>
              <a:rPr lang="es-SV" sz="1200" dirty="0">
                <a:solidFill>
                  <a:schemeClr val="tx1">
                    <a:lumMod val="65000"/>
                    <a:lumOff val="35000"/>
                  </a:schemeClr>
                </a:solidFill>
                <a:latin typeface="Oswald" charset="0"/>
              </a:rPr>
              <a:t>el avance o regresión de los penados dentro delas diferentes etapas del </a:t>
            </a:r>
            <a:r>
              <a:rPr lang="es-SV" sz="1200" dirty="0" smtClean="0">
                <a:solidFill>
                  <a:schemeClr val="tx1">
                    <a:lumMod val="65000"/>
                    <a:lumOff val="35000"/>
                  </a:schemeClr>
                </a:solidFill>
                <a:latin typeface="Oswald" charset="0"/>
              </a:rPr>
              <a:t>sistema progresivo</a:t>
            </a:r>
            <a:r>
              <a:rPr lang="es-SV" sz="1200" dirty="0">
                <a:solidFill>
                  <a:schemeClr val="tx1">
                    <a:lumMod val="65000"/>
                    <a:lumOff val="35000"/>
                  </a:schemeClr>
                </a:solidFill>
                <a:latin typeface="Oswald" charset="0"/>
              </a:rPr>
              <a:t>, y su clasificación en los distintos tipos de centros, según sus </a:t>
            </a:r>
            <a:r>
              <a:rPr lang="es-SV" sz="1200" dirty="0" smtClean="0">
                <a:solidFill>
                  <a:schemeClr val="tx1">
                    <a:lumMod val="65000"/>
                    <a:lumOff val="35000"/>
                  </a:schemeClr>
                </a:solidFill>
                <a:latin typeface="Oswald" charset="0"/>
              </a:rPr>
              <a:t>condiciones personales.</a:t>
            </a:r>
          </a:p>
          <a:p>
            <a:pPr marL="228600" lvl="0" indent="-228600" algn="just">
              <a:buAutoNum type="alphaLcPeriod"/>
            </a:pPr>
            <a:r>
              <a:rPr lang="es-SV" sz="1200" dirty="0" smtClean="0">
                <a:solidFill>
                  <a:schemeClr val="tx1">
                    <a:lumMod val="65000"/>
                    <a:lumOff val="35000"/>
                  </a:schemeClr>
                </a:solidFill>
                <a:latin typeface="Oswald" charset="0"/>
              </a:rPr>
              <a:t>Proponer </a:t>
            </a:r>
            <a:r>
              <a:rPr lang="es-SV" sz="1200" dirty="0">
                <a:solidFill>
                  <a:schemeClr val="tx1">
                    <a:lumMod val="65000"/>
                    <a:lumOff val="35000"/>
                  </a:schemeClr>
                </a:solidFill>
                <a:latin typeface="Oswald" charset="0"/>
              </a:rPr>
              <a:t>al Juez de Vigilancia Penitenciaria y de Ejecución de la Pena la concesión </a:t>
            </a:r>
            <a:r>
              <a:rPr lang="es-SV" sz="1200" dirty="0" smtClean="0">
                <a:solidFill>
                  <a:schemeClr val="tx1">
                    <a:lumMod val="65000"/>
                    <a:lumOff val="35000"/>
                  </a:schemeClr>
                </a:solidFill>
                <a:latin typeface="Oswald" charset="0"/>
              </a:rPr>
              <a:t>del beneficio </a:t>
            </a:r>
            <a:r>
              <a:rPr lang="es-SV" sz="1200" dirty="0">
                <a:solidFill>
                  <a:schemeClr val="tx1">
                    <a:lumMod val="65000"/>
                    <a:lumOff val="35000"/>
                  </a:schemeClr>
                </a:solidFill>
                <a:latin typeface="Oswald" charset="0"/>
              </a:rPr>
              <a:t>de libertad condicional anticipada, a favor de los condenados que reúnan </a:t>
            </a:r>
            <a:r>
              <a:rPr lang="es-SV" sz="1200" dirty="0" smtClean="0">
                <a:solidFill>
                  <a:schemeClr val="tx1">
                    <a:lumMod val="65000"/>
                    <a:lumOff val="35000"/>
                  </a:schemeClr>
                </a:solidFill>
                <a:latin typeface="Oswald" charset="0"/>
              </a:rPr>
              <a:t>los requisitos </a:t>
            </a:r>
            <a:r>
              <a:rPr lang="es-SV" sz="1200" dirty="0">
                <a:solidFill>
                  <a:schemeClr val="tx1">
                    <a:lumMod val="65000"/>
                    <a:lumOff val="35000"/>
                  </a:schemeClr>
                </a:solidFill>
                <a:latin typeface="Oswald" charset="0"/>
              </a:rPr>
              <a:t>que establece el Código </a:t>
            </a:r>
            <a:r>
              <a:rPr lang="es-SV" sz="1200" dirty="0" smtClean="0">
                <a:solidFill>
                  <a:schemeClr val="tx1">
                    <a:lumMod val="65000"/>
                    <a:lumOff val="35000"/>
                  </a:schemeClr>
                </a:solidFill>
                <a:latin typeface="Oswald" charset="0"/>
              </a:rPr>
              <a:t>Penal.</a:t>
            </a:r>
          </a:p>
          <a:p>
            <a:pPr marL="228600" lvl="0" indent="-228600" algn="just">
              <a:buAutoNum type="alphaLcPeriod"/>
            </a:pPr>
            <a:r>
              <a:rPr lang="es-SV" sz="1200" dirty="0" smtClean="0">
                <a:solidFill>
                  <a:schemeClr val="tx1">
                    <a:lumMod val="65000"/>
                    <a:lumOff val="35000"/>
                  </a:schemeClr>
                </a:solidFill>
                <a:latin typeface="Oswald" charset="0"/>
              </a:rPr>
              <a:t>Supervisar </a:t>
            </a:r>
            <a:r>
              <a:rPr lang="es-SV" sz="1200" dirty="0">
                <a:solidFill>
                  <a:schemeClr val="tx1">
                    <a:lumMod val="65000"/>
                    <a:lumOff val="35000"/>
                  </a:schemeClr>
                </a:solidFill>
                <a:latin typeface="Oswald" charset="0"/>
              </a:rPr>
              <a:t>que los Equipos Técnicos Criminológicos de los Centros cumplan con </a:t>
            </a:r>
            <a:r>
              <a:rPr lang="es-SV" sz="1200" dirty="0" smtClean="0">
                <a:solidFill>
                  <a:schemeClr val="tx1">
                    <a:lumMod val="65000"/>
                    <a:lumOff val="35000"/>
                  </a:schemeClr>
                </a:solidFill>
                <a:latin typeface="Oswald" charset="0"/>
              </a:rPr>
              <a:t>la apertura </a:t>
            </a:r>
            <a:r>
              <a:rPr lang="es-SV" sz="1200" dirty="0">
                <a:solidFill>
                  <a:schemeClr val="tx1">
                    <a:lumMod val="65000"/>
                    <a:lumOff val="35000"/>
                  </a:schemeClr>
                </a:solidFill>
                <a:latin typeface="Oswald" charset="0"/>
              </a:rPr>
              <a:t>y seguimiento del expediente único de todo </a:t>
            </a:r>
            <a:r>
              <a:rPr lang="es-SV" sz="1200" dirty="0" smtClean="0">
                <a:solidFill>
                  <a:schemeClr val="tx1">
                    <a:lumMod val="65000"/>
                    <a:lumOff val="35000"/>
                  </a:schemeClr>
                </a:solidFill>
                <a:latin typeface="Oswald" charset="0"/>
              </a:rPr>
              <a:t>interno.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las funciones y actividades de los Equipos Técnicos Criminológicos de </a:t>
            </a:r>
            <a:r>
              <a:rPr lang="es-SV" sz="1200" dirty="0" smtClean="0">
                <a:solidFill>
                  <a:schemeClr val="tx1">
                    <a:lumMod val="65000"/>
                    <a:lumOff val="35000"/>
                  </a:schemeClr>
                </a:solidFill>
                <a:latin typeface="Oswald" charset="0"/>
              </a:rPr>
              <a:t>los Centros </a:t>
            </a:r>
            <a:r>
              <a:rPr lang="es-SV" sz="1200" dirty="0">
                <a:solidFill>
                  <a:schemeClr val="tx1">
                    <a:lumMod val="65000"/>
                    <a:lumOff val="35000"/>
                  </a:schemeClr>
                </a:solidFill>
                <a:latin typeface="Oswald" charset="0"/>
              </a:rPr>
              <a:t>con los Patronatos y Asociaciones civiles de asistencia a internos y </a:t>
            </a:r>
            <a:r>
              <a:rPr lang="es-SV" sz="1200" dirty="0" smtClean="0">
                <a:solidFill>
                  <a:schemeClr val="tx1">
                    <a:lumMod val="65000"/>
                    <a:lumOff val="35000"/>
                  </a:schemeClr>
                </a:solidFill>
                <a:latin typeface="Oswald" charset="0"/>
              </a:rPr>
              <a:t>liberados.</a:t>
            </a:r>
          </a:p>
          <a:p>
            <a:pPr marL="228600" lvl="0" indent="-228600" algn="just">
              <a:buAutoNum type="alphaLcPeriod"/>
            </a:pPr>
            <a:r>
              <a:rPr lang="es-SV" sz="1200" dirty="0" smtClean="0">
                <a:solidFill>
                  <a:schemeClr val="tx1">
                    <a:lumMod val="65000"/>
                    <a:lumOff val="35000"/>
                  </a:schemeClr>
                </a:solidFill>
                <a:latin typeface="Oswald" charset="0"/>
              </a:rPr>
              <a:t>Colaborar </a:t>
            </a:r>
            <a:r>
              <a:rPr lang="es-SV" sz="1200" dirty="0">
                <a:solidFill>
                  <a:schemeClr val="tx1">
                    <a:lumMod val="65000"/>
                    <a:lumOff val="35000"/>
                  </a:schemeClr>
                </a:solidFill>
                <a:latin typeface="Oswald" charset="0"/>
              </a:rPr>
              <a:t>en campañas que tengan por objeto prevenir el </a:t>
            </a:r>
            <a:r>
              <a:rPr lang="es-SV" sz="1200" dirty="0" smtClean="0">
                <a:solidFill>
                  <a:schemeClr val="tx1">
                    <a:lumMod val="65000"/>
                    <a:lumOff val="35000"/>
                  </a:schemeClr>
                </a:solidFill>
                <a:latin typeface="Oswald" charset="0"/>
              </a:rPr>
              <a:t>delito.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con los Equipos Técnicos Criminológicos de los Centros, las acciones </a:t>
            </a:r>
            <a:r>
              <a:rPr lang="es-SV" sz="1200" dirty="0" smtClean="0">
                <a:solidFill>
                  <a:schemeClr val="tx1">
                    <a:lumMod val="65000"/>
                    <a:lumOff val="35000"/>
                  </a:schemeClr>
                </a:solidFill>
                <a:latin typeface="Oswald" charset="0"/>
              </a:rPr>
              <a:t>que contribuyan </a:t>
            </a:r>
            <a:r>
              <a:rPr lang="es-SV" sz="1200" dirty="0">
                <a:solidFill>
                  <a:schemeClr val="tx1">
                    <a:lumMod val="65000"/>
                    <a:lumOff val="35000"/>
                  </a:schemeClr>
                </a:solidFill>
                <a:latin typeface="Oswald" charset="0"/>
              </a:rPr>
              <a:t>al desarrollo integral de internos y liberados</a:t>
            </a:r>
            <a:r>
              <a:rPr lang="es-SV" sz="1200" dirty="0" smtClean="0">
                <a:solidFill>
                  <a:schemeClr val="tx1">
                    <a:lumMod val="65000"/>
                    <a:lumOff val="35000"/>
                  </a:schemeClr>
                </a:solidFill>
                <a:latin typeface="Oswald" charset="0"/>
              </a:rPr>
              <a:t>. </a:t>
            </a:r>
            <a:r>
              <a:rPr lang="es-SV" sz="1200" dirty="0">
                <a:solidFill>
                  <a:schemeClr val="tx1">
                    <a:lumMod val="65000"/>
                    <a:lumOff val="35000"/>
                  </a:schemeClr>
                </a:solidFill>
                <a:latin typeface="Oswald" charset="0"/>
              </a:rPr>
              <a:t>Colaborar con la Subdirección General, en promover actividades orientadas a mejorar</a:t>
            </a:r>
          </a:p>
          <a:p>
            <a:pPr marL="228600" lvl="0" indent="-228600" algn="just">
              <a:buAutoNum type="alphaLcPeriod"/>
            </a:pPr>
            <a:r>
              <a:rPr lang="es-SV" sz="1200" dirty="0">
                <a:solidFill>
                  <a:schemeClr val="tx1">
                    <a:lumMod val="65000"/>
                    <a:lumOff val="35000"/>
                  </a:schemeClr>
                </a:solidFill>
                <a:latin typeface="Oswald" charset="0"/>
              </a:rPr>
              <a:t>la satisfacción de necesidades básicas de los </a:t>
            </a:r>
            <a:r>
              <a:rPr lang="es-SV" sz="1200" dirty="0" smtClean="0">
                <a:solidFill>
                  <a:schemeClr val="tx1">
                    <a:lumMod val="65000"/>
                    <a:lumOff val="35000"/>
                  </a:schemeClr>
                </a:solidFill>
                <a:latin typeface="Oswald" charset="0"/>
              </a:rPr>
              <a:t>internos.</a:t>
            </a:r>
          </a:p>
          <a:p>
            <a:pPr marL="228600" lvl="0" indent="-228600" algn="just">
              <a:buAutoNum type="alphaLcPeriod"/>
            </a:pPr>
            <a:r>
              <a:rPr lang="es-SV" sz="1200" dirty="0" smtClean="0">
                <a:solidFill>
                  <a:schemeClr val="tx1">
                    <a:lumMod val="65000"/>
                    <a:lumOff val="35000"/>
                  </a:schemeClr>
                </a:solidFill>
                <a:latin typeface="Oswald" charset="0"/>
              </a:rPr>
              <a:t>Desarrollar </a:t>
            </a:r>
            <a:r>
              <a:rPr lang="es-SV" sz="1200" dirty="0">
                <a:solidFill>
                  <a:schemeClr val="tx1">
                    <a:lumMod val="65000"/>
                    <a:lumOff val="35000"/>
                  </a:schemeClr>
                </a:solidFill>
                <a:latin typeface="Oswald" charset="0"/>
              </a:rPr>
              <a:t>actividades y promover la ejecución de programas de sensibilización a </a:t>
            </a:r>
            <a:r>
              <a:rPr lang="es-SV" sz="1200" dirty="0" smtClean="0">
                <a:solidFill>
                  <a:schemeClr val="tx1">
                    <a:lumMod val="65000"/>
                    <a:lumOff val="35000"/>
                  </a:schemeClr>
                </a:solidFill>
                <a:latin typeface="Oswald" charset="0"/>
              </a:rPr>
              <a:t>la comunidad</a:t>
            </a:r>
            <a:r>
              <a:rPr lang="es-SV" sz="1200" dirty="0">
                <a:solidFill>
                  <a:schemeClr val="tx1">
                    <a:lumMod val="65000"/>
                    <a:lumOff val="35000"/>
                  </a:schemeClr>
                </a:solidFill>
                <a:latin typeface="Oswald" charset="0"/>
              </a:rPr>
              <a:t>, para integrar al liberado a la misma.</a:t>
            </a:r>
          </a:p>
          <a:p>
            <a:pPr marL="228600" lvl="0" indent="-228600" algn="just">
              <a:buAutoNum type="alphaLcPeriod"/>
            </a:pPr>
            <a:r>
              <a:rPr lang="es-SV" sz="1200" dirty="0" smtClean="0">
                <a:solidFill>
                  <a:schemeClr val="tx1">
                    <a:lumMod val="65000"/>
                    <a:lumOff val="35000"/>
                  </a:schemeClr>
                </a:solidFill>
                <a:latin typeface="Oswald" charset="0"/>
              </a:rPr>
              <a:t>Evaluar </a:t>
            </a:r>
            <a:r>
              <a:rPr lang="es-SV" sz="1200" dirty="0">
                <a:solidFill>
                  <a:schemeClr val="tx1">
                    <a:lumMod val="65000"/>
                    <a:lumOff val="35000"/>
                  </a:schemeClr>
                </a:solidFill>
                <a:latin typeface="Oswald" charset="0"/>
              </a:rPr>
              <a:t>cada tres meses, el trabajo de los Equipos Técnicos Criminológicos de </a:t>
            </a:r>
            <a:r>
              <a:rPr lang="es-SV" sz="1200" dirty="0" smtClean="0">
                <a:solidFill>
                  <a:schemeClr val="tx1">
                    <a:lumMod val="65000"/>
                    <a:lumOff val="35000"/>
                  </a:schemeClr>
                </a:solidFill>
                <a:latin typeface="Oswald" charset="0"/>
              </a:rPr>
              <a:t>Centro e </a:t>
            </a:r>
            <a:r>
              <a:rPr lang="es-SV" sz="1200" dirty="0">
                <a:solidFill>
                  <a:schemeClr val="tx1">
                    <a:lumMod val="65000"/>
                    <a:lumOff val="35000"/>
                  </a:schemeClr>
                </a:solidFill>
                <a:latin typeface="Oswald" charset="0"/>
              </a:rPr>
              <a:t>informar al Consejo Criminológico Nacional.</a:t>
            </a:r>
          </a:p>
          <a:p>
            <a:pPr marL="228600" lvl="0" indent="-228600" algn="just">
              <a:buAutoNum type="alphaLcPeriod"/>
            </a:pPr>
            <a:r>
              <a:rPr lang="es-SV" sz="1200" dirty="0" smtClean="0">
                <a:solidFill>
                  <a:schemeClr val="tx1">
                    <a:lumMod val="65000"/>
                    <a:lumOff val="35000"/>
                  </a:schemeClr>
                </a:solidFill>
                <a:latin typeface="Oswald" charset="0"/>
              </a:rPr>
              <a:t>Velar </a:t>
            </a:r>
            <a:r>
              <a:rPr lang="es-SV" sz="1200" dirty="0">
                <a:solidFill>
                  <a:schemeClr val="tx1">
                    <a:lumMod val="65000"/>
                    <a:lumOff val="35000"/>
                  </a:schemeClr>
                </a:solidFill>
                <a:latin typeface="Oswald" charset="0"/>
              </a:rPr>
              <a:t>por que se cumplan las disposiciones de Ley Penitenciaria y el </a:t>
            </a:r>
            <a:r>
              <a:rPr lang="es-SV" sz="1200" dirty="0" smtClean="0">
                <a:solidFill>
                  <a:schemeClr val="tx1">
                    <a:lumMod val="65000"/>
                    <a:lumOff val="35000"/>
                  </a:schemeClr>
                </a:solidFill>
                <a:latin typeface="Oswald" charset="0"/>
              </a:rPr>
              <a:t>Reglamento General </a:t>
            </a:r>
            <a:r>
              <a:rPr lang="es-SV" sz="1200" dirty="0">
                <a:solidFill>
                  <a:schemeClr val="tx1">
                    <a:lumMod val="65000"/>
                    <a:lumOff val="35000"/>
                  </a:schemeClr>
                </a:solidFill>
                <a:latin typeface="Oswald" charset="0"/>
              </a:rPr>
              <a:t>de la Ley Penitenciaria.</a:t>
            </a:r>
            <a:endParaRPr lang="es-SV" sz="1200" dirty="0" smtClean="0">
              <a:solidFill>
                <a:schemeClr val="tx1">
                  <a:lumMod val="65000"/>
                  <a:lumOff val="35000"/>
                </a:schemeClr>
              </a:solidFill>
              <a:latin typeface="Oswald" charset="0"/>
            </a:endParaRPr>
          </a:p>
          <a:p>
            <a:pPr marL="228600" lvl="0" indent="-228600" algn="just">
              <a:buAutoNum type="alphaLcPeriod"/>
            </a:pPr>
            <a:endParaRPr lang="es-SV" sz="1200" dirty="0">
              <a:solidFill>
                <a:schemeClr val="tx1">
                  <a:lumMod val="65000"/>
                  <a:lumOff val="35000"/>
                </a:schemeClr>
              </a:solidFill>
              <a:latin typeface="Oswald" charset="0"/>
            </a:endParaRPr>
          </a:p>
          <a:p>
            <a:pPr lvl="0" algn="just"/>
            <a:r>
              <a:rPr lang="es-SV" sz="1200" dirty="0" smtClean="0">
                <a:solidFill>
                  <a:schemeClr val="tx1">
                    <a:lumMod val="65000"/>
                    <a:lumOff val="35000"/>
                  </a:schemeClr>
                </a:solidFill>
                <a:latin typeface="Oswald" charset="0"/>
              </a:rPr>
              <a:t>Cantidad de Personal:</a:t>
            </a:r>
            <a:endParaRPr lang="es-SV" sz="1200" dirty="0">
              <a:solidFill>
                <a:schemeClr val="tx1">
                  <a:lumMod val="65000"/>
                  <a:lumOff val="35000"/>
                </a:schemeClr>
              </a:solidFill>
              <a:latin typeface="Oswald" charset="0"/>
            </a:endParaRPr>
          </a:p>
          <a:p>
            <a:pPr lvl="0" algn="ctr"/>
            <a:r>
              <a:rPr lang="es-SV" sz="1200" dirty="0" smtClean="0">
                <a:solidFill>
                  <a:schemeClr val="tx1">
                    <a:lumMod val="65000"/>
                    <a:lumOff val="35000"/>
                  </a:schemeClr>
                </a:solidFill>
                <a:latin typeface="Oswald" charset="0"/>
              </a:rPr>
              <a:t>Personal Femenino: 5		Personal Masculino: 5</a:t>
            </a:r>
          </a:p>
          <a:p>
            <a:pPr marL="285750" lvl="0" indent="-285750" algn="ctr">
              <a:buFont typeface="Wingdings" pitchFamily="2" charset="2"/>
              <a:buChar char="q"/>
            </a:pPr>
            <a:endParaRPr lang="es-SV" sz="1200" dirty="0" smtClean="0">
              <a:solidFill>
                <a:srgbClr val="FFFFFF"/>
              </a:solidFill>
              <a:latin typeface="Oswald" charset="0"/>
            </a:endParaRPr>
          </a:p>
        </p:txBody>
      </p:sp>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467543" y="267494"/>
            <a:ext cx="8168999"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tx1">
                    <a:lumMod val="65000"/>
                    <a:lumOff val="35000"/>
                  </a:schemeClr>
                </a:solidFill>
                <a:effectLst>
                  <a:outerShdw blurRad="38100" dist="38100" dir="2700000" algn="tl">
                    <a:srgbClr val="000000">
                      <a:alpha val="43137"/>
                    </a:srgbClr>
                  </a:outerShdw>
                </a:effectLst>
              </a:rPr>
              <a:t>Funcionario Responsable: </a:t>
            </a:r>
            <a:endParaRPr lang="es-SV" sz="1400" b="1" dirty="0" smtClean="0">
              <a:solidFill>
                <a:schemeClr val="tx1">
                  <a:lumMod val="65000"/>
                  <a:lumOff val="35000"/>
                </a:schemeClr>
              </a:solidFill>
              <a:effectLst>
                <a:outerShdw blurRad="38100" dist="38100" dir="2700000" algn="tl">
                  <a:srgbClr val="000000">
                    <a:alpha val="43137"/>
                  </a:srgbClr>
                </a:outerShdw>
              </a:effectLst>
            </a:endParaRPr>
          </a:p>
          <a:p>
            <a:pPr algn="just">
              <a:buNone/>
            </a:pPr>
            <a:r>
              <a:rPr lang="es-SV" sz="1400" b="1" dirty="0" smtClean="0">
                <a:solidFill>
                  <a:schemeClr val="tx1">
                    <a:lumMod val="65000"/>
                    <a:lumOff val="35000"/>
                  </a:schemeClr>
                </a:solidFill>
                <a:effectLst>
                  <a:outerShdw blurRad="38100" dist="38100" dir="2700000" algn="tl">
                    <a:srgbClr val="000000">
                      <a:alpha val="43137"/>
                    </a:srgbClr>
                  </a:outerShdw>
                </a:effectLst>
              </a:rPr>
              <a:t>Licda. Margarita del Rosario Cárcamo Guzmán. Director del Consejo Criminológico Regional Paracentral</a:t>
            </a:r>
            <a:endParaRPr lang="es-ES" sz="1250" dirty="0" smtClean="0">
              <a:solidFill>
                <a:schemeClr val="tx1">
                  <a:lumMod val="65000"/>
                  <a:lumOff val="3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67082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30"/>
          <p:cNvSpPr/>
          <p:nvPr/>
        </p:nvSpPr>
        <p:spPr>
          <a:xfrm>
            <a:off x="395536" y="339502"/>
            <a:ext cx="8282075" cy="470105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b="1" dirty="0" smtClean="0">
                <a:solidFill>
                  <a:schemeClr val="tx1">
                    <a:lumMod val="65000"/>
                    <a:lumOff val="35000"/>
                  </a:schemeClr>
                </a:solidFill>
                <a:latin typeface="Oswald" charset="0"/>
              </a:rPr>
              <a:t>Consejo Criminológico Regional Occidental A. </a:t>
            </a:r>
          </a:p>
          <a:p>
            <a:pPr marL="285750" lvl="0" indent="-285750" algn="ctr">
              <a:buFont typeface="Wingdings" pitchFamily="2" charset="2"/>
              <a:buChar char="q"/>
            </a:pPr>
            <a:endParaRPr lang="es-SV" b="1" dirty="0">
              <a:solidFill>
                <a:schemeClr val="tx1">
                  <a:lumMod val="65000"/>
                  <a:lumOff val="35000"/>
                </a:schemeClr>
              </a:solidFill>
              <a:latin typeface="Oswald" charset="0"/>
            </a:endParaRPr>
          </a:p>
          <a:p>
            <a:pPr marL="285750" lvl="0" indent="-285750" algn="ctr">
              <a:buFont typeface="Wingdings" pitchFamily="2" charset="2"/>
              <a:buChar char="q"/>
            </a:pPr>
            <a:endParaRPr lang="es-SV" b="1" dirty="0" smtClean="0">
              <a:solidFill>
                <a:schemeClr val="tx1">
                  <a:lumMod val="65000"/>
                  <a:lumOff val="35000"/>
                </a:schemeClr>
              </a:solidFill>
              <a:latin typeface="Oswald" charset="0"/>
            </a:endParaRPr>
          </a:p>
          <a:p>
            <a:pPr lvl="0"/>
            <a:r>
              <a:rPr lang="es-SV" dirty="0" smtClean="0">
                <a:solidFill>
                  <a:schemeClr val="tx1">
                    <a:lumMod val="65000"/>
                    <a:lumOff val="35000"/>
                  </a:schemeClr>
                </a:solidFill>
                <a:latin typeface="Oswald" charset="0"/>
              </a:rPr>
              <a:t>Le corresponde:</a:t>
            </a:r>
          </a:p>
          <a:p>
            <a:pPr marL="228600" lvl="0" indent="-228600" algn="just">
              <a:buAutoNum type="alphaLcPeriod"/>
            </a:pPr>
            <a:r>
              <a:rPr lang="es-SV" sz="1200" dirty="0" smtClean="0">
                <a:solidFill>
                  <a:schemeClr val="tx1">
                    <a:lumMod val="65000"/>
                    <a:lumOff val="35000"/>
                  </a:schemeClr>
                </a:solidFill>
                <a:latin typeface="Oswald" charset="0"/>
              </a:rPr>
              <a:t>Determinar la </a:t>
            </a:r>
            <a:r>
              <a:rPr lang="es-SV" sz="1200" dirty="0">
                <a:solidFill>
                  <a:schemeClr val="tx1">
                    <a:lumMod val="65000"/>
                    <a:lumOff val="35000"/>
                  </a:schemeClr>
                </a:solidFill>
                <a:latin typeface="Oswald" charset="0"/>
              </a:rPr>
              <a:t>ubicación inicial que le corresponde a cada interno al ingresar al </a:t>
            </a:r>
            <a:r>
              <a:rPr lang="es-SV" sz="1200" dirty="0" smtClean="0">
                <a:solidFill>
                  <a:schemeClr val="tx1">
                    <a:lumMod val="65000"/>
                    <a:lumOff val="35000"/>
                  </a:schemeClr>
                </a:solidFill>
                <a:latin typeface="Oswald" charset="0"/>
              </a:rPr>
              <a:t>sistema penitenciario</a:t>
            </a:r>
            <a:r>
              <a:rPr lang="es-SV" sz="1200" dirty="0">
                <a:solidFill>
                  <a:schemeClr val="tx1">
                    <a:lumMod val="65000"/>
                    <a:lumOff val="35000"/>
                  </a:schemeClr>
                </a:solidFill>
                <a:latin typeface="Oswald" charset="0"/>
              </a:rPr>
              <a:t>, en base al estudio de sus condiciones </a:t>
            </a:r>
            <a:r>
              <a:rPr lang="es-SV" sz="1200" dirty="0" smtClean="0">
                <a:solidFill>
                  <a:schemeClr val="tx1">
                    <a:lumMod val="65000"/>
                    <a:lumOff val="35000"/>
                  </a:schemeClr>
                </a:solidFill>
                <a:latin typeface="Oswald" charset="0"/>
              </a:rPr>
              <a:t>personajes.</a:t>
            </a:r>
          </a:p>
          <a:p>
            <a:pPr marL="228600" lvl="0" indent="-228600" algn="just">
              <a:buAutoNum type="alphaLcPeriod"/>
            </a:pPr>
            <a:r>
              <a:rPr lang="es-SV" sz="1200" dirty="0" smtClean="0">
                <a:solidFill>
                  <a:schemeClr val="tx1">
                    <a:lumMod val="65000"/>
                    <a:lumOff val="35000"/>
                  </a:schemeClr>
                </a:solidFill>
                <a:latin typeface="Oswald" charset="0"/>
              </a:rPr>
              <a:t>Determinar </a:t>
            </a:r>
            <a:r>
              <a:rPr lang="es-SV" sz="1200" dirty="0">
                <a:solidFill>
                  <a:schemeClr val="tx1">
                    <a:lumMod val="65000"/>
                    <a:lumOff val="35000"/>
                  </a:schemeClr>
                </a:solidFill>
                <a:latin typeface="Oswald" charset="0"/>
              </a:rPr>
              <a:t>el régimen de ejecuciones de la pena y medidas de seguridad, así como </a:t>
            </a:r>
            <a:r>
              <a:rPr lang="es-SV" sz="1200" dirty="0" smtClean="0">
                <a:solidFill>
                  <a:schemeClr val="tx1">
                    <a:lumMod val="65000"/>
                    <a:lumOff val="35000"/>
                  </a:schemeClr>
                </a:solidFill>
                <a:latin typeface="Oswald" charset="0"/>
              </a:rPr>
              <a:t>el tratamiento </a:t>
            </a:r>
            <a:r>
              <a:rPr lang="es-SV" sz="1200" dirty="0">
                <a:solidFill>
                  <a:schemeClr val="tx1">
                    <a:lumMod val="65000"/>
                    <a:lumOff val="35000"/>
                  </a:schemeClr>
                </a:solidFill>
                <a:latin typeface="Oswald" charset="0"/>
              </a:rPr>
              <a:t>de cada penado según sus </a:t>
            </a:r>
            <a:r>
              <a:rPr lang="es-SV" sz="1200" dirty="0" smtClean="0">
                <a:solidFill>
                  <a:schemeClr val="tx1">
                    <a:lumMod val="65000"/>
                    <a:lumOff val="35000"/>
                  </a:schemeClr>
                </a:solidFill>
                <a:latin typeface="Oswald" charset="0"/>
              </a:rPr>
              <a:t>necesidades.</a:t>
            </a:r>
          </a:p>
          <a:p>
            <a:pPr marL="228600" lvl="0" indent="-228600" algn="just">
              <a:buAutoNum type="alphaLcPeriod"/>
            </a:pPr>
            <a:r>
              <a:rPr lang="es-SV" sz="1200" dirty="0" smtClean="0">
                <a:solidFill>
                  <a:schemeClr val="tx1">
                    <a:lumMod val="65000"/>
                    <a:lumOff val="35000"/>
                  </a:schemeClr>
                </a:solidFill>
                <a:latin typeface="Oswald" charset="0"/>
              </a:rPr>
              <a:t>Decidir </a:t>
            </a:r>
            <a:r>
              <a:rPr lang="es-SV" sz="1200" dirty="0">
                <a:solidFill>
                  <a:schemeClr val="tx1">
                    <a:lumMod val="65000"/>
                    <a:lumOff val="35000"/>
                  </a:schemeClr>
                </a:solidFill>
                <a:latin typeface="Oswald" charset="0"/>
              </a:rPr>
              <a:t>el avance o regresión de los penados dentro delas diferentes etapas del </a:t>
            </a:r>
            <a:r>
              <a:rPr lang="es-SV" sz="1200" dirty="0" smtClean="0">
                <a:solidFill>
                  <a:schemeClr val="tx1">
                    <a:lumMod val="65000"/>
                    <a:lumOff val="35000"/>
                  </a:schemeClr>
                </a:solidFill>
                <a:latin typeface="Oswald" charset="0"/>
              </a:rPr>
              <a:t>sistema progresivo</a:t>
            </a:r>
            <a:r>
              <a:rPr lang="es-SV" sz="1200" dirty="0">
                <a:solidFill>
                  <a:schemeClr val="tx1">
                    <a:lumMod val="65000"/>
                    <a:lumOff val="35000"/>
                  </a:schemeClr>
                </a:solidFill>
                <a:latin typeface="Oswald" charset="0"/>
              </a:rPr>
              <a:t>, y su clasificación en los distintos tipos de centros, según sus </a:t>
            </a:r>
            <a:r>
              <a:rPr lang="es-SV" sz="1200" dirty="0" smtClean="0">
                <a:solidFill>
                  <a:schemeClr val="tx1">
                    <a:lumMod val="65000"/>
                    <a:lumOff val="35000"/>
                  </a:schemeClr>
                </a:solidFill>
                <a:latin typeface="Oswald" charset="0"/>
              </a:rPr>
              <a:t>condiciones personales.</a:t>
            </a:r>
          </a:p>
          <a:p>
            <a:pPr marL="228600" lvl="0" indent="-228600" algn="just">
              <a:buAutoNum type="alphaLcPeriod"/>
            </a:pPr>
            <a:r>
              <a:rPr lang="es-SV" sz="1200" dirty="0" smtClean="0">
                <a:solidFill>
                  <a:schemeClr val="tx1">
                    <a:lumMod val="65000"/>
                    <a:lumOff val="35000"/>
                  </a:schemeClr>
                </a:solidFill>
                <a:latin typeface="Oswald" charset="0"/>
              </a:rPr>
              <a:t>Proponer </a:t>
            </a:r>
            <a:r>
              <a:rPr lang="es-SV" sz="1200" dirty="0">
                <a:solidFill>
                  <a:schemeClr val="tx1">
                    <a:lumMod val="65000"/>
                    <a:lumOff val="35000"/>
                  </a:schemeClr>
                </a:solidFill>
                <a:latin typeface="Oswald" charset="0"/>
              </a:rPr>
              <a:t>al Juez de Vigilancia Penitenciaria y de Ejecución de la Pena la concesión </a:t>
            </a:r>
            <a:r>
              <a:rPr lang="es-SV" sz="1200" dirty="0" smtClean="0">
                <a:solidFill>
                  <a:schemeClr val="tx1">
                    <a:lumMod val="65000"/>
                    <a:lumOff val="35000"/>
                  </a:schemeClr>
                </a:solidFill>
                <a:latin typeface="Oswald" charset="0"/>
              </a:rPr>
              <a:t>del beneficio </a:t>
            </a:r>
            <a:r>
              <a:rPr lang="es-SV" sz="1200" dirty="0">
                <a:solidFill>
                  <a:schemeClr val="tx1">
                    <a:lumMod val="65000"/>
                    <a:lumOff val="35000"/>
                  </a:schemeClr>
                </a:solidFill>
                <a:latin typeface="Oswald" charset="0"/>
              </a:rPr>
              <a:t>de libertad condicional anticipada, a favor de los condenados que reúnan </a:t>
            </a:r>
            <a:r>
              <a:rPr lang="es-SV" sz="1200" dirty="0" smtClean="0">
                <a:solidFill>
                  <a:schemeClr val="tx1">
                    <a:lumMod val="65000"/>
                    <a:lumOff val="35000"/>
                  </a:schemeClr>
                </a:solidFill>
                <a:latin typeface="Oswald" charset="0"/>
              </a:rPr>
              <a:t>los requisitos </a:t>
            </a:r>
            <a:r>
              <a:rPr lang="es-SV" sz="1200" dirty="0">
                <a:solidFill>
                  <a:schemeClr val="tx1">
                    <a:lumMod val="65000"/>
                    <a:lumOff val="35000"/>
                  </a:schemeClr>
                </a:solidFill>
                <a:latin typeface="Oswald" charset="0"/>
              </a:rPr>
              <a:t>que establece el Código </a:t>
            </a:r>
            <a:r>
              <a:rPr lang="es-SV" sz="1200" dirty="0" smtClean="0">
                <a:solidFill>
                  <a:schemeClr val="tx1">
                    <a:lumMod val="65000"/>
                    <a:lumOff val="35000"/>
                  </a:schemeClr>
                </a:solidFill>
                <a:latin typeface="Oswald" charset="0"/>
              </a:rPr>
              <a:t>Penal.</a:t>
            </a:r>
          </a:p>
          <a:p>
            <a:pPr marL="228600" lvl="0" indent="-228600" algn="just">
              <a:buAutoNum type="alphaLcPeriod"/>
            </a:pPr>
            <a:r>
              <a:rPr lang="es-SV" sz="1200" dirty="0" smtClean="0">
                <a:solidFill>
                  <a:schemeClr val="tx1">
                    <a:lumMod val="65000"/>
                    <a:lumOff val="35000"/>
                  </a:schemeClr>
                </a:solidFill>
                <a:latin typeface="Oswald" charset="0"/>
              </a:rPr>
              <a:t>Supervisar </a:t>
            </a:r>
            <a:r>
              <a:rPr lang="es-SV" sz="1200" dirty="0">
                <a:solidFill>
                  <a:schemeClr val="tx1">
                    <a:lumMod val="65000"/>
                    <a:lumOff val="35000"/>
                  </a:schemeClr>
                </a:solidFill>
                <a:latin typeface="Oswald" charset="0"/>
              </a:rPr>
              <a:t>que los Equipos Técnicos Criminológicos de los Centros cumplan con </a:t>
            </a:r>
            <a:r>
              <a:rPr lang="es-SV" sz="1200" dirty="0" smtClean="0">
                <a:solidFill>
                  <a:schemeClr val="tx1">
                    <a:lumMod val="65000"/>
                    <a:lumOff val="35000"/>
                  </a:schemeClr>
                </a:solidFill>
                <a:latin typeface="Oswald" charset="0"/>
              </a:rPr>
              <a:t>la apertura </a:t>
            </a:r>
            <a:r>
              <a:rPr lang="es-SV" sz="1200" dirty="0">
                <a:solidFill>
                  <a:schemeClr val="tx1">
                    <a:lumMod val="65000"/>
                    <a:lumOff val="35000"/>
                  </a:schemeClr>
                </a:solidFill>
                <a:latin typeface="Oswald" charset="0"/>
              </a:rPr>
              <a:t>y seguimiento del expediente único de todo </a:t>
            </a:r>
            <a:r>
              <a:rPr lang="es-SV" sz="1200" dirty="0" smtClean="0">
                <a:solidFill>
                  <a:schemeClr val="tx1">
                    <a:lumMod val="65000"/>
                    <a:lumOff val="35000"/>
                  </a:schemeClr>
                </a:solidFill>
                <a:latin typeface="Oswald" charset="0"/>
              </a:rPr>
              <a:t>interno.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las funciones y actividades de los Equipos Técnicos Criminológicos de </a:t>
            </a:r>
            <a:r>
              <a:rPr lang="es-SV" sz="1200" dirty="0" smtClean="0">
                <a:solidFill>
                  <a:schemeClr val="tx1">
                    <a:lumMod val="65000"/>
                    <a:lumOff val="35000"/>
                  </a:schemeClr>
                </a:solidFill>
                <a:latin typeface="Oswald" charset="0"/>
              </a:rPr>
              <a:t>los Centros </a:t>
            </a:r>
            <a:r>
              <a:rPr lang="es-SV" sz="1200" dirty="0">
                <a:solidFill>
                  <a:schemeClr val="tx1">
                    <a:lumMod val="65000"/>
                    <a:lumOff val="35000"/>
                  </a:schemeClr>
                </a:solidFill>
                <a:latin typeface="Oswald" charset="0"/>
              </a:rPr>
              <a:t>con los Patronatos y Asociaciones civiles de asistencia a internos y </a:t>
            </a:r>
            <a:r>
              <a:rPr lang="es-SV" sz="1200" dirty="0" smtClean="0">
                <a:solidFill>
                  <a:schemeClr val="tx1">
                    <a:lumMod val="65000"/>
                    <a:lumOff val="35000"/>
                  </a:schemeClr>
                </a:solidFill>
                <a:latin typeface="Oswald" charset="0"/>
              </a:rPr>
              <a:t>liberados.</a:t>
            </a:r>
          </a:p>
          <a:p>
            <a:pPr marL="228600" lvl="0" indent="-228600" algn="just">
              <a:buAutoNum type="alphaLcPeriod"/>
            </a:pPr>
            <a:r>
              <a:rPr lang="es-SV" sz="1200" dirty="0" smtClean="0">
                <a:solidFill>
                  <a:schemeClr val="tx1">
                    <a:lumMod val="65000"/>
                    <a:lumOff val="35000"/>
                  </a:schemeClr>
                </a:solidFill>
                <a:latin typeface="Oswald" charset="0"/>
              </a:rPr>
              <a:t>Colaborar </a:t>
            </a:r>
            <a:r>
              <a:rPr lang="es-SV" sz="1200" dirty="0">
                <a:solidFill>
                  <a:schemeClr val="tx1">
                    <a:lumMod val="65000"/>
                    <a:lumOff val="35000"/>
                  </a:schemeClr>
                </a:solidFill>
                <a:latin typeface="Oswald" charset="0"/>
              </a:rPr>
              <a:t>en campañas que tengan por objeto prevenir el </a:t>
            </a:r>
            <a:r>
              <a:rPr lang="es-SV" sz="1200" dirty="0" smtClean="0">
                <a:solidFill>
                  <a:schemeClr val="tx1">
                    <a:lumMod val="65000"/>
                    <a:lumOff val="35000"/>
                  </a:schemeClr>
                </a:solidFill>
                <a:latin typeface="Oswald" charset="0"/>
              </a:rPr>
              <a:t>delito.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con los Equipos Técnicos Criminológicos de los Centros, las acciones </a:t>
            </a:r>
            <a:r>
              <a:rPr lang="es-SV" sz="1200" dirty="0" smtClean="0">
                <a:solidFill>
                  <a:schemeClr val="tx1">
                    <a:lumMod val="65000"/>
                    <a:lumOff val="35000"/>
                  </a:schemeClr>
                </a:solidFill>
                <a:latin typeface="Oswald" charset="0"/>
              </a:rPr>
              <a:t>que contribuyan </a:t>
            </a:r>
            <a:r>
              <a:rPr lang="es-SV" sz="1200" dirty="0">
                <a:solidFill>
                  <a:schemeClr val="tx1">
                    <a:lumMod val="65000"/>
                    <a:lumOff val="35000"/>
                  </a:schemeClr>
                </a:solidFill>
                <a:latin typeface="Oswald" charset="0"/>
              </a:rPr>
              <a:t>al desarrollo integral de internos y liberados</a:t>
            </a:r>
            <a:r>
              <a:rPr lang="es-SV" sz="1200" dirty="0" smtClean="0">
                <a:solidFill>
                  <a:schemeClr val="tx1">
                    <a:lumMod val="65000"/>
                    <a:lumOff val="35000"/>
                  </a:schemeClr>
                </a:solidFill>
                <a:latin typeface="Oswald" charset="0"/>
              </a:rPr>
              <a:t>. </a:t>
            </a:r>
            <a:r>
              <a:rPr lang="es-SV" sz="1200" dirty="0">
                <a:solidFill>
                  <a:schemeClr val="tx1">
                    <a:lumMod val="65000"/>
                    <a:lumOff val="35000"/>
                  </a:schemeClr>
                </a:solidFill>
                <a:latin typeface="Oswald" charset="0"/>
              </a:rPr>
              <a:t>Colaborar con la Subdirección General, en promover actividades orientadas a mejorar</a:t>
            </a:r>
          </a:p>
          <a:p>
            <a:pPr marL="228600" lvl="0" indent="-228600" algn="just">
              <a:buAutoNum type="alphaLcPeriod"/>
            </a:pPr>
            <a:r>
              <a:rPr lang="es-SV" sz="1200" dirty="0">
                <a:solidFill>
                  <a:schemeClr val="tx1">
                    <a:lumMod val="65000"/>
                    <a:lumOff val="35000"/>
                  </a:schemeClr>
                </a:solidFill>
                <a:latin typeface="Oswald" charset="0"/>
              </a:rPr>
              <a:t>la satisfacción de necesidades básicas de los </a:t>
            </a:r>
            <a:r>
              <a:rPr lang="es-SV" sz="1200" dirty="0" smtClean="0">
                <a:solidFill>
                  <a:schemeClr val="tx1">
                    <a:lumMod val="65000"/>
                    <a:lumOff val="35000"/>
                  </a:schemeClr>
                </a:solidFill>
                <a:latin typeface="Oswald" charset="0"/>
              </a:rPr>
              <a:t>internos.</a:t>
            </a:r>
          </a:p>
          <a:p>
            <a:pPr marL="228600" lvl="0" indent="-228600" algn="just">
              <a:buAutoNum type="alphaLcPeriod"/>
            </a:pPr>
            <a:r>
              <a:rPr lang="es-SV" sz="1200" dirty="0" smtClean="0">
                <a:solidFill>
                  <a:schemeClr val="tx1">
                    <a:lumMod val="65000"/>
                    <a:lumOff val="35000"/>
                  </a:schemeClr>
                </a:solidFill>
                <a:latin typeface="Oswald" charset="0"/>
              </a:rPr>
              <a:t>Desarrollar </a:t>
            </a:r>
            <a:r>
              <a:rPr lang="es-SV" sz="1200" dirty="0">
                <a:solidFill>
                  <a:schemeClr val="tx1">
                    <a:lumMod val="65000"/>
                    <a:lumOff val="35000"/>
                  </a:schemeClr>
                </a:solidFill>
                <a:latin typeface="Oswald" charset="0"/>
              </a:rPr>
              <a:t>actividades y promover la ejecución de programas de sensibilización a </a:t>
            </a:r>
            <a:r>
              <a:rPr lang="es-SV" sz="1200" dirty="0" smtClean="0">
                <a:solidFill>
                  <a:schemeClr val="tx1">
                    <a:lumMod val="65000"/>
                    <a:lumOff val="35000"/>
                  </a:schemeClr>
                </a:solidFill>
                <a:latin typeface="Oswald" charset="0"/>
              </a:rPr>
              <a:t>la comunidad</a:t>
            </a:r>
            <a:r>
              <a:rPr lang="es-SV" sz="1200" dirty="0">
                <a:solidFill>
                  <a:schemeClr val="tx1">
                    <a:lumMod val="65000"/>
                    <a:lumOff val="35000"/>
                  </a:schemeClr>
                </a:solidFill>
                <a:latin typeface="Oswald" charset="0"/>
              </a:rPr>
              <a:t>, para integrar al liberado a la misma.</a:t>
            </a:r>
          </a:p>
          <a:p>
            <a:pPr marL="228600" lvl="0" indent="-228600" algn="just">
              <a:buAutoNum type="alphaLcPeriod"/>
            </a:pPr>
            <a:r>
              <a:rPr lang="es-SV" sz="1200" dirty="0" smtClean="0">
                <a:solidFill>
                  <a:schemeClr val="tx1">
                    <a:lumMod val="65000"/>
                    <a:lumOff val="35000"/>
                  </a:schemeClr>
                </a:solidFill>
                <a:latin typeface="Oswald" charset="0"/>
              </a:rPr>
              <a:t>Evaluar </a:t>
            </a:r>
            <a:r>
              <a:rPr lang="es-SV" sz="1200" dirty="0">
                <a:solidFill>
                  <a:schemeClr val="tx1">
                    <a:lumMod val="65000"/>
                    <a:lumOff val="35000"/>
                  </a:schemeClr>
                </a:solidFill>
                <a:latin typeface="Oswald" charset="0"/>
              </a:rPr>
              <a:t>cada tres meses, el trabajo de los Equipos Técnicos Criminológicos de </a:t>
            </a:r>
            <a:r>
              <a:rPr lang="es-SV" sz="1200" dirty="0" smtClean="0">
                <a:solidFill>
                  <a:schemeClr val="tx1">
                    <a:lumMod val="65000"/>
                    <a:lumOff val="35000"/>
                  </a:schemeClr>
                </a:solidFill>
                <a:latin typeface="Oswald" charset="0"/>
              </a:rPr>
              <a:t>Centro e </a:t>
            </a:r>
            <a:r>
              <a:rPr lang="es-SV" sz="1200" dirty="0">
                <a:solidFill>
                  <a:schemeClr val="tx1">
                    <a:lumMod val="65000"/>
                    <a:lumOff val="35000"/>
                  </a:schemeClr>
                </a:solidFill>
                <a:latin typeface="Oswald" charset="0"/>
              </a:rPr>
              <a:t>informar al Consejo Criminológico Nacional.</a:t>
            </a:r>
          </a:p>
          <a:p>
            <a:pPr marL="228600" lvl="0" indent="-228600" algn="just">
              <a:buAutoNum type="alphaLcPeriod"/>
            </a:pPr>
            <a:r>
              <a:rPr lang="es-SV" sz="1200" dirty="0" smtClean="0">
                <a:solidFill>
                  <a:schemeClr val="tx1">
                    <a:lumMod val="65000"/>
                    <a:lumOff val="35000"/>
                  </a:schemeClr>
                </a:solidFill>
                <a:latin typeface="Oswald" charset="0"/>
              </a:rPr>
              <a:t>Velar </a:t>
            </a:r>
            <a:r>
              <a:rPr lang="es-SV" sz="1200" dirty="0">
                <a:solidFill>
                  <a:schemeClr val="tx1">
                    <a:lumMod val="65000"/>
                    <a:lumOff val="35000"/>
                  </a:schemeClr>
                </a:solidFill>
                <a:latin typeface="Oswald" charset="0"/>
              </a:rPr>
              <a:t>por que se cumplan las disposiciones de Ley Penitenciaria y el </a:t>
            </a:r>
            <a:r>
              <a:rPr lang="es-SV" sz="1200" dirty="0" smtClean="0">
                <a:solidFill>
                  <a:schemeClr val="tx1">
                    <a:lumMod val="65000"/>
                    <a:lumOff val="35000"/>
                  </a:schemeClr>
                </a:solidFill>
                <a:latin typeface="Oswald" charset="0"/>
              </a:rPr>
              <a:t>Reglamento General </a:t>
            </a:r>
            <a:r>
              <a:rPr lang="es-SV" sz="1200" dirty="0">
                <a:solidFill>
                  <a:schemeClr val="tx1">
                    <a:lumMod val="65000"/>
                    <a:lumOff val="35000"/>
                  </a:schemeClr>
                </a:solidFill>
                <a:latin typeface="Oswald" charset="0"/>
              </a:rPr>
              <a:t>de la Ley Penitenciaria.</a:t>
            </a:r>
            <a:endParaRPr lang="es-SV" sz="1200" dirty="0" smtClean="0">
              <a:solidFill>
                <a:schemeClr val="tx1">
                  <a:lumMod val="65000"/>
                  <a:lumOff val="35000"/>
                </a:schemeClr>
              </a:solidFill>
              <a:latin typeface="Oswald" charset="0"/>
            </a:endParaRPr>
          </a:p>
          <a:p>
            <a:pPr marL="228600" lvl="0" indent="-228600" algn="just">
              <a:buAutoNum type="alphaLcPeriod"/>
            </a:pPr>
            <a:endParaRPr lang="es-SV" sz="1200" dirty="0">
              <a:solidFill>
                <a:schemeClr val="tx1">
                  <a:lumMod val="65000"/>
                  <a:lumOff val="35000"/>
                </a:schemeClr>
              </a:solidFill>
              <a:latin typeface="Oswald" charset="0"/>
            </a:endParaRPr>
          </a:p>
          <a:p>
            <a:pPr lvl="0" algn="just"/>
            <a:r>
              <a:rPr lang="es-SV" sz="1200" dirty="0" smtClean="0">
                <a:solidFill>
                  <a:schemeClr val="tx1">
                    <a:lumMod val="65000"/>
                    <a:lumOff val="35000"/>
                  </a:schemeClr>
                </a:solidFill>
                <a:latin typeface="Oswald" charset="0"/>
              </a:rPr>
              <a:t>Cantidad de Personal:</a:t>
            </a:r>
            <a:endParaRPr lang="es-SV" sz="1200" dirty="0">
              <a:solidFill>
                <a:schemeClr val="tx1">
                  <a:lumMod val="65000"/>
                  <a:lumOff val="35000"/>
                </a:schemeClr>
              </a:solidFill>
              <a:latin typeface="Oswald" charset="0"/>
            </a:endParaRPr>
          </a:p>
          <a:p>
            <a:pPr lvl="0" algn="ctr"/>
            <a:r>
              <a:rPr lang="es-SV" sz="1200" dirty="0" smtClean="0">
                <a:solidFill>
                  <a:schemeClr val="tx1">
                    <a:lumMod val="65000"/>
                    <a:lumOff val="35000"/>
                  </a:schemeClr>
                </a:solidFill>
                <a:latin typeface="Oswald" charset="0"/>
              </a:rPr>
              <a:t>Personal Femenino: 4		Personal Masculino: 6</a:t>
            </a:r>
          </a:p>
          <a:p>
            <a:pPr marL="285750" lvl="0" indent="-285750" algn="ctr">
              <a:buFont typeface="Wingdings" pitchFamily="2" charset="2"/>
              <a:buChar char="q"/>
            </a:pPr>
            <a:endParaRPr lang="es-SV" sz="1200" dirty="0" smtClean="0">
              <a:solidFill>
                <a:srgbClr val="FFFFFF"/>
              </a:solidFill>
              <a:latin typeface="Oswald" charset="0"/>
            </a:endParaRPr>
          </a:p>
        </p:txBody>
      </p:sp>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1115616" y="339502"/>
            <a:ext cx="7272808"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tx1">
                    <a:lumMod val="65000"/>
                    <a:lumOff val="35000"/>
                  </a:schemeClr>
                </a:solidFill>
                <a:effectLst>
                  <a:outerShdw blurRad="38100" dist="38100" dir="2700000" algn="tl">
                    <a:srgbClr val="000000">
                      <a:alpha val="43137"/>
                    </a:srgbClr>
                  </a:outerShdw>
                </a:effectLst>
              </a:rPr>
              <a:t>Funcionario Responsable: </a:t>
            </a:r>
            <a:endParaRPr lang="es-SV" sz="1400" b="1" dirty="0" smtClean="0">
              <a:solidFill>
                <a:schemeClr val="tx1">
                  <a:lumMod val="65000"/>
                  <a:lumOff val="35000"/>
                </a:schemeClr>
              </a:solidFill>
              <a:effectLst>
                <a:outerShdw blurRad="38100" dist="38100" dir="2700000" algn="tl">
                  <a:srgbClr val="000000">
                    <a:alpha val="43137"/>
                  </a:srgbClr>
                </a:outerShdw>
              </a:effectLst>
            </a:endParaRPr>
          </a:p>
          <a:p>
            <a:pPr algn="just">
              <a:buNone/>
            </a:pPr>
            <a:r>
              <a:rPr lang="es-SV" sz="1400" b="1" dirty="0" smtClean="0">
                <a:solidFill>
                  <a:schemeClr val="tx1">
                    <a:lumMod val="65000"/>
                    <a:lumOff val="35000"/>
                  </a:schemeClr>
                </a:solidFill>
                <a:effectLst>
                  <a:outerShdw blurRad="38100" dist="38100" dir="2700000" algn="tl">
                    <a:srgbClr val="000000">
                      <a:alpha val="43137"/>
                    </a:srgbClr>
                  </a:outerShdw>
                </a:effectLst>
              </a:rPr>
              <a:t>Lic</a:t>
            </a:r>
            <a:r>
              <a:rPr lang="es-SV" sz="1400" b="1" dirty="0">
                <a:solidFill>
                  <a:schemeClr val="tx1">
                    <a:lumMod val="65000"/>
                    <a:lumOff val="35000"/>
                  </a:schemeClr>
                </a:solidFill>
                <a:effectLst>
                  <a:outerShdw blurRad="38100" dist="38100" dir="2700000" algn="tl">
                    <a:srgbClr val="000000">
                      <a:alpha val="43137"/>
                    </a:srgbClr>
                  </a:outerShdw>
                </a:effectLst>
              </a:rPr>
              <a:t>. César Eduardo Ramírez Rodríguez. </a:t>
            </a:r>
            <a:r>
              <a:rPr lang="es-SV" sz="1400" b="1" dirty="0" smtClean="0">
                <a:solidFill>
                  <a:schemeClr val="tx1">
                    <a:lumMod val="65000"/>
                    <a:lumOff val="35000"/>
                  </a:schemeClr>
                </a:solidFill>
                <a:effectLst>
                  <a:outerShdw blurRad="38100" dist="38100" dir="2700000" algn="tl">
                    <a:srgbClr val="000000">
                      <a:alpha val="43137"/>
                    </a:srgbClr>
                  </a:outerShdw>
                </a:effectLst>
              </a:rPr>
              <a:t>Director del Consejo Criminológico Regional Occidental A.</a:t>
            </a:r>
            <a:endParaRPr lang="es-ES" sz="1250" dirty="0" smtClean="0">
              <a:solidFill>
                <a:schemeClr val="tx1">
                  <a:lumMod val="65000"/>
                  <a:lumOff val="3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36678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30"/>
          <p:cNvSpPr/>
          <p:nvPr/>
        </p:nvSpPr>
        <p:spPr>
          <a:xfrm>
            <a:off x="395536" y="339502"/>
            <a:ext cx="8282075" cy="470105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b="1" dirty="0" smtClean="0">
                <a:solidFill>
                  <a:schemeClr val="tx1">
                    <a:lumMod val="65000"/>
                    <a:lumOff val="35000"/>
                  </a:schemeClr>
                </a:solidFill>
                <a:latin typeface="Oswald" charset="0"/>
              </a:rPr>
              <a:t>Consejo Criminológico Regional Occidental B. </a:t>
            </a:r>
          </a:p>
          <a:p>
            <a:pPr marL="285750" lvl="0" indent="-285750" algn="ctr">
              <a:buFont typeface="Wingdings" pitchFamily="2" charset="2"/>
              <a:buChar char="q"/>
            </a:pPr>
            <a:endParaRPr lang="es-SV" b="1" dirty="0">
              <a:solidFill>
                <a:schemeClr val="tx1">
                  <a:lumMod val="65000"/>
                  <a:lumOff val="35000"/>
                </a:schemeClr>
              </a:solidFill>
              <a:latin typeface="Oswald" charset="0"/>
            </a:endParaRPr>
          </a:p>
          <a:p>
            <a:pPr marL="285750" lvl="0" indent="-285750" algn="ctr">
              <a:buFont typeface="Wingdings" pitchFamily="2" charset="2"/>
              <a:buChar char="q"/>
            </a:pPr>
            <a:endParaRPr lang="es-SV" b="1" dirty="0" smtClean="0">
              <a:solidFill>
                <a:schemeClr val="tx1">
                  <a:lumMod val="65000"/>
                  <a:lumOff val="35000"/>
                </a:schemeClr>
              </a:solidFill>
              <a:latin typeface="Oswald" charset="0"/>
            </a:endParaRPr>
          </a:p>
          <a:p>
            <a:pPr lvl="0"/>
            <a:r>
              <a:rPr lang="es-SV" dirty="0" smtClean="0">
                <a:solidFill>
                  <a:schemeClr val="tx1">
                    <a:lumMod val="65000"/>
                    <a:lumOff val="35000"/>
                  </a:schemeClr>
                </a:solidFill>
                <a:latin typeface="Oswald" charset="0"/>
              </a:rPr>
              <a:t>Le corresponde:</a:t>
            </a:r>
          </a:p>
          <a:p>
            <a:pPr marL="228600" lvl="0" indent="-228600" algn="just">
              <a:buAutoNum type="alphaLcPeriod"/>
            </a:pPr>
            <a:r>
              <a:rPr lang="es-SV" sz="1200" dirty="0" smtClean="0">
                <a:solidFill>
                  <a:schemeClr val="tx1">
                    <a:lumMod val="65000"/>
                    <a:lumOff val="35000"/>
                  </a:schemeClr>
                </a:solidFill>
                <a:latin typeface="Oswald" charset="0"/>
              </a:rPr>
              <a:t>Determinar la </a:t>
            </a:r>
            <a:r>
              <a:rPr lang="es-SV" sz="1200" dirty="0">
                <a:solidFill>
                  <a:schemeClr val="tx1">
                    <a:lumMod val="65000"/>
                    <a:lumOff val="35000"/>
                  </a:schemeClr>
                </a:solidFill>
                <a:latin typeface="Oswald" charset="0"/>
              </a:rPr>
              <a:t>ubicación inicial que le corresponde a cada interno al ingresar al </a:t>
            </a:r>
            <a:r>
              <a:rPr lang="es-SV" sz="1200" dirty="0" smtClean="0">
                <a:solidFill>
                  <a:schemeClr val="tx1">
                    <a:lumMod val="65000"/>
                    <a:lumOff val="35000"/>
                  </a:schemeClr>
                </a:solidFill>
                <a:latin typeface="Oswald" charset="0"/>
              </a:rPr>
              <a:t>sistema penitenciario</a:t>
            </a:r>
            <a:r>
              <a:rPr lang="es-SV" sz="1200" dirty="0">
                <a:solidFill>
                  <a:schemeClr val="tx1">
                    <a:lumMod val="65000"/>
                    <a:lumOff val="35000"/>
                  </a:schemeClr>
                </a:solidFill>
                <a:latin typeface="Oswald" charset="0"/>
              </a:rPr>
              <a:t>, en base al estudio de sus condiciones </a:t>
            </a:r>
            <a:r>
              <a:rPr lang="es-SV" sz="1200" dirty="0" smtClean="0">
                <a:solidFill>
                  <a:schemeClr val="tx1">
                    <a:lumMod val="65000"/>
                    <a:lumOff val="35000"/>
                  </a:schemeClr>
                </a:solidFill>
                <a:latin typeface="Oswald" charset="0"/>
              </a:rPr>
              <a:t>personajes.</a:t>
            </a:r>
          </a:p>
          <a:p>
            <a:pPr marL="228600" lvl="0" indent="-228600" algn="just">
              <a:buAutoNum type="alphaLcPeriod"/>
            </a:pPr>
            <a:r>
              <a:rPr lang="es-SV" sz="1200" dirty="0" smtClean="0">
                <a:solidFill>
                  <a:schemeClr val="tx1">
                    <a:lumMod val="65000"/>
                    <a:lumOff val="35000"/>
                  </a:schemeClr>
                </a:solidFill>
                <a:latin typeface="Oswald" charset="0"/>
              </a:rPr>
              <a:t>Determinar </a:t>
            </a:r>
            <a:r>
              <a:rPr lang="es-SV" sz="1200" dirty="0">
                <a:solidFill>
                  <a:schemeClr val="tx1">
                    <a:lumMod val="65000"/>
                    <a:lumOff val="35000"/>
                  </a:schemeClr>
                </a:solidFill>
                <a:latin typeface="Oswald" charset="0"/>
              </a:rPr>
              <a:t>el régimen de ejecuciones de la pena y medidas de seguridad, así como </a:t>
            </a:r>
            <a:r>
              <a:rPr lang="es-SV" sz="1200" dirty="0" smtClean="0">
                <a:solidFill>
                  <a:schemeClr val="tx1">
                    <a:lumMod val="65000"/>
                    <a:lumOff val="35000"/>
                  </a:schemeClr>
                </a:solidFill>
                <a:latin typeface="Oswald" charset="0"/>
              </a:rPr>
              <a:t>el tratamiento </a:t>
            </a:r>
            <a:r>
              <a:rPr lang="es-SV" sz="1200" dirty="0">
                <a:solidFill>
                  <a:schemeClr val="tx1">
                    <a:lumMod val="65000"/>
                    <a:lumOff val="35000"/>
                  </a:schemeClr>
                </a:solidFill>
                <a:latin typeface="Oswald" charset="0"/>
              </a:rPr>
              <a:t>de cada penado según sus </a:t>
            </a:r>
            <a:r>
              <a:rPr lang="es-SV" sz="1200" dirty="0" smtClean="0">
                <a:solidFill>
                  <a:schemeClr val="tx1">
                    <a:lumMod val="65000"/>
                    <a:lumOff val="35000"/>
                  </a:schemeClr>
                </a:solidFill>
                <a:latin typeface="Oswald" charset="0"/>
              </a:rPr>
              <a:t>necesidades.</a:t>
            </a:r>
          </a:p>
          <a:p>
            <a:pPr marL="228600" lvl="0" indent="-228600" algn="just">
              <a:buAutoNum type="alphaLcPeriod"/>
            </a:pPr>
            <a:r>
              <a:rPr lang="es-SV" sz="1200" dirty="0" smtClean="0">
                <a:solidFill>
                  <a:schemeClr val="tx1">
                    <a:lumMod val="65000"/>
                    <a:lumOff val="35000"/>
                  </a:schemeClr>
                </a:solidFill>
                <a:latin typeface="Oswald" charset="0"/>
              </a:rPr>
              <a:t>Decidir </a:t>
            </a:r>
            <a:r>
              <a:rPr lang="es-SV" sz="1200" dirty="0">
                <a:solidFill>
                  <a:schemeClr val="tx1">
                    <a:lumMod val="65000"/>
                    <a:lumOff val="35000"/>
                  </a:schemeClr>
                </a:solidFill>
                <a:latin typeface="Oswald" charset="0"/>
              </a:rPr>
              <a:t>el avance o regresión de los penados dentro delas diferentes etapas del </a:t>
            </a:r>
            <a:r>
              <a:rPr lang="es-SV" sz="1200" dirty="0" smtClean="0">
                <a:solidFill>
                  <a:schemeClr val="tx1">
                    <a:lumMod val="65000"/>
                    <a:lumOff val="35000"/>
                  </a:schemeClr>
                </a:solidFill>
                <a:latin typeface="Oswald" charset="0"/>
              </a:rPr>
              <a:t>sistema progresivo</a:t>
            </a:r>
            <a:r>
              <a:rPr lang="es-SV" sz="1200" dirty="0">
                <a:solidFill>
                  <a:schemeClr val="tx1">
                    <a:lumMod val="65000"/>
                    <a:lumOff val="35000"/>
                  </a:schemeClr>
                </a:solidFill>
                <a:latin typeface="Oswald" charset="0"/>
              </a:rPr>
              <a:t>, y su clasificación en los distintos tipos de centros, según sus </a:t>
            </a:r>
            <a:r>
              <a:rPr lang="es-SV" sz="1200" dirty="0" smtClean="0">
                <a:solidFill>
                  <a:schemeClr val="tx1">
                    <a:lumMod val="65000"/>
                    <a:lumOff val="35000"/>
                  </a:schemeClr>
                </a:solidFill>
                <a:latin typeface="Oswald" charset="0"/>
              </a:rPr>
              <a:t>condiciones personales.</a:t>
            </a:r>
          </a:p>
          <a:p>
            <a:pPr marL="228600" lvl="0" indent="-228600" algn="just">
              <a:buAutoNum type="alphaLcPeriod"/>
            </a:pPr>
            <a:r>
              <a:rPr lang="es-SV" sz="1200" dirty="0" smtClean="0">
                <a:solidFill>
                  <a:schemeClr val="tx1">
                    <a:lumMod val="65000"/>
                    <a:lumOff val="35000"/>
                  </a:schemeClr>
                </a:solidFill>
                <a:latin typeface="Oswald" charset="0"/>
              </a:rPr>
              <a:t>Proponer </a:t>
            </a:r>
            <a:r>
              <a:rPr lang="es-SV" sz="1200" dirty="0">
                <a:solidFill>
                  <a:schemeClr val="tx1">
                    <a:lumMod val="65000"/>
                    <a:lumOff val="35000"/>
                  </a:schemeClr>
                </a:solidFill>
                <a:latin typeface="Oswald" charset="0"/>
              </a:rPr>
              <a:t>al Juez de Vigilancia Penitenciaria y de Ejecución de la Pena la concesión </a:t>
            </a:r>
            <a:r>
              <a:rPr lang="es-SV" sz="1200" dirty="0" smtClean="0">
                <a:solidFill>
                  <a:schemeClr val="tx1">
                    <a:lumMod val="65000"/>
                    <a:lumOff val="35000"/>
                  </a:schemeClr>
                </a:solidFill>
                <a:latin typeface="Oswald" charset="0"/>
              </a:rPr>
              <a:t>del beneficio </a:t>
            </a:r>
            <a:r>
              <a:rPr lang="es-SV" sz="1200" dirty="0">
                <a:solidFill>
                  <a:schemeClr val="tx1">
                    <a:lumMod val="65000"/>
                    <a:lumOff val="35000"/>
                  </a:schemeClr>
                </a:solidFill>
                <a:latin typeface="Oswald" charset="0"/>
              </a:rPr>
              <a:t>de libertad condicional anticipada, a favor de los condenados que reúnan </a:t>
            </a:r>
            <a:r>
              <a:rPr lang="es-SV" sz="1200" dirty="0" smtClean="0">
                <a:solidFill>
                  <a:schemeClr val="tx1">
                    <a:lumMod val="65000"/>
                    <a:lumOff val="35000"/>
                  </a:schemeClr>
                </a:solidFill>
                <a:latin typeface="Oswald" charset="0"/>
              </a:rPr>
              <a:t>los requisitos </a:t>
            </a:r>
            <a:r>
              <a:rPr lang="es-SV" sz="1200" dirty="0">
                <a:solidFill>
                  <a:schemeClr val="tx1">
                    <a:lumMod val="65000"/>
                    <a:lumOff val="35000"/>
                  </a:schemeClr>
                </a:solidFill>
                <a:latin typeface="Oswald" charset="0"/>
              </a:rPr>
              <a:t>que establece el Código </a:t>
            </a:r>
            <a:r>
              <a:rPr lang="es-SV" sz="1200" dirty="0" smtClean="0">
                <a:solidFill>
                  <a:schemeClr val="tx1">
                    <a:lumMod val="65000"/>
                    <a:lumOff val="35000"/>
                  </a:schemeClr>
                </a:solidFill>
                <a:latin typeface="Oswald" charset="0"/>
              </a:rPr>
              <a:t>Penal.</a:t>
            </a:r>
          </a:p>
          <a:p>
            <a:pPr marL="228600" lvl="0" indent="-228600" algn="just">
              <a:buAutoNum type="alphaLcPeriod"/>
            </a:pPr>
            <a:r>
              <a:rPr lang="es-SV" sz="1200" dirty="0" smtClean="0">
                <a:solidFill>
                  <a:schemeClr val="tx1">
                    <a:lumMod val="65000"/>
                    <a:lumOff val="35000"/>
                  </a:schemeClr>
                </a:solidFill>
                <a:latin typeface="Oswald" charset="0"/>
              </a:rPr>
              <a:t>Supervisar </a:t>
            </a:r>
            <a:r>
              <a:rPr lang="es-SV" sz="1200" dirty="0">
                <a:solidFill>
                  <a:schemeClr val="tx1">
                    <a:lumMod val="65000"/>
                    <a:lumOff val="35000"/>
                  </a:schemeClr>
                </a:solidFill>
                <a:latin typeface="Oswald" charset="0"/>
              </a:rPr>
              <a:t>que los Equipos Técnicos Criminológicos de los Centros cumplan con </a:t>
            </a:r>
            <a:r>
              <a:rPr lang="es-SV" sz="1200" dirty="0" smtClean="0">
                <a:solidFill>
                  <a:schemeClr val="tx1">
                    <a:lumMod val="65000"/>
                    <a:lumOff val="35000"/>
                  </a:schemeClr>
                </a:solidFill>
                <a:latin typeface="Oswald" charset="0"/>
              </a:rPr>
              <a:t>la apertura </a:t>
            </a:r>
            <a:r>
              <a:rPr lang="es-SV" sz="1200" dirty="0">
                <a:solidFill>
                  <a:schemeClr val="tx1">
                    <a:lumMod val="65000"/>
                    <a:lumOff val="35000"/>
                  </a:schemeClr>
                </a:solidFill>
                <a:latin typeface="Oswald" charset="0"/>
              </a:rPr>
              <a:t>y seguimiento del expediente único de todo </a:t>
            </a:r>
            <a:r>
              <a:rPr lang="es-SV" sz="1200" dirty="0" smtClean="0">
                <a:solidFill>
                  <a:schemeClr val="tx1">
                    <a:lumMod val="65000"/>
                    <a:lumOff val="35000"/>
                  </a:schemeClr>
                </a:solidFill>
                <a:latin typeface="Oswald" charset="0"/>
              </a:rPr>
              <a:t>interno.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las funciones y actividades de los Equipos Técnicos Criminológicos de </a:t>
            </a:r>
            <a:r>
              <a:rPr lang="es-SV" sz="1200" dirty="0" smtClean="0">
                <a:solidFill>
                  <a:schemeClr val="tx1">
                    <a:lumMod val="65000"/>
                    <a:lumOff val="35000"/>
                  </a:schemeClr>
                </a:solidFill>
                <a:latin typeface="Oswald" charset="0"/>
              </a:rPr>
              <a:t>los Centros </a:t>
            </a:r>
            <a:r>
              <a:rPr lang="es-SV" sz="1200" dirty="0">
                <a:solidFill>
                  <a:schemeClr val="tx1">
                    <a:lumMod val="65000"/>
                    <a:lumOff val="35000"/>
                  </a:schemeClr>
                </a:solidFill>
                <a:latin typeface="Oswald" charset="0"/>
              </a:rPr>
              <a:t>con los Patronatos y Asociaciones civiles de asistencia a internos y </a:t>
            </a:r>
            <a:r>
              <a:rPr lang="es-SV" sz="1200" dirty="0" smtClean="0">
                <a:solidFill>
                  <a:schemeClr val="tx1">
                    <a:lumMod val="65000"/>
                    <a:lumOff val="35000"/>
                  </a:schemeClr>
                </a:solidFill>
                <a:latin typeface="Oswald" charset="0"/>
              </a:rPr>
              <a:t>liberados.</a:t>
            </a:r>
          </a:p>
          <a:p>
            <a:pPr marL="228600" lvl="0" indent="-228600" algn="just">
              <a:buAutoNum type="alphaLcPeriod"/>
            </a:pPr>
            <a:r>
              <a:rPr lang="es-SV" sz="1200" dirty="0" smtClean="0">
                <a:solidFill>
                  <a:schemeClr val="tx1">
                    <a:lumMod val="65000"/>
                    <a:lumOff val="35000"/>
                  </a:schemeClr>
                </a:solidFill>
                <a:latin typeface="Oswald" charset="0"/>
              </a:rPr>
              <a:t>Colaborar </a:t>
            </a:r>
            <a:r>
              <a:rPr lang="es-SV" sz="1200" dirty="0">
                <a:solidFill>
                  <a:schemeClr val="tx1">
                    <a:lumMod val="65000"/>
                    <a:lumOff val="35000"/>
                  </a:schemeClr>
                </a:solidFill>
                <a:latin typeface="Oswald" charset="0"/>
              </a:rPr>
              <a:t>en campañas que tengan por objeto prevenir el </a:t>
            </a:r>
            <a:r>
              <a:rPr lang="es-SV" sz="1200" dirty="0" smtClean="0">
                <a:solidFill>
                  <a:schemeClr val="tx1">
                    <a:lumMod val="65000"/>
                    <a:lumOff val="35000"/>
                  </a:schemeClr>
                </a:solidFill>
                <a:latin typeface="Oswald" charset="0"/>
              </a:rPr>
              <a:t>delito.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con los Equipos Técnicos Criminológicos de los Centros, las acciones </a:t>
            </a:r>
            <a:r>
              <a:rPr lang="es-SV" sz="1200" dirty="0" smtClean="0">
                <a:solidFill>
                  <a:schemeClr val="tx1">
                    <a:lumMod val="65000"/>
                    <a:lumOff val="35000"/>
                  </a:schemeClr>
                </a:solidFill>
                <a:latin typeface="Oswald" charset="0"/>
              </a:rPr>
              <a:t>que contribuyan </a:t>
            </a:r>
            <a:r>
              <a:rPr lang="es-SV" sz="1200" dirty="0">
                <a:solidFill>
                  <a:schemeClr val="tx1">
                    <a:lumMod val="65000"/>
                    <a:lumOff val="35000"/>
                  </a:schemeClr>
                </a:solidFill>
                <a:latin typeface="Oswald" charset="0"/>
              </a:rPr>
              <a:t>al desarrollo integral de internos y liberados</a:t>
            </a:r>
            <a:r>
              <a:rPr lang="es-SV" sz="1200" dirty="0" smtClean="0">
                <a:solidFill>
                  <a:schemeClr val="tx1">
                    <a:lumMod val="65000"/>
                    <a:lumOff val="35000"/>
                  </a:schemeClr>
                </a:solidFill>
                <a:latin typeface="Oswald" charset="0"/>
              </a:rPr>
              <a:t>. </a:t>
            </a:r>
            <a:r>
              <a:rPr lang="es-SV" sz="1200" dirty="0">
                <a:solidFill>
                  <a:schemeClr val="tx1">
                    <a:lumMod val="65000"/>
                    <a:lumOff val="35000"/>
                  </a:schemeClr>
                </a:solidFill>
                <a:latin typeface="Oswald" charset="0"/>
              </a:rPr>
              <a:t>Colaborar con la Subdirección General, en promover actividades orientadas a mejorar</a:t>
            </a:r>
          </a:p>
          <a:p>
            <a:pPr marL="228600" lvl="0" indent="-228600" algn="just">
              <a:buAutoNum type="alphaLcPeriod"/>
            </a:pPr>
            <a:r>
              <a:rPr lang="es-SV" sz="1200" dirty="0">
                <a:solidFill>
                  <a:schemeClr val="tx1">
                    <a:lumMod val="65000"/>
                    <a:lumOff val="35000"/>
                  </a:schemeClr>
                </a:solidFill>
                <a:latin typeface="Oswald" charset="0"/>
              </a:rPr>
              <a:t>la satisfacción de necesidades básicas de los </a:t>
            </a:r>
            <a:r>
              <a:rPr lang="es-SV" sz="1200" dirty="0" smtClean="0">
                <a:solidFill>
                  <a:schemeClr val="tx1">
                    <a:lumMod val="65000"/>
                    <a:lumOff val="35000"/>
                  </a:schemeClr>
                </a:solidFill>
                <a:latin typeface="Oswald" charset="0"/>
              </a:rPr>
              <a:t>internos.</a:t>
            </a:r>
          </a:p>
          <a:p>
            <a:pPr marL="228600" lvl="0" indent="-228600" algn="just">
              <a:buAutoNum type="alphaLcPeriod"/>
            </a:pPr>
            <a:r>
              <a:rPr lang="es-SV" sz="1200" dirty="0" smtClean="0">
                <a:solidFill>
                  <a:schemeClr val="tx1">
                    <a:lumMod val="65000"/>
                    <a:lumOff val="35000"/>
                  </a:schemeClr>
                </a:solidFill>
                <a:latin typeface="Oswald" charset="0"/>
              </a:rPr>
              <a:t>Desarrollar </a:t>
            </a:r>
            <a:r>
              <a:rPr lang="es-SV" sz="1200" dirty="0">
                <a:solidFill>
                  <a:schemeClr val="tx1">
                    <a:lumMod val="65000"/>
                    <a:lumOff val="35000"/>
                  </a:schemeClr>
                </a:solidFill>
                <a:latin typeface="Oswald" charset="0"/>
              </a:rPr>
              <a:t>actividades y promover la ejecución de programas de sensibilización a </a:t>
            </a:r>
            <a:r>
              <a:rPr lang="es-SV" sz="1200" dirty="0" smtClean="0">
                <a:solidFill>
                  <a:schemeClr val="tx1">
                    <a:lumMod val="65000"/>
                    <a:lumOff val="35000"/>
                  </a:schemeClr>
                </a:solidFill>
                <a:latin typeface="Oswald" charset="0"/>
              </a:rPr>
              <a:t>la comunidad</a:t>
            </a:r>
            <a:r>
              <a:rPr lang="es-SV" sz="1200" dirty="0">
                <a:solidFill>
                  <a:schemeClr val="tx1">
                    <a:lumMod val="65000"/>
                    <a:lumOff val="35000"/>
                  </a:schemeClr>
                </a:solidFill>
                <a:latin typeface="Oswald" charset="0"/>
              </a:rPr>
              <a:t>, para integrar al liberado a la misma.</a:t>
            </a:r>
          </a:p>
          <a:p>
            <a:pPr marL="228600" lvl="0" indent="-228600" algn="just">
              <a:buAutoNum type="alphaLcPeriod"/>
            </a:pPr>
            <a:r>
              <a:rPr lang="es-SV" sz="1200" dirty="0" smtClean="0">
                <a:solidFill>
                  <a:schemeClr val="tx1">
                    <a:lumMod val="65000"/>
                    <a:lumOff val="35000"/>
                  </a:schemeClr>
                </a:solidFill>
                <a:latin typeface="Oswald" charset="0"/>
              </a:rPr>
              <a:t>Evaluar </a:t>
            </a:r>
            <a:r>
              <a:rPr lang="es-SV" sz="1200" dirty="0">
                <a:solidFill>
                  <a:schemeClr val="tx1">
                    <a:lumMod val="65000"/>
                    <a:lumOff val="35000"/>
                  </a:schemeClr>
                </a:solidFill>
                <a:latin typeface="Oswald" charset="0"/>
              </a:rPr>
              <a:t>cada tres meses, el trabajo de los Equipos Técnicos Criminológicos de </a:t>
            </a:r>
            <a:r>
              <a:rPr lang="es-SV" sz="1200" dirty="0" smtClean="0">
                <a:solidFill>
                  <a:schemeClr val="tx1">
                    <a:lumMod val="65000"/>
                    <a:lumOff val="35000"/>
                  </a:schemeClr>
                </a:solidFill>
                <a:latin typeface="Oswald" charset="0"/>
              </a:rPr>
              <a:t>Centro e </a:t>
            </a:r>
            <a:r>
              <a:rPr lang="es-SV" sz="1200" dirty="0">
                <a:solidFill>
                  <a:schemeClr val="tx1">
                    <a:lumMod val="65000"/>
                    <a:lumOff val="35000"/>
                  </a:schemeClr>
                </a:solidFill>
                <a:latin typeface="Oswald" charset="0"/>
              </a:rPr>
              <a:t>informar al Consejo Criminológico Nacional.</a:t>
            </a:r>
          </a:p>
          <a:p>
            <a:pPr marL="228600" lvl="0" indent="-228600" algn="just">
              <a:buAutoNum type="alphaLcPeriod"/>
            </a:pPr>
            <a:r>
              <a:rPr lang="es-SV" sz="1200" dirty="0" smtClean="0">
                <a:solidFill>
                  <a:schemeClr val="tx1">
                    <a:lumMod val="65000"/>
                    <a:lumOff val="35000"/>
                  </a:schemeClr>
                </a:solidFill>
                <a:latin typeface="Oswald" charset="0"/>
              </a:rPr>
              <a:t>Velar </a:t>
            </a:r>
            <a:r>
              <a:rPr lang="es-SV" sz="1200" dirty="0">
                <a:solidFill>
                  <a:schemeClr val="tx1">
                    <a:lumMod val="65000"/>
                    <a:lumOff val="35000"/>
                  </a:schemeClr>
                </a:solidFill>
                <a:latin typeface="Oswald" charset="0"/>
              </a:rPr>
              <a:t>por que se cumplan las disposiciones de Ley Penitenciaria y el </a:t>
            </a:r>
            <a:r>
              <a:rPr lang="es-SV" sz="1200" dirty="0" smtClean="0">
                <a:solidFill>
                  <a:schemeClr val="tx1">
                    <a:lumMod val="65000"/>
                    <a:lumOff val="35000"/>
                  </a:schemeClr>
                </a:solidFill>
                <a:latin typeface="Oswald" charset="0"/>
              </a:rPr>
              <a:t>Reglamento General </a:t>
            </a:r>
            <a:r>
              <a:rPr lang="es-SV" sz="1200" dirty="0">
                <a:solidFill>
                  <a:schemeClr val="tx1">
                    <a:lumMod val="65000"/>
                    <a:lumOff val="35000"/>
                  </a:schemeClr>
                </a:solidFill>
                <a:latin typeface="Oswald" charset="0"/>
              </a:rPr>
              <a:t>de la Ley Penitenciaria.</a:t>
            </a:r>
            <a:endParaRPr lang="es-SV" sz="1200" dirty="0" smtClean="0">
              <a:solidFill>
                <a:schemeClr val="tx1">
                  <a:lumMod val="65000"/>
                  <a:lumOff val="35000"/>
                </a:schemeClr>
              </a:solidFill>
              <a:latin typeface="Oswald" charset="0"/>
            </a:endParaRPr>
          </a:p>
          <a:p>
            <a:pPr marL="228600" lvl="0" indent="-228600" algn="just">
              <a:buAutoNum type="alphaLcPeriod"/>
            </a:pPr>
            <a:endParaRPr lang="es-SV" sz="1200" dirty="0">
              <a:solidFill>
                <a:schemeClr val="tx1">
                  <a:lumMod val="65000"/>
                  <a:lumOff val="35000"/>
                </a:schemeClr>
              </a:solidFill>
              <a:latin typeface="Oswald" charset="0"/>
            </a:endParaRPr>
          </a:p>
          <a:p>
            <a:pPr lvl="0" algn="just"/>
            <a:r>
              <a:rPr lang="es-SV" sz="1200" dirty="0" smtClean="0">
                <a:solidFill>
                  <a:schemeClr val="tx1">
                    <a:lumMod val="65000"/>
                    <a:lumOff val="35000"/>
                  </a:schemeClr>
                </a:solidFill>
                <a:latin typeface="Oswald" charset="0"/>
              </a:rPr>
              <a:t>Cantidad de Personal:</a:t>
            </a:r>
            <a:endParaRPr lang="es-SV" sz="1200" dirty="0">
              <a:solidFill>
                <a:schemeClr val="tx1">
                  <a:lumMod val="65000"/>
                  <a:lumOff val="35000"/>
                </a:schemeClr>
              </a:solidFill>
              <a:latin typeface="Oswald" charset="0"/>
            </a:endParaRPr>
          </a:p>
          <a:p>
            <a:pPr lvl="0" algn="ctr"/>
            <a:r>
              <a:rPr lang="es-SV" sz="1200" dirty="0" smtClean="0">
                <a:solidFill>
                  <a:schemeClr val="tx1">
                    <a:lumMod val="65000"/>
                    <a:lumOff val="35000"/>
                  </a:schemeClr>
                </a:solidFill>
                <a:latin typeface="Oswald" charset="0"/>
              </a:rPr>
              <a:t>Personal Femenino: 4		Personal Masculino: 1</a:t>
            </a:r>
          </a:p>
          <a:p>
            <a:pPr marL="285750" lvl="0" indent="-285750" algn="ctr">
              <a:buFont typeface="Wingdings" pitchFamily="2" charset="2"/>
              <a:buChar char="q"/>
            </a:pPr>
            <a:endParaRPr lang="es-SV" sz="1200" dirty="0" smtClean="0">
              <a:solidFill>
                <a:srgbClr val="FFFFFF"/>
              </a:solidFill>
              <a:latin typeface="Oswald" charset="0"/>
            </a:endParaRPr>
          </a:p>
        </p:txBody>
      </p:sp>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899592" y="339502"/>
            <a:ext cx="748883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tx1">
                    <a:lumMod val="65000"/>
                    <a:lumOff val="35000"/>
                  </a:schemeClr>
                </a:solidFill>
                <a:effectLst>
                  <a:outerShdw blurRad="38100" dist="38100" dir="2700000" algn="tl">
                    <a:srgbClr val="000000">
                      <a:alpha val="43137"/>
                    </a:srgbClr>
                  </a:outerShdw>
                </a:effectLst>
              </a:rPr>
              <a:t>Funcionario Responsable: </a:t>
            </a:r>
            <a:endParaRPr lang="es-SV" sz="1400" b="1" dirty="0" smtClean="0">
              <a:solidFill>
                <a:schemeClr val="tx1">
                  <a:lumMod val="65000"/>
                  <a:lumOff val="35000"/>
                </a:schemeClr>
              </a:solidFill>
              <a:effectLst>
                <a:outerShdw blurRad="38100" dist="38100" dir="2700000" algn="tl">
                  <a:srgbClr val="000000">
                    <a:alpha val="43137"/>
                  </a:srgbClr>
                </a:outerShdw>
              </a:effectLst>
            </a:endParaRPr>
          </a:p>
          <a:p>
            <a:pPr algn="just">
              <a:buNone/>
            </a:pPr>
            <a:r>
              <a:rPr lang="es-SV" sz="1400" b="1" dirty="0" smtClean="0">
                <a:solidFill>
                  <a:schemeClr val="tx1">
                    <a:lumMod val="65000"/>
                    <a:lumOff val="35000"/>
                  </a:schemeClr>
                </a:solidFill>
                <a:effectLst>
                  <a:outerShdw blurRad="38100" dist="38100" dir="2700000" algn="tl">
                    <a:srgbClr val="000000">
                      <a:alpha val="43137"/>
                    </a:srgbClr>
                  </a:outerShdw>
                </a:effectLst>
              </a:rPr>
              <a:t>Licda. </a:t>
            </a:r>
            <a:r>
              <a:rPr lang="pt-BR" sz="1400" b="1" dirty="0">
                <a:solidFill>
                  <a:schemeClr val="tx1">
                    <a:lumMod val="65000"/>
                    <a:lumOff val="35000"/>
                  </a:schemeClr>
                </a:solidFill>
                <a:effectLst>
                  <a:outerShdw blurRad="38100" dist="38100" dir="2700000" algn="tl">
                    <a:srgbClr val="000000">
                      <a:alpha val="43137"/>
                    </a:srgbClr>
                  </a:outerShdw>
                </a:effectLst>
              </a:rPr>
              <a:t>Wendy </a:t>
            </a:r>
            <a:r>
              <a:rPr lang="pt-BR" sz="1400" b="1" dirty="0" err="1">
                <a:solidFill>
                  <a:schemeClr val="tx1">
                    <a:lumMod val="65000"/>
                    <a:lumOff val="35000"/>
                  </a:schemeClr>
                </a:solidFill>
                <a:effectLst>
                  <a:outerShdw blurRad="38100" dist="38100" dir="2700000" algn="tl">
                    <a:srgbClr val="000000">
                      <a:alpha val="43137"/>
                    </a:srgbClr>
                  </a:outerShdw>
                </a:effectLst>
              </a:rPr>
              <a:t>Xiomara</a:t>
            </a:r>
            <a:r>
              <a:rPr lang="pt-BR" sz="1400" b="1" dirty="0">
                <a:solidFill>
                  <a:schemeClr val="tx1">
                    <a:lumMod val="65000"/>
                    <a:lumOff val="35000"/>
                  </a:schemeClr>
                </a:solidFill>
                <a:effectLst>
                  <a:outerShdw blurRad="38100" dist="38100" dir="2700000" algn="tl">
                    <a:srgbClr val="000000">
                      <a:alpha val="43137"/>
                    </a:srgbClr>
                  </a:outerShdw>
                </a:effectLst>
              </a:rPr>
              <a:t> Ramos De </a:t>
            </a:r>
            <a:r>
              <a:rPr lang="pt-BR" sz="1400" b="1" dirty="0" err="1">
                <a:solidFill>
                  <a:schemeClr val="tx1">
                    <a:lumMod val="65000"/>
                    <a:lumOff val="35000"/>
                  </a:schemeClr>
                </a:solidFill>
                <a:effectLst>
                  <a:outerShdw blurRad="38100" dist="38100" dir="2700000" algn="tl">
                    <a:srgbClr val="000000">
                      <a:alpha val="43137"/>
                    </a:srgbClr>
                  </a:outerShdw>
                </a:effectLst>
              </a:rPr>
              <a:t>Tenas</a:t>
            </a:r>
            <a:r>
              <a:rPr lang="es-SV" sz="1400" b="1" dirty="0" smtClean="0">
                <a:solidFill>
                  <a:schemeClr val="tx1">
                    <a:lumMod val="65000"/>
                    <a:lumOff val="35000"/>
                  </a:schemeClr>
                </a:solidFill>
                <a:effectLst>
                  <a:outerShdw blurRad="38100" dist="38100" dir="2700000" algn="tl">
                    <a:srgbClr val="000000">
                      <a:alpha val="43137"/>
                    </a:srgbClr>
                  </a:outerShdw>
                </a:effectLst>
              </a:rPr>
              <a:t>. Directora del Consejo Criminológico Regional Occidental B.</a:t>
            </a:r>
            <a:endParaRPr lang="es-ES" sz="1250" dirty="0" smtClean="0">
              <a:solidFill>
                <a:schemeClr val="tx1">
                  <a:lumMod val="65000"/>
                  <a:lumOff val="3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067086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70"/>
          <p:cNvSpPr txBox="1">
            <a:spLocks/>
          </p:cNvSpPr>
          <p:nvPr/>
        </p:nvSpPr>
        <p:spPr>
          <a:xfrm>
            <a:off x="2627784" y="0"/>
            <a:ext cx="3384376" cy="915566"/>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796BF"/>
              </a:buClr>
              <a:buSzPct val="100000"/>
              <a:buFont typeface="Oswald"/>
              <a:buNone/>
              <a:defRPr sz="3000" b="1" i="0" u="none" strike="noStrike" cap="none">
                <a:solidFill>
                  <a:srgbClr val="3796BF"/>
                </a:solidFill>
                <a:latin typeface="Oswald"/>
                <a:ea typeface="Oswald"/>
                <a:cs typeface="Oswald"/>
                <a:sym typeface="Oswald"/>
              </a:defRPr>
            </a:lvl1pPr>
            <a:lvl2pPr lvl="1">
              <a:spcBef>
                <a:spcPts val="0"/>
              </a:spcBef>
              <a:buClr>
                <a:srgbClr val="3796BF"/>
              </a:buClr>
              <a:buSzPct val="100000"/>
              <a:buFont typeface="Oswald"/>
              <a:buNone/>
              <a:defRPr sz="3000" b="1">
                <a:solidFill>
                  <a:srgbClr val="3796BF"/>
                </a:solidFill>
                <a:latin typeface="Oswald"/>
                <a:ea typeface="Oswald"/>
                <a:cs typeface="Oswald"/>
                <a:sym typeface="Oswald"/>
              </a:defRPr>
            </a:lvl2pPr>
            <a:lvl3pPr lvl="2">
              <a:spcBef>
                <a:spcPts val="0"/>
              </a:spcBef>
              <a:buClr>
                <a:srgbClr val="3796BF"/>
              </a:buClr>
              <a:buSzPct val="100000"/>
              <a:buFont typeface="Oswald"/>
              <a:buNone/>
              <a:defRPr sz="3000" b="1">
                <a:solidFill>
                  <a:srgbClr val="3796BF"/>
                </a:solidFill>
                <a:latin typeface="Oswald"/>
                <a:ea typeface="Oswald"/>
                <a:cs typeface="Oswald"/>
                <a:sym typeface="Oswald"/>
              </a:defRPr>
            </a:lvl3pPr>
            <a:lvl4pPr lvl="3">
              <a:spcBef>
                <a:spcPts val="0"/>
              </a:spcBef>
              <a:buClr>
                <a:srgbClr val="3796BF"/>
              </a:buClr>
              <a:buSzPct val="100000"/>
              <a:buFont typeface="Oswald"/>
              <a:buNone/>
              <a:defRPr sz="3000" b="1">
                <a:solidFill>
                  <a:srgbClr val="3796BF"/>
                </a:solidFill>
                <a:latin typeface="Oswald"/>
                <a:ea typeface="Oswald"/>
                <a:cs typeface="Oswald"/>
                <a:sym typeface="Oswald"/>
              </a:defRPr>
            </a:lvl4pPr>
            <a:lvl5pPr lvl="4">
              <a:spcBef>
                <a:spcPts val="0"/>
              </a:spcBef>
              <a:buClr>
                <a:srgbClr val="3796BF"/>
              </a:buClr>
              <a:buSzPct val="100000"/>
              <a:buFont typeface="Oswald"/>
              <a:buNone/>
              <a:defRPr sz="3000" b="1">
                <a:solidFill>
                  <a:srgbClr val="3796BF"/>
                </a:solidFill>
                <a:latin typeface="Oswald"/>
                <a:ea typeface="Oswald"/>
                <a:cs typeface="Oswald"/>
                <a:sym typeface="Oswald"/>
              </a:defRPr>
            </a:lvl5pPr>
            <a:lvl6pPr lvl="5">
              <a:spcBef>
                <a:spcPts val="0"/>
              </a:spcBef>
              <a:buClr>
                <a:srgbClr val="3796BF"/>
              </a:buClr>
              <a:buSzPct val="100000"/>
              <a:buFont typeface="Oswald"/>
              <a:buNone/>
              <a:defRPr sz="3000" b="1">
                <a:solidFill>
                  <a:srgbClr val="3796BF"/>
                </a:solidFill>
                <a:latin typeface="Oswald"/>
                <a:ea typeface="Oswald"/>
                <a:cs typeface="Oswald"/>
                <a:sym typeface="Oswald"/>
              </a:defRPr>
            </a:lvl6pPr>
            <a:lvl7pPr lvl="6">
              <a:spcBef>
                <a:spcPts val="0"/>
              </a:spcBef>
              <a:buClr>
                <a:srgbClr val="3796BF"/>
              </a:buClr>
              <a:buSzPct val="100000"/>
              <a:buFont typeface="Oswald"/>
              <a:buNone/>
              <a:defRPr sz="3000" b="1">
                <a:solidFill>
                  <a:srgbClr val="3796BF"/>
                </a:solidFill>
                <a:latin typeface="Oswald"/>
                <a:ea typeface="Oswald"/>
                <a:cs typeface="Oswald"/>
                <a:sym typeface="Oswald"/>
              </a:defRPr>
            </a:lvl7pPr>
            <a:lvl8pPr lvl="7">
              <a:spcBef>
                <a:spcPts val="0"/>
              </a:spcBef>
              <a:buClr>
                <a:srgbClr val="3796BF"/>
              </a:buClr>
              <a:buSzPct val="100000"/>
              <a:buFont typeface="Oswald"/>
              <a:buNone/>
              <a:defRPr sz="3000" b="1">
                <a:solidFill>
                  <a:srgbClr val="3796BF"/>
                </a:solidFill>
                <a:latin typeface="Oswald"/>
                <a:ea typeface="Oswald"/>
                <a:cs typeface="Oswald"/>
                <a:sym typeface="Oswald"/>
              </a:defRPr>
            </a:lvl8pPr>
            <a:lvl9pPr lvl="8">
              <a:spcBef>
                <a:spcPts val="0"/>
              </a:spcBef>
              <a:buClr>
                <a:srgbClr val="3796BF"/>
              </a:buClr>
              <a:buSzPct val="100000"/>
              <a:buFont typeface="Oswald"/>
              <a:buNone/>
              <a:defRPr sz="3000" b="1">
                <a:solidFill>
                  <a:srgbClr val="3796BF"/>
                </a:solidFill>
                <a:latin typeface="Oswald"/>
                <a:ea typeface="Oswald"/>
                <a:cs typeface="Oswald"/>
                <a:sym typeface="Oswald"/>
              </a:defRPr>
            </a:lvl9pPr>
          </a:lstStyle>
          <a:p>
            <a:pPr algn="ctr"/>
            <a:r>
              <a:rPr lang="en" sz="6000" dirty="0" smtClean="0">
                <a:solidFill>
                  <a:srgbClr val="FF9900"/>
                </a:solidFill>
              </a:rPr>
              <a:t>PARTE 9</a:t>
            </a:r>
            <a:endParaRPr lang="en" sz="6000" dirty="0">
              <a:solidFill>
                <a:srgbClr val="FF9900"/>
              </a:solidFill>
            </a:endParaRPr>
          </a:p>
        </p:txBody>
      </p:sp>
      <p:sp>
        <p:nvSpPr>
          <p:cNvPr id="26" name="Shape 285"/>
          <p:cNvSpPr/>
          <p:nvPr/>
        </p:nvSpPr>
        <p:spPr>
          <a:xfrm>
            <a:off x="2411760" y="2476598"/>
            <a:ext cx="3888432" cy="2543424"/>
          </a:xfrm>
          <a:prstGeom prst="chevron">
            <a:avLst>
              <a:gd name="adj" fmla="val 29853"/>
            </a:avLst>
          </a:prstGeom>
          <a:solidFill>
            <a:srgbClr val="FFC000"/>
          </a:solidFill>
          <a:ln>
            <a:solidFill>
              <a:srgbClr val="FFC000"/>
            </a:solidFill>
          </a:ln>
        </p:spPr>
        <p:txBody>
          <a:bodyPr lIns="91425" tIns="91425" rIns="91425" bIns="91425" anchor="ctr" anchorCtr="0">
            <a:noAutofit/>
          </a:bodyPr>
          <a:lstStyle/>
          <a:p>
            <a:r>
              <a:rPr lang="en" sz="1100" dirty="0">
                <a:solidFill>
                  <a:srgbClr val="FFFFFF"/>
                </a:solidFill>
                <a:latin typeface="Roboto Condensed"/>
                <a:ea typeface="Roboto Condensed"/>
                <a:cs typeface="Roboto Condensed"/>
                <a:sym typeface="Roboto Condensed"/>
                <a:hlinkClick r:id="rId2" action="ppaction://hlinksldjump"/>
              </a:rPr>
              <a:t>Centro Penitenciario de San Vicente</a:t>
            </a:r>
            <a:endParaRPr lang="en" sz="1100" dirty="0">
              <a:solidFill>
                <a:srgbClr val="FFFFFF"/>
              </a:solidFill>
              <a:latin typeface="Roboto Condensed"/>
              <a:ea typeface="Roboto Condensed"/>
              <a:cs typeface="Roboto Condensed"/>
              <a:sym typeface="Roboto Condensed"/>
            </a:endParaRPr>
          </a:p>
          <a:p>
            <a:pPr lvl="0"/>
            <a:r>
              <a:rPr lang="en" sz="1100" dirty="0" smtClean="0">
                <a:solidFill>
                  <a:srgbClr val="FFFFFF"/>
                </a:solidFill>
                <a:latin typeface="Roboto Condensed"/>
                <a:ea typeface="Roboto Condensed"/>
                <a:cs typeface="Roboto Condensed"/>
                <a:sym typeface="Roboto Condensed"/>
                <a:hlinkClick r:id="rId3" action="ppaction://hlinksldjump"/>
              </a:rPr>
              <a:t>Centro </a:t>
            </a:r>
            <a:r>
              <a:rPr lang="en" sz="1100" dirty="0">
                <a:solidFill>
                  <a:srgbClr val="FFFFFF"/>
                </a:solidFill>
                <a:latin typeface="Roboto Condensed"/>
                <a:ea typeface="Roboto Condensed"/>
                <a:cs typeface="Roboto Condensed"/>
                <a:sym typeface="Roboto Condensed"/>
                <a:hlinkClick r:id="rId3" action="ppaction://hlinksldjump"/>
              </a:rPr>
              <a:t>Penitenciario de Usulután</a:t>
            </a:r>
            <a:endParaRPr lang="en" sz="1100" dirty="0">
              <a:solidFill>
                <a:srgbClr val="FFFFFF"/>
              </a:solidFill>
              <a:latin typeface="Roboto Condensed"/>
              <a:ea typeface="Roboto Condensed"/>
              <a:cs typeface="Roboto Condensed"/>
              <a:sym typeface="Roboto Condensed"/>
            </a:endParaRPr>
          </a:p>
          <a:p>
            <a:pPr lvl="0"/>
            <a:r>
              <a:rPr lang="en" sz="1100" dirty="0">
                <a:solidFill>
                  <a:srgbClr val="FFFFFF"/>
                </a:solidFill>
                <a:latin typeface="Roboto Condensed"/>
                <a:ea typeface="Roboto Condensed"/>
                <a:cs typeface="Roboto Condensed"/>
                <a:sym typeface="Roboto Condensed"/>
                <a:hlinkClick r:id="rId4" action="ppaction://hlinksldjump"/>
              </a:rPr>
              <a:t>Centro Penitenciario de la Unión</a:t>
            </a:r>
            <a:endParaRPr lang="en" sz="1100" dirty="0">
              <a:solidFill>
                <a:srgbClr val="FFFFFF"/>
              </a:solidFill>
              <a:latin typeface="Roboto Condensed"/>
              <a:ea typeface="Roboto Condensed"/>
              <a:cs typeface="Roboto Condensed"/>
              <a:sym typeface="Roboto Condensed"/>
            </a:endParaRPr>
          </a:p>
          <a:p>
            <a:pPr lvl="0"/>
            <a:r>
              <a:rPr lang="en" sz="1100" dirty="0" smtClean="0">
                <a:solidFill>
                  <a:srgbClr val="FFFFFF"/>
                </a:solidFill>
                <a:latin typeface="Roboto Condensed"/>
                <a:ea typeface="Roboto Condensed"/>
                <a:cs typeface="Roboto Condensed"/>
                <a:sym typeface="Roboto Condensed"/>
                <a:hlinkClick r:id="rId5" action="ppaction://hlinksldjump"/>
              </a:rPr>
              <a:t>Centro </a:t>
            </a:r>
            <a:r>
              <a:rPr lang="en" sz="1100" dirty="0">
                <a:solidFill>
                  <a:srgbClr val="FFFFFF"/>
                </a:solidFill>
                <a:latin typeface="Roboto Condensed"/>
                <a:ea typeface="Roboto Condensed"/>
                <a:cs typeface="Roboto Condensed"/>
                <a:sym typeface="Roboto Condensed"/>
                <a:hlinkClick r:id="rId5" action="ppaction://hlinksldjump"/>
              </a:rPr>
              <a:t>Penitenciario de Izalco</a:t>
            </a:r>
            <a:endParaRPr lang="en" sz="1100" dirty="0">
              <a:solidFill>
                <a:srgbClr val="FFFFFF"/>
              </a:solidFill>
              <a:latin typeface="Roboto Condensed"/>
              <a:ea typeface="Roboto Condensed"/>
              <a:cs typeface="Roboto Condensed"/>
              <a:sym typeface="Roboto Condensed"/>
            </a:endParaRPr>
          </a:p>
          <a:p>
            <a:r>
              <a:rPr lang="en" sz="1100" dirty="0" smtClean="0">
                <a:solidFill>
                  <a:srgbClr val="FFFFFF"/>
                </a:solidFill>
                <a:latin typeface="Roboto Condensed"/>
                <a:ea typeface="Roboto Condensed"/>
                <a:cs typeface="Roboto Condensed"/>
                <a:sym typeface="Roboto Condensed"/>
                <a:hlinkClick r:id="rId6" action="ppaction://hlinksldjump"/>
              </a:rPr>
              <a:t>Centro </a:t>
            </a:r>
            <a:r>
              <a:rPr lang="en" sz="1100" dirty="0">
                <a:solidFill>
                  <a:srgbClr val="FFFFFF"/>
                </a:solidFill>
                <a:latin typeface="Roboto Condensed"/>
                <a:ea typeface="Roboto Condensed"/>
                <a:cs typeface="Roboto Condensed"/>
                <a:sym typeface="Roboto Condensed"/>
                <a:hlinkClick r:id="rId6" action="ppaction://hlinksldjump"/>
              </a:rPr>
              <a:t>Penitenciario </a:t>
            </a:r>
            <a:r>
              <a:rPr lang="en" sz="1100" dirty="0" smtClean="0">
                <a:solidFill>
                  <a:srgbClr val="FFFFFF"/>
                </a:solidFill>
                <a:latin typeface="Roboto Condensed"/>
                <a:ea typeface="Roboto Condensed"/>
                <a:cs typeface="Roboto Condensed"/>
                <a:sym typeface="Roboto Condensed"/>
                <a:hlinkClick r:id="rId6" action="ppaction://hlinksldjump"/>
              </a:rPr>
              <a:t>Ilopango</a:t>
            </a:r>
            <a:endParaRPr lang="en" sz="1100" dirty="0" smtClean="0">
              <a:solidFill>
                <a:srgbClr val="FFFFFF"/>
              </a:solidFill>
              <a:latin typeface="Roboto Condensed"/>
              <a:ea typeface="Roboto Condensed"/>
              <a:cs typeface="Roboto Condensed"/>
              <a:sym typeface="Roboto Condensed"/>
            </a:endParaRPr>
          </a:p>
          <a:p>
            <a:r>
              <a:rPr lang="en" sz="1100" dirty="0" smtClean="0">
                <a:solidFill>
                  <a:srgbClr val="FFFFFF"/>
                </a:solidFill>
                <a:latin typeface="Roboto Condensed"/>
                <a:ea typeface="Roboto Condensed"/>
                <a:cs typeface="Roboto Condensed"/>
                <a:sym typeface="Roboto Condensed"/>
                <a:hlinkClick r:id="rId7" action="ppaction://hlinksldjump"/>
              </a:rPr>
              <a:t>Centro </a:t>
            </a:r>
            <a:r>
              <a:rPr lang="en" sz="1100" dirty="0">
                <a:solidFill>
                  <a:srgbClr val="FFFFFF"/>
                </a:solidFill>
                <a:latin typeface="Roboto Condensed"/>
                <a:ea typeface="Roboto Condensed"/>
                <a:cs typeface="Roboto Condensed"/>
                <a:sym typeface="Roboto Condensed"/>
                <a:hlinkClick r:id="rId7" action="ppaction://hlinksldjump"/>
              </a:rPr>
              <a:t>Penitenciario de Sensuntepeque</a:t>
            </a:r>
            <a:endParaRPr lang="en" sz="1100" dirty="0">
              <a:solidFill>
                <a:srgbClr val="FFFFFF"/>
              </a:solidFill>
              <a:latin typeface="Roboto Condensed"/>
              <a:ea typeface="Roboto Condensed"/>
              <a:cs typeface="Roboto Condensed"/>
              <a:sym typeface="Roboto Condensed"/>
            </a:endParaRPr>
          </a:p>
          <a:p>
            <a:pPr lvl="0"/>
            <a:r>
              <a:rPr lang="en" sz="1100" dirty="0">
                <a:solidFill>
                  <a:srgbClr val="FFFFFF"/>
                </a:solidFill>
                <a:latin typeface="Roboto Condensed"/>
                <a:ea typeface="Roboto Condensed"/>
                <a:cs typeface="Roboto Condensed"/>
                <a:sym typeface="Roboto Condensed"/>
                <a:hlinkClick r:id="rId8" action="ppaction://hlinksldjump"/>
              </a:rPr>
              <a:t>Centro Penitenciario de San Francisco </a:t>
            </a:r>
            <a:r>
              <a:rPr lang="en" sz="1100" dirty="0" smtClean="0">
                <a:solidFill>
                  <a:srgbClr val="FFFFFF"/>
                </a:solidFill>
                <a:latin typeface="Roboto Condensed"/>
                <a:ea typeface="Roboto Condensed"/>
                <a:cs typeface="Roboto Condensed"/>
                <a:sym typeface="Roboto Condensed"/>
                <a:hlinkClick r:id="rId8" action="ppaction://hlinksldjump"/>
              </a:rPr>
              <a:t>Gotera</a:t>
            </a:r>
            <a:endParaRPr lang="en" sz="1100" dirty="0">
              <a:solidFill>
                <a:srgbClr val="FFFFFF"/>
              </a:solidFill>
              <a:latin typeface="Roboto Condensed"/>
              <a:ea typeface="Roboto Condensed"/>
              <a:cs typeface="Roboto Condensed"/>
              <a:sym typeface="Roboto Condensed"/>
            </a:endParaRPr>
          </a:p>
          <a:p>
            <a:pPr lvl="0"/>
            <a:r>
              <a:rPr lang="en" sz="1100" dirty="0">
                <a:solidFill>
                  <a:srgbClr val="FFFFFF"/>
                </a:solidFill>
                <a:latin typeface="Roboto Condensed"/>
                <a:ea typeface="Roboto Condensed"/>
                <a:cs typeface="Roboto Condensed"/>
                <a:sym typeface="Roboto Condensed"/>
                <a:hlinkClick r:id="rId9" action="ppaction://hlinksldjump"/>
              </a:rPr>
              <a:t>Centro </a:t>
            </a:r>
            <a:r>
              <a:rPr lang="en" sz="1100" dirty="0" smtClean="0">
                <a:solidFill>
                  <a:srgbClr val="FFFFFF"/>
                </a:solidFill>
                <a:latin typeface="Roboto Condensed"/>
                <a:ea typeface="Roboto Condensed"/>
                <a:cs typeface="Roboto Condensed"/>
                <a:sym typeface="Roboto Condensed"/>
                <a:hlinkClick r:id="rId9" action="ppaction://hlinksldjump"/>
              </a:rPr>
              <a:t>Abierto Granja Penitenciaria Izalco</a:t>
            </a:r>
            <a:endParaRPr lang="en" sz="1100" dirty="0" smtClean="0">
              <a:solidFill>
                <a:srgbClr val="FFFFFF"/>
              </a:solidFill>
              <a:latin typeface="Roboto Condensed"/>
              <a:ea typeface="Roboto Condensed"/>
              <a:cs typeface="Roboto Condensed"/>
              <a:sym typeface="Roboto Condensed"/>
            </a:endParaRPr>
          </a:p>
        </p:txBody>
      </p:sp>
      <p:sp>
        <p:nvSpPr>
          <p:cNvPr id="29" name="Shape 157"/>
          <p:cNvSpPr txBox="1">
            <a:spLocks/>
          </p:cNvSpPr>
          <p:nvPr/>
        </p:nvSpPr>
        <p:spPr>
          <a:xfrm>
            <a:off x="611560" y="915566"/>
            <a:ext cx="7624464" cy="504057"/>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Oswald"/>
              <a:buNone/>
              <a:defRPr sz="5000" b="1" i="0" u="none" strike="noStrike" cap="none">
                <a:solidFill>
                  <a:srgbClr val="FFFFFF"/>
                </a:solidFill>
                <a:latin typeface="Oswald"/>
                <a:ea typeface="Oswald"/>
                <a:cs typeface="Oswald"/>
                <a:sym typeface="Oswald"/>
              </a:defRPr>
            </a:lvl1pPr>
            <a:lvl2pPr lvl="1">
              <a:spcBef>
                <a:spcPts val="0"/>
              </a:spcBef>
              <a:buClr>
                <a:srgbClr val="FFFFFF"/>
              </a:buClr>
              <a:buSzPct val="100000"/>
              <a:buFont typeface="Oswald"/>
              <a:buNone/>
              <a:defRPr sz="5000" b="1">
                <a:solidFill>
                  <a:srgbClr val="FFFFFF"/>
                </a:solidFill>
                <a:latin typeface="Oswald"/>
                <a:ea typeface="Oswald"/>
                <a:cs typeface="Oswald"/>
                <a:sym typeface="Oswald"/>
              </a:defRPr>
            </a:lvl2pPr>
            <a:lvl3pPr lvl="2">
              <a:spcBef>
                <a:spcPts val="0"/>
              </a:spcBef>
              <a:buClr>
                <a:srgbClr val="FFFFFF"/>
              </a:buClr>
              <a:buSzPct val="100000"/>
              <a:buFont typeface="Oswald"/>
              <a:buNone/>
              <a:defRPr sz="5000" b="1">
                <a:solidFill>
                  <a:srgbClr val="FFFFFF"/>
                </a:solidFill>
                <a:latin typeface="Oswald"/>
                <a:ea typeface="Oswald"/>
                <a:cs typeface="Oswald"/>
                <a:sym typeface="Oswald"/>
              </a:defRPr>
            </a:lvl3pPr>
            <a:lvl4pPr lvl="3">
              <a:spcBef>
                <a:spcPts val="0"/>
              </a:spcBef>
              <a:buClr>
                <a:srgbClr val="FFFFFF"/>
              </a:buClr>
              <a:buSzPct val="100000"/>
              <a:buFont typeface="Oswald"/>
              <a:buNone/>
              <a:defRPr sz="5000" b="1">
                <a:solidFill>
                  <a:srgbClr val="FFFFFF"/>
                </a:solidFill>
                <a:latin typeface="Oswald"/>
                <a:ea typeface="Oswald"/>
                <a:cs typeface="Oswald"/>
                <a:sym typeface="Oswald"/>
              </a:defRPr>
            </a:lvl4pPr>
            <a:lvl5pPr lvl="4">
              <a:spcBef>
                <a:spcPts val="0"/>
              </a:spcBef>
              <a:buClr>
                <a:srgbClr val="FFFFFF"/>
              </a:buClr>
              <a:buSzPct val="100000"/>
              <a:buFont typeface="Oswald"/>
              <a:buNone/>
              <a:defRPr sz="5000" b="1">
                <a:solidFill>
                  <a:srgbClr val="FFFFFF"/>
                </a:solidFill>
                <a:latin typeface="Oswald"/>
                <a:ea typeface="Oswald"/>
                <a:cs typeface="Oswald"/>
                <a:sym typeface="Oswald"/>
              </a:defRPr>
            </a:lvl5pPr>
            <a:lvl6pPr lvl="5">
              <a:spcBef>
                <a:spcPts val="0"/>
              </a:spcBef>
              <a:buClr>
                <a:srgbClr val="FFFFFF"/>
              </a:buClr>
              <a:buSzPct val="100000"/>
              <a:buFont typeface="Oswald"/>
              <a:buNone/>
              <a:defRPr sz="5000" b="1">
                <a:solidFill>
                  <a:srgbClr val="FFFFFF"/>
                </a:solidFill>
                <a:latin typeface="Oswald"/>
                <a:ea typeface="Oswald"/>
                <a:cs typeface="Oswald"/>
                <a:sym typeface="Oswald"/>
              </a:defRPr>
            </a:lvl6pPr>
            <a:lvl7pPr lvl="6">
              <a:spcBef>
                <a:spcPts val="0"/>
              </a:spcBef>
              <a:buClr>
                <a:srgbClr val="FFFFFF"/>
              </a:buClr>
              <a:buSzPct val="100000"/>
              <a:buFont typeface="Oswald"/>
              <a:buNone/>
              <a:defRPr sz="5000" b="1">
                <a:solidFill>
                  <a:srgbClr val="FFFFFF"/>
                </a:solidFill>
                <a:latin typeface="Oswald"/>
                <a:ea typeface="Oswald"/>
                <a:cs typeface="Oswald"/>
                <a:sym typeface="Oswald"/>
              </a:defRPr>
            </a:lvl7pPr>
            <a:lvl8pPr lvl="7">
              <a:spcBef>
                <a:spcPts val="0"/>
              </a:spcBef>
              <a:buClr>
                <a:srgbClr val="FFFFFF"/>
              </a:buClr>
              <a:buSzPct val="100000"/>
              <a:buFont typeface="Oswald"/>
              <a:buNone/>
              <a:defRPr sz="5000" b="1">
                <a:solidFill>
                  <a:srgbClr val="FFFFFF"/>
                </a:solidFill>
                <a:latin typeface="Oswald"/>
                <a:ea typeface="Oswald"/>
                <a:cs typeface="Oswald"/>
                <a:sym typeface="Oswald"/>
              </a:defRPr>
            </a:lvl8pPr>
            <a:lvl9pPr lvl="8">
              <a:spcBef>
                <a:spcPts val="0"/>
              </a:spcBef>
              <a:buClr>
                <a:srgbClr val="FFFFFF"/>
              </a:buClr>
              <a:buSzPct val="100000"/>
              <a:buFont typeface="Oswald"/>
              <a:buNone/>
              <a:defRPr sz="5000" b="1">
                <a:solidFill>
                  <a:srgbClr val="FFFFFF"/>
                </a:solidFill>
                <a:latin typeface="Oswald"/>
                <a:ea typeface="Oswald"/>
                <a:cs typeface="Oswald"/>
                <a:sym typeface="Oswald"/>
              </a:defRPr>
            </a:lvl9pPr>
          </a:lstStyle>
          <a:p>
            <a:pPr algn="ctr"/>
            <a:r>
              <a:rPr lang="es-SV" sz="2800" dirty="0" smtClean="0">
                <a:solidFill>
                  <a:srgbClr val="002F5F"/>
                </a:solidFill>
              </a:rPr>
              <a:t>CENTROS Y GRANJAS PENITENCIARIAS</a:t>
            </a:r>
            <a:endParaRPr lang="es-SV" sz="2800" dirty="0">
              <a:solidFill>
                <a:srgbClr val="002F5F"/>
              </a:solidFill>
            </a:endParaRPr>
          </a:p>
        </p:txBody>
      </p:sp>
      <p:sp>
        <p:nvSpPr>
          <p:cNvPr id="30" name="Shape 229"/>
          <p:cNvSpPr txBox="1">
            <a:spLocks/>
          </p:cNvSpPr>
          <p:nvPr/>
        </p:nvSpPr>
        <p:spPr>
          <a:xfrm>
            <a:off x="323528" y="1392215"/>
            <a:ext cx="8424936" cy="963511"/>
          </a:xfrm>
          <a:prstGeom prst="rect">
            <a:avLst/>
          </a:prstGeom>
          <a:noFill/>
          <a:ln>
            <a:noFill/>
          </a:ln>
          <a:effectLst>
            <a:glow rad="101600">
              <a:schemeClr val="bg1">
                <a:alpha val="40000"/>
              </a:schemeClr>
            </a:glow>
            <a:outerShdw blurRad="50800" dir="1200000" algn="ctr" rotWithShape="0">
              <a:schemeClr val="bg1"/>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rgbClr val="2779C3"/>
                </a:solidFill>
              </a:rPr>
              <a:t> Hipervínculos. </a:t>
            </a:r>
            <a:r>
              <a:rPr lang="es-SV" sz="1400" dirty="0">
                <a:solidFill>
                  <a:srgbClr val="2779C3"/>
                </a:solidFill>
              </a:rPr>
              <a:t>H</a:t>
            </a:r>
            <a:r>
              <a:rPr lang="es-SV" sz="1400" dirty="0" smtClean="0">
                <a:solidFill>
                  <a:srgbClr val="2779C3"/>
                </a:solidFill>
              </a:rPr>
              <a:t>aga clic sobre el nombre del Centro o Granja Penitenciaria a la que quiere acceder para llegar a la diapositiva donde está la descripción de dicho Centro o Granja Penitenciaria del cual desea conocer mas información, del mismo modo en cada diapositiva donde encuentre la imagen con la palabra </a:t>
            </a:r>
            <a:r>
              <a:rPr lang="es-SV" sz="1400" b="1" dirty="0" smtClean="0">
                <a:solidFill>
                  <a:srgbClr val="2779C3"/>
                </a:solidFill>
              </a:rPr>
              <a:t>VOLVER</a:t>
            </a:r>
            <a:r>
              <a:rPr lang="es-SV" sz="1400" dirty="0" smtClean="0">
                <a:solidFill>
                  <a:srgbClr val="2779C3"/>
                </a:solidFill>
              </a:rPr>
              <a:t> encontrará un hipervínculo para regresar al índice correspondiente.</a:t>
            </a:r>
          </a:p>
          <a:p>
            <a:pPr algn="just">
              <a:buFont typeface="Oswald"/>
              <a:buNone/>
            </a:pPr>
            <a:endParaRPr lang="es-SV" sz="1250" b="1" dirty="0" smtClean="0"/>
          </a:p>
          <a:p>
            <a:pPr>
              <a:buFont typeface="Oswald"/>
              <a:buNone/>
            </a:pPr>
            <a:endParaRPr lang="es-ES" sz="1250" dirty="0" smtClean="0"/>
          </a:p>
        </p:txBody>
      </p:sp>
      <p:sp>
        <p:nvSpPr>
          <p:cNvPr id="25" name="Shape 284"/>
          <p:cNvSpPr/>
          <p:nvPr/>
        </p:nvSpPr>
        <p:spPr>
          <a:xfrm>
            <a:off x="72008" y="2476598"/>
            <a:ext cx="3131840" cy="2543424"/>
          </a:xfrm>
          <a:prstGeom prst="homePlate">
            <a:avLst>
              <a:gd name="adj" fmla="val 30129"/>
            </a:avLst>
          </a:prstGeom>
          <a:solidFill>
            <a:srgbClr val="FF9900"/>
          </a:solidFill>
          <a:ln>
            <a:solidFill>
              <a:srgbClr val="FF9900"/>
            </a:solidFill>
          </a:ln>
        </p:spPr>
        <p:txBody>
          <a:bodyPr lIns="91425" tIns="91425" rIns="91425" bIns="91425" anchor="ctr" anchorCtr="0">
            <a:noAutofit/>
          </a:bodyPr>
          <a:lstStyle/>
          <a:p>
            <a:pPr lvl="0">
              <a:spcBef>
                <a:spcPts val="0"/>
              </a:spcBef>
              <a:buNone/>
            </a:pPr>
            <a:r>
              <a:rPr lang="en" sz="1100" dirty="0" smtClean="0">
                <a:solidFill>
                  <a:schemeClr val="bg1"/>
                </a:solidFill>
                <a:latin typeface="Roboto Condensed"/>
                <a:ea typeface="Roboto Condensed"/>
                <a:cs typeface="Roboto Condensed"/>
                <a:sym typeface="Roboto Condensed"/>
                <a:hlinkClick r:id="rId10" action="ppaction://hlinksldjump"/>
              </a:rPr>
              <a:t>Centro Atención Ingegral de Santa Ana</a:t>
            </a:r>
            <a:endParaRPr lang="en" sz="1100" dirty="0" smtClean="0">
              <a:solidFill>
                <a:schemeClr val="bg1"/>
              </a:solidFill>
              <a:latin typeface="Roboto Condensed"/>
              <a:ea typeface="Roboto Condensed"/>
              <a:cs typeface="Roboto Condensed"/>
              <a:sym typeface="Roboto Condensed"/>
            </a:endParaRPr>
          </a:p>
          <a:p>
            <a:pPr lvl="0">
              <a:spcBef>
                <a:spcPts val="0"/>
              </a:spcBef>
              <a:buNone/>
            </a:pPr>
            <a:r>
              <a:rPr lang="en" sz="1100" dirty="0" smtClean="0">
                <a:solidFill>
                  <a:schemeClr val="bg1"/>
                </a:solidFill>
                <a:latin typeface="Roboto Condensed"/>
                <a:ea typeface="Roboto Condensed"/>
                <a:cs typeface="Roboto Condensed"/>
                <a:sym typeface="Roboto Condensed"/>
                <a:hlinkClick r:id="rId11" action="ppaction://hlinksldjump"/>
              </a:rPr>
              <a:t>Centro Penitenciario la Esperanza</a:t>
            </a:r>
            <a:endParaRPr lang="en" sz="1100" dirty="0" smtClean="0">
              <a:solidFill>
                <a:schemeClr val="bg1"/>
              </a:solidFill>
              <a:latin typeface="Roboto Condensed"/>
              <a:ea typeface="Roboto Condensed"/>
              <a:cs typeface="Roboto Condensed"/>
              <a:sym typeface="Roboto Condensed"/>
            </a:endParaRPr>
          </a:p>
          <a:p>
            <a:pPr lvl="0">
              <a:spcBef>
                <a:spcPts val="0"/>
              </a:spcBef>
              <a:buNone/>
            </a:pPr>
            <a:r>
              <a:rPr lang="en" sz="1100" dirty="0" smtClean="0">
                <a:solidFill>
                  <a:schemeClr val="bg1"/>
                </a:solidFill>
                <a:latin typeface="Roboto Condensed"/>
                <a:ea typeface="Roboto Condensed"/>
                <a:cs typeface="Roboto Condensed"/>
                <a:sym typeface="Roboto Condensed"/>
                <a:hlinkClick r:id="rId12" action="ppaction://hlinksldjump"/>
              </a:rPr>
              <a:t>Centro Penitenciario de Zacatecoluca</a:t>
            </a:r>
            <a:endParaRPr lang="en" sz="1100" dirty="0" smtClean="0">
              <a:solidFill>
                <a:schemeClr val="bg1"/>
              </a:solidFill>
              <a:latin typeface="Roboto Condensed"/>
              <a:ea typeface="Roboto Condensed"/>
              <a:cs typeface="Roboto Condensed"/>
              <a:sym typeface="Roboto Condensed"/>
            </a:endParaRPr>
          </a:p>
          <a:p>
            <a:pPr lvl="0">
              <a:spcBef>
                <a:spcPts val="0"/>
              </a:spcBef>
              <a:buNone/>
            </a:pPr>
            <a:r>
              <a:rPr lang="en" sz="1100" dirty="0" smtClean="0">
                <a:solidFill>
                  <a:schemeClr val="bg1"/>
                </a:solidFill>
                <a:latin typeface="Roboto Condensed"/>
                <a:ea typeface="Roboto Condensed"/>
                <a:cs typeface="Roboto Condensed"/>
                <a:sym typeface="Roboto Condensed"/>
                <a:hlinkClick r:id="rId13" action="ppaction://hlinksldjump"/>
              </a:rPr>
              <a:t>Centro Penitenciario de Jucuapa</a:t>
            </a:r>
            <a:endParaRPr lang="en" sz="1100" dirty="0" smtClean="0">
              <a:solidFill>
                <a:schemeClr val="bg1"/>
              </a:solidFill>
              <a:latin typeface="Roboto Condensed"/>
              <a:ea typeface="Roboto Condensed"/>
              <a:cs typeface="Roboto Condensed"/>
              <a:sym typeface="Roboto Condensed"/>
            </a:endParaRPr>
          </a:p>
          <a:p>
            <a:pPr lvl="0">
              <a:spcBef>
                <a:spcPts val="0"/>
              </a:spcBef>
              <a:buNone/>
            </a:pPr>
            <a:r>
              <a:rPr lang="en" sz="1100" dirty="0" smtClean="0">
                <a:solidFill>
                  <a:schemeClr val="bg1"/>
                </a:solidFill>
                <a:latin typeface="Roboto Condensed"/>
                <a:ea typeface="Roboto Condensed"/>
                <a:cs typeface="Roboto Condensed"/>
                <a:sym typeface="Roboto Condensed"/>
                <a:hlinkClick r:id="rId14" action="ppaction://hlinksldjump"/>
              </a:rPr>
              <a:t>Centro Penitenciario de Metapan</a:t>
            </a:r>
            <a:endParaRPr lang="en" sz="1100" dirty="0" smtClean="0">
              <a:solidFill>
                <a:schemeClr val="bg1"/>
              </a:solidFill>
              <a:latin typeface="Roboto Condensed"/>
              <a:ea typeface="Roboto Condensed"/>
              <a:cs typeface="Roboto Condensed"/>
              <a:sym typeface="Roboto Condensed"/>
            </a:endParaRPr>
          </a:p>
          <a:p>
            <a:pPr lvl="0">
              <a:spcBef>
                <a:spcPts val="0"/>
              </a:spcBef>
              <a:buNone/>
            </a:pPr>
            <a:r>
              <a:rPr lang="en" sz="1100" dirty="0" smtClean="0">
                <a:solidFill>
                  <a:schemeClr val="bg1"/>
                </a:solidFill>
                <a:latin typeface="Roboto Condensed"/>
                <a:ea typeface="Roboto Condensed"/>
                <a:cs typeface="Roboto Condensed"/>
                <a:sym typeface="Roboto Condensed"/>
                <a:hlinkClick r:id="rId15" action="ppaction://hlinksldjump"/>
              </a:rPr>
              <a:t>Centro Penitenciario de Ciudad Barrios</a:t>
            </a:r>
            <a:endParaRPr lang="en" sz="1100" dirty="0" smtClean="0">
              <a:solidFill>
                <a:schemeClr val="bg1"/>
              </a:solidFill>
              <a:latin typeface="Roboto Condensed"/>
              <a:ea typeface="Roboto Condensed"/>
              <a:cs typeface="Roboto Condensed"/>
              <a:sym typeface="Roboto Condensed"/>
            </a:endParaRPr>
          </a:p>
          <a:p>
            <a:pPr lvl="0">
              <a:spcBef>
                <a:spcPts val="0"/>
              </a:spcBef>
              <a:buNone/>
            </a:pPr>
            <a:r>
              <a:rPr lang="en" sz="1100" dirty="0" smtClean="0">
                <a:solidFill>
                  <a:schemeClr val="bg1"/>
                </a:solidFill>
                <a:latin typeface="Roboto Condensed"/>
                <a:ea typeface="Roboto Condensed"/>
                <a:cs typeface="Roboto Condensed"/>
                <a:sym typeface="Roboto Condensed"/>
                <a:hlinkClick r:id="rId16" action="ppaction://hlinksldjump"/>
              </a:rPr>
              <a:t>Centro Penitenciario de San Miguel</a:t>
            </a:r>
            <a:endParaRPr lang="en" sz="1100" dirty="0" smtClean="0">
              <a:solidFill>
                <a:schemeClr val="bg1"/>
              </a:solidFill>
              <a:latin typeface="Roboto Condensed"/>
              <a:ea typeface="Roboto Condensed"/>
              <a:cs typeface="Roboto Condensed"/>
              <a:sym typeface="Roboto Condensed"/>
            </a:endParaRPr>
          </a:p>
          <a:p>
            <a:pPr lvl="0"/>
            <a:r>
              <a:rPr lang="en" sz="1100" dirty="0">
                <a:solidFill>
                  <a:srgbClr val="FFFFFF"/>
                </a:solidFill>
                <a:latin typeface="Roboto Condensed"/>
                <a:ea typeface="Roboto Condensed"/>
                <a:cs typeface="Roboto Condensed"/>
                <a:sym typeface="Roboto Condensed"/>
                <a:hlinkClick r:id="rId17" action="ppaction://hlinksldjump"/>
              </a:rPr>
              <a:t>Centro Penitenciario de Sonsonate</a:t>
            </a:r>
            <a:endParaRPr lang="en" sz="1100" dirty="0">
              <a:solidFill>
                <a:srgbClr val="FFFFFF"/>
              </a:solidFill>
              <a:latin typeface="Roboto Condensed"/>
              <a:ea typeface="Roboto Condensed"/>
              <a:cs typeface="Roboto Condensed"/>
              <a:sym typeface="Roboto Condensed"/>
            </a:endParaRPr>
          </a:p>
          <a:p>
            <a:pPr lvl="0"/>
            <a:r>
              <a:rPr lang="en" sz="1100" dirty="0">
                <a:solidFill>
                  <a:srgbClr val="FFFFFF"/>
                </a:solidFill>
                <a:latin typeface="Roboto Condensed"/>
                <a:ea typeface="Roboto Condensed"/>
                <a:cs typeface="Roboto Condensed"/>
                <a:sym typeface="Roboto Condensed"/>
                <a:hlinkClick r:id="rId18" action="ppaction://hlinksldjump"/>
              </a:rPr>
              <a:t>Centro Penitenciario de Apanteos</a:t>
            </a:r>
            <a:endParaRPr lang="en" sz="1100" dirty="0">
              <a:solidFill>
                <a:srgbClr val="FFFFFF"/>
              </a:solidFill>
              <a:latin typeface="Roboto Condensed"/>
              <a:ea typeface="Roboto Condensed"/>
              <a:cs typeface="Roboto Condensed"/>
              <a:sym typeface="Roboto Condensed"/>
            </a:endParaRPr>
          </a:p>
          <a:p>
            <a:pPr lvl="0"/>
            <a:r>
              <a:rPr lang="en" sz="1100" dirty="0">
                <a:solidFill>
                  <a:srgbClr val="FFFFFF"/>
                </a:solidFill>
                <a:latin typeface="Roboto Condensed"/>
                <a:ea typeface="Roboto Condensed"/>
                <a:cs typeface="Roboto Condensed"/>
                <a:sym typeface="Roboto Condensed"/>
                <a:hlinkClick r:id="rId19" action="ppaction://hlinksldjump"/>
              </a:rPr>
              <a:t>Centro Penitenciario de </a:t>
            </a:r>
            <a:r>
              <a:rPr lang="en" sz="1100" dirty="0" smtClean="0">
                <a:solidFill>
                  <a:srgbClr val="FFFFFF"/>
                </a:solidFill>
                <a:latin typeface="Roboto Condensed"/>
                <a:ea typeface="Roboto Condensed"/>
                <a:cs typeface="Roboto Condensed"/>
                <a:sym typeface="Roboto Condensed"/>
                <a:hlinkClick r:id="rId19" action="ppaction://hlinksldjump"/>
              </a:rPr>
              <a:t>Quezaltepeque</a:t>
            </a:r>
            <a:endParaRPr lang="en" sz="1100" dirty="0" smtClean="0">
              <a:solidFill>
                <a:srgbClr val="FFFFFF"/>
              </a:solidFill>
              <a:latin typeface="Roboto Condensed"/>
              <a:ea typeface="Roboto Condensed"/>
              <a:cs typeface="Roboto Condensed"/>
              <a:sym typeface="Roboto Condensed"/>
            </a:endParaRPr>
          </a:p>
        </p:txBody>
      </p:sp>
      <p:sp>
        <p:nvSpPr>
          <p:cNvPr id="27" name="Shape 286"/>
          <p:cNvSpPr/>
          <p:nvPr/>
        </p:nvSpPr>
        <p:spPr>
          <a:xfrm>
            <a:off x="5220072" y="2476598"/>
            <a:ext cx="3888432" cy="2543424"/>
          </a:xfrm>
          <a:prstGeom prst="chevron">
            <a:avLst>
              <a:gd name="adj" fmla="val 29853"/>
            </a:avLst>
          </a:prstGeom>
          <a:solidFill>
            <a:srgbClr val="F7E243"/>
          </a:solidFill>
          <a:ln>
            <a:solidFill>
              <a:srgbClr val="F7E243"/>
            </a:solidFill>
          </a:ln>
        </p:spPr>
        <p:txBody>
          <a:bodyPr lIns="91425" tIns="91425" rIns="91425" bIns="91425" anchor="ctr" anchorCtr="0">
            <a:noAutofit/>
          </a:bodyPr>
          <a:lstStyle/>
          <a:p>
            <a:r>
              <a:rPr lang="en" sz="1100" dirty="0">
                <a:solidFill>
                  <a:srgbClr val="FFFFFF"/>
                </a:solidFill>
                <a:latin typeface="Roboto Condensed"/>
                <a:ea typeface="Roboto Condensed"/>
                <a:cs typeface="Roboto Condensed"/>
                <a:sym typeface="Roboto Condensed"/>
                <a:hlinkClick r:id="rId20" action="ppaction://hlinksldjump"/>
              </a:rPr>
              <a:t>Centro Penitenciario de Izalco fase I</a:t>
            </a:r>
            <a:endParaRPr lang="en" sz="1100" dirty="0">
              <a:solidFill>
                <a:srgbClr val="FFFFFF"/>
              </a:solidFill>
              <a:latin typeface="Roboto Condensed"/>
              <a:ea typeface="Roboto Condensed"/>
              <a:cs typeface="Roboto Condensed"/>
              <a:sym typeface="Roboto Condensed"/>
            </a:endParaRPr>
          </a:p>
          <a:p>
            <a:r>
              <a:rPr lang="en" sz="1100" dirty="0">
                <a:solidFill>
                  <a:srgbClr val="FFFFFF"/>
                </a:solidFill>
                <a:latin typeface="Roboto Condensed"/>
                <a:ea typeface="Roboto Condensed"/>
                <a:cs typeface="Roboto Condensed"/>
                <a:sym typeface="Roboto Condensed"/>
                <a:hlinkClick r:id="rId21" action="ppaction://hlinksldjump"/>
              </a:rPr>
              <a:t>Centro Penitenciario de Izalco fase II</a:t>
            </a:r>
            <a:endParaRPr lang="en" sz="1100" dirty="0">
              <a:solidFill>
                <a:srgbClr val="FFFFFF"/>
              </a:solidFill>
              <a:latin typeface="Roboto Condensed"/>
              <a:ea typeface="Roboto Condensed"/>
              <a:cs typeface="Roboto Condensed"/>
              <a:sym typeface="Roboto Condensed"/>
            </a:endParaRPr>
          </a:p>
          <a:p>
            <a:r>
              <a:rPr lang="en" sz="1100" dirty="0">
                <a:solidFill>
                  <a:srgbClr val="FFFFFF"/>
                </a:solidFill>
                <a:latin typeface="Roboto Condensed"/>
                <a:ea typeface="Roboto Condensed"/>
                <a:cs typeface="Roboto Condensed"/>
                <a:sym typeface="Roboto Condensed"/>
                <a:hlinkClick r:id="rId22" action="ppaction://hlinksldjump"/>
              </a:rPr>
              <a:t>Centro Penitenciario de Izalco fase III</a:t>
            </a:r>
            <a:endParaRPr lang="en" sz="1100" dirty="0">
              <a:solidFill>
                <a:srgbClr val="FFFFFF"/>
              </a:solidFill>
              <a:latin typeface="Roboto Condensed"/>
              <a:ea typeface="Roboto Condensed"/>
              <a:cs typeface="Roboto Condensed"/>
              <a:sym typeface="Roboto Condensed"/>
            </a:endParaRPr>
          </a:p>
          <a:p>
            <a:pPr lvl="0"/>
            <a:r>
              <a:rPr lang="en" sz="1100" dirty="0" smtClean="0">
                <a:solidFill>
                  <a:srgbClr val="FFFFFF"/>
                </a:solidFill>
                <a:latin typeface="Roboto Condensed"/>
                <a:ea typeface="Roboto Condensed"/>
                <a:cs typeface="Roboto Condensed"/>
                <a:sym typeface="Roboto Condensed"/>
                <a:hlinkClick r:id="rId23" action="ppaction://hlinksldjump"/>
              </a:rPr>
              <a:t>Granja </a:t>
            </a:r>
            <a:r>
              <a:rPr lang="en" sz="1100" dirty="0">
                <a:solidFill>
                  <a:srgbClr val="FFFFFF"/>
                </a:solidFill>
                <a:latin typeface="Roboto Condensed"/>
                <a:ea typeface="Roboto Condensed"/>
                <a:cs typeface="Roboto Condensed"/>
                <a:sym typeface="Roboto Condensed"/>
                <a:hlinkClick r:id="rId23" action="ppaction://hlinksldjump"/>
              </a:rPr>
              <a:t>Penitenciaria para hombres de Santa Ana</a:t>
            </a:r>
            <a:endParaRPr lang="en" sz="1100" dirty="0">
              <a:solidFill>
                <a:srgbClr val="FFFFFF"/>
              </a:solidFill>
              <a:latin typeface="Roboto Condensed"/>
              <a:ea typeface="Roboto Condensed"/>
              <a:cs typeface="Roboto Condensed"/>
              <a:sym typeface="Roboto Condensed"/>
            </a:endParaRPr>
          </a:p>
          <a:p>
            <a:r>
              <a:rPr lang="en" sz="1100" dirty="0" smtClean="0">
                <a:solidFill>
                  <a:srgbClr val="FFFFFF"/>
                </a:solidFill>
                <a:latin typeface="Roboto Condensed"/>
                <a:ea typeface="Roboto Condensed"/>
                <a:cs typeface="Roboto Condensed"/>
                <a:sym typeface="Roboto Condensed"/>
                <a:hlinkClick r:id="rId24" action="ppaction://hlinksldjump"/>
              </a:rPr>
              <a:t>Granja </a:t>
            </a:r>
            <a:r>
              <a:rPr lang="en" sz="1100" dirty="0">
                <a:solidFill>
                  <a:srgbClr val="FFFFFF"/>
                </a:solidFill>
                <a:latin typeface="Roboto Condensed"/>
                <a:ea typeface="Roboto Condensed"/>
                <a:cs typeface="Roboto Condensed"/>
                <a:sym typeface="Roboto Condensed"/>
                <a:hlinkClick r:id="rId24" action="ppaction://hlinksldjump"/>
              </a:rPr>
              <a:t>Penitenciaria para hombres de </a:t>
            </a:r>
            <a:r>
              <a:rPr lang="en" sz="1100" dirty="0" smtClean="0">
                <a:solidFill>
                  <a:srgbClr val="FFFFFF"/>
                </a:solidFill>
                <a:latin typeface="Roboto Condensed"/>
                <a:ea typeface="Roboto Condensed"/>
                <a:cs typeface="Roboto Condensed"/>
                <a:sym typeface="Roboto Condensed"/>
                <a:hlinkClick r:id="rId24" action="ppaction://hlinksldjump"/>
              </a:rPr>
              <a:t>Zacatecoluca</a:t>
            </a:r>
            <a:endParaRPr lang="en" sz="1100" dirty="0" smtClean="0">
              <a:solidFill>
                <a:srgbClr val="FFFFFF"/>
              </a:solidFill>
              <a:latin typeface="Roboto Condensed"/>
              <a:ea typeface="Roboto Condensed"/>
              <a:cs typeface="Roboto Condensed"/>
              <a:sym typeface="Roboto Condensed"/>
            </a:endParaRPr>
          </a:p>
          <a:p>
            <a:r>
              <a:rPr lang="en" sz="1100" dirty="0" smtClean="0">
                <a:solidFill>
                  <a:srgbClr val="FFFFFF"/>
                </a:solidFill>
                <a:latin typeface="Roboto Condensed"/>
                <a:ea typeface="Roboto Condensed"/>
                <a:cs typeface="Roboto Condensed"/>
                <a:sym typeface="Roboto Condensed"/>
                <a:hlinkClick r:id="rId25" action="ppaction://hlinksldjump"/>
              </a:rPr>
              <a:t>Resguardo Hospital Psiquiátrico</a:t>
            </a:r>
            <a:endParaRPr lang="en" sz="1100" dirty="0" smtClean="0">
              <a:solidFill>
                <a:srgbClr val="FFFFFF"/>
              </a:solidFill>
              <a:latin typeface="Roboto Condensed"/>
              <a:ea typeface="Roboto Condensed"/>
              <a:cs typeface="Roboto Condensed"/>
              <a:sym typeface="Roboto Condensed"/>
            </a:endParaRPr>
          </a:p>
          <a:p>
            <a:r>
              <a:rPr lang="en" sz="1100" dirty="0" smtClean="0">
                <a:solidFill>
                  <a:srgbClr val="FFFFFF"/>
                </a:solidFill>
                <a:latin typeface="Roboto Condensed"/>
                <a:ea typeface="Roboto Condensed"/>
                <a:cs typeface="Roboto Condensed"/>
                <a:sym typeface="Roboto Condensed"/>
                <a:hlinkClick r:id="rId26" action="ppaction://hlinksldjump"/>
              </a:rPr>
              <a:t>Centro de Detención Menor La Esperanza</a:t>
            </a:r>
            <a:endParaRPr lang="en" sz="1100" dirty="0" smtClean="0">
              <a:solidFill>
                <a:srgbClr val="FFFFFF"/>
              </a:solidFill>
              <a:latin typeface="Roboto Condensed"/>
              <a:ea typeface="Roboto Condensed"/>
              <a:cs typeface="Roboto Condensed"/>
              <a:sym typeface="Roboto Condensed"/>
            </a:endParaRPr>
          </a:p>
          <a:p>
            <a:r>
              <a:rPr lang="en" sz="1100" dirty="0" smtClean="0">
                <a:solidFill>
                  <a:srgbClr val="FFFFFF"/>
                </a:solidFill>
                <a:latin typeface="Roboto Condensed"/>
                <a:ea typeface="Roboto Condensed"/>
                <a:cs typeface="Roboto Condensed"/>
                <a:sym typeface="Roboto Condensed"/>
                <a:hlinkClick r:id="rId27" action="ppaction://hlinksldjump"/>
              </a:rPr>
              <a:t>Centro de Detención Menor Santa Ana</a:t>
            </a:r>
            <a:endParaRPr lang="en" sz="1100" dirty="0" smtClean="0">
              <a:solidFill>
                <a:srgbClr val="FFFFFF"/>
              </a:solidFill>
              <a:latin typeface="Roboto Condensed"/>
              <a:ea typeface="Roboto Condensed"/>
              <a:cs typeface="Roboto Condensed"/>
              <a:sym typeface="Roboto Condensed"/>
            </a:endParaRPr>
          </a:p>
        </p:txBody>
      </p:sp>
      <p:pic>
        <p:nvPicPr>
          <p:cNvPr id="8" name="7 Imagen">
            <a:hlinkClick r:id="rId28" action="ppaction://hlinksldjump"/>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8441642" y="4487624"/>
            <a:ext cx="666862" cy="604406"/>
          </a:xfrm>
          <a:prstGeom prst="rect">
            <a:avLst/>
          </a:prstGeom>
        </p:spPr>
      </p:pic>
    </p:spTree>
    <p:extLst>
      <p:ext uri="{BB962C8B-B14F-4D97-AF65-F5344CB8AC3E}">
        <p14:creationId xmlns:p14="http://schemas.microsoft.com/office/powerpoint/2010/main" val="5377695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3796BF"/>
        </a:solidFill>
        <a:effectLst/>
      </p:bgPr>
    </p:bg>
    <p:spTree>
      <p:nvGrpSpPr>
        <p:cNvPr id="1" name="Shape 354"/>
        <p:cNvGrpSpPr/>
        <p:nvPr/>
      </p:nvGrpSpPr>
      <p:grpSpPr>
        <a:xfrm>
          <a:off x="0" y="0"/>
          <a:ext cx="0" cy="0"/>
          <a:chOff x="0" y="0"/>
          <a:chExt cx="0" cy="0"/>
        </a:xfrm>
      </p:grpSpPr>
      <p:pic>
        <p:nvPicPr>
          <p:cNvPr id="4" name="3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5" name="Shape 330"/>
          <p:cNvSpPr/>
          <p:nvPr/>
        </p:nvSpPr>
        <p:spPr>
          <a:xfrm>
            <a:off x="323528" y="411510"/>
            <a:ext cx="8424936" cy="453650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smtClean="0">
                <a:solidFill>
                  <a:srgbClr val="F39D03"/>
                </a:solidFill>
                <a:effectLst>
                  <a:outerShdw blurRad="38100" dist="38100" dir="2700000" algn="tl">
                    <a:srgbClr val="000000">
                      <a:alpha val="43137"/>
                    </a:srgbClr>
                  </a:outerShdw>
                </a:effectLst>
                <a:latin typeface="Oswald" charset="0"/>
              </a:rPr>
              <a:t>CENTRO DE ATENCION INTEGRAL EN SALUD PARA PERSONAS PRIVADAS DE LIBERTAD, SANTA ANA. </a:t>
            </a:r>
          </a:p>
          <a:p>
            <a:pPr marL="285750" lvl="0" indent="-285750" algn="ctr">
              <a:buFont typeface="Wingdings" pitchFamily="2" charset="2"/>
              <a:buChar char="q"/>
            </a:pP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Centros de cumplimiento de </a:t>
            </a:r>
            <a:r>
              <a:rPr lang="es-SV" sz="1800" dirty="0" smtClean="0">
                <a:solidFill>
                  <a:schemeClr val="bg1"/>
                </a:solidFill>
                <a:latin typeface="Oswald" charset="0"/>
              </a:rPr>
              <a:t>penas, destinados </a:t>
            </a:r>
            <a:r>
              <a:rPr lang="es-SV" sz="1800" dirty="0">
                <a:solidFill>
                  <a:schemeClr val="bg1"/>
                </a:solidFill>
                <a:latin typeface="Oswald" charset="0"/>
              </a:rPr>
              <a:t>para los </a:t>
            </a:r>
            <a:r>
              <a:rPr lang="es-SV" sz="1800" dirty="0" smtClean="0">
                <a:solidFill>
                  <a:schemeClr val="bg1"/>
                </a:solidFill>
                <a:latin typeface="Oswald" charset="0"/>
              </a:rPr>
              <a:t>privados de libertad, </a:t>
            </a:r>
            <a:r>
              <a:rPr lang="es-SV" sz="1800" dirty="0">
                <a:solidFill>
                  <a:schemeClr val="bg1"/>
                </a:solidFill>
                <a:latin typeface="Oswald" charset="0"/>
              </a:rPr>
              <a:t>que por sentencia </a:t>
            </a:r>
            <a:r>
              <a:rPr lang="es-SV" sz="1800" dirty="0" smtClean="0">
                <a:solidFill>
                  <a:schemeClr val="bg1"/>
                </a:solidFill>
                <a:latin typeface="Oswald" charset="0"/>
              </a:rPr>
              <a:t>firme </a:t>
            </a:r>
            <a:r>
              <a:rPr lang="es-SV" sz="1800" dirty="0">
                <a:solidFill>
                  <a:schemeClr val="bg1"/>
                </a:solidFill>
                <a:latin typeface="Oswald" charset="0"/>
              </a:rPr>
              <a:t>se encuentren en el periodo de ejecución de la pena, en calidad de condenados</a:t>
            </a:r>
            <a:endParaRPr lang="es-SV" sz="1800" dirty="0" smtClean="0">
              <a:solidFill>
                <a:schemeClr val="bg1"/>
              </a:solidFill>
              <a:latin typeface="Oswald" charset="0"/>
            </a:endParaRP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21		Personal Masculino: 55</a:t>
            </a:r>
          </a:p>
          <a:p>
            <a:pPr marL="285750" lvl="0" indent="-285750" algn="ctr">
              <a:buFont typeface="Wingdings" pitchFamily="2" charset="2"/>
              <a:buChar char="q"/>
            </a:pPr>
            <a:endParaRPr lang="es-SV" dirty="0" smtClean="0">
              <a:solidFill>
                <a:srgbClr val="FFFFFF"/>
              </a:solidFill>
              <a:latin typeface="Oswald" charset="0"/>
            </a:endParaRPr>
          </a:p>
        </p:txBody>
      </p:sp>
      <p:sp>
        <p:nvSpPr>
          <p:cNvPr id="6" name="Shape 229"/>
          <p:cNvSpPr txBox="1">
            <a:spLocks/>
          </p:cNvSpPr>
          <p:nvPr/>
        </p:nvSpPr>
        <p:spPr>
          <a:xfrm>
            <a:off x="827584" y="1131590"/>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En proceso. Director Centro de Cumplimiento de Penas de Santa Ana (Penitenciaría Occidental)</a:t>
            </a:r>
            <a:endParaRPr lang="es-ES" sz="1250"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4" name="3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5" name="Shape 330"/>
          <p:cNvSpPr/>
          <p:nvPr/>
        </p:nvSpPr>
        <p:spPr>
          <a:xfrm>
            <a:off x="899592" y="216024"/>
            <a:ext cx="7403520" cy="4876006"/>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DE LA ESPERANZA, PENITENCIARIA CENTRAL</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a:t>
            </a:r>
            <a:r>
              <a:rPr lang="es-SV" sz="1800" dirty="0" smtClean="0">
                <a:solidFill>
                  <a:schemeClr val="bg1"/>
                </a:solidFill>
                <a:latin typeface="Oswald" charset="0"/>
              </a:rPr>
              <a:t>Centro </a:t>
            </a:r>
            <a:r>
              <a:rPr lang="es-SV" sz="1800" dirty="0">
                <a:solidFill>
                  <a:schemeClr val="bg1"/>
                </a:solidFill>
                <a:latin typeface="Oswald" charset="0"/>
              </a:rPr>
              <a:t>de cumplimiento de </a:t>
            </a:r>
            <a:r>
              <a:rPr lang="es-SV" sz="1800" dirty="0" smtClean="0">
                <a:solidFill>
                  <a:schemeClr val="bg1"/>
                </a:solidFill>
                <a:latin typeface="Oswald" charset="0"/>
              </a:rPr>
              <a:t>penas, destinados </a:t>
            </a:r>
            <a:r>
              <a:rPr lang="es-SV" sz="1800" dirty="0">
                <a:solidFill>
                  <a:schemeClr val="bg1"/>
                </a:solidFill>
                <a:latin typeface="Oswald" charset="0"/>
              </a:rPr>
              <a:t>para los </a:t>
            </a:r>
            <a:r>
              <a:rPr lang="es-SV" sz="1800" dirty="0" smtClean="0">
                <a:solidFill>
                  <a:schemeClr val="bg1"/>
                </a:solidFill>
                <a:latin typeface="Oswald" charset="0"/>
              </a:rPr>
              <a:t>privados de libertad, </a:t>
            </a:r>
            <a:r>
              <a:rPr lang="es-SV" sz="1800" dirty="0">
                <a:solidFill>
                  <a:schemeClr val="bg1"/>
                </a:solidFill>
                <a:latin typeface="Oswald" charset="0"/>
              </a:rPr>
              <a:t>que por sentencia </a:t>
            </a:r>
            <a:r>
              <a:rPr lang="es-SV" sz="1800" dirty="0" smtClean="0">
                <a:solidFill>
                  <a:schemeClr val="bg1"/>
                </a:solidFill>
                <a:latin typeface="Oswald" charset="0"/>
              </a:rPr>
              <a:t>firme </a:t>
            </a:r>
            <a:r>
              <a:rPr lang="es-SV" sz="1800" dirty="0">
                <a:solidFill>
                  <a:schemeClr val="bg1"/>
                </a:solidFill>
                <a:latin typeface="Oswald" charset="0"/>
              </a:rPr>
              <a:t>se encuentren en el periodo de ejecución de la pena, en calidad de </a:t>
            </a:r>
            <a:r>
              <a:rPr lang="es-SV" sz="1800" dirty="0" smtClean="0">
                <a:solidFill>
                  <a:schemeClr val="bg1"/>
                </a:solidFill>
                <a:latin typeface="Oswald" charset="0"/>
              </a:rPr>
              <a:t>condenados y a la vez es un </a:t>
            </a:r>
            <a:r>
              <a:rPr lang="es-SV" sz="1800" dirty="0">
                <a:solidFill>
                  <a:schemeClr val="bg1"/>
                </a:solidFill>
                <a:latin typeface="Oswald" charset="0"/>
              </a:rPr>
              <a:t>Centro preventivo, para la custodia de detenidos provisionalmente </a:t>
            </a:r>
            <a:r>
              <a:rPr lang="es-SV" sz="1800" dirty="0" smtClean="0">
                <a:solidFill>
                  <a:schemeClr val="bg1"/>
                </a:solidFill>
                <a:latin typeface="Oswald" charset="0"/>
              </a:rPr>
              <a:t>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r>
              <a:rPr lang="es-SV" sz="1800" dirty="0" smtClean="0">
                <a:solidFill>
                  <a:schemeClr val="bg1"/>
                </a:solidFill>
                <a:latin typeface="Oswald" charset="0"/>
              </a:rPr>
              <a:t>Personal Femenino: 41		Personal Masculino: 122</a:t>
            </a:r>
          </a:p>
          <a:p>
            <a:pPr marL="285750" lvl="0" indent="-285750" algn="ctr">
              <a:buFont typeface="Wingdings" pitchFamily="2" charset="2"/>
              <a:buChar char="q"/>
            </a:pPr>
            <a:endParaRPr lang="es-SV" dirty="0" smtClean="0">
              <a:solidFill>
                <a:srgbClr val="FFFFFF"/>
              </a:solidFill>
              <a:latin typeface="Oswald" charset="0"/>
            </a:endParaRPr>
          </a:p>
        </p:txBody>
      </p:sp>
      <p:sp>
        <p:nvSpPr>
          <p:cNvPr id="6" name="Shape 229"/>
          <p:cNvSpPr txBox="1">
            <a:spLocks/>
          </p:cNvSpPr>
          <p:nvPr/>
        </p:nvSpPr>
        <p:spPr>
          <a:xfrm>
            <a:off x="899592" y="915566"/>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Lic. Elmer Mauricio Mira. </a:t>
            </a:r>
            <a:r>
              <a:rPr lang="es-SV" sz="1400" b="1" dirty="0">
                <a:solidFill>
                  <a:schemeClr val="bg1"/>
                </a:solidFill>
                <a:effectLst>
                  <a:outerShdw blurRad="38100" dist="38100" dir="2700000" algn="tl">
                    <a:srgbClr val="000000">
                      <a:alpha val="43137"/>
                    </a:srgbClr>
                  </a:outerShdw>
                </a:effectLst>
              </a:rPr>
              <a:t>Director </a:t>
            </a:r>
            <a:r>
              <a:rPr lang="es-SV" sz="1400" b="1" dirty="0" smtClean="0">
                <a:solidFill>
                  <a:schemeClr val="bg1"/>
                </a:solidFill>
                <a:effectLst>
                  <a:outerShdw blurRad="38100" dist="38100" dir="2700000" algn="tl">
                    <a:srgbClr val="000000">
                      <a:alpha val="43137"/>
                    </a:srgbClr>
                  </a:outerShdw>
                </a:effectLst>
              </a:rPr>
              <a:t>Centro Preventivo y de Cumplimiento de Penas de La Esperanza, Penitenciaría Central.</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39922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107504" y="123479"/>
            <a:ext cx="8928992" cy="4536503"/>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PENITENCIARIO DE </a:t>
            </a:r>
            <a:r>
              <a:rPr lang="es-SV" sz="2400" b="1" dirty="0" smtClean="0">
                <a:solidFill>
                  <a:srgbClr val="F39D03"/>
                </a:solidFill>
                <a:effectLst>
                  <a:outerShdw blurRad="38100" dist="38100" dir="2700000" algn="tl">
                    <a:srgbClr val="000000">
                      <a:alpha val="43137"/>
                    </a:srgbClr>
                  </a:outerShdw>
                </a:effectLst>
                <a:latin typeface="Oswald" charset="0"/>
              </a:rPr>
              <a:t>MAXIMA SEGURIDAD DE ZACATECOLUCA. </a:t>
            </a:r>
          </a:p>
          <a:p>
            <a:pPr marL="285750" lvl="0" indent="-285750" algn="ctr">
              <a:buFont typeface="Wingdings" pitchFamily="2" charset="2"/>
              <a:buChar char="q"/>
            </a:pP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a:t>
            </a:r>
            <a:r>
              <a:rPr lang="es-SV" sz="1800" dirty="0" smtClean="0">
                <a:solidFill>
                  <a:schemeClr val="bg1"/>
                </a:solidFill>
                <a:latin typeface="Oswald" charset="0"/>
              </a:rPr>
              <a:t>Centro </a:t>
            </a:r>
            <a:r>
              <a:rPr lang="es-SV" sz="1800" dirty="0">
                <a:solidFill>
                  <a:schemeClr val="bg1"/>
                </a:solidFill>
                <a:latin typeface="Oswald" charset="0"/>
              </a:rPr>
              <a:t>de </a:t>
            </a:r>
            <a:r>
              <a:rPr lang="es-SV" sz="1800" dirty="0" smtClean="0">
                <a:solidFill>
                  <a:schemeClr val="bg1"/>
                </a:solidFill>
                <a:latin typeface="Oswald" charset="0"/>
              </a:rPr>
              <a:t>Seguridad</a:t>
            </a:r>
            <a:r>
              <a:rPr lang="es-SV" sz="1800" dirty="0">
                <a:solidFill>
                  <a:schemeClr val="bg1"/>
                </a:solidFill>
                <a:latin typeface="Oswald" charset="0"/>
              </a:rPr>
              <a:t>, Para aquellos internos que presenten problemas de inadaptación </a:t>
            </a:r>
            <a:r>
              <a:rPr lang="es-SV" sz="1800" dirty="0" smtClean="0">
                <a:solidFill>
                  <a:schemeClr val="bg1"/>
                </a:solidFill>
                <a:latin typeface="Oswald" charset="0"/>
              </a:rPr>
              <a:t>extrema </a:t>
            </a:r>
            <a:r>
              <a:rPr lang="es-SV" sz="1800" dirty="0">
                <a:solidFill>
                  <a:schemeClr val="bg1"/>
                </a:solidFill>
                <a:latin typeface="Oswald" charset="0"/>
              </a:rPr>
              <a:t>en los centros ordinarios y abiertos, Centros de Seguridad constituyendo un </a:t>
            </a:r>
            <a:r>
              <a:rPr lang="es-SV" sz="1800" dirty="0" smtClean="0">
                <a:solidFill>
                  <a:schemeClr val="bg1"/>
                </a:solidFill>
                <a:latin typeface="Oswald" charset="0"/>
              </a:rPr>
              <a:t>peligro </a:t>
            </a:r>
            <a:r>
              <a:rPr lang="es-SV" sz="1800" dirty="0">
                <a:solidFill>
                  <a:schemeClr val="bg1"/>
                </a:solidFill>
                <a:latin typeface="Oswald" charset="0"/>
              </a:rPr>
              <a:t>para la seguridad del mismo interno, de los otros internos y demás personas </a:t>
            </a:r>
            <a:r>
              <a:rPr lang="es-SV" sz="1800" dirty="0" smtClean="0">
                <a:solidFill>
                  <a:schemeClr val="bg1"/>
                </a:solidFill>
                <a:latin typeface="Oswald" charset="0"/>
              </a:rPr>
              <a:t>relacionada </a:t>
            </a:r>
            <a:r>
              <a:rPr lang="es-SV" sz="1800" dirty="0">
                <a:solidFill>
                  <a:schemeClr val="bg1"/>
                </a:solidFill>
                <a:latin typeface="Oswald" charset="0"/>
              </a:rPr>
              <a:t>con el centro</a:t>
            </a:r>
            <a:r>
              <a:rPr lang="es-SV" sz="1800" dirty="0" smtClean="0">
                <a:solidFill>
                  <a:schemeClr val="bg1"/>
                </a:solidFill>
                <a:latin typeface="Oswald" charset="0"/>
              </a:rPr>
              <a:t>.</a:t>
            </a:r>
          </a:p>
          <a:p>
            <a:pPr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24		Personal Masculino: 99</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99592" y="843558"/>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Rogelio Belarmino García. Director Centro Penal Zacatecoluca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01891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411510"/>
            <a:ext cx="7403520" cy="417646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DE JUCUAPA</a:t>
            </a:r>
            <a:r>
              <a:rPr lang="es-SV" sz="2400" b="1" dirty="0" smtClean="0">
                <a:solidFill>
                  <a:srgbClr val="F39D03"/>
                </a:solidFill>
                <a:effectLst>
                  <a:outerShdw blurRad="38100" dist="38100" dir="2700000" algn="tl">
                    <a:srgbClr val="000000">
                      <a:alpha val="43137"/>
                    </a:srgbClr>
                  </a:outerShdw>
                </a:effectLst>
                <a:latin typeface="Oswald" charset="0"/>
              </a:rPr>
              <a:t>. </a:t>
            </a:r>
          </a:p>
          <a:p>
            <a:pPr marL="285750" lvl="0" indent="-285750" algn="ctr">
              <a:buFont typeface="Wingdings" pitchFamily="2" charset="2"/>
              <a:buChar char="q"/>
            </a:pP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Centros </a:t>
            </a:r>
            <a:r>
              <a:rPr lang="es-SV" sz="1800" dirty="0" smtClean="0">
                <a:solidFill>
                  <a:schemeClr val="bg1"/>
                </a:solidFill>
                <a:latin typeface="Oswald" charset="0"/>
              </a:rPr>
              <a:t>Preventivo</a:t>
            </a:r>
            <a:r>
              <a:rPr lang="es-SV" sz="1800" dirty="0">
                <a:solidFill>
                  <a:schemeClr val="bg1"/>
                </a:solidFill>
                <a:latin typeface="Oswald" charset="0"/>
              </a:rPr>
              <a:t>, </a:t>
            </a:r>
            <a:r>
              <a:rPr lang="es-SV" sz="1800" dirty="0" smtClean="0">
                <a:solidFill>
                  <a:schemeClr val="bg1"/>
                </a:solidFill>
                <a:latin typeface="Oswald" charset="0"/>
              </a:rPr>
              <a:t>Exclusivo </a:t>
            </a:r>
            <a:r>
              <a:rPr lang="es-SV" sz="1800" dirty="0">
                <a:solidFill>
                  <a:schemeClr val="bg1"/>
                </a:solidFill>
                <a:latin typeface="Oswald" charset="0"/>
              </a:rPr>
              <a:t>para la custodia de detenidos provisionalmente </a:t>
            </a:r>
            <a:r>
              <a:rPr lang="es-SV" sz="1800" dirty="0" smtClean="0">
                <a:solidFill>
                  <a:schemeClr val="bg1"/>
                </a:solidFill>
                <a:latin typeface="Oswald" charset="0"/>
              </a:rPr>
              <a:t>por orden judicial.</a:t>
            </a:r>
          </a:p>
          <a:p>
            <a:pPr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11		Personal Masculino: 26</a:t>
            </a:r>
          </a:p>
          <a:p>
            <a:pPr lvl="0" algn="ctr"/>
            <a:endParaRPr lang="es-SV" dirty="0" smtClean="0">
              <a:solidFill>
                <a:srgbClr val="FFFFFF"/>
              </a:solidFill>
              <a:latin typeface="Oswald" charset="0"/>
            </a:endParaRPr>
          </a:p>
        </p:txBody>
      </p:sp>
      <p:sp>
        <p:nvSpPr>
          <p:cNvPr id="5" name="Shape 229"/>
          <p:cNvSpPr txBox="1">
            <a:spLocks/>
          </p:cNvSpPr>
          <p:nvPr/>
        </p:nvSpPr>
        <p:spPr>
          <a:xfrm>
            <a:off x="1331640" y="843558"/>
            <a:ext cx="669009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a:t>
            </a:r>
            <a:r>
              <a:rPr lang="pt-BR" sz="1400" b="1" dirty="0">
                <a:solidFill>
                  <a:schemeClr val="bg1"/>
                </a:solidFill>
                <a:effectLst>
                  <a:outerShdw blurRad="38100" dist="38100" dir="2700000" algn="tl">
                    <a:srgbClr val="000000">
                      <a:alpha val="43137"/>
                    </a:srgbClr>
                  </a:outerShdw>
                </a:effectLst>
              </a:rPr>
              <a:t>Gloria Aída Vega de Serrano</a:t>
            </a:r>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bg1"/>
                </a:solidFill>
                <a:effectLst>
                  <a:outerShdw blurRad="38100" dist="38100" dir="2700000" algn="tl">
                    <a:srgbClr val="000000">
                      <a:alpha val="43137"/>
                    </a:srgbClr>
                  </a:outerShdw>
                </a:effectLst>
              </a:rPr>
              <a:t>Director Centro Penal Jucuapa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792854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251520" y="123478"/>
            <a:ext cx="8712968" cy="4803997"/>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DE METAPAN</a:t>
            </a:r>
            <a:r>
              <a:rPr lang="es-SV" sz="2400" b="1" dirty="0" smtClean="0">
                <a:solidFill>
                  <a:srgbClr val="F39D03"/>
                </a:solidFill>
                <a:effectLst>
                  <a:outerShdw blurRad="38100" dist="38100" dir="2700000" algn="tl">
                    <a:srgbClr val="000000">
                      <a:alpha val="43137"/>
                    </a:srgbClr>
                  </a:outerShdw>
                </a:effectLst>
                <a:latin typeface="Oswald" charset="0"/>
              </a:rPr>
              <a:t>.</a:t>
            </a:r>
          </a:p>
          <a:p>
            <a:pPr marL="285750" lvl="0" indent="-285750" algn="ctr">
              <a:buFont typeface="Wingdings" pitchFamily="2" charset="2"/>
              <a:buChar char="q"/>
            </a:pPr>
            <a:endParaRPr lang="es-SV" sz="2400" b="1" dirty="0">
              <a:solidFill>
                <a:srgbClr val="F39D03"/>
              </a:solidFill>
              <a:effectLst>
                <a:outerShdw blurRad="38100" dist="38100" dir="2700000" algn="tl">
                  <a:srgbClr val="000000">
                    <a:alpha val="43137"/>
                  </a:srgbClr>
                </a:outerShdw>
              </a:effectLst>
              <a:latin typeface="Oswald" charset="0"/>
            </a:endParaRPr>
          </a:p>
          <a:p>
            <a:pPr lvl="0" algn="ct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11		Personal Masculino: 24</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323528" y="851198"/>
            <a:ext cx="864096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Inspector Leonel Antonio Reyes Gutiérrez. </a:t>
            </a:r>
            <a:r>
              <a:rPr lang="es-SV" sz="1400" b="1" dirty="0">
                <a:solidFill>
                  <a:schemeClr val="bg1"/>
                </a:solidFill>
                <a:effectLst>
                  <a:outerShdw blurRad="38100" dist="38100" dir="2700000" algn="tl">
                    <a:srgbClr val="000000">
                      <a:alpha val="43137"/>
                    </a:srgbClr>
                  </a:outerShdw>
                </a:effectLst>
              </a:rPr>
              <a:t>Director del Centro Preventivo y de Cumplimiento de Penas Metapán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7327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776552" y="555526"/>
            <a:ext cx="7632848"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Subdirección General.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lgn="ctr"/>
            <a:endParaRPr lang="es-SV" sz="1800"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por objeto brindar apoyo a la Dirección General, a través de </a:t>
            </a:r>
            <a:r>
              <a:rPr lang="es-SV" sz="1800" dirty="0" smtClean="0">
                <a:solidFill>
                  <a:schemeClr val="accent1">
                    <a:lumMod val="75000"/>
                  </a:schemeClr>
                </a:solidFill>
                <a:latin typeface="Oswald" charset="0"/>
              </a:rPr>
              <a:t>la gestión </a:t>
            </a:r>
            <a:r>
              <a:rPr lang="es-SV" sz="1800" dirty="0">
                <a:solidFill>
                  <a:schemeClr val="accent1">
                    <a:lumMod val="75000"/>
                  </a:schemeClr>
                </a:solidFill>
                <a:latin typeface="Oswald" charset="0"/>
              </a:rPr>
              <a:t>de cooperación nacional e internacional, en beneficio de la ejecución de proyectos </a:t>
            </a:r>
            <a:r>
              <a:rPr lang="es-SV" sz="1800" dirty="0" smtClean="0">
                <a:solidFill>
                  <a:schemeClr val="accent1">
                    <a:lumMod val="75000"/>
                  </a:schemeClr>
                </a:solidFill>
                <a:latin typeface="Oswald" charset="0"/>
              </a:rPr>
              <a:t>que satisfagan </a:t>
            </a:r>
            <a:r>
              <a:rPr lang="es-SV" sz="1800" dirty="0">
                <a:solidFill>
                  <a:schemeClr val="accent1">
                    <a:lumMod val="75000"/>
                  </a:schemeClr>
                </a:solidFill>
                <a:latin typeface="Oswald" charset="0"/>
              </a:rPr>
              <a:t>necesidades existentes en el Sistema Penitenciario</a:t>
            </a:r>
            <a:r>
              <a:rPr lang="es-SV" sz="1800" dirty="0" smtClean="0">
                <a:solidFill>
                  <a:schemeClr val="accent1">
                    <a:lumMod val="75000"/>
                  </a:schemeClr>
                </a:solidFill>
                <a:latin typeface="Oswald" charset="0"/>
              </a:rPr>
              <a:t>.</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2			Personal Masculino: 2</a:t>
            </a:r>
          </a:p>
          <a:p>
            <a:pPr marL="285750" lvl="0" indent="-285750" algn="ctr">
              <a:buFont typeface="Wingdings" pitchFamily="2" charset="2"/>
              <a:buChar char="q"/>
            </a:pPr>
            <a:endParaRPr lang="es-SV" dirty="0" smtClean="0">
              <a:solidFill>
                <a:srgbClr val="FFFFFF"/>
              </a:solidFill>
              <a:latin typeface="Oswald" charset="0"/>
            </a:endParaRPr>
          </a:p>
        </p:txBody>
      </p:sp>
      <p:sp>
        <p:nvSpPr>
          <p:cNvPr id="4" name="Shape 229"/>
          <p:cNvSpPr txBox="1">
            <a:spLocks/>
          </p:cNvSpPr>
          <p:nvPr/>
        </p:nvSpPr>
        <p:spPr>
          <a:xfrm>
            <a:off x="899592" y="1347614"/>
            <a:ext cx="748883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a:t>
            </a:r>
            <a:r>
              <a:rPr lang="es-SV" sz="1400" b="1" dirty="0">
                <a:solidFill>
                  <a:schemeClr val="accent1">
                    <a:lumMod val="75000"/>
                  </a:schemeClr>
                </a:solidFill>
                <a:effectLst>
                  <a:outerShdw blurRad="38100" dist="38100" dir="2700000" algn="tl">
                    <a:srgbClr val="000000">
                      <a:alpha val="43137"/>
                    </a:srgbClr>
                  </a:outerShdw>
                </a:effectLst>
              </a:rPr>
              <a:t>. Elmer Mauricio Mira. </a:t>
            </a:r>
            <a:r>
              <a:rPr lang="es-SV" sz="1400" b="1" dirty="0" smtClean="0">
                <a:solidFill>
                  <a:schemeClr val="accent1">
                    <a:lumMod val="75000"/>
                  </a:schemeClr>
                </a:solidFill>
                <a:effectLst>
                  <a:outerShdw blurRad="38100" dist="38100" dir="2700000" algn="tl">
                    <a:srgbClr val="000000">
                      <a:alpha val="43137"/>
                    </a:srgbClr>
                  </a:outerShdw>
                </a:effectLst>
              </a:rPr>
              <a:t>Subdirector General de Centros Penales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6041662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251520" y="195487"/>
            <a:ext cx="8640960" cy="4824535"/>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a:t>
            </a:r>
            <a:r>
              <a:rPr lang="es-SV" sz="2400" b="1" dirty="0" smtClean="0">
                <a:solidFill>
                  <a:srgbClr val="F39D03"/>
                </a:solidFill>
                <a:effectLst>
                  <a:outerShdw blurRad="38100" dist="38100" dir="2700000" algn="tl">
                    <a:srgbClr val="000000">
                      <a:alpha val="43137"/>
                    </a:srgbClr>
                  </a:outerShdw>
                </a:effectLst>
                <a:latin typeface="Oswald" charset="0"/>
              </a:rPr>
              <a:t>PENITENCIARIO DE SEGURIDAD DE </a:t>
            </a:r>
            <a:r>
              <a:rPr lang="es-SV" sz="2400" b="1" dirty="0">
                <a:solidFill>
                  <a:srgbClr val="F39D03"/>
                </a:solidFill>
                <a:effectLst>
                  <a:outerShdw blurRad="38100" dist="38100" dir="2700000" algn="tl">
                    <a:srgbClr val="000000">
                      <a:alpha val="43137"/>
                    </a:srgbClr>
                  </a:outerShdw>
                </a:effectLst>
                <a:latin typeface="Oswald" charset="0"/>
              </a:rPr>
              <a:t>CIUDAD BARRIOS</a:t>
            </a:r>
            <a:r>
              <a:rPr lang="es-SV" sz="2400" b="1" dirty="0" smtClean="0">
                <a:solidFill>
                  <a:srgbClr val="F39D03"/>
                </a:solidFill>
                <a:effectLst>
                  <a:outerShdw blurRad="38100" dist="38100" dir="2700000" algn="tl">
                    <a:srgbClr val="000000">
                      <a:alpha val="43137"/>
                    </a:srgbClr>
                  </a:outerShdw>
                </a:effectLst>
                <a:latin typeface="Oswald" charset="0"/>
              </a:rPr>
              <a:t>. </a:t>
            </a:r>
          </a:p>
          <a:p>
            <a:pPr marL="285750" lvl="0" indent="-285750" algn="ctr">
              <a:buFont typeface="Wingdings" pitchFamily="2" charset="2"/>
              <a:buChar char="q"/>
            </a:pP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15		Personal Masculino: 53</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686311" y="987574"/>
            <a:ext cx="7776864"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Inspector</a:t>
            </a:r>
            <a:r>
              <a:rPr lang="es-SV" sz="1400" b="1" dirty="0">
                <a:solidFill>
                  <a:schemeClr val="bg1"/>
                </a:solidFill>
                <a:effectLst>
                  <a:outerShdw blurRad="38100" dist="38100" dir="2700000" algn="tl">
                    <a:srgbClr val="000000">
                      <a:alpha val="43137"/>
                    </a:srgbClr>
                  </a:outerShdw>
                </a:effectLst>
              </a:rPr>
              <a:t> Juan José Ramírez Montano. Director Centro Penal Ciudad Barrios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81071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179512" y="144016"/>
            <a:ext cx="8790462" cy="4803998"/>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a:t>
            </a:r>
            <a:r>
              <a:rPr lang="es-SV" sz="2400" b="1" dirty="0" smtClean="0">
                <a:solidFill>
                  <a:srgbClr val="F39D03"/>
                </a:solidFill>
                <a:effectLst>
                  <a:outerShdw blurRad="38100" dist="38100" dir="2700000" algn="tl">
                    <a:srgbClr val="000000">
                      <a:alpha val="43137"/>
                    </a:srgbClr>
                  </a:outerShdw>
                </a:effectLst>
                <a:latin typeface="Oswald" charset="0"/>
              </a:rPr>
              <a:t>PREVENTIVO PARA HOMBRES, SAN MIGUEL. </a:t>
            </a:r>
          </a:p>
          <a:p>
            <a:pPr marL="285750" lvl="0" indent="-285750" algn="ctr">
              <a:buFont typeface="Wingdings" pitchFamily="2" charset="2"/>
              <a:buChar char="q"/>
            </a:pP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11		Personal Masculino: 40</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683568" y="1203598"/>
            <a:ext cx="7776864"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Licda. Rosa </a:t>
            </a:r>
            <a:r>
              <a:rPr lang="es-SV" sz="1400" b="1" dirty="0">
                <a:solidFill>
                  <a:schemeClr val="bg1"/>
                </a:solidFill>
                <a:effectLst>
                  <a:outerShdw blurRad="38100" dist="38100" dir="2700000" algn="tl">
                    <a:srgbClr val="000000">
                      <a:alpha val="43137"/>
                    </a:srgbClr>
                  </a:outerShdw>
                </a:effectLst>
              </a:rPr>
              <a:t>Maritza </a:t>
            </a:r>
            <a:r>
              <a:rPr lang="es-SV" sz="1400" b="1" dirty="0" err="1">
                <a:solidFill>
                  <a:schemeClr val="bg1"/>
                </a:solidFill>
                <a:effectLst>
                  <a:outerShdw blurRad="38100" dist="38100" dir="2700000" algn="tl">
                    <a:srgbClr val="000000">
                      <a:alpha val="43137"/>
                    </a:srgbClr>
                  </a:outerShdw>
                </a:effectLst>
              </a:rPr>
              <a:t>Cubías</a:t>
            </a:r>
            <a:r>
              <a:rPr lang="es-SV" sz="1400" b="1" dirty="0">
                <a:solidFill>
                  <a:schemeClr val="bg1"/>
                </a:solidFill>
                <a:effectLst>
                  <a:outerShdw blurRad="38100" dist="38100" dir="2700000" algn="tl">
                    <a:srgbClr val="000000">
                      <a:alpha val="43137"/>
                    </a:srgbClr>
                  </a:outerShdw>
                </a:effectLst>
              </a:rPr>
              <a:t> de Martínez. Directora Centro Penal San Miguel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56373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179512" y="267494"/>
            <a:ext cx="8790462" cy="4608512"/>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a:t>
            </a:r>
            <a:r>
              <a:rPr lang="es-SV" sz="2400" b="1" dirty="0" smtClean="0">
                <a:solidFill>
                  <a:srgbClr val="F39D03"/>
                </a:solidFill>
                <a:effectLst>
                  <a:outerShdw blurRad="38100" dist="38100" dir="2700000" algn="tl">
                    <a:srgbClr val="000000">
                      <a:alpha val="43137"/>
                    </a:srgbClr>
                  </a:outerShdw>
                </a:effectLst>
                <a:latin typeface="Oswald" charset="0"/>
              </a:rPr>
              <a:t>PREVENTIVO Y DE CUMPLIMIENTO DE PENAS </a:t>
            </a:r>
            <a:r>
              <a:rPr lang="es-SV" sz="2400" b="1" dirty="0">
                <a:solidFill>
                  <a:srgbClr val="F39D03"/>
                </a:solidFill>
                <a:effectLst>
                  <a:outerShdw blurRad="38100" dist="38100" dir="2700000" algn="tl">
                    <a:srgbClr val="000000">
                      <a:alpha val="43137"/>
                    </a:srgbClr>
                  </a:outerShdw>
                </a:effectLst>
                <a:latin typeface="Oswald" charset="0"/>
              </a:rPr>
              <a:t>DE SONSONATE</a:t>
            </a:r>
            <a:r>
              <a:rPr lang="es-SV" sz="2400" b="1" dirty="0" smtClean="0">
                <a:solidFill>
                  <a:srgbClr val="F39D03"/>
                </a:solidFill>
                <a:effectLst>
                  <a:outerShdw blurRad="38100" dist="38100" dir="2700000" algn="tl">
                    <a:srgbClr val="000000">
                      <a:alpha val="43137"/>
                    </a:srgbClr>
                  </a:outerShdw>
                </a:effectLst>
                <a:latin typeface="Oswald" charset="0"/>
              </a:rPr>
              <a:t>.</a:t>
            </a:r>
          </a:p>
          <a:p>
            <a:pPr marL="285750" lvl="0" indent="-285750" algn="ctr">
              <a:buFont typeface="Wingdings" pitchFamily="2" charset="2"/>
              <a:buChar char="q"/>
            </a:pPr>
            <a:endParaRPr lang="es-SV" sz="2400" b="1" dirty="0">
              <a:solidFill>
                <a:srgbClr val="F39D03"/>
              </a:solidFill>
              <a:effectLst>
                <a:outerShdw blurRad="38100" dist="38100" dir="2700000" algn="tl">
                  <a:srgbClr val="000000">
                    <a:alpha val="43137"/>
                  </a:srgbClr>
                </a:outerShdw>
              </a:effectLst>
              <a:latin typeface="Oswald" charset="0"/>
            </a:endParaRPr>
          </a:p>
          <a:p>
            <a:pPr lvl="0" algn="ct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Centros Preventivo, Exclusivo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16		Personal Masculino: 62</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964948" y="906458"/>
            <a:ext cx="7272808"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bg1"/>
                </a:solidFill>
                <a:effectLst>
                  <a:outerShdw blurRad="38100" dist="38100" dir="2700000" algn="tl">
                    <a:srgbClr val="000000">
                      <a:alpha val="43137"/>
                    </a:srgbClr>
                  </a:outerShdw>
                </a:effectLst>
              </a:rPr>
              <a:t>Heraldo Caleb Orellana Pérez. Director Centro Penal Sonsonate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73720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251520" y="195486"/>
            <a:ext cx="8568952" cy="4752528"/>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DE APANTEOS</a:t>
            </a:r>
            <a:r>
              <a:rPr lang="es-SV" sz="2400" b="1" dirty="0" smtClean="0">
                <a:solidFill>
                  <a:srgbClr val="F39D03"/>
                </a:solidFill>
                <a:effectLst>
                  <a:outerShdw blurRad="38100" dist="38100" dir="2700000" algn="tl">
                    <a:srgbClr val="000000">
                      <a:alpha val="43137"/>
                    </a:srgbClr>
                  </a:outerShdw>
                </a:effectLst>
                <a:latin typeface="Oswald" charset="0"/>
              </a:rPr>
              <a:t>.</a:t>
            </a: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600" dirty="0">
                <a:solidFill>
                  <a:schemeClr val="bg1"/>
                </a:solidFill>
                <a:latin typeface="Oswald" charset="0"/>
              </a:rPr>
              <a:t>Le </a:t>
            </a:r>
            <a:r>
              <a:rPr lang="es-SV" sz="1600" dirty="0" smtClean="0">
                <a:solidFill>
                  <a:schemeClr val="bg1"/>
                </a:solidFill>
                <a:latin typeface="Oswald" charset="0"/>
              </a:rPr>
              <a:t>corresponde: Velar </a:t>
            </a:r>
            <a:r>
              <a:rPr lang="es-SV" sz="1600" dirty="0">
                <a:solidFill>
                  <a:schemeClr val="bg1"/>
                </a:solidFill>
                <a:latin typeface="Oswald" charset="0"/>
              </a:rPr>
              <a:t>por el cumplimiento de todos los objetivos institucionales emanados </a:t>
            </a:r>
            <a:r>
              <a:rPr lang="es-SV" sz="1600" dirty="0" smtClean="0">
                <a:solidFill>
                  <a:schemeClr val="bg1"/>
                </a:solidFill>
                <a:latin typeface="Oswald" charset="0"/>
              </a:rPr>
              <a:t>por la </a:t>
            </a:r>
            <a:r>
              <a:rPr lang="es-SV" sz="1600" dirty="0">
                <a:solidFill>
                  <a:schemeClr val="bg1"/>
                </a:solidFill>
                <a:latin typeface="Oswald" charset="0"/>
              </a:rPr>
              <a:t>Dirección General de Centros Penales, así como también coordinar todas </a:t>
            </a:r>
            <a:r>
              <a:rPr lang="es-SV" sz="1600" dirty="0" smtClean="0">
                <a:solidFill>
                  <a:schemeClr val="bg1"/>
                </a:solidFill>
                <a:latin typeface="Oswald" charset="0"/>
              </a:rPr>
              <a:t>las actividades </a:t>
            </a:r>
            <a:r>
              <a:rPr lang="es-SV" sz="1600" dirty="0">
                <a:solidFill>
                  <a:schemeClr val="bg1"/>
                </a:solidFill>
                <a:latin typeface="Oswald" charset="0"/>
              </a:rPr>
              <a:t>administrativas y de vigilancia y custodia de la población </a:t>
            </a:r>
            <a:r>
              <a:rPr lang="es-SV" sz="1600" dirty="0" smtClean="0">
                <a:solidFill>
                  <a:schemeClr val="bg1"/>
                </a:solidFill>
                <a:latin typeface="Oswald" charset="0"/>
              </a:rPr>
              <a:t>interna; y </a:t>
            </a:r>
            <a:r>
              <a:rPr lang="es-SV" sz="1600" dirty="0">
                <a:solidFill>
                  <a:schemeClr val="bg1"/>
                </a:solidFill>
                <a:latin typeface="Oswald" charset="0"/>
              </a:rPr>
              <a:t>dar fiel cumplimiento a la normativa penitenciaria</a:t>
            </a:r>
            <a:r>
              <a:rPr lang="es-SV" sz="1600" dirty="0" smtClean="0">
                <a:solidFill>
                  <a:schemeClr val="bg1"/>
                </a:solidFill>
                <a:latin typeface="Oswald" charset="0"/>
              </a:rPr>
              <a:t>.</a:t>
            </a:r>
          </a:p>
          <a:p>
            <a:pPr algn="just"/>
            <a:endParaRPr lang="es-SV" sz="1600" dirty="0">
              <a:solidFill>
                <a:schemeClr val="bg1"/>
              </a:solidFill>
              <a:latin typeface="Oswald" charset="0"/>
            </a:endParaRPr>
          </a:p>
          <a:p>
            <a:pPr algn="just"/>
            <a:r>
              <a:rPr lang="es-SV" sz="16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25		Personal Masculino: 99</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27584" y="1347614"/>
            <a:ext cx="741682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a:t>
            </a:r>
            <a:r>
              <a:rPr lang="pt-BR" sz="1400" b="1" dirty="0">
                <a:solidFill>
                  <a:schemeClr val="bg1"/>
                </a:solidFill>
                <a:effectLst>
                  <a:outerShdw blurRad="38100" dist="38100" dir="2700000" algn="tl">
                    <a:srgbClr val="000000">
                      <a:alpha val="43137"/>
                    </a:srgbClr>
                  </a:outerShdw>
                </a:effectLst>
              </a:rPr>
              <a:t>Tito Guardado </a:t>
            </a:r>
            <a:r>
              <a:rPr lang="pt-BR" sz="1400" b="1" dirty="0" err="1">
                <a:solidFill>
                  <a:schemeClr val="bg1"/>
                </a:solidFill>
                <a:effectLst>
                  <a:outerShdw blurRad="38100" dist="38100" dir="2700000" algn="tl">
                    <a:srgbClr val="000000">
                      <a:alpha val="43137"/>
                    </a:srgbClr>
                  </a:outerShdw>
                </a:effectLst>
              </a:rPr>
              <a:t>Dubón</a:t>
            </a:r>
            <a:r>
              <a:rPr lang="es-SV" sz="1400" b="1" dirty="0" smtClean="0">
                <a:solidFill>
                  <a:schemeClr val="bg1"/>
                </a:solidFill>
                <a:effectLst>
                  <a:outerShdw blurRad="38100" dist="38100" dir="2700000" algn="tl">
                    <a:srgbClr val="000000">
                      <a:alpha val="43137"/>
                    </a:srgbClr>
                  </a:outerShdw>
                </a:effectLst>
              </a:rPr>
              <a:t>. Directora </a:t>
            </a:r>
            <a:r>
              <a:rPr lang="es-SV" sz="1400" b="1" dirty="0">
                <a:solidFill>
                  <a:schemeClr val="bg1"/>
                </a:solidFill>
                <a:effectLst>
                  <a:outerShdw blurRad="38100" dist="38100" dir="2700000" algn="tl">
                    <a:srgbClr val="000000">
                      <a:alpha val="43137"/>
                    </a:srgbClr>
                  </a:outerShdw>
                </a:effectLst>
              </a:rPr>
              <a:t>de Centro Penal Apanteos</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173787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323528" y="267494"/>
            <a:ext cx="8496944" cy="453650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a:t>
            </a:r>
            <a:r>
              <a:rPr lang="es-SV" sz="2400" b="1" dirty="0" smtClean="0">
                <a:solidFill>
                  <a:srgbClr val="F39D03"/>
                </a:solidFill>
                <a:effectLst>
                  <a:outerShdw blurRad="38100" dist="38100" dir="2700000" algn="tl">
                    <a:srgbClr val="000000">
                      <a:alpha val="43137"/>
                    </a:srgbClr>
                  </a:outerShdw>
                </a:effectLst>
                <a:latin typeface="Oswald" charset="0"/>
              </a:rPr>
              <a:t>PENITENCIARIO DE SEGURIDAD DE </a:t>
            </a:r>
            <a:r>
              <a:rPr lang="es-SV" sz="2400" b="1" dirty="0">
                <a:solidFill>
                  <a:srgbClr val="F39D03"/>
                </a:solidFill>
                <a:effectLst>
                  <a:outerShdw blurRad="38100" dist="38100" dir="2700000" algn="tl">
                    <a:srgbClr val="000000">
                      <a:alpha val="43137"/>
                    </a:srgbClr>
                  </a:outerShdw>
                </a:effectLst>
                <a:latin typeface="Oswald" charset="0"/>
              </a:rPr>
              <a:t>QUEZALTEPEQUE</a:t>
            </a:r>
            <a:r>
              <a:rPr lang="es-SV" sz="2400" b="1" dirty="0" smtClean="0">
                <a:solidFill>
                  <a:srgbClr val="F39D03"/>
                </a:solidFill>
                <a:effectLst>
                  <a:outerShdw blurRad="38100" dist="38100" dir="2700000" algn="tl">
                    <a:srgbClr val="000000">
                      <a:alpha val="43137"/>
                    </a:srgbClr>
                  </a:outerShdw>
                </a:effectLst>
                <a:latin typeface="Oswald" charset="0"/>
              </a:rPr>
              <a:t>. </a:t>
            </a: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35		Personal Masculino: 55</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27584" y="1059582"/>
            <a:ext cx="741682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bg1"/>
                </a:solidFill>
                <a:effectLst>
                  <a:outerShdw blurRad="38100" dist="38100" dir="2700000" algn="tl">
                    <a:srgbClr val="000000">
                      <a:alpha val="43137"/>
                    </a:srgbClr>
                  </a:outerShdw>
                </a:effectLst>
              </a:rPr>
              <a:t>Rafael Antonio Jiménez Ramos. </a:t>
            </a:r>
            <a:r>
              <a:rPr lang="es-SV" sz="1400" b="1" dirty="0" smtClean="0">
                <a:solidFill>
                  <a:schemeClr val="bg1"/>
                </a:solidFill>
                <a:effectLst>
                  <a:outerShdw blurRad="38100" dist="38100" dir="2700000" algn="tl">
                    <a:srgbClr val="000000">
                      <a:alpha val="43137"/>
                    </a:srgbClr>
                  </a:outerShdw>
                </a:effectLst>
              </a:rPr>
              <a:t>Director </a:t>
            </a:r>
            <a:r>
              <a:rPr lang="es-SV" sz="1400" b="1" dirty="0">
                <a:solidFill>
                  <a:schemeClr val="bg1"/>
                </a:solidFill>
                <a:effectLst>
                  <a:outerShdw blurRad="38100" dist="38100" dir="2700000" algn="tl">
                    <a:srgbClr val="000000">
                      <a:alpha val="43137"/>
                    </a:srgbClr>
                  </a:outerShdw>
                </a:effectLst>
              </a:rPr>
              <a:t>Centro Penal Quezaltepeque</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5451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179512" y="123478"/>
            <a:ext cx="8712968" cy="4824536"/>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DE SAN VICENTE</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23		Personal Masculino: 49</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519032" y="915566"/>
            <a:ext cx="813690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Inspector Gerónimo Reyes País. </a:t>
            </a:r>
            <a:r>
              <a:rPr lang="es-SV" sz="1400" b="1" dirty="0">
                <a:solidFill>
                  <a:schemeClr val="bg1"/>
                </a:solidFill>
                <a:effectLst>
                  <a:outerShdw blurRad="38100" dist="38100" dir="2700000" algn="tl">
                    <a:srgbClr val="000000">
                      <a:alpha val="43137"/>
                    </a:srgbClr>
                  </a:outerShdw>
                </a:effectLst>
              </a:rPr>
              <a:t>Director Centro Penal San Vicente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56142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395536" y="555526"/>
            <a:ext cx="8352928" cy="417646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DE CUMPLIMIENTO DE PENAS DE USULUTAN</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a:t>
            </a:r>
            <a:r>
              <a:rPr lang="es-SV" sz="1800" dirty="0" smtClean="0">
                <a:solidFill>
                  <a:schemeClr val="bg1"/>
                </a:solidFill>
                <a:latin typeface="Oswald" charset="0"/>
              </a:rPr>
              <a:t>Centro </a:t>
            </a:r>
            <a:r>
              <a:rPr lang="es-SV" sz="1800" dirty="0">
                <a:solidFill>
                  <a:schemeClr val="bg1"/>
                </a:solidFill>
                <a:latin typeface="Oswald" charset="0"/>
              </a:rPr>
              <a:t>de cumplimiento de </a:t>
            </a:r>
            <a:r>
              <a:rPr lang="es-SV" sz="1800" dirty="0" smtClean="0">
                <a:solidFill>
                  <a:schemeClr val="bg1"/>
                </a:solidFill>
                <a:latin typeface="Oswald" charset="0"/>
              </a:rPr>
              <a:t>penas, destinados </a:t>
            </a:r>
            <a:r>
              <a:rPr lang="es-SV" sz="1800" dirty="0">
                <a:solidFill>
                  <a:schemeClr val="bg1"/>
                </a:solidFill>
                <a:latin typeface="Oswald" charset="0"/>
              </a:rPr>
              <a:t>para los </a:t>
            </a:r>
            <a:r>
              <a:rPr lang="es-SV" sz="1800" dirty="0" smtClean="0">
                <a:solidFill>
                  <a:schemeClr val="bg1"/>
                </a:solidFill>
                <a:latin typeface="Oswald" charset="0"/>
              </a:rPr>
              <a:t>privados de libertad, </a:t>
            </a:r>
            <a:r>
              <a:rPr lang="es-SV" sz="1800" dirty="0">
                <a:solidFill>
                  <a:schemeClr val="bg1"/>
                </a:solidFill>
                <a:latin typeface="Oswald" charset="0"/>
              </a:rPr>
              <a:t>que por sentencia </a:t>
            </a:r>
            <a:r>
              <a:rPr lang="es-SV" sz="1800" dirty="0" smtClean="0">
                <a:solidFill>
                  <a:schemeClr val="bg1"/>
                </a:solidFill>
                <a:latin typeface="Oswald" charset="0"/>
              </a:rPr>
              <a:t>firme </a:t>
            </a:r>
            <a:r>
              <a:rPr lang="es-SV" sz="1800" dirty="0">
                <a:solidFill>
                  <a:schemeClr val="bg1"/>
                </a:solidFill>
                <a:latin typeface="Oswald" charset="0"/>
              </a:rPr>
              <a:t>se encuentren en el periodo de ejecución de la pena, en calidad de </a:t>
            </a:r>
            <a:r>
              <a:rPr lang="es-SV" sz="1800" dirty="0" smtClean="0">
                <a:solidFill>
                  <a:schemeClr val="bg1"/>
                </a:solidFill>
                <a:latin typeface="Oswald" charset="0"/>
              </a:rPr>
              <a:t>condenados.</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9		Personal Masculino: 39</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519032" y="915566"/>
            <a:ext cx="813690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Germán Alberto Pérez Menjivar. Director Centro Penal Usulután</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23038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555526"/>
            <a:ext cx="7403520" cy="417646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DE LA UNION</a:t>
            </a:r>
            <a:r>
              <a:rPr lang="es-SV" sz="2400" b="1" dirty="0" smtClean="0">
                <a:solidFill>
                  <a:srgbClr val="F39D03"/>
                </a:solidFill>
                <a:effectLst>
                  <a:outerShdw blurRad="38100" dist="38100" dir="2700000" algn="tl">
                    <a:srgbClr val="000000">
                      <a:alpha val="43137"/>
                    </a:srgbClr>
                  </a:outerShdw>
                </a:effectLst>
                <a:latin typeface="Oswald" charset="0"/>
              </a:rPr>
              <a:t>.</a:t>
            </a:r>
          </a:p>
          <a:p>
            <a:pPr lvl="0" algn="ct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Centros Preventivo, Exclusivo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6			Personal Masculino: 32</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467544" y="915566"/>
            <a:ext cx="813690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Miguel Ángel Hernández. Director Centro Penal La Unión</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133335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323528" y="469347"/>
            <a:ext cx="8496944" cy="4478667"/>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a:t>
            </a:r>
            <a:r>
              <a:rPr lang="es-SV" sz="2400" b="1" dirty="0" smtClean="0">
                <a:solidFill>
                  <a:srgbClr val="F39D03"/>
                </a:solidFill>
                <a:effectLst>
                  <a:outerShdw blurRad="38100" dist="38100" dir="2700000" algn="tl">
                    <a:srgbClr val="000000">
                      <a:alpha val="43137"/>
                    </a:srgbClr>
                  </a:outerShdw>
                </a:effectLst>
                <a:latin typeface="Oswald" charset="0"/>
              </a:rPr>
              <a:t>DE CUMPLIMIENTO DE PENAS PARA HOMBRES, IZALCO.</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corresponde: Velar por el cumplimiento de todos los objetivos institucionales emanados por la Dirección General de Centros Penales, así como también coordinar todas las actividades administrativas y de vigilancia y custodia de la población interna; y dar fiel cumplimiento a la normativa penitenciaria.</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22		Personal Masculino: 90</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467544" y="915566"/>
            <a:ext cx="813690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Germán Alberto Pérez Menjivar. </a:t>
            </a:r>
            <a:r>
              <a:rPr lang="es-SV" sz="1400" b="1" dirty="0">
                <a:solidFill>
                  <a:schemeClr val="bg1"/>
                </a:solidFill>
                <a:effectLst>
                  <a:outerShdw blurRad="38100" dist="38100" dir="2700000" algn="tl">
                    <a:srgbClr val="000000">
                      <a:alpha val="43137"/>
                    </a:srgbClr>
                  </a:outerShdw>
                </a:effectLst>
              </a:rPr>
              <a:t>Director de Centro Penal </a:t>
            </a:r>
            <a:r>
              <a:rPr lang="es-SV" sz="1400" b="1" dirty="0" smtClean="0">
                <a:solidFill>
                  <a:schemeClr val="bg1"/>
                </a:solidFill>
                <a:effectLst>
                  <a:outerShdw blurRad="38100" dist="38100" dir="2700000" algn="tl">
                    <a:srgbClr val="000000">
                      <a:alpha val="43137"/>
                    </a:srgbClr>
                  </a:outerShdw>
                </a:effectLst>
              </a:rPr>
              <a:t>Izalco,</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170716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251520" y="123479"/>
            <a:ext cx="8640960" cy="4824536"/>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PARA MUJERES DE ILOPANGO </a:t>
            </a:r>
            <a:r>
              <a:rPr lang="es-SV" sz="2400" b="1" dirty="0" smtClean="0">
                <a:solidFill>
                  <a:srgbClr val="F39D03"/>
                </a:solidFill>
                <a:effectLst>
                  <a:outerShdw blurRad="38100" dist="38100" dir="2700000" algn="tl">
                    <a:srgbClr val="000000">
                      <a:alpha val="43137"/>
                    </a:srgbClr>
                  </a:outerShdw>
                </a:effectLst>
                <a:latin typeface="Oswald" charset="0"/>
              </a:rPr>
              <a:t>.</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76		Personal Masculino: 35</a:t>
            </a:r>
            <a:endParaRPr lang="es-SV" dirty="0" smtClean="0">
              <a:solidFill>
                <a:srgbClr val="FFFFFF"/>
              </a:solidFill>
              <a:latin typeface="Oswald" charset="0"/>
            </a:endParaRPr>
          </a:p>
        </p:txBody>
      </p:sp>
      <p:sp>
        <p:nvSpPr>
          <p:cNvPr id="5" name="Shape 229"/>
          <p:cNvSpPr txBox="1">
            <a:spLocks/>
          </p:cNvSpPr>
          <p:nvPr/>
        </p:nvSpPr>
        <p:spPr>
          <a:xfrm>
            <a:off x="467544" y="915566"/>
            <a:ext cx="8136904" cy="504056"/>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Ricardo Ernesto Salguero ventura. Directora Centro </a:t>
            </a:r>
            <a:r>
              <a:rPr lang="es-SV" sz="1400" b="1" dirty="0" smtClean="0">
                <a:solidFill>
                  <a:schemeClr val="bg1"/>
                </a:solidFill>
                <a:effectLst>
                  <a:outerShdw blurRad="38100" dist="38100" dir="2700000" algn="tl">
                    <a:srgbClr val="000000">
                      <a:alpha val="43137"/>
                    </a:srgbClr>
                  </a:outerShdw>
                </a:effectLst>
              </a:rPr>
              <a:t>Preventivo y de Cumplimiento de Penas para Mujeres de </a:t>
            </a:r>
            <a:r>
              <a:rPr lang="es-SV" sz="1400" b="1" dirty="0">
                <a:solidFill>
                  <a:schemeClr val="bg1"/>
                </a:solidFill>
                <a:effectLst>
                  <a:outerShdw blurRad="38100" dist="38100" dir="2700000" algn="tl">
                    <a:srgbClr val="000000">
                      <a:alpha val="43137"/>
                    </a:srgbClr>
                  </a:outerShdw>
                </a:effectLst>
              </a:rPr>
              <a:t>Ilopango</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53357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03520"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Subdirección General Administrativa.</a:t>
            </a:r>
          </a:p>
          <a:p>
            <a:pPr lvl="0" algn="ctr"/>
            <a:r>
              <a:rPr lang="es-SV" sz="1800" b="1" dirty="0" smtClean="0">
                <a:solidFill>
                  <a:schemeClr val="accent1">
                    <a:lumMod val="75000"/>
                  </a:schemeClr>
                </a:solidFill>
                <a:latin typeface="Oswald" charset="0"/>
              </a:rPr>
              <a:t>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a:solidFill>
                  <a:schemeClr val="accent1">
                    <a:lumMod val="75000"/>
                  </a:schemeClr>
                </a:solidFill>
                <a:latin typeface="Oswald" charset="0"/>
              </a:rPr>
              <a:t>La Subdirección General Administrativa tendrá bajo su cargo la Unidad Secundaria </a:t>
            </a:r>
            <a:r>
              <a:rPr lang="es-SV" sz="1800" dirty="0" smtClean="0">
                <a:solidFill>
                  <a:schemeClr val="accent1">
                    <a:lumMod val="75000"/>
                  </a:schemeClr>
                </a:solidFill>
                <a:latin typeface="Oswald" charset="0"/>
              </a:rPr>
              <a:t>Financiera (USEFI</a:t>
            </a:r>
            <a:r>
              <a:rPr lang="es-SV" sz="1800" dirty="0">
                <a:solidFill>
                  <a:schemeClr val="accent1">
                    <a:lumMod val="75000"/>
                  </a:schemeClr>
                </a:solidFill>
                <a:latin typeface="Oswald" charset="0"/>
              </a:rPr>
              <a:t>), al Departamento de Recursos Humanos, Unidad Secundaria de Contrataciones </a:t>
            </a:r>
            <a:r>
              <a:rPr lang="es-SV" sz="1800" dirty="0" smtClean="0">
                <a:solidFill>
                  <a:schemeClr val="accent1">
                    <a:lumMod val="75000"/>
                  </a:schemeClr>
                </a:solidFill>
                <a:latin typeface="Oswald" charset="0"/>
              </a:rPr>
              <a:t>y Adquisiciones </a:t>
            </a:r>
            <a:r>
              <a:rPr lang="es-SV" sz="1800" dirty="0">
                <a:solidFill>
                  <a:schemeClr val="accent1">
                    <a:lumMod val="75000"/>
                  </a:schemeClr>
                </a:solidFill>
                <a:latin typeface="Oswald" charset="0"/>
              </a:rPr>
              <a:t>(USACP), Departamento Médico-Odontológico</a:t>
            </a:r>
            <a:r>
              <a:rPr lang="es-SV" sz="1800" dirty="0" smtClean="0">
                <a:solidFill>
                  <a:schemeClr val="accent1">
                    <a:lumMod val="75000"/>
                  </a:schemeClr>
                </a:solidFill>
                <a:latin typeface="Oswald" charset="0"/>
              </a:rPr>
              <a:t>, </a:t>
            </a:r>
            <a:r>
              <a:rPr lang="es-SV" sz="1800" dirty="0">
                <a:solidFill>
                  <a:schemeClr val="accent1">
                    <a:lumMod val="75000"/>
                  </a:schemeClr>
                </a:solidFill>
                <a:latin typeface="Oswald" charset="0"/>
              </a:rPr>
              <a:t>Fondo de Actividades Especiales (FAE) y al Departamento de </a:t>
            </a:r>
            <a:r>
              <a:rPr lang="es-SV" sz="1800" dirty="0" smtClean="0">
                <a:solidFill>
                  <a:schemeClr val="accent1">
                    <a:lumMod val="75000"/>
                  </a:schemeClr>
                </a:solidFill>
                <a:latin typeface="Oswald" charset="0"/>
              </a:rPr>
              <a:t>Logística y la Unidad de Gestión Documental y Archivos.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8			Personal Masculino: 2</a:t>
            </a:r>
          </a:p>
          <a:p>
            <a:pPr marL="285750" lvl="0" indent="-285750" algn="ctr">
              <a:buFont typeface="Wingdings" pitchFamily="2" charset="2"/>
              <a:buChar char="q"/>
            </a:pPr>
            <a:endParaRPr lang="es-SV" dirty="0" smtClean="0">
              <a:solidFill>
                <a:srgbClr val="FFFFFF"/>
              </a:solidFill>
              <a:latin typeface="Oswald" charset="0"/>
            </a:endParaRPr>
          </a:p>
        </p:txBody>
      </p:sp>
      <p:sp>
        <p:nvSpPr>
          <p:cNvPr id="4" name="Shape 229"/>
          <p:cNvSpPr txBox="1">
            <a:spLocks/>
          </p:cNvSpPr>
          <p:nvPr/>
        </p:nvSpPr>
        <p:spPr>
          <a:xfrm>
            <a:off x="899592" y="915566"/>
            <a:ext cx="748883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Licda. </a:t>
            </a:r>
            <a:r>
              <a:rPr lang="es-SV" sz="1400" b="1" dirty="0" err="1">
                <a:solidFill>
                  <a:schemeClr val="accent1">
                    <a:lumMod val="75000"/>
                  </a:schemeClr>
                </a:solidFill>
                <a:effectLst>
                  <a:outerShdw blurRad="38100" dist="38100" dir="2700000" algn="tl">
                    <a:srgbClr val="000000">
                      <a:alpha val="43137"/>
                    </a:srgbClr>
                  </a:outerShdw>
                </a:effectLst>
              </a:rPr>
              <a:t>Jackeline</a:t>
            </a:r>
            <a:r>
              <a:rPr lang="es-SV" sz="1400" b="1" dirty="0">
                <a:solidFill>
                  <a:schemeClr val="accent1">
                    <a:lumMod val="75000"/>
                  </a:schemeClr>
                </a:solidFill>
                <a:effectLst>
                  <a:outerShdw blurRad="38100" dist="38100" dir="2700000" algn="tl">
                    <a:srgbClr val="000000">
                      <a:alpha val="43137"/>
                    </a:srgbClr>
                  </a:outerShdw>
                </a:effectLst>
              </a:rPr>
              <a:t> Margarita Elías </a:t>
            </a:r>
            <a:r>
              <a:rPr lang="es-SV" sz="1400" b="1" dirty="0" err="1" smtClean="0">
                <a:solidFill>
                  <a:schemeClr val="accent1">
                    <a:lumMod val="75000"/>
                  </a:schemeClr>
                </a:solidFill>
                <a:effectLst>
                  <a:outerShdw blurRad="38100" dist="38100" dir="2700000" algn="tl">
                    <a:srgbClr val="000000">
                      <a:alpha val="43137"/>
                    </a:srgbClr>
                  </a:outerShdw>
                </a:effectLst>
              </a:rPr>
              <a:t>Mancía</a:t>
            </a:r>
            <a:r>
              <a:rPr lang="es-SV" sz="1400" b="1" dirty="0" smtClean="0">
                <a:solidFill>
                  <a:schemeClr val="accent1">
                    <a:lumMod val="75000"/>
                  </a:schemeClr>
                </a:solidFill>
                <a:effectLst>
                  <a:outerShdw blurRad="38100" dist="38100" dir="2700000" algn="tl">
                    <a:srgbClr val="000000">
                      <a:alpha val="43137"/>
                    </a:srgbClr>
                  </a:outerShdw>
                </a:effectLst>
              </a:rPr>
              <a:t> Subdirector General Administrativo de Centros Penales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31188110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251520" y="411510"/>
            <a:ext cx="8568952" cy="417646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DE CUMPLIMIENTO DE PENAS DE SENSUNTEPEQUE</a:t>
            </a:r>
            <a:r>
              <a:rPr lang="es-SV" sz="2400" b="1" dirty="0" smtClean="0">
                <a:solidFill>
                  <a:srgbClr val="F39D03"/>
                </a:solidFill>
                <a:effectLst>
                  <a:outerShdw blurRad="38100" dist="38100" dir="2700000" algn="tl">
                    <a:srgbClr val="000000">
                      <a:alpha val="43137"/>
                    </a:srgbClr>
                  </a:outerShdw>
                </a:effectLst>
                <a:latin typeface="Oswald" charset="0"/>
              </a:rPr>
              <a:t>.</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a:t>
            </a:r>
            <a:r>
              <a:rPr lang="es-SV" sz="1800" dirty="0" smtClean="0">
                <a:solidFill>
                  <a:schemeClr val="bg1"/>
                </a:solidFill>
                <a:latin typeface="Oswald" charset="0"/>
              </a:rPr>
              <a:t>Centro </a:t>
            </a:r>
            <a:r>
              <a:rPr lang="es-SV" sz="1800" dirty="0">
                <a:solidFill>
                  <a:schemeClr val="bg1"/>
                </a:solidFill>
                <a:latin typeface="Oswald" charset="0"/>
              </a:rPr>
              <a:t>de cumplimiento de </a:t>
            </a:r>
            <a:r>
              <a:rPr lang="es-SV" sz="1800" dirty="0" smtClean="0">
                <a:solidFill>
                  <a:schemeClr val="bg1"/>
                </a:solidFill>
                <a:latin typeface="Oswald" charset="0"/>
              </a:rPr>
              <a:t>penas, destinados </a:t>
            </a:r>
            <a:r>
              <a:rPr lang="es-SV" sz="1800" dirty="0">
                <a:solidFill>
                  <a:schemeClr val="bg1"/>
                </a:solidFill>
                <a:latin typeface="Oswald" charset="0"/>
              </a:rPr>
              <a:t>para los </a:t>
            </a:r>
            <a:r>
              <a:rPr lang="es-SV" sz="1800" dirty="0" smtClean="0">
                <a:solidFill>
                  <a:schemeClr val="bg1"/>
                </a:solidFill>
                <a:latin typeface="Oswald" charset="0"/>
              </a:rPr>
              <a:t>privados de libertad, </a:t>
            </a:r>
            <a:r>
              <a:rPr lang="es-SV" sz="1800" dirty="0">
                <a:solidFill>
                  <a:schemeClr val="bg1"/>
                </a:solidFill>
                <a:latin typeface="Oswald" charset="0"/>
              </a:rPr>
              <a:t>que por sentencia </a:t>
            </a:r>
            <a:r>
              <a:rPr lang="es-SV" sz="1800" dirty="0" smtClean="0">
                <a:solidFill>
                  <a:schemeClr val="bg1"/>
                </a:solidFill>
                <a:latin typeface="Oswald" charset="0"/>
              </a:rPr>
              <a:t>firme </a:t>
            </a:r>
            <a:r>
              <a:rPr lang="es-SV" sz="1800" dirty="0">
                <a:solidFill>
                  <a:schemeClr val="bg1"/>
                </a:solidFill>
                <a:latin typeface="Oswald" charset="0"/>
              </a:rPr>
              <a:t>se encuentren en el periodo de ejecución de la pena, en calidad de </a:t>
            </a:r>
            <a:r>
              <a:rPr lang="es-SV" sz="1800" dirty="0" smtClean="0">
                <a:solidFill>
                  <a:schemeClr val="bg1"/>
                </a:solidFill>
                <a:latin typeface="Oswald" charset="0"/>
              </a:rPr>
              <a:t>condenados.</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24		Personal Masculino: 30</a:t>
            </a:r>
            <a:endParaRPr lang="es-SV" dirty="0" smtClean="0">
              <a:solidFill>
                <a:srgbClr val="FFFFFF"/>
              </a:solidFill>
              <a:latin typeface="Oswald" charset="0"/>
            </a:endParaRPr>
          </a:p>
        </p:txBody>
      </p:sp>
      <p:sp>
        <p:nvSpPr>
          <p:cNvPr id="5" name="Shape 229"/>
          <p:cNvSpPr txBox="1">
            <a:spLocks/>
          </p:cNvSpPr>
          <p:nvPr/>
        </p:nvSpPr>
        <p:spPr>
          <a:xfrm>
            <a:off x="251520" y="843558"/>
            <a:ext cx="856895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Inspector. Manuel Hernández Agapito. </a:t>
            </a:r>
            <a:r>
              <a:rPr lang="es-SV" sz="1400" b="1" dirty="0">
                <a:solidFill>
                  <a:schemeClr val="bg1"/>
                </a:solidFill>
                <a:effectLst>
                  <a:outerShdw blurRad="38100" dist="38100" dir="2700000" algn="tl">
                    <a:srgbClr val="000000">
                      <a:alpha val="43137"/>
                    </a:srgbClr>
                  </a:outerShdw>
                </a:effectLst>
              </a:rPr>
              <a:t>Directora Centro Penal Sensuntepeque</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68724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251520" y="195487"/>
            <a:ext cx="8568952" cy="4838706"/>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a:t>
            </a:r>
            <a:r>
              <a:rPr lang="es-SV" sz="2400" b="1" dirty="0" smtClean="0">
                <a:solidFill>
                  <a:srgbClr val="F39D03"/>
                </a:solidFill>
                <a:effectLst>
                  <a:outerShdw blurRad="38100" dist="38100" dir="2700000" algn="tl">
                    <a:srgbClr val="000000">
                      <a:alpha val="43137"/>
                    </a:srgbClr>
                  </a:outerShdw>
                </a:effectLst>
                <a:latin typeface="Oswald" charset="0"/>
              </a:rPr>
              <a:t>PENITENCIARIO DE SEGURIDAD DE SAN </a:t>
            </a:r>
            <a:r>
              <a:rPr lang="es-SV" sz="2400" b="1" dirty="0">
                <a:solidFill>
                  <a:srgbClr val="F39D03"/>
                </a:solidFill>
                <a:effectLst>
                  <a:outerShdw blurRad="38100" dist="38100" dir="2700000" algn="tl">
                    <a:srgbClr val="000000">
                      <a:alpha val="43137"/>
                    </a:srgbClr>
                  </a:outerShdw>
                </a:effectLst>
                <a:latin typeface="Oswald" charset="0"/>
              </a:rPr>
              <a:t>FRANCISCO GOTERA</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Seguridad, Para aquellos internos que presenten problemas de inadaptación extrema en los centros ordinarios y abiertos, Centros de Seguridad constituyendo un peligro para la seguridad del mismo interno, de los otros internos y demás personas relacionada con el centro.</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4		Personal Masculino: 38</a:t>
            </a:r>
            <a:endParaRPr lang="es-SV" dirty="0" smtClean="0">
              <a:solidFill>
                <a:srgbClr val="FFFFFF"/>
              </a:solidFill>
              <a:latin typeface="Oswald" charset="0"/>
            </a:endParaRPr>
          </a:p>
        </p:txBody>
      </p:sp>
      <p:sp>
        <p:nvSpPr>
          <p:cNvPr id="5" name="Shape 229"/>
          <p:cNvSpPr txBox="1">
            <a:spLocks/>
          </p:cNvSpPr>
          <p:nvPr/>
        </p:nvSpPr>
        <p:spPr>
          <a:xfrm>
            <a:off x="467544" y="1203598"/>
            <a:ext cx="813690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Francisco Javier </a:t>
            </a:r>
            <a:r>
              <a:rPr lang="es-SV" sz="1400" b="1" dirty="0" err="1" smtClean="0">
                <a:solidFill>
                  <a:schemeClr val="bg1"/>
                </a:solidFill>
                <a:effectLst>
                  <a:outerShdw blurRad="38100" dist="38100" dir="2700000" algn="tl">
                    <a:srgbClr val="000000">
                      <a:alpha val="43137"/>
                    </a:srgbClr>
                  </a:outerShdw>
                </a:effectLst>
              </a:rPr>
              <a:t>Ortíz</a:t>
            </a:r>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bg1"/>
                </a:solidFill>
                <a:effectLst>
                  <a:outerShdw blurRad="38100" dist="38100" dir="2700000" algn="tl">
                    <a:srgbClr val="000000">
                      <a:alpha val="43137"/>
                    </a:srgbClr>
                  </a:outerShdw>
                </a:effectLst>
              </a:rPr>
              <a:t>Director Centro Penal San Francisco Gotera</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371077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395536" y="216024"/>
            <a:ext cx="8424936" cy="4371950"/>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a:t>
            </a:r>
            <a:r>
              <a:rPr lang="es-SV" sz="2400" b="1" dirty="0" smtClean="0">
                <a:solidFill>
                  <a:srgbClr val="F39D03"/>
                </a:solidFill>
                <a:effectLst>
                  <a:outerShdw blurRad="38100" dist="38100" dir="2700000" algn="tl">
                    <a:srgbClr val="000000">
                      <a:alpha val="43137"/>
                    </a:srgbClr>
                  </a:outerShdw>
                </a:effectLst>
                <a:latin typeface="Oswald" charset="0"/>
              </a:rPr>
              <a:t>ABIERTO GRANJA PENITENCIARIA DE </a:t>
            </a:r>
            <a:r>
              <a:rPr lang="es-SV" sz="2400" b="1" dirty="0">
                <a:solidFill>
                  <a:srgbClr val="F39D03"/>
                </a:solidFill>
                <a:effectLst>
                  <a:outerShdw blurRad="38100" dist="38100" dir="2700000" algn="tl">
                    <a:srgbClr val="000000">
                      <a:alpha val="43137"/>
                    </a:srgbClr>
                  </a:outerShdw>
                </a:effectLst>
                <a:latin typeface="Oswald" charset="0"/>
              </a:rPr>
              <a:t>IZALCO</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600" dirty="0">
                <a:solidFill>
                  <a:schemeClr val="bg1"/>
                </a:solidFill>
                <a:latin typeface="Oswald" charset="0"/>
              </a:rPr>
              <a:t>Le </a:t>
            </a:r>
            <a:r>
              <a:rPr lang="es-SV" sz="1600" dirty="0" smtClean="0">
                <a:solidFill>
                  <a:schemeClr val="bg1"/>
                </a:solidFill>
                <a:latin typeface="Oswald" charset="0"/>
              </a:rPr>
              <a:t>corresponde: Velar </a:t>
            </a:r>
            <a:r>
              <a:rPr lang="es-SV" sz="1600" dirty="0">
                <a:solidFill>
                  <a:schemeClr val="bg1"/>
                </a:solidFill>
                <a:latin typeface="Oswald" charset="0"/>
              </a:rPr>
              <a:t>por el cumplimiento de todos los objetivos institucionales emanados </a:t>
            </a:r>
            <a:r>
              <a:rPr lang="es-SV" sz="1600" dirty="0" smtClean="0">
                <a:solidFill>
                  <a:schemeClr val="bg1"/>
                </a:solidFill>
                <a:latin typeface="Oswald" charset="0"/>
              </a:rPr>
              <a:t>por la </a:t>
            </a:r>
            <a:r>
              <a:rPr lang="es-SV" sz="1600" dirty="0">
                <a:solidFill>
                  <a:schemeClr val="bg1"/>
                </a:solidFill>
                <a:latin typeface="Oswald" charset="0"/>
              </a:rPr>
              <a:t>Dirección General de Centros Penales, así como también coordinar todas </a:t>
            </a:r>
            <a:r>
              <a:rPr lang="es-SV" sz="1600" dirty="0" smtClean="0">
                <a:solidFill>
                  <a:schemeClr val="bg1"/>
                </a:solidFill>
                <a:latin typeface="Oswald" charset="0"/>
              </a:rPr>
              <a:t>las actividades </a:t>
            </a:r>
            <a:r>
              <a:rPr lang="es-SV" sz="1600" dirty="0">
                <a:solidFill>
                  <a:schemeClr val="bg1"/>
                </a:solidFill>
                <a:latin typeface="Oswald" charset="0"/>
              </a:rPr>
              <a:t>administrativas y de vigilancia y custodia de la población </a:t>
            </a:r>
            <a:r>
              <a:rPr lang="es-SV" sz="1600" dirty="0" smtClean="0">
                <a:solidFill>
                  <a:schemeClr val="bg1"/>
                </a:solidFill>
                <a:latin typeface="Oswald" charset="0"/>
              </a:rPr>
              <a:t>interna; y </a:t>
            </a:r>
            <a:r>
              <a:rPr lang="es-SV" sz="1600" dirty="0">
                <a:solidFill>
                  <a:schemeClr val="bg1"/>
                </a:solidFill>
                <a:latin typeface="Oswald" charset="0"/>
              </a:rPr>
              <a:t>dar fiel cumplimiento a la normativa penitenciaria</a:t>
            </a:r>
            <a:r>
              <a:rPr lang="es-SV" sz="1600" dirty="0" smtClean="0">
                <a:solidFill>
                  <a:schemeClr val="bg1"/>
                </a:solidFill>
                <a:latin typeface="Oswald" charset="0"/>
              </a:rPr>
              <a:t>.</a:t>
            </a:r>
          </a:p>
          <a:p>
            <a:pPr algn="just"/>
            <a:endParaRPr lang="es-SV" sz="1600" dirty="0">
              <a:solidFill>
                <a:schemeClr val="bg1"/>
              </a:solidFill>
              <a:latin typeface="Oswald" charset="0"/>
            </a:endParaRPr>
          </a:p>
          <a:p>
            <a:pPr algn="just"/>
            <a:r>
              <a:rPr lang="es-SV" sz="16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r>
              <a:rPr lang="es-SV" sz="1600" dirty="0" smtClean="0">
                <a:solidFill>
                  <a:schemeClr val="bg1"/>
                </a:solidFill>
                <a:latin typeface="Oswald" charset="0"/>
              </a:rPr>
              <a:t>.</a:t>
            </a:r>
          </a:p>
          <a:p>
            <a:pPr algn="just"/>
            <a:endParaRPr lang="es-SV" sz="1600" dirty="0">
              <a:solidFill>
                <a:schemeClr val="bg1"/>
              </a:solidFill>
              <a:latin typeface="Oswald" charset="0"/>
            </a:endParaRPr>
          </a:p>
          <a:p>
            <a:pPr algn="just"/>
            <a:r>
              <a:rPr lang="es-SV" sz="1600" dirty="0" smtClean="0">
                <a:solidFill>
                  <a:schemeClr val="bg1"/>
                </a:solidFill>
                <a:latin typeface="Oswald" charset="0"/>
              </a:rPr>
              <a:t>Así mismo se encuentra también en sus instalaciones la Granja Penitenciaria Izalco (Unidad Independiente).</a:t>
            </a:r>
            <a:endParaRPr lang="es-SV" sz="1600" dirty="0">
              <a:solidFill>
                <a:schemeClr val="bg1"/>
              </a:solidFill>
              <a:latin typeface="Oswald" charset="0"/>
            </a:endParaRPr>
          </a:p>
          <a:p>
            <a:pPr lvl="0" algn="just"/>
            <a:endParaRPr lang="es-SV" sz="1600" dirty="0" smtClean="0">
              <a:solidFill>
                <a:schemeClr val="bg1"/>
              </a:solidFill>
              <a:latin typeface="Oswald" charset="0"/>
            </a:endParaRPr>
          </a:p>
          <a:p>
            <a:pPr lvl="0" algn="ctr"/>
            <a:r>
              <a:rPr lang="es-SV" sz="1600" dirty="0" smtClean="0">
                <a:solidFill>
                  <a:schemeClr val="bg1"/>
                </a:solidFill>
                <a:latin typeface="Oswald" charset="0"/>
              </a:rPr>
              <a:t>Cantidad de Personal:</a:t>
            </a: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64		Personal Masculino: 26</a:t>
            </a:r>
            <a:endParaRPr lang="es-SV" sz="1600" dirty="0" smtClean="0">
              <a:solidFill>
                <a:srgbClr val="FFFFFF"/>
              </a:solidFill>
              <a:latin typeface="Oswald" charset="0"/>
            </a:endParaRPr>
          </a:p>
        </p:txBody>
      </p:sp>
      <p:sp>
        <p:nvSpPr>
          <p:cNvPr id="5" name="Shape 229"/>
          <p:cNvSpPr txBox="1">
            <a:spLocks/>
          </p:cNvSpPr>
          <p:nvPr/>
        </p:nvSpPr>
        <p:spPr>
          <a:xfrm>
            <a:off x="0" y="771550"/>
            <a:ext cx="914400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Sr</a:t>
            </a:r>
            <a:r>
              <a:rPr lang="es-SV" sz="1400" b="1" dirty="0">
                <a:solidFill>
                  <a:schemeClr val="bg1"/>
                </a:solidFill>
                <a:effectLst>
                  <a:outerShdw blurRad="38100" dist="38100" dir="2700000" algn="tl">
                    <a:srgbClr val="000000">
                      <a:alpha val="43137"/>
                    </a:srgbClr>
                  </a:outerShdw>
                </a:effectLst>
              </a:rPr>
              <a:t>. Oscar Dagoberto Menéndez Artero. </a:t>
            </a:r>
            <a:endParaRPr lang="es-SV" sz="1400" b="1" dirty="0" smtClean="0">
              <a:solidFill>
                <a:schemeClr val="bg1"/>
              </a:solidFill>
              <a:effectLst>
                <a:outerShdw blurRad="38100" dist="38100" dir="2700000" algn="tl">
                  <a:srgbClr val="000000">
                    <a:alpha val="43137"/>
                  </a:srgbClr>
                </a:outerShdw>
              </a:effectLst>
            </a:endParaRPr>
          </a:p>
          <a:p>
            <a:pPr>
              <a:buNone/>
            </a:pPr>
            <a:r>
              <a:rPr lang="es-SV" sz="1400" b="1" dirty="0" smtClean="0">
                <a:solidFill>
                  <a:schemeClr val="bg1"/>
                </a:solidFill>
                <a:effectLst>
                  <a:outerShdw blurRad="38100" dist="38100" dir="2700000" algn="tl">
                    <a:srgbClr val="000000">
                      <a:alpha val="43137"/>
                    </a:srgbClr>
                  </a:outerShdw>
                </a:effectLst>
              </a:rPr>
              <a:t>Director </a:t>
            </a:r>
            <a:r>
              <a:rPr lang="es-SV" sz="1400" b="1" dirty="0">
                <a:solidFill>
                  <a:schemeClr val="bg1"/>
                </a:solidFill>
                <a:effectLst>
                  <a:outerShdw blurRad="38100" dist="38100" dir="2700000" algn="tl">
                    <a:srgbClr val="000000">
                      <a:alpha val="43137"/>
                    </a:srgbClr>
                  </a:outerShdw>
                </a:effectLst>
              </a:rPr>
              <a:t>Centro </a:t>
            </a:r>
            <a:r>
              <a:rPr lang="es-SV" sz="1400" b="1" dirty="0" smtClean="0">
                <a:solidFill>
                  <a:schemeClr val="bg1"/>
                </a:solidFill>
                <a:effectLst>
                  <a:outerShdw blurRad="38100" dist="38100" dir="2700000" algn="tl">
                    <a:srgbClr val="000000">
                      <a:alpha val="43137"/>
                    </a:srgbClr>
                  </a:outerShdw>
                </a:effectLst>
              </a:rPr>
              <a:t>Abierto Granja Penitenciaria de Izalco</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802657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251520" y="216024"/>
            <a:ext cx="8568952" cy="458797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a:t>
            </a:r>
            <a:r>
              <a:rPr lang="es-SV" sz="2400" b="1" dirty="0" smtClean="0">
                <a:solidFill>
                  <a:srgbClr val="F39D03"/>
                </a:solidFill>
                <a:effectLst>
                  <a:outerShdw blurRad="38100" dist="38100" dir="2700000" algn="tl">
                    <a:srgbClr val="000000">
                      <a:alpha val="43137"/>
                    </a:srgbClr>
                  </a:outerShdw>
                </a:effectLst>
                <a:latin typeface="Oswald" charset="0"/>
              </a:rPr>
              <a:t>PENITENCIARIO DE SEGURIDAD IZALCO FASE I. </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600" dirty="0">
                <a:solidFill>
                  <a:schemeClr val="bg1"/>
                </a:solidFill>
                <a:latin typeface="Oswald" charset="0"/>
              </a:rPr>
              <a:t>Le corresponde: Velar por el cumplimiento de todos los objetivos institucionales emanados por la Dirección General de Centros Penales, así como también coordinar todas las actividades administrativas y de vigilancia y custodia de la población interna; y dar fiel cumplimiento a la normativa penitenciaria.</a:t>
            </a:r>
          </a:p>
          <a:p>
            <a:pPr algn="just"/>
            <a:endParaRPr lang="es-SV" sz="1600" dirty="0">
              <a:solidFill>
                <a:schemeClr val="bg1"/>
              </a:solidFill>
              <a:latin typeface="Oswald" charset="0"/>
            </a:endParaRPr>
          </a:p>
          <a:p>
            <a:pPr algn="just"/>
            <a:r>
              <a:rPr lang="es-SV" sz="16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algn="just"/>
            <a:endParaRPr lang="es-SV" sz="1600" dirty="0">
              <a:solidFill>
                <a:schemeClr val="bg1"/>
              </a:solidFill>
              <a:latin typeface="Oswald" charset="0"/>
            </a:endParaRPr>
          </a:p>
          <a:p>
            <a:pPr lvl="0" algn="just"/>
            <a:endParaRPr lang="es-SV" sz="1600" dirty="0" smtClean="0">
              <a:solidFill>
                <a:schemeClr val="bg1"/>
              </a:solidFill>
              <a:latin typeface="Oswald" charset="0"/>
            </a:endParaRPr>
          </a:p>
          <a:p>
            <a:pPr lvl="0" algn="ctr"/>
            <a:r>
              <a:rPr lang="es-SV" sz="1600" dirty="0" smtClean="0">
                <a:solidFill>
                  <a:schemeClr val="bg1"/>
                </a:solidFill>
                <a:latin typeface="Oswald" charset="0"/>
              </a:rPr>
              <a:t>Cantidad de Personal:</a:t>
            </a: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89		Personal Masculino: 168</a:t>
            </a:r>
            <a:endParaRPr lang="es-SV" sz="1600" dirty="0" smtClean="0">
              <a:solidFill>
                <a:srgbClr val="FFFFFF"/>
              </a:solidFill>
              <a:latin typeface="Oswald" charset="0"/>
            </a:endParaRPr>
          </a:p>
        </p:txBody>
      </p:sp>
      <p:sp>
        <p:nvSpPr>
          <p:cNvPr id="5" name="Shape 229"/>
          <p:cNvSpPr txBox="1">
            <a:spLocks/>
          </p:cNvSpPr>
          <p:nvPr/>
        </p:nvSpPr>
        <p:spPr>
          <a:xfrm>
            <a:off x="0" y="987574"/>
            <a:ext cx="914400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Roberto Saúl Delgado </a:t>
            </a:r>
            <a:r>
              <a:rPr lang="es-SV" sz="1400" b="1" dirty="0" err="1" smtClean="0">
                <a:solidFill>
                  <a:schemeClr val="bg1"/>
                </a:solidFill>
                <a:effectLst>
                  <a:outerShdw blurRad="38100" dist="38100" dir="2700000" algn="tl">
                    <a:srgbClr val="000000">
                      <a:alpha val="43137"/>
                    </a:srgbClr>
                  </a:outerShdw>
                </a:effectLst>
              </a:rPr>
              <a:t>Ortíz</a:t>
            </a:r>
            <a:r>
              <a:rPr lang="es-SV" sz="1400" b="1" dirty="0" smtClean="0">
                <a:solidFill>
                  <a:schemeClr val="bg1"/>
                </a:solidFill>
                <a:effectLst>
                  <a:outerShdw blurRad="38100" dist="38100" dir="2700000" algn="tl">
                    <a:srgbClr val="000000">
                      <a:alpha val="43137"/>
                    </a:srgbClr>
                  </a:outerShdw>
                </a:effectLst>
              </a:rPr>
              <a:t>. </a:t>
            </a:r>
          </a:p>
          <a:p>
            <a:pPr>
              <a:buNone/>
            </a:pPr>
            <a:r>
              <a:rPr lang="es-SV" sz="1400" b="1" dirty="0" smtClean="0">
                <a:solidFill>
                  <a:schemeClr val="bg1"/>
                </a:solidFill>
                <a:effectLst>
                  <a:outerShdw blurRad="38100" dist="38100" dir="2700000" algn="tl">
                    <a:srgbClr val="000000">
                      <a:alpha val="43137"/>
                    </a:srgbClr>
                  </a:outerShdw>
                </a:effectLst>
              </a:rPr>
              <a:t>Director </a:t>
            </a:r>
            <a:r>
              <a:rPr lang="es-SV" sz="1400" b="1" dirty="0">
                <a:solidFill>
                  <a:schemeClr val="bg1"/>
                </a:solidFill>
                <a:effectLst>
                  <a:outerShdw blurRad="38100" dist="38100" dir="2700000" algn="tl">
                    <a:srgbClr val="000000">
                      <a:alpha val="43137"/>
                    </a:srgbClr>
                  </a:outerShdw>
                </a:effectLst>
              </a:rPr>
              <a:t>Centro </a:t>
            </a:r>
            <a:r>
              <a:rPr lang="es-SV" sz="1400" b="1" dirty="0" smtClean="0">
                <a:solidFill>
                  <a:schemeClr val="bg1"/>
                </a:solidFill>
                <a:effectLst>
                  <a:outerShdw blurRad="38100" dist="38100" dir="2700000" algn="tl">
                    <a:srgbClr val="000000">
                      <a:alpha val="43137"/>
                    </a:srgbClr>
                  </a:outerShdw>
                </a:effectLst>
              </a:rPr>
              <a:t>Preventivo y de Cumplimiento de penas Izalco Fase II</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0024446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251520" y="216024"/>
            <a:ext cx="8568952" cy="458797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a:t>
            </a:r>
            <a:r>
              <a:rPr lang="es-SV" sz="2400" b="1" dirty="0" smtClean="0">
                <a:solidFill>
                  <a:srgbClr val="F39D03"/>
                </a:solidFill>
                <a:effectLst>
                  <a:outerShdw blurRad="38100" dist="38100" dir="2700000" algn="tl">
                    <a:srgbClr val="000000">
                      <a:alpha val="43137"/>
                    </a:srgbClr>
                  </a:outerShdw>
                </a:effectLst>
                <a:latin typeface="Oswald" charset="0"/>
              </a:rPr>
              <a:t>PENITENCIARIO DE SEGURIDAD IZALCO FASE II. </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600" dirty="0">
                <a:solidFill>
                  <a:schemeClr val="bg1"/>
                </a:solidFill>
                <a:latin typeface="Oswald" charset="0"/>
              </a:rPr>
              <a:t>Le corresponde: Velar por el cumplimiento de todos los objetivos institucionales emanados por la Dirección General de Centros Penales, así como también coordinar todas las actividades administrativas y de vigilancia y custodia de la población interna; y dar fiel cumplimiento a la normativa penitenciaria.</a:t>
            </a:r>
          </a:p>
          <a:p>
            <a:pPr algn="just"/>
            <a:endParaRPr lang="es-SV" sz="1600" dirty="0">
              <a:solidFill>
                <a:schemeClr val="bg1"/>
              </a:solidFill>
              <a:latin typeface="Oswald" charset="0"/>
            </a:endParaRPr>
          </a:p>
          <a:p>
            <a:pPr algn="just"/>
            <a:r>
              <a:rPr lang="es-SV" sz="16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algn="just"/>
            <a:endParaRPr lang="es-SV" sz="1600" dirty="0">
              <a:solidFill>
                <a:schemeClr val="bg1"/>
              </a:solidFill>
              <a:latin typeface="Oswald" charset="0"/>
            </a:endParaRPr>
          </a:p>
          <a:p>
            <a:pPr lvl="0" algn="just"/>
            <a:endParaRPr lang="es-SV" sz="1600" dirty="0" smtClean="0">
              <a:solidFill>
                <a:schemeClr val="bg1"/>
              </a:solidFill>
              <a:latin typeface="Oswald" charset="0"/>
            </a:endParaRPr>
          </a:p>
          <a:p>
            <a:pPr lvl="0" algn="ctr"/>
            <a:r>
              <a:rPr lang="es-SV" sz="1600" dirty="0" smtClean="0">
                <a:solidFill>
                  <a:schemeClr val="bg1"/>
                </a:solidFill>
                <a:latin typeface="Oswald" charset="0"/>
              </a:rPr>
              <a:t>Cantidad de Personal:</a:t>
            </a: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89		Personal Masculino: 168</a:t>
            </a:r>
            <a:endParaRPr lang="es-SV" sz="1600" dirty="0" smtClean="0">
              <a:solidFill>
                <a:srgbClr val="FFFFFF"/>
              </a:solidFill>
              <a:latin typeface="Oswald" charset="0"/>
            </a:endParaRPr>
          </a:p>
        </p:txBody>
      </p:sp>
      <p:sp>
        <p:nvSpPr>
          <p:cNvPr id="5" name="Shape 229"/>
          <p:cNvSpPr txBox="1">
            <a:spLocks/>
          </p:cNvSpPr>
          <p:nvPr/>
        </p:nvSpPr>
        <p:spPr>
          <a:xfrm>
            <a:off x="0" y="987574"/>
            <a:ext cx="914400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Roberto Saúl Delgado </a:t>
            </a:r>
            <a:r>
              <a:rPr lang="es-SV" sz="1400" b="1" dirty="0" err="1" smtClean="0">
                <a:solidFill>
                  <a:schemeClr val="bg1"/>
                </a:solidFill>
                <a:effectLst>
                  <a:outerShdw blurRad="38100" dist="38100" dir="2700000" algn="tl">
                    <a:srgbClr val="000000">
                      <a:alpha val="43137"/>
                    </a:srgbClr>
                  </a:outerShdw>
                </a:effectLst>
              </a:rPr>
              <a:t>Ortíz</a:t>
            </a:r>
            <a:r>
              <a:rPr lang="es-SV" sz="1400" b="1" dirty="0" smtClean="0">
                <a:solidFill>
                  <a:schemeClr val="bg1"/>
                </a:solidFill>
                <a:effectLst>
                  <a:outerShdw blurRad="38100" dist="38100" dir="2700000" algn="tl">
                    <a:srgbClr val="000000">
                      <a:alpha val="43137"/>
                    </a:srgbClr>
                  </a:outerShdw>
                </a:effectLst>
              </a:rPr>
              <a:t>. </a:t>
            </a:r>
          </a:p>
          <a:p>
            <a:pPr>
              <a:buNone/>
            </a:pPr>
            <a:r>
              <a:rPr lang="es-SV" sz="1400" b="1" dirty="0" smtClean="0">
                <a:solidFill>
                  <a:schemeClr val="bg1"/>
                </a:solidFill>
                <a:effectLst>
                  <a:outerShdw blurRad="38100" dist="38100" dir="2700000" algn="tl">
                    <a:srgbClr val="000000">
                      <a:alpha val="43137"/>
                    </a:srgbClr>
                  </a:outerShdw>
                </a:effectLst>
              </a:rPr>
              <a:t>Director </a:t>
            </a:r>
            <a:r>
              <a:rPr lang="es-SV" sz="1400" b="1" dirty="0">
                <a:solidFill>
                  <a:schemeClr val="bg1"/>
                </a:solidFill>
                <a:effectLst>
                  <a:outerShdw blurRad="38100" dist="38100" dir="2700000" algn="tl">
                    <a:srgbClr val="000000">
                      <a:alpha val="43137"/>
                    </a:srgbClr>
                  </a:outerShdw>
                </a:effectLst>
              </a:rPr>
              <a:t>Centro </a:t>
            </a:r>
            <a:r>
              <a:rPr lang="es-SV" sz="1400" b="1" dirty="0" smtClean="0">
                <a:solidFill>
                  <a:schemeClr val="bg1"/>
                </a:solidFill>
                <a:effectLst>
                  <a:outerShdw blurRad="38100" dist="38100" dir="2700000" algn="tl">
                    <a:srgbClr val="000000">
                      <a:alpha val="43137"/>
                    </a:srgbClr>
                  </a:outerShdw>
                </a:effectLst>
              </a:rPr>
              <a:t>Preventivo y de Cumplimiento de penas Izalco Fase II</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84689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107504" y="216024"/>
            <a:ext cx="8928992" cy="458797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000" b="1" dirty="0">
                <a:solidFill>
                  <a:srgbClr val="F39D03"/>
                </a:solidFill>
                <a:effectLst>
                  <a:outerShdw blurRad="38100" dist="38100" dir="2700000" algn="tl">
                    <a:srgbClr val="000000">
                      <a:alpha val="43137"/>
                    </a:srgbClr>
                  </a:outerShdw>
                </a:effectLst>
                <a:latin typeface="Oswald" charset="0"/>
              </a:rPr>
              <a:t>CENTRO </a:t>
            </a:r>
            <a:r>
              <a:rPr lang="es-SV" sz="2000" b="1" dirty="0" smtClean="0">
                <a:solidFill>
                  <a:srgbClr val="F39D03"/>
                </a:solidFill>
                <a:effectLst>
                  <a:outerShdw blurRad="38100" dist="38100" dir="2700000" algn="tl">
                    <a:srgbClr val="000000">
                      <a:alpha val="43137"/>
                    </a:srgbClr>
                  </a:outerShdw>
                </a:effectLst>
                <a:latin typeface="Oswald" charset="0"/>
              </a:rPr>
              <a:t>PENITENCIARIO DE MAXIMA SEGURIDAD DE IZALCO FASE III.</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600" dirty="0">
                <a:solidFill>
                  <a:schemeClr val="bg1"/>
                </a:solidFill>
                <a:latin typeface="Oswald" charset="0"/>
              </a:rPr>
              <a:t>Le corresponde: Velar por el cumplimiento de todos los objetivos institucionales emanados por la Dirección General de Centros Penales, así como también coordinar todas las actividades administrativas y de vigilancia y custodia de la población interna; y dar fiel cumplimiento a la normativa penitenciaria.</a:t>
            </a:r>
          </a:p>
          <a:p>
            <a:pPr algn="just"/>
            <a:endParaRPr lang="es-SV" sz="1600" dirty="0">
              <a:solidFill>
                <a:schemeClr val="bg1"/>
              </a:solidFill>
              <a:latin typeface="Oswald" charset="0"/>
            </a:endParaRPr>
          </a:p>
          <a:p>
            <a:pPr algn="just"/>
            <a:r>
              <a:rPr lang="es-SV" sz="16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algn="just"/>
            <a:endParaRPr lang="es-SV" sz="1600" dirty="0">
              <a:solidFill>
                <a:schemeClr val="bg1"/>
              </a:solidFill>
              <a:latin typeface="Oswald" charset="0"/>
            </a:endParaRPr>
          </a:p>
          <a:p>
            <a:pPr lvl="0" algn="just"/>
            <a:endParaRPr lang="es-SV" sz="1600" dirty="0" smtClean="0">
              <a:solidFill>
                <a:schemeClr val="bg1"/>
              </a:solidFill>
              <a:latin typeface="Oswald" charset="0"/>
            </a:endParaRPr>
          </a:p>
          <a:p>
            <a:pPr lvl="0" algn="ctr"/>
            <a:r>
              <a:rPr lang="es-SV" sz="1600" dirty="0" smtClean="0">
                <a:solidFill>
                  <a:schemeClr val="bg1"/>
                </a:solidFill>
                <a:latin typeface="Oswald" charset="0"/>
              </a:rPr>
              <a:t>Cantidad de Personal:</a:t>
            </a: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19		Personal Masculino:  171</a:t>
            </a:r>
            <a:endParaRPr lang="es-SV" sz="1600" dirty="0" smtClean="0">
              <a:solidFill>
                <a:srgbClr val="FFFFFF"/>
              </a:solidFill>
              <a:latin typeface="Oswald" charset="0"/>
            </a:endParaRPr>
          </a:p>
        </p:txBody>
      </p:sp>
      <p:sp>
        <p:nvSpPr>
          <p:cNvPr id="5" name="Shape 229"/>
          <p:cNvSpPr txBox="1">
            <a:spLocks/>
          </p:cNvSpPr>
          <p:nvPr/>
        </p:nvSpPr>
        <p:spPr>
          <a:xfrm>
            <a:off x="0" y="1059582"/>
            <a:ext cx="914400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René Antonio Reyes Garay. </a:t>
            </a:r>
          </a:p>
          <a:p>
            <a:pPr>
              <a:buNone/>
            </a:pPr>
            <a:r>
              <a:rPr lang="es-SV" sz="1400" b="1" dirty="0" smtClean="0">
                <a:solidFill>
                  <a:schemeClr val="bg1"/>
                </a:solidFill>
                <a:effectLst>
                  <a:outerShdw blurRad="38100" dist="38100" dir="2700000" algn="tl">
                    <a:srgbClr val="000000">
                      <a:alpha val="43137"/>
                    </a:srgbClr>
                  </a:outerShdw>
                </a:effectLst>
              </a:rPr>
              <a:t>Director </a:t>
            </a:r>
            <a:r>
              <a:rPr lang="es-SV" sz="1400" b="1" dirty="0">
                <a:solidFill>
                  <a:schemeClr val="bg1"/>
                </a:solidFill>
                <a:effectLst>
                  <a:outerShdw blurRad="38100" dist="38100" dir="2700000" algn="tl">
                    <a:srgbClr val="000000">
                      <a:alpha val="43137"/>
                    </a:srgbClr>
                  </a:outerShdw>
                </a:effectLst>
              </a:rPr>
              <a:t>Centro </a:t>
            </a:r>
            <a:r>
              <a:rPr lang="es-SV" sz="1400" b="1" dirty="0" smtClean="0">
                <a:solidFill>
                  <a:schemeClr val="bg1"/>
                </a:solidFill>
                <a:effectLst>
                  <a:outerShdw blurRad="38100" dist="38100" dir="2700000" algn="tl">
                    <a:srgbClr val="000000">
                      <a:alpha val="43137"/>
                    </a:srgbClr>
                  </a:outerShdw>
                </a:effectLst>
              </a:rPr>
              <a:t>Preventivo y de Cumplimiento de penas Izalco Fase III</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068049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216024"/>
            <a:ext cx="7403520" cy="4731990"/>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smtClean="0">
                <a:solidFill>
                  <a:srgbClr val="F39D03"/>
                </a:solidFill>
                <a:effectLst>
                  <a:outerShdw blurRad="38100" dist="38100" dir="2700000" algn="tl">
                    <a:srgbClr val="000000">
                      <a:alpha val="43137"/>
                    </a:srgbClr>
                  </a:outerShdw>
                </a:effectLst>
                <a:latin typeface="Oswald" charset="0"/>
              </a:rPr>
              <a:t>GRANJA PENITENCIARIA DE SANTA ANA</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600" dirty="0">
                <a:solidFill>
                  <a:schemeClr val="bg1"/>
                </a:solidFill>
                <a:latin typeface="Oswald" charset="0"/>
              </a:rPr>
              <a:t>Las Granjas Penitenciarias amplían el programa de trabajo penitenciario. </a:t>
            </a:r>
            <a:r>
              <a:rPr lang="es-SV" sz="1600" dirty="0" smtClean="0">
                <a:solidFill>
                  <a:schemeClr val="bg1"/>
                </a:solidFill>
                <a:latin typeface="Oswald" charset="0"/>
              </a:rPr>
              <a:t>Comprenden edificios </a:t>
            </a:r>
            <a:r>
              <a:rPr lang="es-SV" sz="1600" dirty="0">
                <a:solidFill>
                  <a:schemeClr val="bg1"/>
                </a:solidFill>
                <a:latin typeface="Oswald" charset="0"/>
              </a:rPr>
              <a:t>y espacios aptos para prevenir y </a:t>
            </a:r>
            <a:r>
              <a:rPr lang="es-SV" sz="1600" dirty="0" smtClean="0">
                <a:solidFill>
                  <a:schemeClr val="bg1"/>
                </a:solidFill>
                <a:latin typeface="Oswald" charset="0"/>
              </a:rPr>
              <a:t>re-socializar </a:t>
            </a:r>
            <a:r>
              <a:rPr lang="es-SV" sz="1600" dirty="0">
                <a:solidFill>
                  <a:schemeClr val="bg1"/>
                </a:solidFill>
                <a:latin typeface="Oswald" charset="0"/>
              </a:rPr>
              <a:t>a la población privada de libertad, </a:t>
            </a:r>
            <a:r>
              <a:rPr lang="es-SV" sz="1600" dirty="0" smtClean="0">
                <a:solidFill>
                  <a:schemeClr val="bg1"/>
                </a:solidFill>
                <a:latin typeface="Oswald" charset="0"/>
              </a:rPr>
              <a:t>por lo </a:t>
            </a:r>
            <a:r>
              <a:rPr lang="es-SV" sz="1600" dirty="0">
                <a:solidFill>
                  <a:schemeClr val="bg1"/>
                </a:solidFill>
                <a:latin typeface="Oswald" charset="0"/>
              </a:rPr>
              <a:t>tanto se debe minimizar el uso de barreras físicas y extrema </a:t>
            </a:r>
            <a:r>
              <a:rPr lang="es-SV" sz="1600" dirty="0" smtClean="0">
                <a:solidFill>
                  <a:schemeClr val="bg1"/>
                </a:solidFill>
                <a:latin typeface="Oswald" charset="0"/>
              </a:rPr>
              <a:t>seguridad.</a:t>
            </a:r>
          </a:p>
          <a:p>
            <a:pPr algn="just"/>
            <a:endParaRPr lang="es-SV" sz="1600" dirty="0">
              <a:solidFill>
                <a:schemeClr val="bg1"/>
              </a:solidFill>
              <a:latin typeface="Oswald" charset="0"/>
            </a:endParaRPr>
          </a:p>
          <a:p>
            <a:pPr algn="just"/>
            <a:r>
              <a:rPr lang="es-SV" sz="1600" dirty="0" smtClean="0">
                <a:solidFill>
                  <a:schemeClr val="bg1"/>
                </a:solidFill>
                <a:latin typeface="Oswald" charset="0"/>
              </a:rPr>
              <a:t>El </a:t>
            </a:r>
            <a:r>
              <a:rPr lang="es-SV" sz="1600" dirty="0">
                <a:solidFill>
                  <a:schemeClr val="bg1"/>
                </a:solidFill>
                <a:latin typeface="Oswald" charset="0"/>
              </a:rPr>
              <a:t>objetivo principal de este tipo de infraestructura es la rehabilitación, el acercamiento al medio</a:t>
            </a:r>
          </a:p>
          <a:p>
            <a:pPr algn="just"/>
            <a:r>
              <a:rPr lang="es-SV" sz="1600" dirty="0">
                <a:solidFill>
                  <a:schemeClr val="bg1"/>
                </a:solidFill>
                <a:latin typeface="Oswald" charset="0"/>
              </a:rPr>
              <a:t>social y l</a:t>
            </a:r>
            <a:r>
              <a:rPr lang="es-SV" sz="1600" dirty="0" smtClean="0">
                <a:solidFill>
                  <a:schemeClr val="bg1"/>
                </a:solidFill>
                <a:latin typeface="Oswald" charset="0"/>
              </a:rPr>
              <a:t>a </a:t>
            </a:r>
            <a:r>
              <a:rPr lang="es-SV" sz="1600" dirty="0">
                <a:solidFill>
                  <a:schemeClr val="bg1"/>
                </a:solidFill>
                <a:latin typeface="Oswald" charset="0"/>
              </a:rPr>
              <a:t>auto sostenibilidad de las instalaciones, lo cual se pretende lograr mediante el cultivo</a:t>
            </a:r>
          </a:p>
          <a:p>
            <a:pPr algn="just"/>
            <a:r>
              <a:rPr lang="es-SV" sz="1600" dirty="0">
                <a:solidFill>
                  <a:schemeClr val="bg1"/>
                </a:solidFill>
                <a:latin typeface="Oswald" charset="0"/>
              </a:rPr>
              <a:t>de cereales, vegetales, crianza de aves, porcinos, peces, entre otros, así como actividades</a:t>
            </a:r>
          </a:p>
          <a:p>
            <a:pPr algn="just"/>
            <a:r>
              <a:rPr lang="es-SV" sz="1600" dirty="0">
                <a:solidFill>
                  <a:schemeClr val="bg1"/>
                </a:solidFill>
                <a:latin typeface="Oswald" charset="0"/>
              </a:rPr>
              <a:t>industriales según lo permita la infraestructura de las </a:t>
            </a:r>
            <a:r>
              <a:rPr lang="es-SV" sz="1600" dirty="0" smtClean="0">
                <a:solidFill>
                  <a:schemeClr val="bg1"/>
                </a:solidFill>
                <a:latin typeface="Oswald" charset="0"/>
              </a:rPr>
              <a:t>granjas.</a:t>
            </a:r>
            <a:endParaRPr lang="es-SV" sz="1600" dirty="0">
              <a:solidFill>
                <a:schemeClr val="bg1"/>
              </a:solidFill>
              <a:latin typeface="Oswald" charset="0"/>
            </a:endParaRPr>
          </a:p>
          <a:p>
            <a:pPr lvl="0" algn="just"/>
            <a:endParaRPr lang="es-SV" sz="1600" dirty="0" smtClean="0">
              <a:solidFill>
                <a:schemeClr val="bg1"/>
              </a:solidFill>
              <a:latin typeface="Oswald" charset="0"/>
            </a:endParaRPr>
          </a:p>
          <a:p>
            <a:pPr lvl="0" algn="ctr"/>
            <a:r>
              <a:rPr lang="es-SV" sz="1600" dirty="0" smtClean="0">
                <a:solidFill>
                  <a:schemeClr val="bg1"/>
                </a:solidFill>
                <a:latin typeface="Oswald" charset="0"/>
              </a:rPr>
              <a:t>Cantidad de Personal:</a:t>
            </a:r>
          </a:p>
          <a:p>
            <a:pPr lvl="0" algn="ct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34		Personal Masculino: 92</a:t>
            </a:r>
          </a:p>
          <a:p>
            <a:pPr marL="285750" lvl="0" indent="-285750" algn="ctr">
              <a:buFont typeface="Wingdings" pitchFamily="2" charset="2"/>
              <a:buChar char="q"/>
            </a:pPr>
            <a:endParaRPr lang="es-SV" sz="1600"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107504" y="915566"/>
            <a:ext cx="8928992"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Responsable: </a:t>
            </a:r>
            <a:r>
              <a:rPr lang="es-SV" sz="1400" b="1" dirty="0">
                <a:solidFill>
                  <a:schemeClr val="bg1"/>
                </a:solidFill>
                <a:effectLst>
                  <a:outerShdw blurRad="38100" dist="38100" dir="2700000" algn="tl">
                    <a:srgbClr val="000000">
                      <a:alpha val="43137"/>
                    </a:srgbClr>
                  </a:outerShdw>
                </a:effectLst>
              </a:rPr>
              <a:t>Francisco Rafael Rivera Menjivar. Director de Granja Penitenciaria para Hombres Santa Ana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59287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216024"/>
            <a:ext cx="7403520" cy="4731990"/>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smtClean="0">
                <a:solidFill>
                  <a:srgbClr val="F39D03"/>
                </a:solidFill>
                <a:effectLst>
                  <a:outerShdw blurRad="38100" dist="38100" dir="2700000" algn="tl">
                    <a:srgbClr val="000000">
                      <a:alpha val="43137"/>
                    </a:srgbClr>
                  </a:outerShdw>
                </a:effectLst>
                <a:latin typeface="Oswald" charset="0"/>
              </a:rPr>
              <a:t>CENTRO DE DETENCIÓN MENOR PARA MUJERES, ZACATECOLUCA.</a:t>
            </a:r>
          </a:p>
          <a:p>
            <a:pPr lvl="0" algn="ct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600" dirty="0">
                <a:solidFill>
                  <a:schemeClr val="bg1"/>
                </a:solidFill>
                <a:latin typeface="Oswald" charset="0"/>
              </a:rPr>
              <a:t>Las Granjas Penitenciarias amplían el programa de trabajo penitenciario. </a:t>
            </a:r>
            <a:r>
              <a:rPr lang="es-SV" sz="1600" dirty="0" smtClean="0">
                <a:solidFill>
                  <a:schemeClr val="bg1"/>
                </a:solidFill>
                <a:latin typeface="Oswald" charset="0"/>
              </a:rPr>
              <a:t>Comprenden edificios </a:t>
            </a:r>
            <a:r>
              <a:rPr lang="es-SV" sz="1600" dirty="0">
                <a:solidFill>
                  <a:schemeClr val="bg1"/>
                </a:solidFill>
                <a:latin typeface="Oswald" charset="0"/>
              </a:rPr>
              <a:t>y espacios aptos para prevenir y </a:t>
            </a:r>
            <a:r>
              <a:rPr lang="es-SV" sz="1600" dirty="0" smtClean="0">
                <a:solidFill>
                  <a:schemeClr val="bg1"/>
                </a:solidFill>
                <a:latin typeface="Oswald" charset="0"/>
              </a:rPr>
              <a:t>re-socializar </a:t>
            </a:r>
            <a:r>
              <a:rPr lang="es-SV" sz="1600" dirty="0">
                <a:solidFill>
                  <a:schemeClr val="bg1"/>
                </a:solidFill>
                <a:latin typeface="Oswald" charset="0"/>
              </a:rPr>
              <a:t>a la población privada de libertad, </a:t>
            </a:r>
            <a:r>
              <a:rPr lang="es-SV" sz="1600" dirty="0" smtClean="0">
                <a:solidFill>
                  <a:schemeClr val="bg1"/>
                </a:solidFill>
                <a:latin typeface="Oswald" charset="0"/>
              </a:rPr>
              <a:t>por lo </a:t>
            </a:r>
            <a:r>
              <a:rPr lang="es-SV" sz="1600" dirty="0">
                <a:solidFill>
                  <a:schemeClr val="bg1"/>
                </a:solidFill>
                <a:latin typeface="Oswald" charset="0"/>
              </a:rPr>
              <a:t>tanto se debe minimizar el uso de barreras físicas y extrema </a:t>
            </a:r>
            <a:r>
              <a:rPr lang="es-SV" sz="1600" dirty="0" smtClean="0">
                <a:solidFill>
                  <a:schemeClr val="bg1"/>
                </a:solidFill>
                <a:latin typeface="Oswald" charset="0"/>
              </a:rPr>
              <a:t>seguridad.</a:t>
            </a:r>
          </a:p>
          <a:p>
            <a:pPr algn="just"/>
            <a:endParaRPr lang="es-SV" sz="1600" dirty="0">
              <a:solidFill>
                <a:schemeClr val="bg1"/>
              </a:solidFill>
              <a:latin typeface="Oswald" charset="0"/>
            </a:endParaRPr>
          </a:p>
          <a:p>
            <a:pPr algn="just"/>
            <a:r>
              <a:rPr lang="es-SV" sz="1600" dirty="0" smtClean="0">
                <a:solidFill>
                  <a:schemeClr val="bg1"/>
                </a:solidFill>
                <a:latin typeface="Oswald" charset="0"/>
              </a:rPr>
              <a:t>El </a:t>
            </a:r>
            <a:r>
              <a:rPr lang="es-SV" sz="1600" dirty="0">
                <a:solidFill>
                  <a:schemeClr val="bg1"/>
                </a:solidFill>
                <a:latin typeface="Oswald" charset="0"/>
              </a:rPr>
              <a:t>objetivo principal de este tipo de infraestructura es la rehabilitación, el acercamiento al medio</a:t>
            </a:r>
          </a:p>
          <a:p>
            <a:pPr algn="just"/>
            <a:r>
              <a:rPr lang="es-SV" sz="1600" dirty="0">
                <a:solidFill>
                  <a:schemeClr val="bg1"/>
                </a:solidFill>
                <a:latin typeface="Oswald" charset="0"/>
              </a:rPr>
              <a:t>social y l</a:t>
            </a:r>
            <a:r>
              <a:rPr lang="es-SV" sz="1600" dirty="0" smtClean="0">
                <a:solidFill>
                  <a:schemeClr val="bg1"/>
                </a:solidFill>
                <a:latin typeface="Oswald" charset="0"/>
              </a:rPr>
              <a:t>a </a:t>
            </a:r>
            <a:r>
              <a:rPr lang="es-SV" sz="1600" dirty="0">
                <a:solidFill>
                  <a:schemeClr val="bg1"/>
                </a:solidFill>
                <a:latin typeface="Oswald" charset="0"/>
              </a:rPr>
              <a:t>auto sostenibilidad de las instalaciones, lo cual se pretende lograr mediante el cultivo</a:t>
            </a:r>
          </a:p>
          <a:p>
            <a:pPr algn="just"/>
            <a:r>
              <a:rPr lang="es-SV" sz="1600" dirty="0">
                <a:solidFill>
                  <a:schemeClr val="bg1"/>
                </a:solidFill>
                <a:latin typeface="Oswald" charset="0"/>
              </a:rPr>
              <a:t>de cereales, vegetales, crianza de aves, porcinos, peces, entre otros, así como actividades</a:t>
            </a:r>
          </a:p>
          <a:p>
            <a:pPr algn="just"/>
            <a:r>
              <a:rPr lang="es-SV" sz="1600" dirty="0">
                <a:solidFill>
                  <a:schemeClr val="bg1"/>
                </a:solidFill>
                <a:latin typeface="Oswald" charset="0"/>
              </a:rPr>
              <a:t>industriales según lo permita la infraestructura de las </a:t>
            </a:r>
            <a:r>
              <a:rPr lang="es-SV" sz="1600" dirty="0" smtClean="0">
                <a:solidFill>
                  <a:schemeClr val="bg1"/>
                </a:solidFill>
                <a:latin typeface="Oswald" charset="0"/>
              </a:rPr>
              <a:t>granjas.</a:t>
            </a:r>
            <a:endParaRPr lang="es-SV" sz="1600" dirty="0">
              <a:solidFill>
                <a:schemeClr val="bg1"/>
              </a:solidFill>
              <a:latin typeface="Oswald" charset="0"/>
            </a:endParaRPr>
          </a:p>
          <a:p>
            <a:pPr lvl="0" algn="just"/>
            <a:endParaRPr lang="es-SV" sz="1600" dirty="0" smtClean="0">
              <a:solidFill>
                <a:schemeClr val="bg1"/>
              </a:solidFill>
              <a:latin typeface="Oswald" charset="0"/>
            </a:endParaRPr>
          </a:p>
          <a:p>
            <a:pPr lvl="0" algn="ctr"/>
            <a:r>
              <a:rPr lang="es-SV" sz="1600" dirty="0" smtClean="0">
                <a:solidFill>
                  <a:schemeClr val="bg1"/>
                </a:solidFill>
                <a:latin typeface="Oswald" charset="0"/>
              </a:rPr>
              <a:t>Cantidad de Personal:</a:t>
            </a:r>
          </a:p>
          <a:p>
            <a:pPr lvl="0" algn="ct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38		Personal Masculino: 63</a:t>
            </a:r>
          </a:p>
          <a:p>
            <a:pPr marL="285750" lvl="0" indent="-285750" algn="ctr">
              <a:buFont typeface="Wingdings" pitchFamily="2" charset="2"/>
              <a:buChar char="q"/>
            </a:pPr>
            <a:endParaRPr lang="es-SV" sz="1600"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0" y="1131590"/>
            <a:ext cx="9144000"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Responsable: </a:t>
            </a:r>
            <a:r>
              <a:rPr lang="es-SV" sz="1400" b="1" dirty="0">
                <a:solidFill>
                  <a:schemeClr val="bg1"/>
                </a:solidFill>
                <a:effectLst>
                  <a:outerShdw blurRad="38100" dist="38100" dir="2700000" algn="tl">
                    <a:srgbClr val="000000">
                      <a:alpha val="43137"/>
                    </a:srgbClr>
                  </a:outerShdw>
                </a:effectLst>
              </a:rPr>
              <a:t>Fanny Patricia Pacheco de Ramírez. Director de Granja Penitenciaria para Hombres </a:t>
            </a:r>
            <a:r>
              <a:rPr lang="es-SV" sz="1400" b="1" dirty="0" smtClean="0">
                <a:solidFill>
                  <a:schemeClr val="bg1"/>
                </a:solidFill>
                <a:effectLst>
                  <a:outerShdw blurRad="38100" dist="38100" dir="2700000" algn="tl">
                    <a:srgbClr val="000000">
                      <a:alpha val="43137"/>
                    </a:srgbClr>
                  </a:outerShdw>
                </a:effectLst>
              </a:rPr>
              <a:t>Zacatecoluca</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38634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216024"/>
            <a:ext cx="7403520" cy="4731990"/>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smtClean="0">
                <a:solidFill>
                  <a:srgbClr val="F39D03"/>
                </a:solidFill>
                <a:effectLst>
                  <a:outerShdw blurRad="38100" dist="38100" dir="2700000" algn="tl">
                    <a:srgbClr val="000000">
                      <a:alpha val="43137"/>
                    </a:srgbClr>
                  </a:outerShdw>
                </a:effectLst>
                <a:latin typeface="Oswald" charset="0"/>
              </a:rPr>
              <a:t>RESGUARDO HOSPITAL PSIQUI</a:t>
            </a:r>
            <a:r>
              <a:rPr lang="es-SV" sz="2400" b="1" dirty="0" smtClean="0">
                <a:solidFill>
                  <a:srgbClr val="F39D03"/>
                </a:solidFill>
                <a:effectLst>
                  <a:outerShdw blurRad="38100" dist="38100" dir="2700000" algn="tl">
                    <a:srgbClr val="000000">
                      <a:alpha val="43137"/>
                    </a:srgbClr>
                  </a:outerShdw>
                </a:effectLst>
                <a:latin typeface="+mj-lt"/>
              </a:rPr>
              <a:t>Á</a:t>
            </a:r>
            <a:r>
              <a:rPr lang="es-SV" sz="2400" b="1" dirty="0" smtClean="0">
                <a:solidFill>
                  <a:srgbClr val="F39D03"/>
                </a:solidFill>
                <a:effectLst>
                  <a:outerShdw blurRad="38100" dist="38100" dir="2700000" algn="tl">
                    <a:srgbClr val="000000">
                      <a:alpha val="43137"/>
                    </a:srgbClr>
                  </a:outerShdw>
                </a:effectLst>
                <a:latin typeface="Oswald" charset="0"/>
              </a:rPr>
              <a:t>TRICO</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600" dirty="0">
                <a:solidFill>
                  <a:schemeClr val="bg1"/>
                </a:solidFill>
                <a:latin typeface="Oswald" charset="0"/>
              </a:rPr>
              <a:t>Le corresponde: Velar por el cumplimiento de todos los objetivos institucionales emanados por la Dirección General de Centros Penales, así como también coordinar todas las actividades administrativas y de vigilancia y custodia de la población interna; y dar fiel cumplimiento a la normativa penitenciaria.</a:t>
            </a:r>
          </a:p>
          <a:p>
            <a:pPr lvl="0" algn="ctr"/>
            <a:r>
              <a:rPr lang="es-SV" sz="1600" dirty="0" smtClean="0">
                <a:solidFill>
                  <a:schemeClr val="bg1"/>
                </a:solidFill>
                <a:latin typeface="Oswald" charset="0"/>
              </a:rPr>
              <a:t>Cantidad de Personal:</a:t>
            </a:r>
          </a:p>
          <a:p>
            <a:pPr lvl="0" algn="ct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8		Personal Masculino: 21</a:t>
            </a:r>
          </a:p>
          <a:p>
            <a:pPr marL="285750" lvl="0" indent="-285750" algn="ctr">
              <a:buFont typeface="Wingdings" pitchFamily="2" charset="2"/>
              <a:buChar char="q"/>
            </a:pPr>
            <a:endParaRPr lang="es-SV" sz="1600"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0" y="1563638"/>
            <a:ext cx="9144000"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Responsable: Dr</a:t>
            </a:r>
            <a:r>
              <a:rPr lang="es-SV" sz="1400" b="1" dirty="0">
                <a:solidFill>
                  <a:schemeClr val="bg1"/>
                </a:solidFill>
                <a:effectLst>
                  <a:outerShdw blurRad="38100" dist="38100" dir="2700000" algn="tl">
                    <a:srgbClr val="000000">
                      <a:alpha val="43137"/>
                    </a:srgbClr>
                  </a:outerShdw>
                </a:effectLst>
              </a:rPr>
              <a:t>. Pedro Abilio Cortez Morales. </a:t>
            </a:r>
            <a:r>
              <a:rPr lang="es-SV" sz="1400" b="1" smtClean="0">
                <a:solidFill>
                  <a:schemeClr val="bg1"/>
                </a:solidFill>
                <a:effectLst>
                  <a:outerShdw blurRad="38100" dist="38100" dir="2700000" algn="tl">
                    <a:srgbClr val="000000">
                      <a:alpha val="43137"/>
                    </a:srgbClr>
                  </a:outerShdw>
                </a:effectLst>
              </a:rPr>
              <a:t>Director </a:t>
            </a:r>
            <a:r>
              <a:rPr lang="es-SV" sz="1400" b="1" dirty="0">
                <a:solidFill>
                  <a:schemeClr val="bg1"/>
                </a:solidFill>
                <a:effectLst>
                  <a:outerShdw blurRad="38100" dist="38100" dir="2700000" algn="tl">
                    <a:srgbClr val="000000">
                      <a:alpha val="43137"/>
                    </a:srgbClr>
                  </a:outerShdw>
                </a:effectLst>
              </a:rPr>
              <a:t>de </a:t>
            </a:r>
            <a:r>
              <a:rPr lang="es-SV" sz="1400" b="1" dirty="0" smtClean="0">
                <a:solidFill>
                  <a:schemeClr val="bg1"/>
                </a:solidFill>
                <a:effectLst>
                  <a:outerShdw blurRad="38100" dist="38100" dir="2700000" algn="tl">
                    <a:srgbClr val="000000">
                      <a:alpha val="43137"/>
                    </a:srgbClr>
                  </a:outerShdw>
                </a:effectLst>
              </a:rPr>
              <a:t>Resguardo Hospital Psiquiátrico</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645774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216024"/>
            <a:ext cx="7403520" cy="4731990"/>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smtClean="0">
                <a:solidFill>
                  <a:srgbClr val="F39D03"/>
                </a:solidFill>
                <a:effectLst>
                  <a:outerShdw blurRad="38100" dist="38100" dir="2700000" algn="tl">
                    <a:srgbClr val="000000">
                      <a:alpha val="43137"/>
                    </a:srgbClr>
                  </a:outerShdw>
                </a:effectLst>
                <a:latin typeface="Oswald" charset="0"/>
              </a:rPr>
              <a:t>CENTRO DE DETENCI</a:t>
            </a:r>
            <a:r>
              <a:rPr lang="es-SV" sz="2400" b="1" dirty="0" smtClean="0">
                <a:solidFill>
                  <a:srgbClr val="F39D03"/>
                </a:solidFill>
                <a:effectLst>
                  <a:outerShdw blurRad="38100" dist="38100" dir="2700000" algn="tl">
                    <a:srgbClr val="000000">
                      <a:alpha val="43137"/>
                    </a:srgbClr>
                  </a:outerShdw>
                </a:effectLst>
                <a:latin typeface="Arial Narrow" pitchFamily="34" charset="0"/>
              </a:rPr>
              <a:t>Ó</a:t>
            </a:r>
            <a:r>
              <a:rPr lang="es-SV" sz="2400" b="1" dirty="0" smtClean="0">
                <a:solidFill>
                  <a:srgbClr val="F39D03"/>
                </a:solidFill>
                <a:effectLst>
                  <a:outerShdw blurRad="38100" dist="38100" dir="2700000" algn="tl">
                    <a:srgbClr val="000000">
                      <a:alpha val="43137"/>
                    </a:srgbClr>
                  </a:outerShdw>
                </a:effectLst>
                <a:latin typeface="Oswald" charset="0"/>
              </a:rPr>
              <a:t>N MENOR LA ESPERANZA</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600" dirty="0">
                <a:solidFill>
                  <a:schemeClr val="bg1"/>
                </a:solidFill>
                <a:latin typeface="Oswald" charset="0"/>
              </a:rPr>
              <a:t>Le corresponde: Velar por el cumplimiento de todos los objetivos institucionales emanados por la Dirección General de Centros Penales, así como también coordinar todas las actividades administrativas y de vigilancia y custodia de la población interna; y dar fiel cumplimiento a la normativa penitenciaria.</a:t>
            </a:r>
          </a:p>
          <a:p>
            <a:pPr lvl="0" algn="ctr"/>
            <a:r>
              <a:rPr lang="es-SV" sz="1600" dirty="0" smtClean="0">
                <a:solidFill>
                  <a:schemeClr val="bg1"/>
                </a:solidFill>
                <a:latin typeface="Oswald" charset="0"/>
              </a:rPr>
              <a:t>Cantidad de Personal:</a:t>
            </a:r>
          </a:p>
          <a:p>
            <a:pPr lvl="0" algn="ct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66		Personal Masculino: 108</a:t>
            </a:r>
          </a:p>
          <a:p>
            <a:pPr marL="285750" lvl="0" indent="-285750" algn="ctr">
              <a:buFont typeface="Wingdings" pitchFamily="2" charset="2"/>
              <a:buChar char="q"/>
            </a:pPr>
            <a:endParaRPr lang="es-SV" sz="1600"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0" y="1563638"/>
            <a:ext cx="9144000"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Responsable: </a:t>
            </a:r>
            <a:r>
              <a:rPr lang="es-SV" sz="1400" b="1" dirty="0">
                <a:solidFill>
                  <a:schemeClr val="bg1"/>
                </a:solidFill>
                <a:effectLst>
                  <a:outerShdw blurRad="38100" dist="38100" dir="2700000" algn="tl">
                    <a:srgbClr val="000000">
                      <a:alpha val="43137"/>
                    </a:srgbClr>
                  </a:outerShdw>
                </a:effectLst>
              </a:rPr>
              <a:t>Elmer Mauricio Mira, </a:t>
            </a:r>
            <a:r>
              <a:rPr lang="es-SV" sz="1400" b="1" dirty="0" smtClean="0">
                <a:solidFill>
                  <a:schemeClr val="bg1"/>
                </a:solidFill>
                <a:effectLst>
                  <a:outerShdw blurRad="38100" dist="38100" dir="2700000" algn="tl">
                    <a:srgbClr val="000000">
                      <a:alpha val="43137"/>
                    </a:srgbClr>
                  </a:outerShdw>
                </a:effectLst>
              </a:rPr>
              <a:t>Director del Centro de Detención Menor la Esperanza.</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58572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195486"/>
            <a:ext cx="7403520" cy="468052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Subdirección de Asuntos Jurídicos.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bajo su cargo el Departamento de Registro </a:t>
            </a:r>
            <a:r>
              <a:rPr lang="es-SV" sz="1800" dirty="0" smtClean="0">
                <a:solidFill>
                  <a:schemeClr val="accent1">
                    <a:lumMod val="75000"/>
                  </a:schemeClr>
                </a:solidFill>
                <a:latin typeface="Oswald" charset="0"/>
              </a:rPr>
              <a:t>y Control y la </a:t>
            </a:r>
            <a:r>
              <a:rPr lang="es-SV" sz="1800" dirty="0">
                <a:solidFill>
                  <a:schemeClr val="accent1">
                    <a:lumMod val="75000"/>
                  </a:schemeClr>
                </a:solidFill>
                <a:latin typeface="Oswald" charset="0"/>
              </a:rPr>
              <a:t>Unidad Penitenciaria de Derechos </a:t>
            </a:r>
            <a:r>
              <a:rPr lang="es-SV" sz="1800" dirty="0" smtClean="0">
                <a:solidFill>
                  <a:schemeClr val="accent1">
                    <a:lumMod val="75000"/>
                  </a:schemeClr>
                </a:solidFill>
                <a:latin typeface="Oswald" charset="0"/>
              </a:rPr>
              <a:t>Humanos. Entres sus funciones están:</a:t>
            </a:r>
          </a:p>
          <a:p>
            <a:pPr marL="285750" lvl="0" indent="-285750" algn="just">
              <a:buFont typeface="Arial" pitchFamily="34" charset="0"/>
              <a:buChar char="•"/>
            </a:pPr>
            <a:r>
              <a:rPr lang="es-SV" sz="1800" dirty="0">
                <a:solidFill>
                  <a:schemeClr val="accent1">
                    <a:lumMod val="75000"/>
                  </a:schemeClr>
                </a:solidFill>
                <a:latin typeface="Oswald" charset="0"/>
              </a:rPr>
              <a:t>Proporcionar asistencia legal a los funcionarios y empleados del Sistema </a:t>
            </a:r>
            <a:r>
              <a:rPr lang="es-SV" sz="1800" dirty="0" smtClean="0">
                <a:solidFill>
                  <a:schemeClr val="accent1">
                    <a:lumMod val="75000"/>
                  </a:schemeClr>
                </a:solidFill>
                <a:latin typeface="Oswald" charset="0"/>
              </a:rPr>
              <a:t>Penitenciario, en </a:t>
            </a:r>
            <a:r>
              <a:rPr lang="es-SV" sz="1800" dirty="0">
                <a:solidFill>
                  <a:schemeClr val="accent1">
                    <a:lumMod val="75000"/>
                  </a:schemeClr>
                </a:solidFill>
                <a:latin typeface="Oswald" charset="0"/>
              </a:rPr>
              <a:t>el desempeño de sus funciones.</a:t>
            </a:r>
          </a:p>
          <a:p>
            <a:pPr marL="285750" lvl="0" indent="-285750" algn="just">
              <a:buFont typeface="Arial" pitchFamily="34" charset="0"/>
              <a:buChar char="•"/>
            </a:pPr>
            <a:r>
              <a:rPr lang="es-SV" sz="1800" dirty="0">
                <a:solidFill>
                  <a:schemeClr val="accent1">
                    <a:lumMod val="75000"/>
                  </a:schemeClr>
                </a:solidFill>
                <a:latin typeface="Oswald" charset="0"/>
              </a:rPr>
              <a:t>Intervenir en representación del Sistema Penitenciario, en la coordinación de </a:t>
            </a:r>
            <a:r>
              <a:rPr lang="es-SV" sz="1800" dirty="0" smtClean="0">
                <a:solidFill>
                  <a:schemeClr val="accent1">
                    <a:lumMod val="75000"/>
                  </a:schemeClr>
                </a:solidFill>
                <a:latin typeface="Oswald" charset="0"/>
              </a:rPr>
              <a:t>actividades del </a:t>
            </a:r>
            <a:r>
              <a:rPr lang="es-SV" sz="1800" dirty="0">
                <a:solidFill>
                  <a:schemeClr val="accent1">
                    <a:lumMod val="75000"/>
                  </a:schemeClr>
                </a:solidFill>
                <a:latin typeface="Oswald" charset="0"/>
              </a:rPr>
              <a:t>mismo, con los organismos involucrados en las actividades penitenciarias.</a:t>
            </a:r>
          </a:p>
          <a:p>
            <a:pPr marL="285750" lvl="0" indent="-285750" algn="just">
              <a:buFont typeface="Arial" pitchFamily="34" charset="0"/>
              <a:buChar char="•"/>
            </a:pPr>
            <a:r>
              <a:rPr lang="es-SV" sz="1800" dirty="0">
                <a:solidFill>
                  <a:schemeClr val="accent1">
                    <a:lumMod val="75000"/>
                  </a:schemeClr>
                </a:solidFill>
                <a:latin typeface="Oswald" charset="0"/>
              </a:rPr>
              <a:t>Brindar asistencia para la formulación, discusión y celebración de convenios </a:t>
            </a:r>
            <a:r>
              <a:rPr lang="es-SV" sz="1800" dirty="0" smtClean="0">
                <a:solidFill>
                  <a:schemeClr val="accent1">
                    <a:lumMod val="75000"/>
                  </a:schemeClr>
                </a:solidFill>
                <a:latin typeface="Oswald" charset="0"/>
              </a:rPr>
              <a:t>con instituciones </a:t>
            </a:r>
            <a:r>
              <a:rPr lang="es-SV" sz="1800" dirty="0">
                <a:solidFill>
                  <a:schemeClr val="accent1">
                    <a:lumMod val="75000"/>
                  </a:schemeClr>
                </a:solidFill>
                <a:latin typeface="Oswald" charset="0"/>
              </a:rPr>
              <a:t>p</a:t>
            </a:r>
            <a:r>
              <a:rPr lang="es-SV" sz="1800" dirty="0">
                <a:solidFill>
                  <a:schemeClr val="accent1">
                    <a:lumMod val="75000"/>
                  </a:schemeClr>
                </a:solidFill>
                <a:latin typeface="+mj-lt"/>
              </a:rPr>
              <a:t>ú</a:t>
            </a:r>
            <a:r>
              <a:rPr lang="es-SV" sz="1800" dirty="0">
                <a:solidFill>
                  <a:schemeClr val="accent1">
                    <a:lumMod val="75000"/>
                  </a:schemeClr>
                </a:solidFill>
                <a:latin typeface="Oswald" charset="0"/>
              </a:rPr>
              <a:t>blicas y </a:t>
            </a:r>
            <a:r>
              <a:rPr lang="es-SV" sz="1800" dirty="0" smtClean="0">
                <a:solidFill>
                  <a:schemeClr val="accent1">
                    <a:lumMod val="75000"/>
                  </a:schemeClr>
                </a:solidFill>
                <a:latin typeface="Oswald" charset="0"/>
              </a:rPr>
              <a:t>privadas, entre otras funciones.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6			Personal Masculino: 6</a:t>
            </a:r>
          </a:p>
          <a:p>
            <a:pPr marL="285750" lvl="0" indent="-285750" algn="ctr">
              <a:buFont typeface="Wingdings" pitchFamily="2" charset="2"/>
              <a:buChar char="q"/>
            </a:pPr>
            <a:endParaRPr lang="es-SV" dirty="0" smtClean="0">
              <a:solidFill>
                <a:srgbClr val="FFFFFF"/>
              </a:solidFill>
              <a:latin typeface="Oswald" charset="0"/>
            </a:endParaRPr>
          </a:p>
        </p:txBody>
      </p:sp>
      <p:sp>
        <p:nvSpPr>
          <p:cNvPr id="4" name="Shape 229"/>
          <p:cNvSpPr txBox="1">
            <a:spLocks/>
          </p:cNvSpPr>
          <p:nvPr/>
        </p:nvSpPr>
        <p:spPr>
          <a:xfrm>
            <a:off x="1180972" y="555526"/>
            <a:ext cx="684076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a:t>
            </a:r>
            <a:r>
              <a:rPr lang="es-SV" sz="1400" b="1" dirty="0">
                <a:solidFill>
                  <a:schemeClr val="accent1">
                    <a:lumMod val="75000"/>
                  </a:schemeClr>
                </a:solidFill>
                <a:effectLst>
                  <a:outerShdw blurRad="38100" dist="38100" dir="2700000" algn="tl">
                    <a:srgbClr val="000000">
                      <a:alpha val="43137"/>
                    </a:srgbClr>
                  </a:outerShdw>
                </a:effectLst>
              </a:rPr>
              <a:t>. Carlos Javier Hernández Pérez. </a:t>
            </a:r>
            <a:r>
              <a:rPr lang="es-SV" sz="1400" b="1" dirty="0" smtClean="0">
                <a:solidFill>
                  <a:schemeClr val="accent1">
                    <a:lumMod val="75000"/>
                  </a:schemeClr>
                </a:solidFill>
                <a:effectLst>
                  <a:outerShdw blurRad="38100" dist="38100" dir="2700000" algn="tl">
                    <a:srgbClr val="000000">
                      <a:alpha val="43137"/>
                    </a:srgbClr>
                  </a:outerShdw>
                </a:effectLst>
              </a:rPr>
              <a:t>Subdirector </a:t>
            </a:r>
            <a:r>
              <a:rPr lang="es-SV" sz="1400" b="1" dirty="0">
                <a:solidFill>
                  <a:schemeClr val="accent1">
                    <a:lumMod val="75000"/>
                  </a:schemeClr>
                </a:solidFill>
                <a:effectLst>
                  <a:outerShdw blurRad="38100" dist="38100" dir="2700000" algn="tl">
                    <a:srgbClr val="000000">
                      <a:alpha val="43137"/>
                    </a:srgbClr>
                  </a:outerShdw>
                </a:effectLst>
              </a:rPr>
              <a:t>de Asuntos Jurídicos.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62994802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216024"/>
            <a:ext cx="7403520" cy="4731990"/>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smtClean="0">
                <a:solidFill>
                  <a:srgbClr val="F39D03"/>
                </a:solidFill>
                <a:effectLst>
                  <a:outerShdw blurRad="38100" dist="38100" dir="2700000" algn="tl">
                    <a:srgbClr val="000000">
                      <a:alpha val="43137"/>
                    </a:srgbClr>
                  </a:outerShdw>
                </a:effectLst>
                <a:latin typeface="Oswald" charset="0"/>
              </a:rPr>
              <a:t>CENTRO DE DETENCI</a:t>
            </a:r>
            <a:r>
              <a:rPr lang="es-SV" sz="2400" b="1" dirty="0" smtClean="0">
                <a:solidFill>
                  <a:srgbClr val="F39D03"/>
                </a:solidFill>
                <a:effectLst>
                  <a:outerShdw blurRad="38100" dist="38100" dir="2700000" algn="tl">
                    <a:srgbClr val="000000">
                      <a:alpha val="43137"/>
                    </a:srgbClr>
                  </a:outerShdw>
                </a:effectLst>
                <a:latin typeface="Arial Narrow" pitchFamily="34" charset="0"/>
              </a:rPr>
              <a:t>Ó</a:t>
            </a:r>
            <a:r>
              <a:rPr lang="es-SV" sz="2400" b="1" dirty="0" smtClean="0">
                <a:solidFill>
                  <a:srgbClr val="F39D03"/>
                </a:solidFill>
                <a:effectLst>
                  <a:outerShdw blurRad="38100" dist="38100" dir="2700000" algn="tl">
                    <a:srgbClr val="000000">
                      <a:alpha val="43137"/>
                    </a:srgbClr>
                  </a:outerShdw>
                </a:effectLst>
                <a:latin typeface="Oswald" charset="0"/>
              </a:rPr>
              <a:t>N MANOR SANTA ANA.</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600" dirty="0">
                <a:solidFill>
                  <a:schemeClr val="bg1"/>
                </a:solidFill>
                <a:latin typeface="Oswald" charset="0"/>
              </a:rPr>
              <a:t>Le corresponde: Velar por el cumplimiento de todos los objetivos institucionales emanados por la Dirección General de Centros Penales, así como también coordinar todas las actividades administrativas y de vigilancia y custodia de la población interna; y dar fiel cumplimiento a la normativa penitenciaria.</a:t>
            </a:r>
          </a:p>
          <a:p>
            <a:pPr lvl="0" algn="ctr"/>
            <a:r>
              <a:rPr lang="es-SV" sz="1600" dirty="0" smtClean="0">
                <a:solidFill>
                  <a:schemeClr val="bg1"/>
                </a:solidFill>
                <a:latin typeface="Oswald" charset="0"/>
              </a:rPr>
              <a:t>Cantidad de Personal:</a:t>
            </a:r>
          </a:p>
          <a:p>
            <a:pPr lvl="0" algn="ct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42		Personal Masculino: 154</a:t>
            </a:r>
          </a:p>
          <a:p>
            <a:pPr marL="285750" lvl="0" indent="-285750" algn="ctr">
              <a:buFont typeface="Wingdings" pitchFamily="2" charset="2"/>
              <a:buChar char="q"/>
            </a:pPr>
            <a:endParaRPr lang="es-SV" sz="1600"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0" y="1563638"/>
            <a:ext cx="9144000"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Responsable: </a:t>
            </a:r>
            <a:r>
              <a:rPr lang="es-SV" sz="1400" b="1" dirty="0">
                <a:solidFill>
                  <a:schemeClr val="bg1"/>
                </a:solidFill>
                <a:effectLst>
                  <a:outerShdw blurRad="38100" dist="38100" dir="2700000" algn="tl">
                    <a:srgbClr val="000000">
                      <a:alpha val="43137"/>
                    </a:srgbClr>
                  </a:outerShdw>
                </a:effectLst>
              </a:rPr>
              <a:t>Francisco Rafael Rivera Menjivar, </a:t>
            </a:r>
            <a:r>
              <a:rPr lang="es-SV" sz="1400" b="1" dirty="0" smtClean="0">
                <a:solidFill>
                  <a:schemeClr val="bg1"/>
                </a:solidFill>
                <a:effectLst>
                  <a:outerShdw blurRad="38100" dist="38100" dir="2700000" algn="tl">
                    <a:srgbClr val="000000">
                      <a:alpha val="43137"/>
                    </a:srgbClr>
                  </a:outerShdw>
                </a:effectLst>
              </a:rPr>
              <a:t>Director de Centro de detención Menor Santa Ana.</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7072302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216024"/>
            <a:ext cx="7403520" cy="4731990"/>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smtClean="0">
                <a:solidFill>
                  <a:srgbClr val="F39D03"/>
                </a:solidFill>
                <a:effectLst>
                  <a:outerShdw blurRad="38100" dist="38100" dir="2700000" algn="tl">
                    <a:srgbClr val="000000">
                      <a:alpha val="43137"/>
                    </a:srgbClr>
                  </a:outerShdw>
                </a:effectLst>
                <a:latin typeface="Oswald" charset="0"/>
              </a:rPr>
              <a:t>CENTRO DE DETENCI</a:t>
            </a:r>
            <a:r>
              <a:rPr lang="es-SV" sz="2400" b="1" dirty="0" smtClean="0">
                <a:solidFill>
                  <a:srgbClr val="F39D03"/>
                </a:solidFill>
                <a:effectLst>
                  <a:outerShdw blurRad="38100" dist="38100" dir="2700000" algn="tl">
                    <a:srgbClr val="000000">
                      <a:alpha val="43137"/>
                    </a:srgbClr>
                  </a:outerShdw>
                </a:effectLst>
                <a:latin typeface="Arial Narrow" pitchFamily="34" charset="0"/>
              </a:rPr>
              <a:t>Ó</a:t>
            </a:r>
            <a:r>
              <a:rPr lang="es-SV" sz="2400" b="1" dirty="0" smtClean="0">
                <a:solidFill>
                  <a:srgbClr val="F39D03"/>
                </a:solidFill>
                <a:effectLst>
                  <a:outerShdw blurRad="38100" dist="38100" dir="2700000" algn="tl">
                    <a:srgbClr val="000000">
                      <a:alpha val="43137"/>
                    </a:srgbClr>
                  </a:outerShdw>
                </a:effectLst>
                <a:latin typeface="Oswald" charset="0"/>
              </a:rPr>
              <a:t>N MANOR IZALCO.</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600" dirty="0">
                <a:solidFill>
                  <a:schemeClr val="bg1"/>
                </a:solidFill>
                <a:latin typeface="Oswald" charset="0"/>
              </a:rPr>
              <a:t>Le corresponde: Velar por el cumplimiento de todos los objetivos institucionales emanados por la Dirección General de Centros Penales, así como también coordinar todas las actividades administrativas y de vigilancia y custodia de la población interna; y dar fiel cumplimiento a la normativa penitenciaria.</a:t>
            </a:r>
          </a:p>
          <a:p>
            <a:pPr lvl="0" algn="ctr"/>
            <a:r>
              <a:rPr lang="es-SV" sz="1600" dirty="0" smtClean="0">
                <a:solidFill>
                  <a:schemeClr val="bg1"/>
                </a:solidFill>
                <a:latin typeface="Oswald" charset="0"/>
              </a:rPr>
              <a:t>Cantidad de Personal:</a:t>
            </a:r>
          </a:p>
          <a:p>
            <a:pPr lvl="0" algn="ct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81		Personal Masculino: 51</a:t>
            </a:r>
          </a:p>
          <a:p>
            <a:pPr marL="285750" lvl="0" indent="-285750" algn="ctr">
              <a:buFont typeface="Wingdings" pitchFamily="2" charset="2"/>
              <a:buChar char="q"/>
            </a:pPr>
            <a:endParaRPr lang="es-SV" sz="1600" dirty="0" smtClean="0">
              <a:solidFill>
                <a:srgbClr val="FFFFFF"/>
              </a:solidFill>
              <a:latin typeface="Oswald" charset="0"/>
            </a:endParaRPr>
          </a:p>
        </p:txBody>
      </p:sp>
      <p:sp>
        <p:nvSpPr>
          <p:cNvPr id="3" name="Shape 229"/>
          <p:cNvSpPr txBox="1">
            <a:spLocks/>
          </p:cNvSpPr>
          <p:nvPr/>
        </p:nvSpPr>
        <p:spPr>
          <a:xfrm>
            <a:off x="899592" y="1491630"/>
            <a:ext cx="7403520" cy="504056"/>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l">
              <a:buNone/>
            </a:pPr>
            <a:r>
              <a:rPr lang="es-SV" sz="1400" b="1" dirty="0" smtClean="0">
                <a:solidFill>
                  <a:schemeClr val="bg1"/>
                </a:solidFill>
                <a:effectLst>
                  <a:outerShdw blurRad="38100" dist="38100" dir="2700000" algn="tl">
                    <a:srgbClr val="000000">
                      <a:alpha val="43137"/>
                    </a:srgbClr>
                  </a:outerShdw>
                </a:effectLst>
              </a:rPr>
              <a:t>Funcionario Responsable: Inspectora América de los Ángeles Hernández de </a:t>
            </a:r>
            <a:r>
              <a:rPr lang="es-SV" sz="1400" b="1" dirty="0" err="1" smtClean="0">
                <a:solidFill>
                  <a:schemeClr val="bg1"/>
                </a:solidFill>
                <a:effectLst>
                  <a:outerShdw blurRad="38100" dist="38100" dir="2700000" algn="tl">
                    <a:srgbClr val="000000">
                      <a:alpha val="43137"/>
                    </a:srgbClr>
                  </a:outerShdw>
                </a:effectLst>
              </a:rPr>
              <a:t>Cajul</a:t>
            </a:r>
            <a:r>
              <a:rPr lang="es-SV" sz="1400" b="1" dirty="0" smtClean="0">
                <a:solidFill>
                  <a:schemeClr val="bg1"/>
                </a:solidFill>
                <a:effectLst>
                  <a:outerShdw blurRad="38100" dist="38100" dir="2700000" algn="tl">
                    <a:srgbClr val="000000">
                      <a:alpha val="43137"/>
                    </a:srgbClr>
                  </a:outerShdw>
                </a:effectLst>
              </a:rPr>
              <a:t>, Directora de Centro de Detención Menor Izalco</a:t>
            </a:r>
            <a:endParaRPr lang="es-ES" sz="1250" dirty="0" smtClean="0">
              <a:solidFill>
                <a:schemeClr val="bg1"/>
              </a:solidFill>
              <a:effectLst>
                <a:outerShdw blurRad="38100" dist="38100" dir="2700000" algn="tl">
                  <a:srgbClr val="000000">
                    <a:alpha val="43137"/>
                  </a:srgbClr>
                </a:outerShdw>
              </a:effectLst>
            </a:endParaRPr>
          </a:p>
        </p:txBody>
      </p:sp>
      <p:pic>
        <p:nvPicPr>
          <p:cNvPr id="4" name="3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26840686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5" name="Shape 157"/>
          <p:cNvSpPr txBox="1">
            <a:spLocks/>
          </p:cNvSpPr>
          <p:nvPr/>
        </p:nvSpPr>
        <p:spPr>
          <a:xfrm>
            <a:off x="323528" y="123478"/>
            <a:ext cx="8640960" cy="792088"/>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Oswald"/>
              <a:buNone/>
              <a:defRPr sz="5000" b="1" i="0" u="none" strike="noStrike" cap="none">
                <a:solidFill>
                  <a:srgbClr val="FFFFFF"/>
                </a:solidFill>
                <a:latin typeface="Oswald"/>
                <a:ea typeface="Oswald"/>
                <a:cs typeface="Oswald"/>
                <a:sym typeface="Oswald"/>
              </a:defRPr>
            </a:lvl1pPr>
            <a:lvl2pPr lvl="1">
              <a:spcBef>
                <a:spcPts val="0"/>
              </a:spcBef>
              <a:buClr>
                <a:srgbClr val="FFFFFF"/>
              </a:buClr>
              <a:buSzPct val="100000"/>
              <a:buFont typeface="Oswald"/>
              <a:buNone/>
              <a:defRPr sz="5000" b="1">
                <a:solidFill>
                  <a:srgbClr val="FFFFFF"/>
                </a:solidFill>
                <a:latin typeface="Oswald"/>
                <a:ea typeface="Oswald"/>
                <a:cs typeface="Oswald"/>
                <a:sym typeface="Oswald"/>
              </a:defRPr>
            </a:lvl2pPr>
            <a:lvl3pPr lvl="2">
              <a:spcBef>
                <a:spcPts val="0"/>
              </a:spcBef>
              <a:buClr>
                <a:srgbClr val="FFFFFF"/>
              </a:buClr>
              <a:buSzPct val="100000"/>
              <a:buFont typeface="Oswald"/>
              <a:buNone/>
              <a:defRPr sz="5000" b="1">
                <a:solidFill>
                  <a:srgbClr val="FFFFFF"/>
                </a:solidFill>
                <a:latin typeface="Oswald"/>
                <a:ea typeface="Oswald"/>
                <a:cs typeface="Oswald"/>
                <a:sym typeface="Oswald"/>
              </a:defRPr>
            </a:lvl3pPr>
            <a:lvl4pPr lvl="3">
              <a:spcBef>
                <a:spcPts val="0"/>
              </a:spcBef>
              <a:buClr>
                <a:srgbClr val="FFFFFF"/>
              </a:buClr>
              <a:buSzPct val="100000"/>
              <a:buFont typeface="Oswald"/>
              <a:buNone/>
              <a:defRPr sz="5000" b="1">
                <a:solidFill>
                  <a:srgbClr val="FFFFFF"/>
                </a:solidFill>
                <a:latin typeface="Oswald"/>
                <a:ea typeface="Oswald"/>
                <a:cs typeface="Oswald"/>
                <a:sym typeface="Oswald"/>
              </a:defRPr>
            </a:lvl4pPr>
            <a:lvl5pPr lvl="4">
              <a:spcBef>
                <a:spcPts val="0"/>
              </a:spcBef>
              <a:buClr>
                <a:srgbClr val="FFFFFF"/>
              </a:buClr>
              <a:buSzPct val="100000"/>
              <a:buFont typeface="Oswald"/>
              <a:buNone/>
              <a:defRPr sz="5000" b="1">
                <a:solidFill>
                  <a:srgbClr val="FFFFFF"/>
                </a:solidFill>
                <a:latin typeface="Oswald"/>
                <a:ea typeface="Oswald"/>
                <a:cs typeface="Oswald"/>
                <a:sym typeface="Oswald"/>
              </a:defRPr>
            </a:lvl5pPr>
            <a:lvl6pPr lvl="5">
              <a:spcBef>
                <a:spcPts val="0"/>
              </a:spcBef>
              <a:buClr>
                <a:srgbClr val="FFFFFF"/>
              </a:buClr>
              <a:buSzPct val="100000"/>
              <a:buFont typeface="Oswald"/>
              <a:buNone/>
              <a:defRPr sz="5000" b="1">
                <a:solidFill>
                  <a:srgbClr val="FFFFFF"/>
                </a:solidFill>
                <a:latin typeface="Oswald"/>
                <a:ea typeface="Oswald"/>
                <a:cs typeface="Oswald"/>
                <a:sym typeface="Oswald"/>
              </a:defRPr>
            </a:lvl6pPr>
            <a:lvl7pPr lvl="6">
              <a:spcBef>
                <a:spcPts val="0"/>
              </a:spcBef>
              <a:buClr>
                <a:srgbClr val="FFFFFF"/>
              </a:buClr>
              <a:buSzPct val="100000"/>
              <a:buFont typeface="Oswald"/>
              <a:buNone/>
              <a:defRPr sz="5000" b="1">
                <a:solidFill>
                  <a:srgbClr val="FFFFFF"/>
                </a:solidFill>
                <a:latin typeface="Oswald"/>
                <a:ea typeface="Oswald"/>
                <a:cs typeface="Oswald"/>
                <a:sym typeface="Oswald"/>
              </a:defRPr>
            </a:lvl7pPr>
            <a:lvl8pPr lvl="7">
              <a:spcBef>
                <a:spcPts val="0"/>
              </a:spcBef>
              <a:buClr>
                <a:srgbClr val="FFFFFF"/>
              </a:buClr>
              <a:buSzPct val="100000"/>
              <a:buFont typeface="Oswald"/>
              <a:buNone/>
              <a:defRPr sz="5000" b="1">
                <a:solidFill>
                  <a:srgbClr val="FFFFFF"/>
                </a:solidFill>
                <a:latin typeface="Oswald"/>
                <a:ea typeface="Oswald"/>
                <a:cs typeface="Oswald"/>
                <a:sym typeface="Oswald"/>
              </a:defRPr>
            </a:lvl8pPr>
            <a:lvl9pPr lvl="8">
              <a:spcBef>
                <a:spcPts val="0"/>
              </a:spcBef>
              <a:buClr>
                <a:srgbClr val="FFFFFF"/>
              </a:buClr>
              <a:buSzPct val="100000"/>
              <a:buFont typeface="Oswald"/>
              <a:buNone/>
              <a:defRPr sz="5000" b="1">
                <a:solidFill>
                  <a:srgbClr val="FFFFFF"/>
                </a:solidFill>
                <a:latin typeface="Oswald"/>
                <a:ea typeface="Oswald"/>
                <a:cs typeface="Oswald"/>
                <a:sym typeface="Oswald"/>
              </a:defRPr>
            </a:lvl9pPr>
          </a:lstStyle>
          <a:p>
            <a:pPr algn="ctr"/>
            <a:r>
              <a:rPr lang="es-SV" sz="3600" dirty="0" smtClean="0">
                <a:effectLst>
                  <a:outerShdw blurRad="38100" dist="38100" dir="2700000" algn="tl">
                    <a:srgbClr val="000000">
                      <a:alpha val="43137"/>
                    </a:srgbClr>
                  </a:outerShdw>
                </a:effectLst>
              </a:rPr>
              <a:t>CONCLUSION</a:t>
            </a:r>
            <a:endParaRPr lang="es-SV" sz="3600" dirty="0">
              <a:effectLst>
                <a:outerShdw blurRad="38100" dist="38100" dir="2700000" algn="tl">
                  <a:srgbClr val="000000">
                    <a:alpha val="43137"/>
                  </a:srgbClr>
                </a:outerShdw>
              </a:effectLst>
            </a:endParaRPr>
          </a:p>
        </p:txBody>
      </p:sp>
      <p:sp>
        <p:nvSpPr>
          <p:cNvPr id="8" name="Shape 329"/>
          <p:cNvSpPr/>
          <p:nvPr/>
        </p:nvSpPr>
        <p:spPr>
          <a:xfrm>
            <a:off x="3347864" y="849474"/>
            <a:ext cx="5338228" cy="4098539"/>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9900"/>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330"/>
          <p:cNvSpPr/>
          <p:nvPr/>
        </p:nvSpPr>
        <p:spPr>
          <a:xfrm>
            <a:off x="3635896" y="1131589"/>
            <a:ext cx="4752528" cy="2952329"/>
          </a:xfrm>
          <a:prstGeom prst="rect">
            <a:avLst/>
          </a:prstGeom>
          <a:noFill/>
          <a:ln>
            <a:noFill/>
          </a:ln>
        </p:spPr>
        <p:txBody>
          <a:bodyPr lIns="91425" tIns="91425" rIns="91425" bIns="91425" anchor="ctr" anchorCtr="0">
            <a:noAutofit/>
          </a:bodyPr>
          <a:lstStyle/>
          <a:p>
            <a:pPr lvl="0" algn="just"/>
            <a:r>
              <a:rPr lang="es-ES" sz="1600" dirty="0" smtClean="0">
                <a:solidFill>
                  <a:srgbClr val="FFFFFF"/>
                </a:solidFill>
                <a:latin typeface="Roboto Condensed"/>
                <a:ea typeface="Roboto Condensed"/>
                <a:cs typeface="Roboto Condensed"/>
                <a:sym typeface="Roboto Condensed"/>
              </a:rPr>
              <a:t>Es de esta forma que se detalla la Estructura Organizativa de la Dirección General de Centros Penales, para cualquier duda o consulta se sugiere verificar también el Manual de Organizaciones y Funciones, en el portal de transparencia de esta institución, donde puede también interponer una solicitud de información. En el siguiente enlace puede acceder al portal de transparencia de la </a:t>
            </a:r>
            <a:r>
              <a:rPr lang="es-ES" sz="1600" dirty="0">
                <a:solidFill>
                  <a:srgbClr val="FFFFFF"/>
                </a:solidFill>
                <a:latin typeface="Roboto Condensed"/>
                <a:ea typeface="Roboto Condensed"/>
                <a:cs typeface="Roboto Condensed"/>
                <a:sym typeface="Roboto Condensed"/>
              </a:rPr>
              <a:t>DGCP</a:t>
            </a:r>
            <a:r>
              <a:rPr lang="es-ES" sz="1600" dirty="0" smtClean="0">
                <a:solidFill>
                  <a:srgbClr val="FFFFFF"/>
                </a:solidFill>
                <a:latin typeface="Roboto Condensed"/>
                <a:ea typeface="Roboto Condensed"/>
                <a:cs typeface="Roboto Condensed"/>
                <a:sym typeface="Roboto Condensed"/>
              </a:rPr>
              <a:t>.</a:t>
            </a:r>
          </a:p>
          <a:p>
            <a:pPr lvl="0" algn="just"/>
            <a:endParaRPr lang="es-ES" sz="1600" dirty="0" smtClean="0">
              <a:solidFill>
                <a:srgbClr val="FFFFFF"/>
              </a:solidFill>
              <a:latin typeface="Roboto Condensed"/>
              <a:ea typeface="Roboto Condensed"/>
              <a:cs typeface="Roboto Condensed"/>
              <a:sym typeface="Roboto Condensed"/>
            </a:endParaRPr>
          </a:p>
          <a:p>
            <a:pPr lvl="0" algn="ctr"/>
            <a:r>
              <a:rPr lang="es-ES" sz="1600" dirty="0" smtClean="0">
                <a:solidFill>
                  <a:srgbClr val="FFFFFF"/>
                </a:solidFill>
                <a:effectLst>
                  <a:glow rad="88900">
                    <a:schemeClr val="bg1">
                      <a:alpha val="40000"/>
                    </a:schemeClr>
                  </a:glow>
                </a:effectLst>
                <a:latin typeface="Roboto Condensed"/>
                <a:ea typeface="Roboto Condensed"/>
                <a:cs typeface="Roboto Condensed"/>
                <a:sym typeface="Roboto Condensed"/>
                <a:hlinkClick r:id="rId3"/>
              </a:rPr>
              <a:t>http</a:t>
            </a:r>
            <a:r>
              <a:rPr lang="es-ES" sz="1600" dirty="0">
                <a:solidFill>
                  <a:srgbClr val="FFFFFF"/>
                </a:solidFill>
                <a:effectLst>
                  <a:glow rad="88900">
                    <a:schemeClr val="bg1">
                      <a:alpha val="40000"/>
                    </a:schemeClr>
                  </a:glow>
                </a:effectLst>
                <a:latin typeface="Roboto Condensed"/>
                <a:ea typeface="Roboto Condensed"/>
                <a:cs typeface="Roboto Condensed"/>
                <a:sym typeface="Roboto Condensed"/>
                <a:hlinkClick r:id="rId3"/>
              </a:rPr>
              <a:t>://</a:t>
            </a:r>
            <a:r>
              <a:rPr lang="es-ES" sz="1600" dirty="0" smtClean="0">
                <a:solidFill>
                  <a:srgbClr val="FFFFFF"/>
                </a:solidFill>
                <a:effectLst>
                  <a:glow rad="88900">
                    <a:schemeClr val="bg1">
                      <a:alpha val="40000"/>
                    </a:schemeClr>
                  </a:glow>
                </a:effectLst>
                <a:latin typeface="Roboto Condensed"/>
                <a:ea typeface="Roboto Condensed"/>
                <a:cs typeface="Roboto Condensed"/>
                <a:sym typeface="Roboto Condensed"/>
                <a:hlinkClick r:id="rId3"/>
              </a:rPr>
              <a:t>www.transparencia.gob.sv/institutions/dgcp</a:t>
            </a:r>
            <a:endParaRPr lang="es-ES" sz="1600" dirty="0">
              <a:solidFill>
                <a:srgbClr val="FFFFFF"/>
              </a:solidFill>
              <a:latin typeface="Roboto Condensed"/>
              <a:ea typeface="Roboto Condensed"/>
              <a:cs typeface="Roboto Condensed"/>
              <a:sym typeface="Roboto Condensed"/>
            </a:endParaRPr>
          </a:p>
        </p:txBody>
      </p:sp>
      <p:sp>
        <p:nvSpPr>
          <p:cNvPr id="10" name="Shape 331"/>
          <p:cNvSpPr txBox="1">
            <a:spLocks/>
          </p:cNvSpPr>
          <p:nvPr/>
        </p:nvSpPr>
        <p:spPr>
          <a:xfrm>
            <a:off x="432048" y="1681918"/>
            <a:ext cx="2771800" cy="1681919"/>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4BB5D9"/>
              </a:buClr>
              <a:buSzPct val="100000"/>
              <a:buFont typeface="Roboto Condensed"/>
              <a:buChar char="»"/>
              <a:defRPr sz="2000" b="0" i="0" u="none" strike="noStrike" cap="none">
                <a:solidFill>
                  <a:srgbClr val="607896"/>
                </a:solidFill>
                <a:latin typeface="Roboto Condensed"/>
                <a:ea typeface="Roboto Condensed"/>
                <a:cs typeface="Roboto Condensed"/>
                <a:sym typeface="Roboto Condensed"/>
              </a:defRPr>
            </a:lvl1pPr>
            <a:lvl2pPr marR="0" lvl="1" algn="l" rtl="0">
              <a:lnSpc>
                <a:spcPct val="100000"/>
              </a:lnSpc>
              <a:spcBef>
                <a:spcPts val="480"/>
              </a:spcBef>
              <a:spcAft>
                <a:spcPts val="0"/>
              </a:spcAft>
              <a:buClr>
                <a:srgbClr val="4BB5D9"/>
              </a:buClr>
              <a:buSzPct val="100000"/>
              <a:buFont typeface="Roboto Condensed"/>
              <a:buChar char="⋄"/>
              <a:defRPr sz="2000" b="0" i="0" u="none" strike="noStrike" cap="none">
                <a:solidFill>
                  <a:srgbClr val="607896"/>
                </a:solidFill>
                <a:latin typeface="Roboto Condensed"/>
                <a:ea typeface="Roboto Condensed"/>
                <a:cs typeface="Roboto Condensed"/>
                <a:sym typeface="Roboto Condensed"/>
              </a:defRPr>
            </a:lvl2pPr>
            <a:lvl3pPr marR="0" lvl="2" algn="l" rtl="0">
              <a:lnSpc>
                <a:spcPct val="100000"/>
              </a:lnSpc>
              <a:spcBef>
                <a:spcPts val="480"/>
              </a:spcBef>
              <a:spcAft>
                <a:spcPts val="0"/>
              </a:spcAft>
              <a:buClr>
                <a:srgbClr val="607896"/>
              </a:buClr>
              <a:buSzPct val="100000"/>
              <a:buFont typeface="Roboto Condensed"/>
              <a:buChar char="⋄"/>
              <a:defRPr sz="2000" b="0" i="0" u="none" strike="noStrike" cap="none">
                <a:solidFill>
                  <a:srgbClr val="607896"/>
                </a:solidFill>
                <a:latin typeface="Roboto Condensed"/>
                <a:ea typeface="Roboto Condensed"/>
                <a:cs typeface="Roboto Condensed"/>
                <a:sym typeface="Roboto Condensed"/>
              </a:defRPr>
            </a:lvl3pPr>
            <a:lvl4pPr marR="0" lvl="3" algn="l" rtl="0">
              <a:lnSpc>
                <a:spcPct val="100000"/>
              </a:lnSpc>
              <a:spcBef>
                <a:spcPts val="360"/>
              </a:spcBef>
              <a:spcAft>
                <a:spcPts val="0"/>
              </a:spcAft>
              <a:buClr>
                <a:srgbClr val="607896"/>
              </a:buClr>
              <a:buSzPct val="100000"/>
              <a:buFont typeface="Roboto Condensed"/>
              <a:buChar char="⋄"/>
              <a:defRPr sz="2000" b="0" i="0" u="none" strike="noStrike" cap="none">
                <a:solidFill>
                  <a:srgbClr val="607896"/>
                </a:solidFill>
                <a:latin typeface="Roboto Condensed"/>
                <a:ea typeface="Roboto Condensed"/>
                <a:cs typeface="Roboto Condensed"/>
                <a:sym typeface="Roboto Condensed"/>
              </a:defRPr>
            </a:lvl4pPr>
            <a:lvl5pPr marR="0" lvl="4" algn="l" rtl="0">
              <a:lnSpc>
                <a:spcPct val="100000"/>
              </a:lnSpc>
              <a:spcBef>
                <a:spcPts val="360"/>
              </a:spcBef>
              <a:spcAft>
                <a:spcPts val="0"/>
              </a:spcAft>
              <a:buClr>
                <a:srgbClr val="607896"/>
              </a:buClr>
              <a:buSzPct val="100000"/>
              <a:buFont typeface="Roboto Condensed"/>
              <a:buChar char="⋄"/>
              <a:defRPr sz="2000" b="0" i="0" u="none" strike="noStrike" cap="none">
                <a:solidFill>
                  <a:srgbClr val="607896"/>
                </a:solidFill>
                <a:latin typeface="Roboto Condensed"/>
                <a:ea typeface="Roboto Condensed"/>
                <a:cs typeface="Roboto Condensed"/>
                <a:sym typeface="Roboto Condensed"/>
              </a:defRPr>
            </a:lvl5pPr>
            <a:lvl6pPr marR="0" lvl="5" algn="l" rtl="0">
              <a:lnSpc>
                <a:spcPct val="100000"/>
              </a:lnSpc>
              <a:spcBef>
                <a:spcPts val="360"/>
              </a:spcBef>
              <a:spcAft>
                <a:spcPts val="0"/>
              </a:spcAft>
              <a:buClr>
                <a:srgbClr val="607896"/>
              </a:buClr>
              <a:buSzPct val="100000"/>
              <a:buFont typeface="Roboto Condensed"/>
              <a:buChar char="⋄"/>
              <a:defRPr sz="2000" b="0" i="0" u="none" strike="noStrike" cap="none">
                <a:solidFill>
                  <a:srgbClr val="607896"/>
                </a:solidFill>
                <a:latin typeface="Roboto Condensed"/>
                <a:ea typeface="Roboto Condensed"/>
                <a:cs typeface="Roboto Condensed"/>
                <a:sym typeface="Roboto Condensed"/>
              </a:defRPr>
            </a:lvl6pPr>
            <a:lvl7pPr marR="0" lvl="6" algn="l" rtl="0">
              <a:lnSpc>
                <a:spcPct val="100000"/>
              </a:lnSpc>
              <a:spcBef>
                <a:spcPts val="360"/>
              </a:spcBef>
              <a:spcAft>
                <a:spcPts val="0"/>
              </a:spcAft>
              <a:buClr>
                <a:srgbClr val="607896"/>
              </a:buClr>
              <a:buSzPct val="100000"/>
              <a:buFont typeface="Roboto Condensed"/>
              <a:buNone/>
              <a:defRPr sz="2000" b="0" i="0" u="none" strike="noStrike" cap="none">
                <a:solidFill>
                  <a:srgbClr val="607896"/>
                </a:solidFill>
                <a:latin typeface="Roboto Condensed"/>
                <a:ea typeface="Roboto Condensed"/>
                <a:cs typeface="Roboto Condensed"/>
                <a:sym typeface="Roboto Condensed"/>
              </a:defRPr>
            </a:lvl7pPr>
            <a:lvl8pPr marR="0" lvl="7" algn="l" rtl="0">
              <a:lnSpc>
                <a:spcPct val="100000"/>
              </a:lnSpc>
              <a:spcBef>
                <a:spcPts val="360"/>
              </a:spcBef>
              <a:spcAft>
                <a:spcPts val="0"/>
              </a:spcAft>
              <a:buClr>
                <a:srgbClr val="607896"/>
              </a:buClr>
              <a:buSzPct val="100000"/>
              <a:buFont typeface="Roboto Condensed"/>
              <a:buNone/>
              <a:defRPr sz="2000" b="0" i="0" u="none" strike="noStrike" cap="none">
                <a:solidFill>
                  <a:srgbClr val="607896"/>
                </a:solidFill>
                <a:latin typeface="Roboto Condensed"/>
                <a:ea typeface="Roboto Condensed"/>
                <a:cs typeface="Roboto Condensed"/>
                <a:sym typeface="Roboto Condensed"/>
              </a:defRPr>
            </a:lvl8pPr>
            <a:lvl9pPr marR="0" lvl="8" algn="l" rtl="0">
              <a:lnSpc>
                <a:spcPct val="100000"/>
              </a:lnSpc>
              <a:spcBef>
                <a:spcPts val="360"/>
              </a:spcBef>
              <a:spcAft>
                <a:spcPts val="0"/>
              </a:spcAft>
              <a:buClr>
                <a:srgbClr val="607896"/>
              </a:buClr>
              <a:buSzPct val="100000"/>
              <a:buFont typeface="Roboto Condensed"/>
              <a:buNone/>
              <a:defRPr sz="2000" b="0" i="0" u="none" strike="noStrike" cap="none">
                <a:solidFill>
                  <a:srgbClr val="607896"/>
                </a:solidFill>
                <a:latin typeface="Roboto Condensed"/>
                <a:ea typeface="Roboto Condensed"/>
                <a:cs typeface="Roboto Condensed"/>
                <a:sym typeface="Roboto Condensed"/>
              </a:defRPr>
            </a:lvl9pPr>
          </a:lstStyle>
          <a:p>
            <a:pPr>
              <a:spcBef>
                <a:spcPts val="0"/>
              </a:spcBef>
              <a:buFont typeface="Roboto Condensed"/>
              <a:buNone/>
            </a:pPr>
            <a:r>
              <a:rPr lang="es-SV" sz="4800" dirty="0" smtClean="0">
                <a:solidFill>
                  <a:srgbClr val="3796BF"/>
                </a:solidFill>
                <a:effectLst>
                  <a:glow rad="101600">
                    <a:schemeClr val="bg1">
                      <a:alpha val="40000"/>
                    </a:schemeClr>
                  </a:glow>
                </a:effectLst>
                <a:latin typeface="Oswald"/>
                <a:ea typeface="Oswald"/>
                <a:cs typeface="Oswald"/>
                <a:sym typeface="Oswald"/>
              </a:rPr>
              <a:t>En</a:t>
            </a:r>
            <a:r>
              <a:rPr lang="en" sz="4800" dirty="0" smtClean="0">
                <a:solidFill>
                  <a:srgbClr val="3796BF"/>
                </a:solidFill>
                <a:effectLst>
                  <a:glow rad="101600">
                    <a:schemeClr val="bg1">
                      <a:alpha val="40000"/>
                    </a:schemeClr>
                  </a:glow>
                </a:effectLst>
                <a:latin typeface="Oswald"/>
                <a:ea typeface="Oswald"/>
                <a:cs typeface="Oswald"/>
                <a:sym typeface="Oswald"/>
              </a:rPr>
              <a:t> conclusión:</a:t>
            </a:r>
            <a:endParaRPr lang="en" sz="4800" dirty="0">
              <a:solidFill>
                <a:srgbClr val="FFFFFF"/>
              </a:solidFill>
              <a:effectLst>
                <a:glow rad="101600">
                  <a:schemeClr val="bg1">
                    <a:alpha val="40000"/>
                  </a:schemeClr>
                </a:glow>
              </a:effectLst>
              <a:latin typeface="Oswald"/>
              <a:ea typeface="Oswald"/>
              <a:cs typeface="Oswald"/>
              <a:sym typeface="Oswald"/>
            </a:endParaRPr>
          </a:p>
        </p:txBody>
      </p:sp>
    </p:spTree>
    <p:extLst>
      <p:ext uri="{BB962C8B-B14F-4D97-AF65-F5344CB8AC3E}">
        <p14:creationId xmlns:p14="http://schemas.microsoft.com/office/powerpoint/2010/main" val="3014817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30"/>
          <p:cNvSpPr/>
          <p:nvPr/>
        </p:nvSpPr>
        <p:spPr>
          <a:xfrm>
            <a:off x="899592" y="339502"/>
            <a:ext cx="7259504" cy="4176464"/>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Consejo Criminológico Nacional. </a:t>
            </a:r>
          </a:p>
          <a:p>
            <a:pPr lvl="0" algn="ctr"/>
            <a:endParaRPr lang="es-SV" sz="1800" b="1" dirty="0">
              <a:solidFill>
                <a:schemeClr val="accent1">
                  <a:lumMod val="75000"/>
                </a:schemeClr>
              </a:solidFill>
              <a:latin typeface="Oswald" charset="0"/>
            </a:endParaRPr>
          </a:p>
          <a:p>
            <a:pPr lvl="0" algn="ctr"/>
            <a:endParaRPr lang="es-SV" sz="1800" b="1" dirty="0" smtClean="0">
              <a:solidFill>
                <a:schemeClr val="accent1">
                  <a:lumMod val="75000"/>
                </a:schemeClr>
              </a:solidFill>
              <a:latin typeface="Oswald" charset="0"/>
            </a:endParaRPr>
          </a:p>
          <a:p>
            <a:pPr lvl="0" algn="ct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p>
          <a:p>
            <a:pPr lvl="0" algn="ctr"/>
            <a:endParaRPr lang="es-SV" sz="1800" dirty="0">
              <a:solidFill>
                <a:schemeClr val="accent1">
                  <a:lumMod val="75000"/>
                </a:schemeClr>
              </a:solidFill>
              <a:latin typeface="Oswald" charset="0"/>
            </a:endParaRPr>
          </a:p>
          <a:p>
            <a:pPr lvl="0" algn="just"/>
            <a:r>
              <a:rPr lang="es-SV" sz="1800" dirty="0">
                <a:solidFill>
                  <a:schemeClr val="accent1">
                    <a:lumMod val="75000"/>
                  </a:schemeClr>
                </a:solidFill>
                <a:latin typeface="Oswald" charset="0"/>
              </a:rPr>
              <a:t>Determinar las clases de tratamiento aplicables, que los Concejos Criminológicos Regionales sometan a su consideración y resolver los incidentes sobre la aplicación de criterios de ubicación y clasificación de </a:t>
            </a:r>
            <a:r>
              <a:rPr lang="es-SV" sz="1800" dirty="0" smtClean="0">
                <a:solidFill>
                  <a:schemeClr val="accent1">
                    <a:lumMod val="75000"/>
                  </a:schemeClr>
                </a:solidFill>
                <a:latin typeface="Oswald" charset="0"/>
              </a:rPr>
              <a:t>Privados de libertad.</a:t>
            </a:r>
          </a:p>
          <a:p>
            <a:pPr lvl="0" algn="just"/>
            <a:endParaRPr lang="es-SV" sz="1800" dirty="0" smtClean="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8		Personal Masculino: 3</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6" name="5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7" name="Shape 229"/>
          <p:cNvSpPr txBox="1">
            <a:spLocks/>
          </p:cNvSpPr>
          <p:nvPr/>
        </p:nvSpPr>
        <p:spPr>
          <a:xfrm>
            <a:off x="1325917" y="987574"/>
            <a:ext cx="7005706"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endParaRPr lang="es-SV" sz="1400" b="1" dirty="0" smtClean="0">
              <a:solidFill>
                <a:schemeClr val="accent1">
                  <a:lumMod val="75000"/>
                </a:schemeClr>
              </a:solidFill>
              <a:effectLst>
                <a:outerShdw blurRad="38100" dist="38100" dir="2700000" algn="tl">
                  <a:srgbClr val="000000">
                    <a:alpha val="43137"/>
                  </a:srgbClr>
                </a:outerShdw>
              </a:effectLst>
            </a:endParaRPr>
          </a:p>
          <a:p>
            <a:pPr algn="just">
              <a:buNone/>
            </a:pPr>
            <a:r>
              <a:rPr lang="es-SV" sz="1400" b="1" dirty="0" smtClean="0">
                <a:solidFill>
                  <a:schemeClr val="accent1">
                    <a:lumMod val="75000"/>
                  </a:schemeClr>
                </a:solidFill>
                <a:effectLst>
                  <a:outerShdw blurRad="38100" dist="38100" dir="2700000" algn="tl">
                    <a:srgbClr val="000000">
                      <a:alpha val="43137"/>
                    </a:srgbClr>
                  </a:outerShdw>
                </a:effectLst>
              </a:rPr>
              <a:t>Lic. Jaime Ernesto Molina Padilla. Director del Consejo Criminológico Nacional</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6898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699543"/>
            <a:ext cx="3609975"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0" name="Shape 170"/>
          <p:cNvSpPr txBox="1">
            <a:spLocks noGrp="1"/>
          </p:cNvSpPr>
          <p:nvPr>
            <p:ph type="ctrTitle" idx="4294967295"/>
          </p:nvPr>
        </p:nvSpPr>
        <p:spPr>
          <a:xfrm>
            <a:off x="5508104" y="123478"/>
            <a:ext cx="2881313" cy="915988"/>
          </a:xfrm>
          <a:prstGeom prst="rect">
            <a:avLst/>
          </a:prstGeom>
        </p:spPr>
        <p:txBody>
          <a:bodyPr lIns="91425" tIns="91425" rIns="91425" bIns="91425" anchor="ctr" anchorCtr="0">
            <a:noAutofit/>
          </a:bodyPr>
          <a:lstStyle/>
          <a:p>
            <a:pPr lvl="0" algn="ctr">
              <a:spcBef>
                <a:spcPts val="0"/>
              </a:spcBef>
              <a:buNone/>
            </a:pPr>
            <a:r>
              <a:rPr lang="en" sz="6000" dirty="0" smtClean="0">
                <a:solidFill>
                  <a:srgbClr val="FF9900"/>
                </a:solidFill>
              </a:rPr>
              <a:t>PARTE 2</a:t>
            </a:r>
            <a:endParaRPr lang="en" sz="6000" dirty="0">
              <a:solidFill>
                <a:srgbClr val="FF9900"/>
              </a:solidFill>
            </a:endParaRPr>
          </a:p>
        </p:txBody>
      </p:sp>
      <p:pic>
        <p:nvPicPr>
          <p:cNvPr id="39" name="38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1779662"/>
            <a:ext cx="559198" cy="499814"/>
          </a:xfrm>
          <a:prstGeom prst="rect">
            <a:avLst/>
          </a:prstGeom>
        </p:spPr>
      </p:pic>
      <p:pic>
        <p:nvPicPr>
          <p:cNvPr id="12" name="11 Imagen">
            <a:hlinkClick r:id="rId6"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2229098"/>
            <a:ext cx="559198" cy="499814"/>
          </a:xfrm>
          <a:prstGeom prst="rect">
            <a:avLst/>
          </a:prstGeom>
        </p:spPr>
      </p:pic>
      <p:pic>
        <p:nvPicPr>
          <p:cNvPr id="13" name="12 Imagen">
            <a:hlinkClick r:id="rId7"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2728912"/>
            <a:ext cx="559198" cy="499814"/>
          </a:xfrm>
          <a:prstGeom prst="rect">
            <a:avLst/>
          </a:prstGeom>
        </p:spPr>
      </p:pic>
      <p:pic>
        <p:nvPicPr>
          <p:cNvPr id="15" name="14 Imagen">
            <a:hlinkClick r:id="rId8"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3228726"/>
            <a:ext cx="559198" cy="499814"/>
          </a:xfrm>
          <a:prstGeom prst="rect">
            <a:avLst/>
          </a:prstGeom>
        </p:spPr>
      </p:pic>
      <p:sp>
        <p:nvSpPr>
          <p:cNvPr id="17" name="16 Rectángulo"/>
          <p:cNvSpPr/>
          <p:nvPr/>
        </p:nvSpPr>
        <p:spPr>
          <a:xfrm>
            <a:off x="4499992" y="195486"/>
            <a:ext cx="288032" cy="163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18" name="17 Imagen">
            <a:hlinkClick r:id="rId9"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3728540"/>
            <a:ext cx="559198" cy="499814"/>
          </a:xfrm>
          <a:prstGeom prst="rect">
            <a:avLst/>
          </a:prstGeom>
        </p:spPr>
      </p:pic>
      <p:pic>
        <p:nvPicPr>
          <p:cNvPr id="19" name="18 Imagen">
            <a:hlinkClick r:id="rId10"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4185733"/>
            <a:ext cx="559198" cy="499814"/>
          </a:xfrm>
          <a:prstGeom prst="rect">
            <a:avLst/>
          </a:prstGeom>
        </p:spPr>
      </p:pic>
      <p:pic>
        <p:nvPicPr>
          <p:cNvPr id="20" name="19 Imagen">
            <a:hlinkClick r:id="rId11"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4168" y="1760167"/>
            <a:ext cx="559198" cy="499814"/>
          </a:xfrm>
          <a:prstGeom prst="rect">
            <a:avLst/>
          </a:prstGeom>
        </p:spPr>
      </p:pic>
      <p:pic>
        <p:nvPicPr>
          <p:cNvPr id="21" name="20 Imagen">
            <a:hlinkClick r:id="rId12"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4168" y="2209603"/>
            <a:ext cx="559198" cy="499814"/>
          </a:xfrm>
          <a:prstGeom prst="rect">
            <a:avLst/>
          </a:prstGeom>
        </p:spPr>
      </p:pic>
      <p:pic>
        <p:nvPicPr>
          <p:cNvPr id="22" name="21 Imagen">
            <a:hlinkClick r:id="rId13"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4168" y="2709417"/>
            <a:ext cx="559198" cy="499814"/>
          </a:xfrm>
          <a:prstGeom prst="rect">
            <a:avLst/>
          </a:prstGeom>
        </p:spPr>
      </p:pic>
      <p:pic>
        <p:nvPicPr>
          <p:cNvPr id="23" name="22 Imagen">
            <a:hlinkClick r:id="rId1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4168" y="3209231"/>
            <a:ext cx="559198" cy="499814"/>
          </a:xfrm>
          <a:prstGeom prst="rect">
            <a:avLst/>
          </a:prstGeom>
        </p:spPr>
      </p:pic>
      <p:pic>
        <p:nvPicPr>
          <p:cNvPr id="24" name="23 Imagen">
            <a:hlinkClick r:id="rId7"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4168" y="3690206"/>
            <a:ext cx="559198" cy="499814"/>
          </a:xfrm>
          <a:prstGeom prst="rect">
            <a:avLst/>
          </a:prstGeom>
        </p:spPr>
      </p:pic>
    </p:spTree>
    <p:extLst>
      <p:ext uri="{BB962C8B-B14F-4D97-AF65-F5344CB8AC3E}">
        <p14:creationId xmlns:p14="http://schemas.microsoft.com/office/powerpoint/2010/main" val="1615957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carlos1">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carlos1</Template>
  <TotalTime>8527</TotalTime>
  <Words>9143</Words>
  <Application>Microsoft Office PowerPoint</Application>
  <PresentationFormat>Presentación en pantalla (16:9)</PresentationFormat>
  <Paragraphs>884</Paragraphs>
  <Slides>72</Slides>
  <Notes>13</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72</vt:i4>
      </vt:variant>
    </vt:vector>
  </HeadingPairs>
  <TitlesOfParts>
    <vt:vector size="84" baseType="lpstr">
      <vt:lpstr>Arial</vt:lpstr>
      <vt:lpstr>DotumChe</vt:lpstr>
      <vt:lpstr>Arial Narrow</vt:lpstr>
      <vt:lpstr>MS PGothic</vt:lpstr>
      <vt:lpstr>Wingdings</vt:lpstr>
      <vt:lpstr>Noto Sans Armenian</vt:lpstr>
      <vt:lpstr>Aharoni</vt:lpstr>
      <vt:lpstr>Bembo Std</vt:lpstr>
      <vt:lpstr>Noto Naskh Arabic</vt:lpstr>
      <vt:lpstr>Oswald</vt:lpstr>
      <vt:lpstr>Roboto Condensed</vt:lpstr>
      <vt:lpstr>carlos1</vt:lpstr>
      <vt:lpstr>Presentación de PowerPoint</vt:lpstr>
      <vt:lpstr>Presentación de PowerPoint</vt:lpstr>
      <vt:lpstr>PARTE 1</vt:lpstr>
      <vt:lpstr>Presentación de PowerPoint</vt:lpstr>
      <vt:lpstr>Presentación de PowerPoint</vt:lpstr>
      <vt:lpstr>Presentación de PowerPoint</vt:lpstr>
      <vt:lpstr>Presentación de PowerPoint</vt:lpstr>
      <vt:lpstr>Presentación de PowerPoint</vt:lpstr>
      <vt:lpstr>PARTE 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PARTE 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PARTE 4</vt:lpstr>
      <vt:lpstr>Presentación de PowerPoint</vt:lpstr>
      <vt:lpstr>Presentación de PowerPoint</vt:lpstr>
      <vt:lpstr>Presentación de PowerPoint</vt:lpstr>
      <vt:lpstr>PARTE 5</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Carlos</dc:creator>
  <cp:lastModifiedBy>Carlos</cp:lastModifiedBy>
  <cp:revision>397</cp:revision>
  <dcterms:modified xsi:type="dcterms:W3CDTF">2020-03-18T19:20:13Z</dcterms:modified>
</cp:coreProperties>
</file>