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69"/>
  </p:notesMasterIdLst>
  <p:sldIdLst>
    <p:sldId id="257" r:id="rId2"/>
    <p:sldId id="260" r:id="rId3"/>
    <p:sldId id="258" r:id="rId4"/>
    <p:sldId id="256" r:id="rId5"/>
    <p:sldId id="259" r:id="rId6"/>
    <p:sldId id="284" r:id="rId7"/>
    <p:sldId id="290" r:id="rId8"/>
    <p:sldId id="285" r:id="rId9"/>
    <p:sldId id="286" r:id="rId10"/>
    <p:sldId id="287" r:id="rId11"/>
    <p:sldId id="288" r:id="rId12"/>
    <p:sldId id="289" r:id="rId13"/>
    <p:sldId id="294" r:id="rId14"/>
    <p:sldId id="293" r:id="rId15"/>
    <p:sldId id="295" r:id="rId16"/>
    <p:sldId id="296" r:id="rId17"/>
    <p:sldId id="348" r:id="rId18"/>
    <p:sldId id="265" r:id="rId19"/>
    <p:sldId id="297" r:id="rId20"/>
    <p:sldId id="299" r:id="rId21"/>
    <p:sldId id="300" r:id="rId22"/>
    <p:sldId id="301" r:id="rId23"/>
    <p:sldId id="302" r:id="rId24"/>
    <p:sldId id="303" r:id="rId25"/>
    <p:sldId id="304" r:id="rId26"/>
    <p:sldId id="305" r:id="rId27"/>
    <p:sldId id="306" r:id="rId28"/>
    <p:sldId id="307" r:id="rId29"/>
    <p:sldId id="308" r:id="rId30"/>
    <p:sldId id="298" r:id="rId31"/>
    <p:sldId id="309" r:id="rId32"/>
    <p:sldId id="310" r:id="rId33"/>
    <p:sldId id="311" r:id="rId34"/>
    <p:sldId id="312" r:id="rId35"/>
    <p:sldId id="314" r:id="rId36"/>
    <p:sldId id="315" r:id="rId37"/>
    <p:sldId id="316" r:id="rId38"/>
    <p:sldId id="317" r:id="rId39"/>
    <p:sldId id="324" r:id="rId40"/>
    <p:sldId id="319" r:id="rId41"/>
    <p:sldId id="318" r:id="rId42"/>
    <p:sldId id="320" r:id="rId43"/>
    <p:sldId id="321" r:id="rId44"/>
    <p:sldId id="325" r:id="rId45"/>
    <p:sldId id="282" r:id="rId46"/>
    <p:sldId id="326" r:id="rId47"/>
    <p:sldId id="327" r:id="rId48"/>
    <p:sldId id="329" r:id="rId49"/>
    <p:sldId id="331" r:id="rId50"/>
    <p:sldId id="328" r:id="rId51"/>
    <p:sldId id="330" r:id="rId52"/>
    <p:sldId id="332" r:id="rId53"/>
    <p:sldId id="333" r:id="rId54"/>
    <p:sldId id="334" r:id="rId55"/>
    <p:sldId id="335" r:id="rId56"/>
    <p:sldId id="336" r:id="rId57"/>
    <p:sldId id="337" r:id="rId58"/>
    <p:sldId id="338" r:id="rId59"/>
    <p:sldId id="339" r:id="rId60"/>
    <p:sldId id="340" r:id="rId61"/>
    <p:sldId id="341" r:id="rId62"/>
    <p:sldId id="342" r:id="rId63"/>
    <p:sldId id="343" r:id="rId64"/>
    <p:sldId id="344" r:id="rId65"/>
    <p:sldId id="345" r:id="rId66"/>
    <p:sldId id="346" r:id="rId67"/>
    <p:sldId id="347" r:id="rId68"/>
  </p:sldIdLst>
  <p:sldSz cx="9144000" cy="5143500" type="screen16x9"/>
  <p:notesSz cx="6858000" cy="9144000"/>
  <p:embeddedFontLst>
    <p:embeddedFont>
      <p:font typeface="MS PGothic" pitchFamily="34" charset="-128"/>
      <p:regular r:id="rId70"/>
    </p:embeddedFont>
    <p:embeddedFont>
      <p:font typeface="Narkisim" pitchFamily="34" charset="-79"/>
      <p:regular r:id="rId71"/>
    </p:embeddedFont>
    <p:embeddedFont>
      <p:font typeface="Roboto Condensed" charset="0"/>
      <p:regular r:id="rId72"/>
      <p:bold r:id="rId73"/>
      <p:italic r:id="rId74"/>
      <p:boldItalic r:id="rId75"/>
    </p:embeddedFont>
    <p:embeddedFont>
      <p:font typeface="Oswald" charset="0"/>
      <p:regular r:id="rId76"/>
      <p:bold r:id="rId77"/>
    </p:embeddedFont>
    <p:embeddedFont>
      <p:font typeface="DotumChe" pitchFamily="49" charset="-127"/>
      <p:regular r:id="rId78"/>
    </p:embeddedFont>
    <p:embeddedFont>
      <p:font typeface="Arial Narrow" pitchFamily="34"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6BF"/>
    <a:srgbClr val="FF9900"/>
    <a:srgbClr val="F39D03"/>
    <a:srgbClr val="2779C3"/>
    <a:srgbClr val="002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C575F17-1FCC-4410-9FE2-DE1830FB2E54}">
  <a:tblStyle styleId="{AC575F17-1FCC-4410-9FE2-DE1830FB2E54}"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94671" autoAdjust="0"/>
  </p:normalViewPr>
  <p:slideViewPr>
    <p:cSldViewPr>
      <p:cViewPr varScale="1">
        <p:scale>
          <a:sx n="93" d="100"/>
          <a:sy n="93" d="100"/>
        </p:scale>
        <p:origin x="-642"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7.fntdata"/><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5.fntdata"/><Relationship Id="rId79"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3.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80" Type="http://schemas.openxmlformats.org/officeDocument/2006/relationships/font" Target="fonts/font11.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font" Target="fonts/font12.fntdata"/><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851287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1947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99226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975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4739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92404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9750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411765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0424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4BB5D9"/>
        </a:solidFill>
        <a:effectLst/>
      </p:bgPr>
    </p:bg>
    <p:spTree>
      <p:nvGrpSpPr>
        <p:cNvPr id="1" name="Shape 8"/>
        <p:cNvGrpSpPr/>
        <p:nvPr/>
      </p:nvGrpSpPr>
      <p:grpSpPr>
        <a:xfrm>
          <a:off x="0" y="0"/>
          <a:ext cx="0" cy="0"/>
          <a:chOff x="0" y="0"/>
          <a:chExt cx="0" cy="0"/>
        </a:xfrm>
      </p:grpSpPr>
      <p:grpSp>
        <p:nvGrpSpPr>
          <p:cNvPr id="9" name="Shape 9"/>
          <p:cNvGrpSpPr/>
          <p:nvPr/>
        </p:nvGrpSpPr>
        <p:grpSpPr>
          <a:xfrm>
            <a:off x="5609666" y="2185857"/>
            <a:ext cx="3534604" cy="3432787"/>
            <a:chOff x="6172200" y="2656117"/>
            <a:chExt cx="2971754" cy="2886150"/>
          </a:xfrm>
        </p:grpSpPr>
        <p:sp>
          <p:nvSpPr>
            <p:cNvPr id="10" name="Shape 10"/>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9208678" flipH="1">
              <a:off x="6287617" y="4657701"/>
              <a:ext cx="229659" cy="571018"/>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15" name="Shape 15"/>
          <p:cNvGrpSpPr/>
          <p:nvPr/>
        </p:nvGrpSpPr>
        <p:grpSpPr>
          <a:xfrm>
            <a:off x="-22" y="-324543"/>
            <a:ext cx="3068579" cy="1910875"/>
            <a:chOff x="-32" y="-215963"/>
            <a:chExt cx="2163561" cy="1347300"/>
          </a:xfrm>
        </p:grpSpPr>
        <p:sp>
          <p:nvSpPr>
            <p:cNvPr id="16" name="Shape 16"/>
            <p:cNvSpPr/>
            <p:nvPr/>
          </p:nvSpPr>
          <p:spPr>
            <a:xfrm rot="-1591408" flipH="1">
              <a:off x="1362168" y="-63166"/>
              <a:ext cx="205102" cy="509980"/>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7" name="Shape 17"/>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8" name="Shape 18"/>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21" name="Shape 21"/>
          <p:cNvSpPr txBox="1">
            <a:spLocks noGrp="1"/>
          </p:cNvSpPr>
          <p:nvPr>
            <p:ph type="ctrTitle"/>
          </p:nvPr>
        </p:nvSpPr>
        <p:spPr>
          <a:xfrm>
            <a:off x="685800" y="2753825"/>
            <a:ext cx="5671500" cy="1159800"/>
          </a:xfrm>
          <a:prstGeom prst="rect">
            <a:avLst/>
          </a:prstGeom>
        </p:spPr>
        <p:txBody>
          <a:bodyPr lIns="91425" tIns="91425" rIns="91425" bIns="91425" anchor="b" anchorCtr="0"/>
          <a:lstStyle>
            <a:lvl1pPr lvl="0">
              <a:spcBef>
                <a:spcPts val="0"/>
              </a:spcBef>
              <a:buClr>
                <a:srgbClr val="FFFFFF"/>
              </a:buClr>
              <a:buSzPct val="100000"/>
              <a:defRPr sz="5000">
                <a:solidFill>
                  <a:srgbClr val="FFFFFF"/>
                </a:solidFill>
              </a:defRPr>
            </a:lvl1pPr>
            <a:lvl2pPr lvl="1">
              <a:spcBef>
                <a:spcPts val="0"/>
              </a:spcBef>
              <a:buClr>
                <a:srgbClr val="FFFFFF"/>
              </a:buClr>
              <a:buSzPct val="100000"/>
              <a:defRPr sz="5000">
                <a:solidFill>
                  <a:srgbClr val="FFFFFF"/>
                </a:solidFill>
              </a:defRPr>
            </a:lvl2pPr>
            <a:lvl3pPr lvl="2">
              <a:spcBef>
                <a:spcPts val="0"/>
              </a:spcBef>
              <a:buClr>
                <a:srgbClr val="FFFFFF"/>
              </a:buClr>
              <a:buSzPct val="100000"/>
              <a:defRPr sz="5000">
                <a:solidFill>
                  <a:srgbClr val="FFFFFF"/>
                </a:solidFill>
              </a:defRPr>
            </a:lvl3pPr>
            <a:lvl4pPr lvl="3">
              <a:spcBef>
                <a:spcPts val="0"/>
              </a:spcBef>
              <a:buClr>
                <a:srgbClr val="FFFFFF"/>
              </a:buClr>
              <a:buSzPct val="100000"/>
              <a:defRPr sz="5000">
                <a:solidFill>
                  <a:srgbClr val="FFFFFF"/>
                </a:solidFill>
              </a:defRPr>
            </a:lvl4pPr>
            <a:lvl5pPr lvl="4">
              <a:spcBef>
                <a:spcPts val="0"/>
              </a:spcBef>
              <a:buClr>
                <a:srgbClr val="FFFFFF"/>
              </a:buClr>
              <a:buSzPct val="100000"/>
              <a:defRPr sz="5000">
                <a:solidFill>
                  <a:srgbClr val="FFFFFF"/>
                </a:solidFill>
              </a:defRPr>
            </a:lvl5pPr>
            <a:lvl6pPr lvl="5">
              <a:spcBef>
                <a:spcPts val="0"/>
              </a:spcBef>
              <a:buClr>
                <a:srgbClr val="FFFFFF"/>
              </a:buClr>
              <a:buSzPct val="100000"/>
              <a:defRPr sz="5000">
                <a:solidFill>
                  <a:srgbClr val="FFFFFF"/>
                </a:solidFill>
              </a:defRPr>
            </a:lvl6pPr>
            <a:lvl7pPr lvl="6">
              <a:spcBef>
                <a:spcPts val="0"/>
              </a:spcBef>
              <a:buClr>
                <a:srgbClr val="FFFFFF"/>
              </a:buClr>
              <a:buSzPct val="100000"/>
              <a:defRPr sz="5000">
                <a:solidFill>
                  <a:srgbClr val="FFFFFF"/>
                </a:solidFill>
              </a:defRPr>
            </a:lvl7pPr>
            <a:lvl8pPr lvl="7">
              <a:spcBef>
                <a:spcPts val="0"/>
              </a:spcBef>
              <a:buClr>
                <a:srgbClr val="FFFFFF"/>
              </a:buClr>
              <a:buSzPct val="100000"/>
              <a:defRPr sz="5000">
                <a:solidFill>
                  <a:srgbClr val="FFFFFF"/>
                </a:solidFill>
              </a:defRPr>
            </a:lvl8pPr>
            <a:lvl9pPr lvl="8">
              <a:spcBef>
                <a:spcPts val="0"/>
              </a:spcBef>
              <a:buClr>
                <a:srgbClr val="FFFFFF"/>
              </a:buClr>
              <a:buSzPct val="100000"/>
              <a:defRPr sz="50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bg>
      <p:bgPr>
        <a:solidFill>
          <a:srgbClr val="FF9900"/>
        </a:solidFill>
        <a:effectLst/>
      </p:bgPr>
    </p:bg>
    <p:spTree>
      <p:nvGrpSpPr>
        <p:cNvPr id="1" name="Shape 22"/>
        <p:cNvGrpSpPr/>
        <p:nvPr/>
      </p:nvGrpSpPr>
      <p:grpSpPr>
        <a:xfrm>
          <a:off x="0" y="0"/>
          <a:ext cx="0" cy="0"/>
          <a:chOff x="0" y="0"/>
          <a:chExt cx="0" cy="0"/>
        </a:xfrm>
      </p:grpSpPr>
      <p:grpSp>
        <p:nvGrpSpPr>
          <p:cNvPr id="23" name="Shape 23"/>
          <p:cNvGrpSpPr/>
          <p:nvPr/>
        </p:nvGrpSpPr>
        <p:grpSpPr>
          <a:xfrm>
            <a:off x="6172200" y="2656117"/>
            <a:ext cx="2971754" cy="2886150"/>
            <a:chOff x="6172200" y="2656117"/>
            <a:chExt cx="2971754" cy="2886150"/>
          </a:xfrm>
        </p:grpSpPr>
        <p:sp>
          <p:nvSpPr>
            <p:cNvPr id="24" name="Shape 24"/>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rot="9208606" flipH="1">
              <a:off x="7481789" y="4276912"/>
              <a:ext cx="408796" cy="1016449"/>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rot="9208678" flipH="1">
              <a:off x="6287617" y="4657701"/>
              <a:ext cx="229659" cy="571018"/>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29" name="Shape 29"/>
          <p:cNvGrpSpPr/>
          <p:nvPr/>
        </p:nvGrpSpPr>
        <p:grpSpPr>
          <a:xfrm>
            <a:off x="-32" y="-228026"/>
            <a:ext cx="2163561" cy="1347300"/>
            <a:chOff x="-32" y="-215963"/>
            <a:chExt cx="2163561" cy="1347300"/>
          </a:xfrm>
        </p:grpSpPr>
        <p:sp>
          <p:nvSpPr>
            <p:cNvPr id="30" name="Shape 30"/>
            <p:cNvSpPr/>
            <p:nvPr/>
          </p:nvSpPr>
          <p:spPr>
            <a:xfrm rot="-1591408" flipH="1">
              <a:off x="1362168" y="-63166"/>
              <a:ext cx="205102" cy="509980"/>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rot="-1591371" flipH="1">
              <a:off x="239462" y="-151890"/>
              <a:ext cx="434753" cy="1080979"/>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35" name="Shape 35"/>
          <p:cNvSpPr txBox="1">
            <a:spLocks noGrp="1"/>
          </p:cNvSpPr>
          <p:nvPr>
            <p:ph type="ctrTitle"/>
          </p:nvPr>
        </p:nvSpPr>
        <p:spPr>
          <a:xfrm>
            <a:off x="685800" y="2421550"/>
            <a:ext cx="5074500" cy="1159800"/>
          </a:xfrm>
          <a:prstGeom prst="rect">
            <a:avLst/>
          </a:prstGeom>
        </p:spPr>
        <p:txBody>
          <a:bodyPr lIns="91425" tIns="91425" rIns="91425" bIns="91425" anchor="b" anchorCtr="0"/>
          <a:lstStyle>
            <a:lvl1pPr lvl="0" rtl="0">
              <a:spcBef>
                <a:spcPts val="0"/>
              </a:spcBef>
              <a:buClr>
                <a:srgbClr val="FFFFFF"/>
              </a:buClr>
              <a:buSzPct val="100000"/>
              <a:defRPr sz="3600">
                <a:solidFill>
                  <a:srgbClr val="FFFFFF"/>
                </a:solidFill>
              </a:defRPr>
            </a:lvl1pPr>
            <a:lvl2pPr lvl="1" rtl="0">
              <a:spcBef>
                <a:spcPts val="0"/>
              </a:spcBef>
              <a:buClr>
                <a:srgbClr val="FFFFFF"/>
              </a:buClr>
              <a:buSzPct val="100000"/>
              <a:defRPr sz="3600">
                <a:solidFill>
                  <a:srgbClr val="FFFFFF"/>
                </a:solidFill>
              </a:defRPr>
            </a:lvl2pPr>
            <a:lvl3pPr lvl="2" rtl="0">
              <a:spcBef>
                <a:spcPts val="0"/>
              </a:spcBef>
              <a:buClr>
                <a:srgbClr val="FFFFFF"/>
              </a:buClr>
              <a:buSzPct val="100000"/>
              <a:defRPr sz="3600">
                <a:solidFill>
                  <a:srgbClr val="FFFFFF"/>
                </a:solidFill>
              </a:defRPr>
            </a:lvl3pPr>
            <a:lvl4pPr lvl="3" rtl="0">
              <a:spcBef>
                <a:spcPts val="0"/>
              </a:spcBef>
              <a:buClr>
                <a:srgbClr val="FFFFFF"/>
              </a:buClr>
              <a:buSzPct val="100000"/>
              <a:defRPr sz="3600">
                <a:solidFill>
                  <a:srgbClr val="FFFFFF"/>
                </a:solidFill>
              </a:defRPr>
            </a:lvl4pPr>
            <a:lvl5pPr lvl="4" rtl="0">
              <a:spcBef>
                <a:spcPts val="0"/>
              </a:spcBef>
              <a:buClr>
                <a:srgbClr val="FFFFFF"/>
              </a:buClr>
              <a:buSzPct val="100000"/>
              <a:defRPr sz="3600">
                <a:solidFill>
                  <a:srgbClr val="FFFFFF"/>
                </a:solidFill>
              </a:defRPr>
            </a:lvl5pPr>
            <a:lvl6pPr lvl="5" rtl="0">
              <a:spcBef>
                <a:spcPts val="0"/>
              </a:spcBef>
              <a:buClr>
                <a:srgbClr val="FFFFFF"/>
              </a:buClr>
              <a:buSzPct val="100000"/>
              <a:defRPr sz="3600">
                <a:solidFill>
                  <a:srgbClr val="FFFFFF"/>
                </a:solidFill>
              </a:defRPr>
            </a:lvl6pPr>
            <a:lvl7pPr lvl="6" rtl="0">
              <a:spcBef>
                <a:spcPts val="0"/>
              </a:spcBef>
              <a:buClr>
                <a:srgbClr val="FFFFFF"/>
              </a:buClr>
              <a:buSzPct val="100000"/>
              <a:defRPr sz="3600">
                <a:solidFill>
                  <a:srgbClr val="FFFFFF"/>
                </a:solidFill>
              </a:defRPr>
            </a:lvl7pPr>
            <a:lvl8pPr lvl="7" rtl="0">
              <a:spcBef>
                <a:spcPts val="0"/>
              </a:spcBef>
              <a:buClr>
                <a:srgbClr val="FFFFFF"/>
              </a:buClr>
              <a:buSzPct val="100000"/>
              <a:defRPr sz="3600">
                <a:solidFill>
                  <a:srgbClr val="FFFFFF"/>
                </a:solidFill>
              </a:defRPr>
            </a:lvl8pPr>
            <a:lvl9pPr lvl="8" rtl="0">
              <a:spcBef>
                <a:spcPts val="0"/>
              </a:spcBef>
              <a:buClr>
                <a:srgbClr val="FFFFFF"/>
              </a:buClr>
              <a:buSzPct val="100000"/>
              <a:defRPr sz="3600">
                <a:solidFill>
                  <a:srgbClr val="FFFFFF"/>
                </a:solidFill>
              </a:defRPr>
            </a:lvl9pPr>
          </a:lstStyle>
          <a:p>
            <a:endParaRPr/>
          </a:p>
        </p:txBody>
      </p:sp>
      <p:sp>
        <p:nvSpPr>
          <p:cNvPr id="36" name="Shape 36"/>
          <p:cNvSpPr txBox="1">
            <a:spLocks noGrp="1"/>
          </p:cNvSpPr>
          <p:nvPr>
            <p:ph type="subTitle" idx="1"/>
          </p:nvPr>
        </p:nvSpPr>
        <p:spPr>
          <a:xfrm>
            <a:off x="685800" y="3449654"/>
            <a:ext cx="5074500" cy="784800"/>
          </a:xfrm>
          <a:prstGeom prst="rect">
            <a:avLst/>
          </a:prstGeom>
        </p:spPr>
        <p:txBody>
          <a:bodyPr lIns="91425" tIns="91425" rIns="91425" bIns="91425" anchor="t" anchorCtr="0"/>
          <a:lstStyle>
            <a:lvl1pPr lvl="0" rtl="0">
              <a:spcBef>
                <a:spcPts val="0"/>
              </a:spcBef>
              <a:buClr>
                <a:srgbClr val="FFFFFF"/>
              </a:buClr>
              <a:buNone/>
              <a:defRPr>
                <a:solidFill>
                  <a:srgbClr val="FFFFFF"/>
                </a:solidFill>
              </a:defRPr>
            </a:lvl1pPr>
            <a:lvl2pPr lvl="1" rtl="0">
              <a:spcBef>
                <a:spcPts val="0"/>
              </a:spcBef>
              <a:buClr>
                <a:srgbClr val="FFFFFF"/>
              </a:buClr>
              <a:buSzPct val="100000"/>
              <a:buNone/>
              <a:defRPr sz="3000">
                <a:solidFill>
                  <a:srgbClr val="FFFFFF"/>
                </a:solidFill>
              </a:defRPr>
            </a:lvl2pPr>
            <a:lvl3pPr lvl="2" rtl="0">
              <a:spcBef>
                <a:spcPts val="0"/>
              </a:spcBef>
              <a:buClr>
                <a:srgbClr val="FFFFFF"/>
              </a:buClr>
              <a:buSzPct val="100000"/>
              <a:buNone/>
              <a:defRPr sz="3000">
                <a:solidFill>
                  <a:srgbClr val="FFFFFF"/>
                </a:solidFill>
              </a:defRPr>
            </a:lvl3pPr>
            <a:lvl4pPr lvl="3" rtl="0">
              <a:spcBef>
                <a:spcPts val="0"/>
              </a:spcBef>
              <a:buClr>
                <a:srgbClr val="FFFFFF"/>
              </a:buClr>
              <a:buSzPct val="100000"/>
              <a:buNone/>
              <a:defRPr sz="3000">
                <a:solidFill>
                  <a:srgbClr val="FFFFFF"/>
                </a:solidFill>
              </a:defRPr>
            </a:lvl4pPr>
            <a:lvl5pPr lvl="4" rtl="0">
              <a:spcBef>
                <a:spcPts val="0"/>
              </a:spcBef>
              <a:buClr>
                <a:srgbClr val="FFFFFF"/>
              </a:buClr>
              <a:buSzPct val="100000"/>
              <a:buNone/>
              <a:defRPr sz="3000">
                <a:solidFill>
                  <a:srgbClr val="FFFFFF"/>
                </a:solidFill>
              </a:defRPr>
            </a:lvl5pPr>
            <a:lvl6pPr lvl="5" rtl="0">
              <a:spcBef>
                <a:spcPts val="0"/>
              </a:spcBef>
              <a:buClr>
                <a:srgbClr val="FFFFFF"/>
              </a:buClr>
              <a:buSzPct val="100000"/>
              <a:buNone/>
              <a:defRPr sz="3000">
                <a:solidFill>
                  <a:srgbClr val="FFFFFF"/>
                </a:solidFill>
              </a:defRPr>
            </a:lvl6pPr>
            <a:lvl7pPr lvl="6" rtl="0">
              <a:spcBef>
                <a:spcPts val="0"/>
              </a:spcBef>
              <a:buClr>
                <a:srgbClr val="FFFFFF"/>
              </a:buClr>
              <a:buSzPct val="100000"/>
              <a:buNone/>
              <a:defRPr sz="3000">
                <a:solidFill>
                  <a:srgbClr val="FFFFFF"/>
                </a:solidFill>
              </a:defRPr>
            </a:lvl7pPr>
            <a:lvl8pPr lvl="7" rtl="0">
              <a:spcBef>
                <a:spcPts val="0"/>
              </a:spcBef>
              <a:buClr>
                <a:srgbClr val="FFFFFF"/>
              </a:buClr>
              <a:buSzPct val="100000"/>
              <a:buNone/>
              <a:defRPr sz="3000">
                <a:solidFill>
                  <a:srgbClr val="FFFFFF"/>
                </a:solidFill>
              </a:defRPr>
            </a:lvl8pPr>
            <a:lvl9pPr lvl="8" rtl="0">
              <a:spcBef>
                <a:spcPts val="0"/>
              </a:spcBef>
              <a:buClr>
                <a:srgbClr val="FFFFFF"/>
              </a:buClr>
              <a:buSzPct val="100000"/>
              <a:buNone/>
              <a:defRPr sz="30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2822775" y="2161800"/>
            <a:ext cx="3498300" cy="819900"/>
          </a:xfrm>
          <a:prstGeom prst="rect">
            <a:avLst/>
          </a:prstGeom>
        </p:spPr>
        <p:txBody>
          <a:bodyPr lIns="91425" tIns="91425" rIns="91425" bIns="91425" anchor="ctr" anchorCtr="0"/>
          <a:lstStyle>
            <a:lvl1pPr lvl="0" algn="ctr" rtl="0">
              <a:spcBef>
                <a:spcPts val="0"/>
              </a:spcBef>
              <a:buClr>
                <a:srgbClr val="3796BF"/>
              </a:buClr>
              <a:buSzPct val="100000"/>
              <a:buFont typeface="Oswald"/>
              <a:defRPr sz="2400">
                <a:solidFill>
                  <a:srgbClr val="3796BF"/>
                </a:solidFill>
                <a:latin typeface="Oswald"/>
                <a:ea typeface="Oswald"/>
                <a:cs typeface="Oswald"/>
                <a:sym typeface="Oswald"/>
              </a:defRPr>
            </a:lvl1pPr>
            <a:lvl2pPr lvl="1" algn="ctr" rtl="0">
              <a:spcBef>
                <a:spcPts val="0"/>
              </a:spcBef>
              <a:buClr>
                <a:srgbClr val="3796BF"/>
              </a:buClr>
              <a:buSzPct val="100000"/>
              <a:buFont typeface="Oswald"/>
              <a:defRPr sz="2400">
                <a:solidFill>
                  <a:srgbClr val="3796BF"/>
                </a:solidFill>
                <a:latin typeface="Oswald"/>
                <a:ea typeface="Oswald"/>
                <a:cs typeface="Oswald"/>
                <a:sym typeface="Oswald"/>
              </a:defRPr>
            </a:lvl2pPr>
            <a:lvl3pPr lvl="2" algn="ctr" rtl="0">
              <a:spcBef>
                <a:spcPts val="0"/>
              </a:spcBef>
              <a:buClr>
                <a:srgbClr val="3796BF"/>
              </a:buClr>
              <a:buSzPct val="100000"/>
              <a:buFont typeface="Oswald"/>
              <a:defRPr sz="2400">
                <a:solidFill>
                  <a:srgbClr val="3796BF"/>
                </a:solidFill>
                <a:latin typeface="Oswald"/>
                <a:ea typeface="Oswald"/>
                <a:cs typeface="Oswald"/>
                <a:sym typeface="Oswald"/>
              </a:defRPr>
            </a:lvl3pPr>
            <a:lvl4pPr lvl="3" algn="ctr" rtl="0">
              <a:spcBef>
                <a:spcPts val="0"/>
              </a:spcBef>
              <a:buClr>
                <a:srgbClr val="3796BF"/>
              </a:buClr>
              <a:buSzPct val="100000"/>
              <a:buFont typeface="Oswald"/>
              <a:defRPr sz="2400">
                <a:solidFill>
                  <a:srgbClr val="3796BF"/>
                </a:solidFill>
                <a:latin typeface="Oswald"/>
                <a:ea typeface="Oswald"/>
                <a:cs typeface="Oswald"/>
                <a:sym typeface="Oswald"/>
              </a:defRPr>
            </a:lvl4pPr>
            <a:lvl5pPr lvl="4" algn="ctr" rtl="0">
              <a:spcBef>
                <a:spcPts val="0"/>
              </a:spcBef>
              <a:buClr>
                <a:srgbClr val="3796BF"/>
              </a:buClr>
              <a:buSzPct val="100000"/>
              <a:buFont typeface="Oswald"/>
              <a:defRPr sz="2400">
                <a:solidFill>
                  <a:srgbClr val="3796BF"/>
                </a:solidFill>
                <a:latin typeface="Oswald"/>
                <a:ea typeface="Oswald"/>
                <a:cs typeface="Oswald"/>
                <a:sym typeface="Oswald"/>
              </a:defRPr>
            </a:lvl5pPr>
            <a:lvl6pPr lvl="5" algn="ctr" rtl="0">
              <a:spcBef>
                <a:spcPts val="0"/>
              </a:spcBef>
              <a:buClr>
                <a:srgbClr val="3796BF"/>
              </a:buClr>
              <a:buSzPct val="100000"/>
              <a:buFont typeface="Oswald"/>
              <a:defRPr sz="2400">
                <a:solidFill>
                  <a:srgbClr val="3796BF"/>
                </a:solidFill>
                <a:latin typeface="Oswald"/>
                <a:ea typeface="Oswald"/>
                <a:cs typeface="Oswald"/>
                <a:sym typeface="Oswald"/>
              </a:defRPr>
            </a:lvl6pPr>
            <a:lvl7pPr lvl="6" algn="ctr" rtl="0">
              <a:spcBef>
                <a:spcPts val="0"/>
              </a:spcBef>
              <a:buClr>
                <a:srgbClr val="3796BF"/>
              </a:buClr>
              <a:buSzPct val="100000"/>
              <a:buFont typeface="Oswald"/>
              <a:defRPr sz="2400">
                <a:solidFill>
                  <a:srgbClr val="3796BF"/>
                </a:solidFill>
                <a:latin typeface="Oswald"/>
                <a:ea typeface="Oswald"/>
                <a:cs typeface="Oswald"/>
                <a:sym typeface="Oswald"/>
              </a:defRPr>
            </a:lvl7pPr>
            <a:lvl8pPr lvl="7" algn="ctr" rtl="0">
              <a:spcBef>
                <a:spcPts val="0"/>
              </a:spcBef>
              <a:buClr>
                <a:srgbClr val="3796BF"/>
              </a:buClr>
              <a:buSzPct val="100000"/>
              <a:buFont typeface="Oswald"/>
              <a:defRPr sz="2400">
                <a:solidFill>
                  <a:srgbClr val="3796BF"/>
                </a:solidFill>
                <a:latin typeface="Oswald"/>
                <a:ea typeface="Oswald"/>
                <a:cs typeface="Oswald"/>
                <a:sym typeface="Oswald"/>
              </a:defRPr>
            </a:lvl8pPr>
            <a:lvl9pPr lvl="8" algn="ctr">
              <a:spcBef>
                <a:spcPts val="0"/>
              </a:spcBef>
              <a:buClr>
                <a:srgbClr val="3796BF"/>
              </a:buClr>
              <a:buSzPct val="100000"/>
              <a:buFont typeface="Oswald"/>
              <a:defRPr sz="2400">
                <a:solidFill>
                  <a:srgbClr val="3796BF"/>
                </a:solidFill>
                <a:latin typeface="Oswald"/>
                <a:ea typeface="Oswald"/>
                <a:cs typeface="Oswald"/>
                <a:sym typeface="Oswald"/>
              </a:defRPr>
            </a:lvl9pPr>
          </a:lstStyle>
          <a:p>
            <a:endParaRPr/>
          </a:p>
        </p:txBody>
      </p:sp>
      <p:grpSp>
        <p:nvGrpSpPr>
          <p:cNvPr id="39" name="Shape 39"/>
          <p:cNvGrpSpPr/>
          <p:nvPr/>
        </p:nvGrpSpPr>
        <p:grpSpPr>
          <a:xfrm>
            <a:off x="5609666" y="2185857"/>
            <a:ext cx="3534604" cy="3432787"/>
            <a:chOff x="6172200" y="2656117"/>
            <a:chExt cx="2971754" cy="2886150"/>
          </a:xfrm>
        </p:grpSpPr>
        <p:sp>
          <p:nvSpPr>
            <p:cNvPr id="40" name="Shape 40"/>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41" name="Shape 41"/>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42" name="Shape 42"/>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rot="9208678" flipH="1">
              <a:off x="6287617" y="465770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grpSp>
        <p:nvGrpSpPr>
          <p:cNvPr id="45" name="Shape 45"/>
          <p:cNvGrpSpPr/>
          <p:nvPr/>
        </p:nvGrpSpPr>
        <p:grpSpPr>
          <a:xfrm>
            <a:off x="-22" y="-324543"/>
            <a:ext cx="3068579" cy="1910875"/>
            <a:chOff x="-32" y="-215963"/>
            <a:chExt cx="2163561" cy="1347300"/>
          </a:xfrm>
        </p:grpSpPr>
        <p:sp>
          <p:nvSpPr>
            <p:cNvPr id="46" name="Shape 46"/>
            <p:cNvSpPr/>
            <p:nvPr/>
          </p:nvSpPr>
          <p:spPr>
            <a:xfrm rot="-1591408" flipH="1">
              <a:off x="1362168" y="-63166"/>
              <a:ext cx="205102" cy="509980"/>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48" name="Shape 48"/>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49" name="Shape 49"/>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50" name="Shape 50"/>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51"/>
        <p:cNvGrpSpPr/>
        <p:nvPr/>
      </p:nvGrpSpPr>
      <p:grpSpPr>
        <a:xfrm>
          <a:off x="0" y="0"/>
          <a:ext cx="0" cy="0"/>
          <a:chOff x="0" y="0"/>
          <a:chExt cx="0" cy="0"/>
        </a:xfrm>
      </p:grpSpPr>
      <p:grpSp>
        <p:nvGrpSpPr>
          <p:cNvPr id="52" name="Shape 52"/>
          <p:cNvGrpSpPr/>
          <p:nvPr/>
        </p:nvGrpSpPr>
        <p:grpSpPr>
          <a:xfrm>
            <a:off x="6172200" y="2656117"/>
            <a:ext cx="2971754" cy="2886150"/>
            <a:chOff x="6172200" y="2656117"/>
            <a:chExt cx="2971754" cy="2886150"/>
          </a:xfrm>
        </p:grpSpPr>
        <p:sp>
          <p:nvSpPr>
            <p:cNvPr id="53" name="Shape 53"/>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58" name="Shape 58"/>
          <p:cNvGrpSpPr/>
          <p:nvPr/>
        </p:nvGrpSpPr>
        <p:grpSpPr>
          <a:xfrm>
            <a:off x="-32" y="-228026"/>
            <a:ext cx="2163561" cy="1347300"/>
            <a:chOff x="-32" y="-215963"/>
            <a:chExt cx="2163561" cy="1347300"/>
          </a:xfrm>
        </p:grpSpPr>
        <p:sp>
          <p:nvSpPr>
            <p:cNvPr id="59" name="Shape 59"/>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60" name="Shape 60"/>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61" name="Shape 61"/>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62" name="Shape 62"/>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63" name="Shape 63"/>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64" name="Shape 64"/>
          <p:cNvSpPr txBox="1">
            <a:spLocks noGrp="1"/>
          </p:cNvSpPr>
          <p:nvPr>
            <p:ph type="title"/>
          </p:nvPr>
        </p:nvSpPr>
        <p:spPr>
          <a:xfrm>
            <a:off x="1031425" y="1149725"/>
            <a:ext cx="5760300" cy="680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5" name="Shape 65"/>
          <p:cNvSpPr txBox="1">
            <a:spLocks noGrp="1"/>
          </p:cNvSpPr>
          <p:nvPr>
            <p:ph type="body" idx="1"/>
          </p:nvPr>
        </p:nvSpPr>
        <p:spPr>
          <a:xfrm>
            <a:off x="1031425" y="1777125"/>
            <a:ext cx="5760300" cy="2521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66"/>
        <p:cNvGrpSpPr/>
        <p:nvPr/>
      </p:nvGrpSpPr>
      <p:grpSpPr>
        <a:xfrm>
          <a:off x="0" y="0"/>
          <a:ext cx="0" cy="0"/>
          <a:chOff x="0" y="0"/>
          <a:chExt cx="0" cy="0"/>
        </a:xfrm>
      </p:grpSpPr>
      <p:grpSp>
        <p:nvGrpSpPr>
          <p:cNvPr id="67" name="Shape 67"/>
          <p:cNvGrpSpPr/>
          <p:nvPr/>
        </p:nvGrpSpPr>
        <p:grpSpPr>
          <a:xfrm>
            <a:off x="6172200" y="2656117"/>
            <a:ext cx="2971754" cy="2886150"/>
            <a:chOff x="6172200" y="2656117"/>
            <a:chExt cx="2971754" cy="2886150"/>
          </a:xfrm>
        </p:grpSpPr>
        <p:sp>
          <p:nvSpPr>
            <p:cNvPr id="68" name="Shape 68"/>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69" name="Shape 69"/>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70" name="Shape 70"/>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73" name="Shape 73"/>
          <p:cNvGrpSpPr/>
          <p:nvPr/>
        </p:nvGrpSpPr>
        <p:grpSpPr>
          <a:xfrm>
            <a:off x="-32" y="-228026"/>
            <a:ext cx="2163561" cy="1347300"/>
            <a:chOff x="-32" y="-215963"/>
            <a:chExt cx="2163561" cy="1347300"/>
          </a:xfrm>
        </p:grpSpPr>
        <p:sp>
          <p:nvSpPr>
            <p:cNvPr id="74" name="Shape 74"/>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76" name="Shape 76"/>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77" name="Shape 77"/>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78" name="Shape 78"/>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79" name="Shape 79"/>
          <p:cNvSpPr txBox="1">
            <a:spLocks noGrp="1"/>
          </p:cNvSpPr>
          <p:nvPr>
            <p:ph type="title"/>
          </p:nvPr>
        </p:nvSpPr>
        <p:spPr>
          <a:xfrm>
            <a:off x="1031425" y="1149725"/>
            <a:ext cx="5760300" cy="680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0" name="Shape 80"/>
          <p:cNvSpPr txBox="1">
            <a:spLocks noGrp="1"/>
          </p:cNvSpPr>
          <p:nvPr>
            <p:ph type="body" idx="1"/>
          </p:nvPr>
        </p:nvSpPr>
        <p:spPr>
          <a:xfrm>
            <a:off x="1031425" y="1860875"/>
            <a:ext cx="2796000" cy="30648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81" name="Shape 81"/>
          <p:cNvSpPr txBox="1">
            <a:spLocks noGrp="1"/>
          </p:cNvSpPr>
          <p:nvPr>
            <p:ph type="body" idx="2"/>
          </p:nvPr>
        </p:nvSpPr>
        <p:spPr>
          <a:xfrm>
            <a:off x="3995772" y="1860875"/>
            <a:ext cx="2796000" cy="30648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9"/>
        <p:cNvGrpSpPr/>
        <p:nvPr/>
      </p:nvGrpSpPr>
      <p:grpSpPr>
        <a:xfrm>
          <a:off x="0" y="0"/>
          <a:ext cx="0" cy="0"/>
          <a:chOff x="0" y="0"/>
          <a:chExt cx="0" cy="0"/>
        </a:xfrm>
      </p:grpSpPr>
      <p:grpSp>
        <p:nvGrpSpPr>
          <p:cNvPr id="100" name="Shape 100"/>
          <p:cNvGrpSpPr/>
          <p:nvPr/>
        </p:nvGrpSpPr>
        <p:grpSpPr>
          <a:xfrm>
            <a:off x="6172200" y="2656117"/>
            <a:ext cx="2971754" cy="2886150"/>
            <a:chOff x="6172200" y="2656117"/>
            <a:chExt cx="2971754" cy="2886150"/>
          </a:xfrm>
        </p:grpSpPr>
        <p:sp>
          <p:nvSpPr>
            <p:cNvPr id="101" name="Shape 101"/>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02" name="Shape 102"/>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03" name="Shape 103"/>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04" name="Shape 104"/>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05" name="Shape 105"/>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06" name="Shape 106"/>
          <p:cNvGrpSpPr/>
          <p:nvPr/>
        </p:nvGrpSpPr>
        <p:grpSpPr>
          <a:xfrm>
            <a:off x="-32" y="-228026"/>
            <a:ext cx="2163561" cy="1347300"/>
            <a:chOff x="-32" y="-215963"/>
            <a:chExt cx="2163561" cy="1347300"/>
          </a:xfrm>
        </p:grpSpPr>
        <p:sp>
          <p:nvSpPr>
            <p:cNvPr id="107" name="Shape 107"/>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08" name="Shape 108"/>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09" name="Shape 109"/>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10" name="Shape 110"/>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11" name="Shape 111"/>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12" name="Shape 112"/>
          <p:cNvSpPr txBox="1">
            <a:spLocks noGrp="1"/>
          </p:cNvSpPr>
          <p:nvPr>
            <p:ph type="title"/>
          </p:nvPr>
        </p:nvSpPr>
        <p:spPr>
          <a:xfrm>
            <a:off x="1031425" y="1149725"/>
            <a:ext cx="5760300" cy="680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7"/>
        <p:cNvGrpSpPr/>
        <p:nvPr/>
      </p:nvGrpSpPr>
      <p:grpSpPr>
        <a:xfrm>
          <a:off x="0" y="0"/>
          <a:ext cx="0" cy="0"/>
          <a:chOff x="0" y="0"/>
          <a:chExt cx="0" cy="0"/>
        </a:xfrm>
      </p:grpSpPr>
      <p:grpSp>
        <p:nvGrpSpPr>
          <p:cNvPr id="128" name="Shape 128"/>
          <p:cNvGrpSpPr/>
          <p:nvPr/>
        </p:nvGrpSpPr>
        <p:grpSpPr>
          <a:xfrm>
            <a:off x="6172200" y="2656117"/>
            <a:ext cx="2971754" cy="2886150"/>
            <a:chOff x="6172200" y="2656117"/>
            <a:chExt cx="2971754" cy="2886150"/>
          </a:xfrm>
        </p:grpSpPr>
        <p:sp>
          <p:nvSpPr>
            <p:cNvPr id="129" name="Shape 129"/>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30" name="Shape 130"/>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31" name="Shape 131"/>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32" name="Shape 132"/>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33" name="Shape 133"/>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34" name="Shape 134"/>
          <p:cNvGrpSpPr/>
          <p:nvPr/>
        </p:nvGrpSpPr>
        <p:grpSpPr>
          <a:xfrm>
            <a:off x="-32" y="-228026"/>
            <a:ext cx="2163561" cy="1347300"/>
            <a:chOff x="-32" y="-215963"/>
            <a:chExt cx="2163561" cy="1347300"/>
          </a:xfrm>
        </p:grpSpPr>
        <p:sp>
          <p:nvSpPr>
            <p:cNvPr id="135" name="Shape 135"/>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36" name="Shape 136"/>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37" name="Shape 137"/>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38" name="Shape 138"/>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39" name="Shape 139"/>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ransparent Shapes">
    <p:bg>
      <p:bgPr>
        <a:solidFill>
          <a:srgbClr val="3796BF"/>
        </a:solidFill>
        <a:effectLst/>
      </p:bgPr>
    </p:bg>
    <p:spTree>
      <p:nvGrpSpPr>
        <p:cNvPr id="1" name="Shape 140"/>
        <p:cNvGrpSpPr/>
        <p:nvPr/>
      </p:nvGrpSpPr>
      <p:grpSpPr>
        <a:xfrm>
          <a:off x="0" y="0"/>
          <a:ext cx="0" cy="0"/>
          <a:chOff x="0" y="0"/>
          <a:chExt cx="0" cy="0"/>
        </a:xfrm>
      </p:grpSpPr>
      <p:grpSp>
        <p:nvGrpSpPr>
          <p:cNvPr id="141" name="Shape 141"/>
          <p:cNvGrpSpPr/>
          <p:nvPr/>
        </p:nvGrpSpPr>
        <p:grpSpPr>
          <a:xfrm>
            <a:off x="6172200" y="2656117"/>
            <a:ext cx="2971754" cy="2886150"/>
            <a:chOff x="6172200" y="2656117"/>
            <a:chExt cx="2971754" cy="2886150"/>
          </a:xfrm>
        </p:grpSpPr>
        <p:sp>
          <p:nvSpPr>
            <p:cNvPr id="142" name="Shape 142"/>
            <p:cNvSpPr/>
            <p:nvPr/>
          </p:nvSpPr>
          <p:spPr>
            <a:xfrm rot="9208626" flipH="1">
              <a:off x="6704903" y="4110434"/>
              <a:ext cx="484232" cy="1204006"/>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3" name="Shape 143"/>
            <p:cNvSpPr/>
            <p:nvPr/>
          </p:nvSpPr>
          <p:spPr>
            <a:xfrm rot="9208633" flipH="1">
              <a:off x="7804300" y="3279012"/>
              <a:ext cx="877623" cy="2182136"/>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4" name="Shape 144"/>
            <p:cNvSpPr/>
            <p:nvPr/>
          </p:nvSpPr>
          <p:spPr>
            <a:xfrm rot="9208606" flipH="1">
              <a:off x="7481789" y="4276912"/>
              <a:ext cx="408796" cy="1016449"/>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5" name="Shape 145"/>
            <p:cNvSpPr/>
            <p:nvPr/>
          </p:nvSpPr>
          <p:spPr>
            <a:xfrm rot="9208678" flipH="1">
              <a:off x="6287617" y="4657701"/>
              <a:ext cx="229659" cy="571018"/>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6" name="Shape 146"/>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grpSp>
        <p:nvGrpSpPr>
          <p:cNvPr id="147" name="Shape 147"/>
          <p:cNvGrpSpPr/>
          <p:nvPr/>
        </p:nvGrpSpPr>
        <p:grpSpPr>
          <a:xfrm>
            <a:off x="-32" y="-228026"/>
            <a:ext cx="2163561" cy="1347300"/>
            <a:chOff x="-32" y="-215963"/>
            <a:chExt cx="2163561" cy="1347300"/>
          </a:xfrm>
        </p:grpSpPr>
        <p:sp>
          <p:nvSpPr>
            <p:cNvPr id="148" name="Shape 148"/>
            <p:cNvSpPr/>
            <p:nvPr/>
          </p:nvSpPr>
          <p:spPr>
            <a:xfrm rot="-1591408" flipH="1">
              <a:off x="1362168" y="-63166"/>
              <a:ext cx="205102" cy="509980"/>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9" name="Shape 149"/>
            <p:cNvSpPr/>
            <p:nvPr/>
          </p:nvSpPr>
          <p:spPr>
            <a:xfrm rot="-1591371" flipH="1">
              <a:off x="239462" y="-151890"/>
              <a:ext cx="434753" cy="1080979"/>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50" name="Shape 150"/>
            <p:cNvSpPr/>
            <p:nvPr/>
          </p:nvSpPr>
          <p:spPr>
            <a:xfrm rot="-1591339" flipH="1">
              <a:off x="892400" y="-169346"/>
              <a:ext cx="504373" cy="1254067"/>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51" name="Shape 151"/>
            <p:cNvSpPr/>
            <p:nvPr/>
          </p:nvSpPr>
          <p:spPr>
            <a:xfrm rot="-1591322" flipH="1">
              <a:off x="1818452" y="-76291"/>
              <a:ext cx="229659" cy="571018"/>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52" name="Shape 152"/>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31425" y="1149725"/>
            <a:ext cx="5760300" cy="680700"/>
          </a:xfrm>
          <a:prstGeom prst="rect">
            <a:avLst/>
          </a:prstGeom>
          <a:noFill/>
          <a:ln>
            <a:noFill/>
          </a:ln>
        </p:spPr>
        <p:txBody>
          <a:bodyPr lIns="91425" tIns="91425" rIns="91425" bIns="91425" anchor="b" anchorCtr="0"/>
          <a:lstStyle>
            <a:lvl1pPr lvl="0">
              <a:spcBef>
                <a:spcPts val="0"/>
              </a:spcBef>
              <a:buClr>
                <a:srgbClr val="3796BF"/>
              </a:buClr>
              <a:buSzPct val="100000"/>
              <a:buFont typeface="Oswald"/>
              <a:buNone/>
              <a:defRPr sz="3000" b="1">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1031425" y="1777125"/>
            <a:ext cx="5760300" cy="2521200"/>
          </a:xfrm>
          <a:prstGeom prst="rect">
            <a:avLst/>
          </a:prstGeom>
          <a:noFill/>
          <a:ln>
            <a:noFill/>
          </a:ln>
        </p:spPr>
        <p:txBody>
          <a:bodyPr lIns="91425" tIns="91425" rIns="91425" bIns="91425" anchor="t" anchorCtr="0"/>
          <a:lstStyle>
            <a:lvl1pPr lvl="0">
              <a:spcBef>
                <a:spcPts val="600"/>
              </a:spcBef>
              <a:buClr>
                <a:srgbClr val="4BB5D9"/>
              </a:buClr>
              <a:buSzPct val="100000"/>
              <a:buFont typeface="Roboto Condensed"/>
              <a:buChar char="»"/>
              <a:defRPr sz="2000">
                <a:solidFill>
                  <a:srgbClr val="607896"/>
                </a:solidFill>
                <a:latin typeface="Roboto Condensed"/>
                <a:ea typeface="Roboto Condensed"/>
                <a:cs typeface="Roboto Condensed"/>
                <a:sym typeface="Roboto Condensed"/>
              </a:defRPr>
            </a:lvl1pPr>
            <a:lvl2pPr lvl="1">
              <a:spcBef>
                <a:spcPts val="480"/>
              </a:spcBef>
              <a:buClr>
                <a:srgbClr val="4BB5D9"/>
              </a:buClr>
              <a:buSzPct val="100000"/>
              <a:buFont typeface="Roboto Condensed"/>
              <a:buChar char="⋄"/>
              <a:defRPr sz="2000">
                <a:solidFill>
                  <a:srgbClr val="607896"/>
                </a:solidFill>
                <a:latin typeface="Roboto Condensed"/>
                <a:ea typeface="Roboto Condensed"/>
                <a:cs typeface="Roboto Condensed"/>
                <a:sym typeface="Roboto Condensed"/>
              </a:defRPr>
            </a:lvl2pPr>
            <a:lvl3pPr lvl="2">
              <a:spcBef>
                <a:spcPts val="48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3pPr>
            <a:lvl4pPr lvl="3">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4pPr>
            <a:lvl5pPr lvl="4">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5pPr>
            <a:lvl6pPr lvl="5">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6pPr>
            <a:lvl7pPr lvl="6">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7pPr>
            <a:lvl8pPr lvl="7">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8pPr>
            <a:lvl9pPr lvl="8">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26.xml"/><Relationship Id="rId18" Type="http://schemas.openxmlformats.org/officeDocument/2006/relationships/slide" Target="slide31.xml"/><Relationship Id="rId3" Type="http://schemas.openxmlformats.org/officeDocument/2006/relationships/image" Target="../media/image7.png"/><Relationship Id="rId21" Type="http://schemas.openxmlformats.org/officeDocument/2006/relationships/slide" Target="slide32.xml"/><Relationship Id="rId7" Type="http://schemas.openxmlformats.org/officeDocument/2006/relationships/slide" Target="slide20.xml"/><Relationship Id="rId12" Type="http://schemas.openxmlformats.org/officeDocument/2006/relationships/slide" Target="slide25.xml"/><Relationship Id="rId17" Type="http://schemas.openxmlformats.org/officeDocument/2006/relationships/slide" Target="slide30.xml"/><Relationship Id="rId2" Type="http://schemas.openxmlformats.org/officeDocument/2006/relationships/notesSlide" Target="../notesSlides/notesSlide8.xml"/><Relationship Id="rId16" Type="http://schemas.openxmlformats.org/officeDocument/2006/relationships/slide" Target="slide29.xml"/><Relationship Id="rId20"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24.xml"/><Relationship Id="rId5" Type="http://schemas.openxmlformats.org/officeDocument/2006/relationships/image" Target="../media/image4.png"/><Relationship Id="rId15" Type="http://schemas.openxmlformats.org/officeDocument/2006/relationships/slide" Target="slide28.xml"/><Relationship Id="rId23" Type="http://schemas.openxmlformats.org/officeDocument/2006/relationships/slide" Target="slide17.xml"/><Relationship Id="rId10" Type="http://schemas.openxmlformats.org/officeDocument/2006/relationships/slide" Target="slide23.xml"/><Relationship Id="rId19" Type="http://schemas.openxmlformats.org/officeDocument/2006/relationships/slide" Target="slide15.xml"/><Relationship Id="rId4" Type="http://schemas.openxmlformats.org/officeDocument/2006/relationships/slide" Target="slide16.xml"/><Relationship Id="rId9" Type="http://schemas.openxmlformats.org/officeDocument/2006/relationships/slide" Target="slide22.xml"/><Relationship Id="rId14" Type="http://schemas.openxmlformats.org/officeDocument/2006/relationships/slide" Target="slide27.xml"/><Relationship Id="rId22" Type="http://schemas.openxmlformats.org/officeDocument/2006/relationships/slide" Target="slide1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3.png"/><Relationship Id="rId7"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4.png"/><Relationship Id="rId4" Type="http://schemas.openxmlformats.org/officeDocument/2006/relationships/slide" Target="slide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6.xml"/><Relationship Id="rId7" Type="http://schemas.openxmlformats.org/officeDocument/2006/relationships/slide" Target="slide39.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38.xml"/><Relationship Id="rId11" Type="http://schemas.openxmlformats.org/officeDocument/2006/relationships/slide" Target="slide43.xml"/><Relationship Id="rId5" Type="http://schemas.openxmlformats.org/officeDocument/2006/relationships/slide" Target="slide37.xml"/><Relationship Id="rId10" Type="http://schemas.openxmlformats.org/officeDocument/2006/relationships/slide" Target="slide42.xml"/><Relationship Id="rId4" Type="http://schemas.openxmlformats.org/officeDocument/2006/relationships/image" Target="../media/image4.png"/><Relationship Id="rId9" Type="http://schemas.openxmlformats.org/officeDocument/2006/relationships/slide" Target="slide4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56.xml"/><Relationship Id="rId18" Type="http://schemas.openxmlformats.org/officeDocument/2006/relationships/slide" Target="slide61.xml"/><Relationship Id="rId3" Type="http://schemas.openxmlformats.org/officeDocument/2006/relationships/slide" Target="slide46.xml"/><Relationship Id="rId21" Type="http://schemas.openxmlformats.org/officeDocument/2006/relationships/slide" Target="slide64.xml"/><Relationship Id="rId7" Type="http://schemas.openxmlformats.org/officeDocument/2006/relationships/slide" Target="slide50.xml"/><Relationship Id="rId12" Type="http://schemas.openxmlformats.org/officeDocument/2006/relationships/slide" Target="slide55.xml"/><Relationship Id="rId17" Type="http://schemas.openxmlformats.org/officeDocument/2006/relationships/slide" Target="slide60.xml"/><Relationship Id="rId2" Type="http://schemas.openxmlformats.org/officeDocument/2006/relationships/slide" Target="slide45.xml"/><Relationship Id="rId16" Type="http://schemas.openxmlformats.org/officeDocument/2006/relationships/slide" Target="slide59.xml"/><Relationship Id="rId20" Type="http://schemas.openxmlformats.org/officeDocument/2006/relationships/slide" Target="slide63.xml"/><Relationship Id="rId1" Type="http://schemas.openxmlformats.org/officeDocument/2006/relationships/slideLayout" Target="../slideLayouts/slideLayout7.xml"/><Relationship Id="rId6" Type="http://schemas.openxmlformats.org/officeDocument/2006/relationships/slide" Target="slide49.xml"/><Relationship Id="rId11" Type="http://schemas.openxmlformats.org/officeDocument/2006/relationships/slide" Target="slide54.xml"/><Relationship Id="rId5" Type="http://schemas.openxmlformats.org/officeDocument/2006/relationships/slide" Target="slide48.xml"/><Relationship Id="rId15" Type="http://schemas.openxmlformats.org/officeDocument/2006/relationships/slide" Target="slide58.xml"/><Relationship Id="rId23" Type="http://schemas.openxmlformats.org/officeDocument/2006/relationships/slide" Target="slide66.xml"/><Relationship Id="rId10" Type="http://schemas.openxmlformats.org/officeDocument/2006/relationships/slide" Target="slide53.xml"/><Relationship Id="rId19" Type="http://schemas.openxmlformats.org/officeDocument/2006/relationships/slide" Target="slide62.xml"/><Relationship Id="rId4" Type="http://schemas.openxmlformats.org/officeDocument/2006/relationships/slide" Target="slide47.xml"/><Relationship Id="rId9" Type="http://schemas.openxmlformats.org/officeDocument/2006/relationships/slide" Target="slide52.xml"/><Relationship Id="rId14" Type="http://schemas.openxmlformats.org/officeDocument/2006/relationships/slide" Target="slide57.xml"/><Relationship Id="rId22" Type="http://schemas.openxmlformats.org/officeDocument/2006/relationships/slide" Target="slide65.xml"/></Relationships>
</file>

<file path=ppt/slides/_rels/slide4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hyperlink" Target="http://www.transparencia.gob.sv/institutions/dgc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6.png"/><Relationship Id="rId7"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image" Target="../media/image4.png"/><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9" name="Shape 157"/>
          <p:cNvSpPr txBox="1">
            <a:spLocks/>
          </p:cNvSpPr>
          <p:nvPr/>
        </p:nvSpPr>
        <p:spPr>
          <a:xfrm>
            <a:off x="1187624" y="483518"/>
            <a:ext cx="6768752" cy="1008112"/>
          </a:xfrm>
          <a:prstGeom prst="rect">
            <a:avLst/>
          </a:prstGeom>
          <a:noFill/>
          <a:ln>
            <a:noFill/>
          </a:ln>
          <a:effectLst>
            <a:outerShdw blurRad="50800" dist="38100" dir="2400000" algn="ctr" rotWithShape="0">
              <a:schemeClr val="bg1">
                <a:lumMod val="50000"/>
              </a:schemeClr>
            </a:outerShdw>
          </a:effectLst>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ct val="100000"/>
              <a:buFont typeface="Oswald"/>
              <a:buNone/>
              <a:defRPr sz="3000" b="1" i="0" u="none" strike="noStrike" cap="none">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pPr algn="ctr"/>
            <a:r>
              <a:rPr lang="es-SV" sz="3200" dirty="0" smtClean="0">
                <a:solidFill>
                  <a:schemeClr val="tx1">
                    <a:lumMod val="95000"/>
                    <a:lumOff val="5000"/>
                  </a:schemeClr>
                </a:solidFill>
              </a:rPr>
              <a:t>Dirección General de Centros Penales</a:t>
            </a:r>
            <a:r>
              <a:rPr lang="es-SV" sz="3200" dirty="0" smtClean="0">
                <a:solidFill>
                  <a:schemeClr val="bg2">
                    <a:lumMod val="50000"/>
                  </a:schemeClr>
                </a:solidFill>
              </a:rPr>
              <a:t/>
            </a:r>
            <a:br>
              <a:rPr lang="es-SV" sz="3200" dirty="0" smtClean="0">
                <a:solidFill>
                  <a:schemeClr val="bg2">
                    <a:lumMod val="50000"/>
                  </a:schemeClr>
                </a:solidFill>
              </a:rPr>
            </a:br>
            <a:r>
              <a:rPr lang="es-SV" sz="2400" dirty="0" smtClean="0">
                <a:solidFill>
                  <a:schemeClr val="bg2">
                    <a:lumMod val="75000"/>
                  </a:schemeClr>
                </a:solidFill>
              </a:rPr>
              <a:t>Estructura Organizativa</a:t>
            </a:r>
            <a:endParaRPr lang="es-SV" sz="2400" dirty="0">
              <a:solidFill>
                <a:schemeClr val="bg2">
                  <a:lumMod val="75000"/>
                </a:schemeClr>
              </a:solidFill>
            </a:endParaRPr>
          </a:p>
        </p:txBody>
      </p:sp>
      <p:sp>
        <p:nvSpPr>
          <p:cNvPr id="10" name="Shape 157"/>
          <p:cNvSpPr txBox="1">
            <a:spLocks/>
          </p:cNvSpPr>
          <p:nvPr/>
        </p:nvSpPr>
        <p:spPr>
          <a:xfrm>
            <a:off x="763960" y="1635646"/>
            <a:ext cx="7624464" cy="684076"/>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2800" dirty="0" smtClean="0">
                <a:solidFill>
                  <a:srgbClr val="002F5F"/>
                </a:solidFill>
              </a:rPr>
              <a:t>UNIDAD DE ACCESO A LA INFORMACION PUBLICA</a:t>
            </a:r>
            <a:endParaRPr lang="es-SV" sz="2800" dirty="0">
              <a:solidFill>
                <a:srgbClr val="002F5F"/>
              </a:solidFill>
            </a:endParaRP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048" y="2643757"/>
            <a:ext cx="2592288" cy="15439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30"/>
          <p:cNvSpPr/>
          <p:nvPr/>
        </p:nvSpPr>
        <p:spPr>
          <a:xfrm>
            <a:off x="395536" y="51470"/>
            <a:ext cx="8282075" cy="4968552"/>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Paracentral. </a:t>
            </a:r>
          </a:p>
          <a:p>
            <a:pPr marL="285750" lvl="0" indent="-285750" algn="ctr">
              <a:buFont typeface="Wingdings" pitchFamily="2" charset="2"/>
              <a:buChar char="q"/>
            </a:pPr>
            <a:endParaRPr lang="es-SV" b="1" dirty="0">
              <a:solidFill>
                <a:schemeClr val="tx1">
                  <a:lumMod val="65000"/>
                  <a:lumOff val="35000"/>
                </a:schemeClr>
              </a:solidFill>
              <a:latin typeface="Oswald" charset="0"/>
            </a:endParaRPr>
          </a:p>
          <a:p>
            <a:pPr lvl="0" algn="ctr"/>
            <a:endParaRPr lang="es-SV" b="1" dirty="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6		Personal Masculino: 3</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382718" y="267494"/>
            <a:ext cx="700570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es-SV" sz="1400" b="1" dirty="0" smtClean="0">
                <a:solidFill>
                  <a:schemeClr val="tx1">
                    <a:lumMod val="65000"/>
                    <a:lumOff val="35000"/>
                  </a:schemeClr>
                </a:solidFill>
                <a:effectLst>
                  <a:outerShdw blurRad="38100" dist="38100" dir="2700000" algn="tl">
                    <a:srgbClr val="000000">
                      <a:alpha val="43137"/>
                    </a:srgbClr>
                  </a:outerShdw>
                </a:effectLst>
              </a:rPr>
              <a:t>Lic. Jesús Crespín Campos. Director del Consejo Criminológico Regional Paracentral</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708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30"/>
          <p:cNvSpPr/>
          <p:nvPr/>
        </p:nvSpPr>
        <p:spPr>
          <a:xfrm>
            <a:off x="395536" y="195486"/>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Oriental. </a:t>
            </a:r>
          </a:p>
          <a:p>
            <a:pPr marL="285750" lvl="0" indent="-285750" algn="ctr">
              <a:buFont typeface="Wingdings" pitchFamily="2" charset="2"/>
              <a:buChar char="q"/>
            </a:pPr>
            <a:endParaRPr lang="es-SV" b="1" dirty="0">
              <a:solidFill>
                <a:schemeClr val="tx1">
                  <a:lumMod val="65000"/>
                  <a:lumOff val="35000"/>
                </a:schemeClr>
              </a:solidFill>
              <a:latin typeface="Oswald" charset="0"/>
            </a:endParaRPr>
          </a:p>
          <a:p>
            <a:pPr marL="285750" lvl="0" indent="-285750" algn="ctr">
              <a:buFont typeface="Wingdings" pitchFamily="2" charset="2"/>
              <a:buChar char="q"/>
            </a:pPr>
            <a:endParaRPr lang="es-SV" b="1" dirty="0" smtClean="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5		Personal Masculino: 3</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6" name="5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229"/>
          <p:cNvSpPr txBox="1">
            <a:spLocks/>
          </p:cNvSpPr>
          <p:nvPr/>
        </p:nvSpPr>
        <p:spPr>
          <a:xfrm>
            <a:off x="1043608" y="267494"/>
            <a:ext cx="714972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es-SV" sz="1400" b="1" dirty="0" smtClean="0">
                <a:solidFill>
                  <a:schemeClr val="tx1">
                    <a:lumMod val="65000"/>
                    <a:lumOff val="35000"/>
                  </a:schemeClr>
                </a:solidFill>
                <a:effectLst>
                  <a:outerShdw blurRad="38100" dist="38100" dir="2700000" algn="tl">
                    <a:srgbClr val="000000">
                      <a:alpha val="43137"/>
                    </a:srgbClr>
                  </a:outerShdw>
                </a:effectLst>
              </a:rPr>
              <a:t>Licda. María Elizabeth Ruiz de Flores. Directora del Consejo Criminológico Regional Paracentral</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2382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30"/>
          <p:cNvSpPr/>
          <p:nvPr/>
        </p:nvSpPr>
        <p:spPr>
          <a:xfrm>
            <a:off x="395536" y="267494"/>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Occidental. </a:t>
            </a:r>
          </a:p>
          <a:p>
            <a:pPr marL="285750" lvl="0" indent="-285750" algn="ctr">
              <a:buFont typeface="Wingdings" pitchFamily="2" charset="2"/>
              <a:buChar char="q"/>
            </a:pPr>
            <a:endParaRPr lang="es-SV" b="1" dirty="0">
              <a:solidFill>
                <a:schemeClr val="tx1">
                  <a:lumMod val="65000"/>
                  <a:lumOff val="35000"/>
                </a:schemeClr>
              </a:solidFill>
              <a:latin typeface="Oswald" charset="0"/>
            </a:endParaRPr>
          </a:p>
          <a:p>
            <a:pPr marL="285750" lvl="0" indent="-285750" algn="ctr">
              <a:buFont typeface="Wingdings" pitchFamily="2" charset="2"/>
              <a:buChar char="q"/>
            </a:pPr>
            <a:endParaRPr lang="es-SV" b="1" dirty="0" smtClean="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4		Personal Masculino: 3</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115616" y="267494"/>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es-SV" sz="1400" b="1" dirty="0" smtClean="0">
                <a:solidFill>
                  <a:schemeClr val="tx1">
                    <a:lumMod val="65000"/>
                    <a:lumOff val="35000"/>
                  </a:schemeClr>
                </a:solidFill>
                <a:effectLst>
                  <a:outerShdw blurRad="38100" dist="38100" dir="2700000" algn="tl">
                    <a:srgbClr val="000000">
                      <a:alpha val="43137"/>
                    </a:srgbClr>
                  </a:outerShdw>
                </a:effectLst>
              </a:rPr>
              <a:t>Lic</a:t>
            </a:r>
            <a:r>
              <a:rPr lang="es-SV" sz="1400" b="1" dirty="0">
                <a:solidFill>
                  <a:schemeClr val="tx1">
                    <a:lumMod val="65000"/>
                    <a:lumOff val="35000"/>
                  </a:schemeClr>
                </a:solidFill>
                <a:effectLst>
                  <a:outerShdw blurRad="38100" dist="38100" dir="2700000" algn="tl">
                    <a:srgbClr val="000000">
                      <a:alpha val="43137"/>
                    </a:srgbClr>
                  </a:outerShdw>
                </a:effectLst>
              </a:rPr>
              <a:t>. Cesar Eduardo Ramírez Rodríguez. </a:t>
            </a:r>
            <a:r>
              <a:rPr lang="es-SV" sz="1400" b="1" dirty="0" smtClean="0">
                <a:solidFill>
                  <a:schemeClr val="tx1">
                    <a:lumMod val="65000"/>
                    <a:lumOff val="35000"/>
                  </a:schemeClr>
                </a:solidFill>
                <a:effectLst>
                  <a:outerShdw blurRad="38100" dist="38100" dir="2700000" algn="tl">
                    <a:srgbClr val="000000">
                      <a:alpha val="43137"/>
                    </a:srgbClr>
                  </a:outerShdw>
                </a:effectLst>
              </a:rPr>
              <a:t>Director </a:t>
            </a:r>
            <a:r>
              <a:rPr lang="es-SV" sz="1400" b="1" dirty="0" smtClean="0">
                <a:solidFill>
                  <a:schemeClr val="tx1">
                    <a:lumMod val="65000"/>
                    <a:lumOff val="35000"/>
                  </a:schemeClr>
                </a:solidFill>
                <a:effectLst>
                  <a:outerShdw blurRad="38100" dist="38100" dir="2700000" algn="tl">
                    <a:srgbClr val="000000">
                      <a:alpha val="43137"/>
                    </a:srgbClr>
                  </a:outerShdw>
                </a:effectLst>
              </a:rPr>
              <a:t>del Consejo Criminológico Regional Paracentral</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3667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1995686"/>
            <a:ext cx="9252520" cy="1512168"/>
          </a:xfrm>
          <a:prstGeom prst="rect">
            <a:avLst/>
          </a:prstGeom>
        </p:spPr>
      </p:pic>
      <p:sp>
        <p:nvSpPr>
          <p:cNvPr id="170" name="Shape 170"/>
          <p:cNvSpPr txBox="1">
            <a:spLocks noGrp="1"/>
          </p:cNvSpPr>
          <p:nvPr>
            <p:ph type="ctrTitle" idx="4294967295"/>
          </p:nvPr>
        </p:nvSpPr>
        <p:spPr>
          <a:xfrm>
            <a:off x="3089548" y="72008"/>
            <a:ext cx="2880320" cy="915566"/>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3</a:t>
            </a:r>
            <a:endParaRPr lang="en" sz="6000" dirty="0">
              <a:solidFill>
                <a:srgbClr val="FF9900"/>
              </a:solidFill>
            </a:endParaRPr>
          </a:p>
        </p:txBody>
      </p:sp>
      <p:sp>
        <p:nvSpPr>
          <p:cNvPr id="3" name="2 Rectángulo"/>
          <p:cNvSpPr/>
          <p:nvPr/>
        </p:nvSpPr>
        <p:spPr>
          <a:xfrm>
            <a:off x="2627784" y="1923678"/>
            <a:ext cx="817137"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28" name="27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3312556"/>
            <a:ext cx="299065" cy="267306"/>
          </a:xfrm>
          <a:prstGeom prst="rect">
            <a:avLst/>
          </a:prstGeom>
        </p:spPr>
      </p:pic>
      <p:pic>
        <p:nvPicPr>
          <p:cNvPr id="10" name="9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4663" y="3312556"/>
            <a:ext cx="299065" cy="267306"/>
          </a:xfrm>
          <a:prstGeom prst="rect">
            <a:avLst/>
          </a:prstGeom>
        </p:spPr>
      </p:pic>
      <p:pic>
        <p:nvPicPr>
          <p:cNvPr id="12" name="11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752" y="3312556"/>
            <a:ext cx="299065" cy="267306"/>
          </a:xfrm>
          <a:prstGeom prst="rect">
            <a:avLst/>
          </a:prstGeom>
        </p:spPr>
      </p:pic>
      <p:pic>
        <p:nvPicPr>
          <p:cNvPr id="13" name="12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4783" y="3312556"/>
            <a:ext cx="299065" cy="267306"/>
          </a:xfrm>
          <a:prstGeom prst="rect">
            <a:avLst/>
          </a:prstGeom>
        </p:spPr>
      </p:pic>
      <p:pic>
        <p:nvPicPr>
          <p:cNvPr id="14" name="13 Imagen">
            <a:hlinkClick r:id="rId9"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9872" y="3312556"/>
            <a:ext cx="299065" cy="267306"/>
          </a:xfrm>
          <a:prstGeom prst="rect">
            <a:avLst/>
          </a:prstGeom>
        </p:spPr>
      </p:pic>
      <p:pic>
        <p:nvPicPr>
          <p:cNvPr id="15" name="14 Imagen">
            <a:hlinkClick r:id="rId10"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4903" y="3312556"/>
            <a:ext cx="299065" cy="267306"/>
          </a:xfrm>
          <a:prstGeom prst="rect">
            <a:avLst/>
          </a:prstGeom>
        </p:spPr>
      </p:pic>
      <p:pic>
        <p:nvPicPr>
          <p:cNvPr id="16" name="15 Imagen">
            <a:hlinkClick r:id="rId11"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0967" y="3312556"/>
            <a:ext cx="299065" cy="267306"/>
          </a:xfrm>
          <a:prstGeom prst="rect">
            <a:avLst/>
          </a:prstGeom>
        </p:spPr>
      </p:pic>
      <p:pic>
        <p:nvPicPr>
          <p:cNvPr id="17" name="16 Imagen">
            <a:hlinkClick r:id="rId12"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7031" y="3312556"/>
            <a:ext cx="299065" cy="267306"/>
          </a:xfrm>
          <a:prstGeom prst="rect">
            <a:avLst/>
          </a:prstGeom>
        </p:spPr>
      </p:pic>
      <p:pic>
        <p:nvPicPr>
          <p:cNvPr id="18" name="17 Imagen">
            <a:hlinkClick r:id="rId13"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1087" y="3312556"/>
            <a:ext cx="299065" cy="267306"/>
          </a:xfrm>
          <a:prstGeom prst="rect">
            <a:avLst/>
          </a:prstGeom>
        </p:spPr>
      </p:pic>
      <p:pic>
        <p:nvPicPr>
          <p:cNvPr id="19" name="18 Imagen">
            <a:hlinkClick r:id="rId1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6" y="3312556"/>
            <a:ext cx="299065" cy="267306"/>
          </a:xfrm>
          <a:prstGeom prst="rect">
            <a:avLst/>
          </a:prstGeom>
        </p:spPr>
      </p:pic>
      <p:pic>
        <p:nvPicPr>
          <p:cNvPr id="20" name="19 Imagen">
            <a:hlinkClick r:id="rId15"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1207" y="3312556"/>
            <a:ext cx="299065" cy="267306"/>
          </a:xfrm>
          <a:prstGeom prst="rect">
            <a:avLst/>
          </a:prstGeom>
        </p:spPr>
      </p:pic>
      <p:pic>
        <p:nvPicPr>
          <p:cNvPr id="21" name="20 Imagen">
            <a:hlinkClick r:id="rId1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7271" y="3312556"/>
            <a:ext cx="299065" cy="267306"/>
          </a:xfrm>
          <a:prstGeom prst="rect">
            <a:avLst/>
          </a:prstGeom>
        </p:spPr>
      </p:pic>
      <p:pic>
        <p:nvPicPr>
          <p:cNvPr id="23" name="22 Imagen">
            <a:hlinkClick r:id="rId1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1327" y="3312556"/>
            <a:ext cx="299065" cy="267306"/>
          </a:xfrm>
          <a:prstGeom prst="rect">
            <a:avLst/>
          </a:prstGeom>
        </p:spPr>
      </p:pic>
      <p:pic>
        <p:nvPicPr>
          <p:cNvPr id="24" name="23 Imagen">
            <a:hlinkClick r:id="rId1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5383" y="3312556"/>
            <a:ext cx="299065" cy="267306"/>
          </a:xfrm>
          <a:prstGeom prst="rect">
            <a:avLst/>
          </a:prstGeom>
        </p:spPr>
      </p:pic>
      <p:pic>
        <p:nvPicPr>
          <p:cNvPr id="25" name="24 Imagen">
            <a:hlinkClick r:id="rId19"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3055" y="2355726"/>
            <a:ext cx="299065" cy="267306"/>
          </a:xfrm>
          <a:prstGeom prst="rect">
            <a:avLst/>
          </a:prstGeom>
        </p:spPr>
      </p:pic>
      <p:pic>
        <p:nvPicPr>
          <p:cNvPr id="26" name="25 Imagen">
            <a:hlinkClick r:id="rId20"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8919" y="2355726"/>
            <a:ext cx="299065" cy="267306"/>
          </a:xfrm>
          <a:prstGeom prst="rect">
            <a:avLst/>
          </a:prstGeom>
        </p:spPr>
      </p:pic>
      <p:pic>
        <p:nvPicPr>
          <p:cNvPr id="27" name="26 Imagen">
            <a:hlinkClick r:id="rId21"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1447" y="3312556"/>
            <a:ext cx="299065" cy="267306"/>
          </a:xfrm>
          <a:prstGeom prst="rect">
            <a:avLst/>
          </a:prstGeom>
        </p:spPr>
      </p:pic>
      <p:pic>
        <p:nvPicPr>
          <p:cNvPr id="29" name="28 Imagen">
            <a:hlinkClick r:id="rId22"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3312556"/>
            <a:ext cx="299065" cy="267306"/>
          </a:xfrm>
          <a:prstGeom prst="rect">
            <a:avLst/>
          </a:prstGeom>
        </p:spPr>
      </p:pic>
      <p:pic>
        <p:nvPicPr>
          <p:cNvPr id="30" name="29 Imagen">
            <a:hlinkClick r:id="rId23"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0607" y="3312556"/>
            <a:ext cx="299065" cy="267306"/>
          </a:xfrm>
          <a:prstGeom prst="rect">
            <a:avLst/>
          </a:prstGeom>
        </p:spPr>
      </p:pic>
    </p:spTree>
    <p:extLst>
      <p:ext uri="{BB962C8B-B14F-4D97-AF65-F5344CB8AC3E}">
        <p14:creationId xmlns:p14="http://schemas.microsoft.com/office/powerpoint/2010/main" val="3492615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55576" y="267494"/>
            <a:ext cx="7632848"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Coordinación Mesas de la Esperanza. </a:t>
            </a: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 </a:t>
            </a:r>
          </a:p>
          <a:p>
            <a:pPr lvl="0"/>
            <a:r>
              <a:rPr lang="es-SV" sz="1800" dirty="0" smtClean="0">
                <a:solidFill>
                  <a:schemeClr val="accent1">
                    <a:lumMod val="75000"/>
                  </a:schemeClr>
                </a:solidFill>
                <a:latin typeface="Oswald" charset="0"/>
              </a:rPr>
              <a:t>Están </a:t>
            </a:r>
            <a:r>
              <a:rPr lang="es-SV" sz="1800" dirty="0">
                <a:solidFill>
                  <a:schemeClr val="accent1">
                    <a:lumMod val="75000"/>
                  </a:schemeClr>
                </a:solidFill>
                <a:latin typeface="Oswald" charset="0"/>
              </a:rPr>
              <a:t>conformadas por Representantes de los Privados de Libertad, los Directores de los Centros Penitenciarios, la Unidad de Derechos Humanos, el Inspector General y la Sub Dirección de Asuntos Jurídicos, con el propósito de generar un espacio mediante el cual la Dirección, los P</a:t>
            </a:r>
            <a:r>
              <a:rPr lang="es-SV" sz="1800" dirty="0" smtClean="0">
                <a:solidFill>
                  <a:schemeClr val="accent1">
                    <a:lumMod val="75000"/>
                  </a:schemeClr>
                </a:solidFill>
                <a:latin typeface="Oswald" charset="0"/>
              </a:rPr>
              <a:t>rivados de libertad y </a:t>
            </a:r>
            <a:r>
              <a:rPr lang="es-SV" sz="1800" dirty="0">
                <a:solidFill>
                  <a:schemeClr val="accent1">
                    <a:lumMod val="75000"/>
                  </a:schemeClr>
                </a:solidFill>
                <a:latin typeface="Oswald" charset="0"/>
              </a:rPr>
              <a:t>sus Familiares puedan transmitir sus necesidades a fin de que con la participación de los actores principales, puedan tomarse decisiones preventivas y correctivas que contribuyan con soluciones óptimas que garanticen una convivencia con armonía y justicia</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0			Personal Masculino: 4</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583668" y="627534"/>
            <a:ext cx="594066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smtClean="0">
                <a:solidFill>
                  <a:schemeClr val="accent1">
                    <a:lumMod val="75000"/>
                  </a:schemeClr>
                </a:solidFill>
                <a:effectLst>
                  <a:outerShdw blurRad="38100" dist="38100" dir="2700000" algn="tl">
                    <a:srgbClr val="000000">
                      <a:alpha val="43137"/>
                    </a:srgbClr>
                  </a:outerShdw>
                </a:effectLst>
              </a:rPr>
              <a:t>Cnel. </a:t>
            </a:r>
            <a:r>
              <a:rPr lang="es-SV" sz="1400" b="1" dirty="0" err="1" smtClean="0">
                <a:solidFill>
                  <a:schemeClr val="accent1">
                    <a:lumMod val="75000"/>
                  </a:schemeClr>
                </a:solidFill>
                <a:effectLst>
                  <a:outerShdw blurRad="38100" dist="38100" dir="2700000" algn="tl">
                    <a:srgbClr val="000000">
                      <a:alpha val="43137"/>
                    </a:srgbClr>
                  </a:outerShdw>
                </a:effectLst>
              </a:rPr>
              <a:t>Wido</a:t>
            </a:r>
            <a:r>
              <a:rPr lang="es-SV" sz="1400" b="1" dirty="0" smtClean="0">
                <a:solidFill>
                  <a:schemeClr val="accent1">
                    <a:lumMod val="75000"/>
                  </a:schemeClr>
                </a:solidFill>
                <a:effectLst>
                  <a:outerShdw blurRad="38100" dist="38100" dir="2700000" algn="tl">
                    <a:srgbClr val="000000">
                      <a:alpha val="43137"/>
                    </a:srgbClr>
                  </a:outerShdw>
                </a:effectLst>
              </a:rPr>
              <a:t> Antonio </a:t>
            </a:r>
            <a:r>
              <a:rPr lang="es-SV" sz="1400" b="1" dirty="0" err="1" smtClean="0">
                <a:solidFill>
                  <a:schemeClr val="accent1">
                    <a:lumMod val="75000"/>
                  </a:schemeClr>
                </a:solidFill>
                <a:effectLst>
                  <a:outerShdw blurRad="38100" dist="38100" dir="2700000" algn="tl">
                    <a:srgbClr val="000000">
                      <a:alpha val="43137"/>
                    </a:srgbClr>
                  </a:outerShdw>
                </a:effectLst>
              </a:rPr>
              <a:t>Andreatta</a:t>
            </a:r>
            <a:r>
              <a:rPr lang="es-SV" sz="1400" b="1" dirty="0" smtClean="0">
                <a:solidFill>
                  <a:schemeClr val="accent1">
                    <a:lumMod val="75000"/>
                  </a:schemeClr>
                </a:solidFill>
                <a:effectLst>
                  <a:outerShdw blurRad="38100" dist="38100" dir="2700000" algn="tl">
                    <a:srgbClr val="000000">
                      <a:alpha val="43137"/>
                    </a:srgbClr>
                  </a:outerShdw>
                </a:effectLst>
              </a:rPr>
              <a:t> Martínez. Coordinador de Mesas de la Esperanza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5618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55576" y="195486"/>
            <a:ext cx="7632848"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Auditoría Interna de Tiendas Institucionales.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342900" lvl="0" indent="-342900" algn="just">
              <a:buFont typeface="+mj-lt"/>
              <a:buAutoNum type="alphaLcPeriod"/>
            </a:pPr>
            <a:r>
              <a:rPr lang="es-SV" sz="1800" dirty="0">
                <a:solidFill>
                  <a:schemeClr val="accent1">
                    <a:lumMod val="75000"/>
                  </a:schemeClr>
                </a:solidFill>
                <a:latin typeface="Oswald" charset="0"/>
              </a:rPr>
              <a:t>Asistir a la máxima autoridad institucional en el cumplimiento delos objetivos, </a:t>
            </a:r>
            <a:r>
              <a:rPr lang="es-SV" sz="1800" dirty="0" smtClean="0">
                <a:solidFill>
                  <a:schemeClr val="accent1">
                    <a:lumMod val="75000"/>
                  </a:schemeClr>
                </a:solidFill>
                <a:latin typeface="Oswald" charset="0"/>
              </a:rPr>
              <a:t>evaluando los </a:t>
            </a:r>
            <a:r>
              <a:rPr lang="es-SV" sz="1800" dirty="0">
                <a:solidFill>
                  <a:schemeClr val="accent1">
                    <a:lumMod val="75000"/>
                  </a:schemeClr>
                </a:solidFill>
                <a:latin typeface="Oswald" charset="0"/>
              </a:rPr>
              <a:t>sistemas de control existentes en la Coordinación de Tiendas Institucional y </a:t>
            </a:r>
            <a:r>
              <a:rPr lang="es-SV" sz="1800" dirty="0" smtClean="0">
                <a:solidFill>
                  <a:schemeClr val="accent1">
                    <a:lumMod val="75000"/>
                  </a:schemeClr>
                </a:solidFill>
                <a:latin typeface="Oswald" charset="0"/>
              </a:rPr>
              <a:t>fomentar la </a:t>
            </a:r>
            <a:r>
              <a:rPr lang="es-SV" sz="1800" dirty="0">
                <a:solidFill>
                  <a:schemeClr val="accent1">
                    <a:lumMod val="75000"/>
                  </a:schemeClr>
                </a:solidFill>
                <a:latin typeface="Oswald" charset="0"/>
              </a:rPr>
              <a:t>cultura de control.</a:t>
            </a:r>
          </a:p>
          <a:p>
            <a:pPr marL="342900" lvl="0" indent="-342900" algn="just">
              <a:buFont typeface="+mj-lt"/>
              <a:buAutoNum type="alphaLcPeriod"/>
            </a:pPr>
            <a:r>
              <a:rPr lang="es-SV" sz="1800" dirty="0">
                <a:solidFill>
                  <a:schemeClr val="accent1">
                    <a:lumMod val="75000"/>
                  </a:schemeClr>
                </a:solidFill>
                <a:latin typeface="Oswald" charset="0"/>
              </a:rPr>
              <a:t>Apoyar la gestión de la Coordinación de Tiendas Institucionales realizando </a:t>
            </a:r>
            <a:r>
              <a:rPr lang="es-SV" sz="1800" dirty="0" smtClean="0">
                <a:solidFill>
                  <a:schemeClr val="accent1">
                    <a:lumMod val="75000"/>
                  </a:schemeClr>
                </a:solidFill>
                <a:latin typeface="Oswald" charset="0"/>
              </a:rPr>
              <a:t>análisis, evaluaciones</a:t>
            </a:r>
            <a:r>
              <a:rPr lang="es-SV" sz="1800" dirty="0">
                <a:solidFill>
                  <a:schemeClr val="accent1">
                    <a:lumMod val="75000"/>
                  </a:schemeClr>
                </a:solidFill>
                <a:latin typeface="Oswald" charset="0"/>
              </a:rPr>
              <a:t>, recomendaciones, </a:t>
            </a:r>
            <a:r>
              <a:rPr lang="es-SV" sz="1800" dirty="0" smtClean="0">
                <a:solidFill>
                  <a:schemeClr val="accent1">
                    <a:lumMod val="75000"/>
                  </a:schemeClr>
                </a:solidFill>
                <a:latin typeface="Oswald" charset="0"/>
              </a:rPr>
              <a:t>asesoría </a:t>
            </a:r>
            <a:r>
              <a:rPr lang="es-SV" sz="1800" dirty="0">
                <a:solidFill>
                  <a:schemeClr val="accent1">
                    <a:lumMod val="75000"/>
                  </a:schemeClr>
                </a:solidFill>
                <a:latin typeface="Oswald" charset="0"/>
              </a:rPr>
              <a:t>e información concerniente a las </a:t>
            </a:r>
            <a:r>
              <a:rPr lang="es-SV" sz="1800" dirty="0" smtClean="0">
                <a:solidFill>
                  <a:schemeClr val="accent1">
                    <a:lumMod val="75000"/>
                  </a:schemeClr>
                </a:solidFill>
                <a:latin typeface="Oswald" charset="0"/>
              </a:rPr>
              <a:t>actividades auditadas</a:t>
            </a:r>
            <a:r>
              <a:rPr lang="es-SV" sz="1800" dirty="0">
                <a:solidFill>
                  <a:schemeClr val="accent1">
                    <a:lumMod val="75000"/>
                  </a:schemeClr>
                </a:solidFill>
                <a:latin typeface="Oswald" charset="0"/>
              </a:rPr>
              <a:t>.</a:t>
            </a:r>
          </a:p>
          <a:p>
            <a:pPr marL="342900" lvl="0" indent="-342900" algn="just">
              <a:buFont typeface="+mj-lt"/>
              <a:buAutoNum type="alphaLcPeriod"/>
            </a:pPr>
            <a:r>
              <a:rPr lang="es-SV" sz="1800" dirty="0">
                <a:solidFill>
                  <a:schemeClr val="accent1">
                    <a:lumMod val="75000"/>
                  </a:schemeClr>
                </a:solidFill>
                <a:latin typeface="Oswald" charset="0"/>
              </a:rPr>
              <a:t>Evaluar e informar sobre el </a:t>
            </a:r>
            <a:r>
              <a:rPr lang="es-SV" sz="1800" dirty="0" smtClean="0">
                <a:solidFill>
                  <a:schemeClr val="accent1">
                    <a:lumMod val="75000"/>
                  </a:schemeClr>
                </a:solidFill>
                <a:latin typeface="Oswald" charset="0"/>
              </a:rPr>
              <a:t>control </a:t>
            </a:r>
            <a:r>
              <a:rPr lang="es-SV" sz="1800" dirty="0">
                <a:solidFill>
                  <a:schemeClr val="accent1">
                    <a:lumMod val="75000"/>
                  </a:schemeClr>
                </a:solidFill>
                <a:latin typeface="Oswald" charset="0"/>
              </a:rPr>
              <a:t>y ejecución presupuestaria provenientes de </a:t>
            </a:r>
            <a:r>
              <a:rPr lang="es-SV" sz="1800" dirty="0" smtClean="0">
                <a:solidFill>
                  <a:schemeClr val="accent1">
                    <a:lumMod val="75000"/>
                  </a:schemeClr>
                </a:solidFill>
                <a:latin typeface="Oswald" charset="0"/>
              </a:rPr>
              <a:t>fondos de </a:t>
            </a:r>
            <a:r>
              <a:rPr lang="es-SV" sz="1800" dirty="0">
                <a:solidFill>
                  <a:schemeClr val="accent1">
                    <a:lumMod val="75000"/>
                  </a:schemeClr>
                </a:solidFill>
                <a:latin typeface="Oswald" charset="0"/>
              </a:rPr>
              <a:t>Tiendas Institucionales</a:t>
            </a:r>
            <a:r>
              <a:rPr lang="es-SV" sz="1800" dirty="0" smtClean="0">
                <a:solidFill>
                  <a:schemeClr val="accent1">
                    <a:lumMod val="75000"/>
                  </a:schemeClr>
                </a:solidFill>
                <a:latin typeface="Oswald" charset="0"/>
              </a:rPr>
              <a:t>.</a:t>
            </a: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0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691680" y="627534"/>
            <a:ext cx="576064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smtClean="0">
                <a:solidFill>
                  <a:schemeClr val="accent1">
                    <a:lumMod val="75000"/>
                  </a:schemeClr>
                </a:solidFill>
                <a:effectLst>
                  <a:outerShdw blurRad="38100" dist="38100" dir="2700000" algn="tl">
                    <a:srgbClr val="000000">
                      <a:alpha val="43137"/>
                    </a:srgbClr>
                  </a:outerShdw>
                </a:effectLst>
              </a:rPr>
              <a:t>Lic. Noé de Jesús </a:t>
            </a:r>
            <a:r>
              <a:rPr lang="es-SV" sz="1400" b="1" dirty="0" err="1" smtClean="0">
                <a:solidFill>
                  <a:schemeClr val="accent1">
                    <a:lumMod val="75000"/>
                  </a:schemeClr>
                </a:solidFill>
                <a:effectLst>
                  <a:outerShdw blurRad="38100" dist="38100" dir="2700000" algn="tl">
                    <a:srgbClr val="000000">
                      <a:alpha val="43137"/>
                    </a:srgbClr>
                  </a:outerShdw>
                </a:effectLst>
              </a:rPr>
              <a:t>Araniva</a:t>
            </a:r>
            <a:r>
              <a:rPr lang="es-SV" sz="1400" b="1" dirty="0" smtClean="0">
                <a:solidFill>
                  <a:schemeClr val="accent1">
                    <a:lumMod val="75000"/>
                  </a:schemeClr>
                </a:solidFill>
                <a:effectLst>
                  <a:outerShdw blurRad="38100" dist="38100" dir="2700000" algn="tl">
                    <a:srgbClr val="000000">
                      <a:alpha val="43137"/>
                    </a:srgbClr>
                  </a:outerShdw>
                </a:effectLst>
              </a:rPr>
              <a:t> Robles</a:t>
            </a:r>
            <a:r>
              <a:rPr lang="es-SV" sz="1400" b="1" dirty="0">
                <a:solidFill>
                  <a:schemeClr val="accent1">
                    <a:lumMod val="75000"/>
                  </a:schemeClr>
                </a:solidFill>
                <a:effectLst>
                  <a:outerShdw blurRad="38100" dist="38100" dir="2700000" algn="tl">
                    <a:srgbClr val="000000">
                      <a:alpha val="43137"/>
                    </a:srgbClr>
                  </a:outerShdw>
                </a:effectLst>
              </a:rPr>
              <a:t>. Auditor Interno de Tiendas </a:t>
            </a:r>
            <a:r>
              <a:rPr lang="es-SV" sz="1400" b="1" dirty="0" smtClean="0">
                <a:solidFill>
                  <a:schemeClr val="accent1">
                    <a:lumMod val="75000"/>
                  </a:schemeClr>
                </a:solidFill>
                <a:effectLst>
                  <a:outerShdw blurRad="38100" dist="38100" dir="2700000" algn="tl">
                    <a:srgbClr val="000000">
                      <a:alpha val="43137"/>
                    </a:srgbClr>
                  </a:outerShdw>
                </a:effectLst>
              </a:rPr>
              <a:t>Institucionales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4044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Operaciones.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Coordinar </a:t>
            </a:r>
            <a:r>
              <a:rPr lang="es-SV" sz="1800" dirty="0">
                <a:solidFill>
                  <a:schemeClr val="accent1">
                    <a:lumMod val="75000"/>
                  </a:schemeClr>
                </a:solidFill>
                <a:latin typeface="Oswald" charset="0"/>
              </a:rPr>
              <a:t>y brindar el mantenimiento preventivo </a:t>
            </a:r>
            <a:r>
              <a:rPr lang="es-SV" sz="1800" dirty="0" smtClean="0">
                <a:solidFill>
                  <a:schemeClr val="accent1">
                    <a:lumMod val="75000"/>
                  </a:schemeClr>
                </a:solidFill>
                <a:latin typeface="Oswald" charset="0"/>
              </a:rPr>
              <a:t>y correctivo </a:t>
            </a:r>
            <a:r>
              <a:rPr lang="es-SV" sz="1800" dirty="0">
                <a:solidFill>
                  <a:schemeClr val="accent1">
                    <a:lumMod val="75000"/>
                  </a:schemeClr>
                </a:solidFill>
                <a:latin typeface="Oswald" charset="0"/>
              </a:rPr>
              <a:t>de las instalaciones delas diferentes unidades que conforman la Dirección </a:t>
            </a:r>
            <a:r>
              <a:rPr lang="es-SV" sz="1800" dirty="0" smtClean="0">
                <a:solidFill>
                  <a:schemeClr val="accent1">
                    <a:lumMod val="75000"/>
                  </a:schemeClr>
                </a:solidFill>
                <a:latin typeface="Oswald" charset="0"/>
              </a:rPr>
              <a:t>General. Estará </a:t>
            </a:r>
            <a:r>
              <a:rPr lang="es-SV" sz="1800" dirty="0">
                <a:solidFill>
                  <a:schemeClr val="accent1">
                    <a:lumMod val="75000"/>
                  </a:schemeClr>
                </a:solidFill>
                <a:latin typeface="Oswald" charset="0"/>
              </a:rPr>
              <a:t>constituida por las áreas de </a:t>
            </a:r>
            <a:r>
              <a:rPr lang="es-SV" sz="1800" dirty="0" smtClean="0">
                <a:solidFill>
                  <a:schemeClr val="accent1">
                    <a:lumMod val="75000"/>
                  </a:schemeClr>
                </a:solidFill>
                <a:latin typeface="Oswald" charset="0"/>
              </a:rPr>
              <a:t>dise</a:t>
            </a:r>
            <a:r>
              <a:rPr lang="es-SV" sz="1800" dirty="0" smtClean="0">
                <a:solidFill>
                  <a:schemeClr val="accent1">
                    <a:lumMod val="75000"/>
                  </a:schemeClr>
                </a:solidFill>
                <a:latin typeface="+mj-lt"/>
              </a:rPr>
              <a:t>ñ</a:t>
            </a:r>
            <a:r>
              <a:rPr lang="es-SV" sz="1800" dirty="0" smtClean="0">
                <a:solidFill>
                  <a:schemeClr val="accent1">
                    <a:lumMod val="75000"/>
                  </a:schemeClr>
                </a:solidFill>
                <a:latin typeface="Oswald" charset="0"/>
              </a:rPr>
              <a:t>o </a:t>
            </a:r>
            <a:r>
              <a:rPr lang="es-SV" sz="1800" dirty="0">
                <a:solidFill>
                  <a:schemeClr val="accent1">
                    <a:lumMod val="75000"/>
                  </a:schemeClr>
                </a:solidFill>
                <a:latin typeface="Oswald" charset="0"/>
              </a:rPr>
              <a:t>arquitectónico, obra civil, eléctrica e hidráulica</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2		Personal Masculino: 83</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691680" y="1203598"/>
            <a:ext cx="576064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a:solidFill>
                  <a:schemeClr val="accent1">
                    <a:lumMod val="75000"/>
                  </a:schemeClr>
                </a:solidFill>
                <a:effectLst>
                  <a:outerShdw blurRad="38100" dist="38100" dir="2700000" algn="tl">
                    <a:srgbClr val="000000">
                      <a:alpha val="43137"/>
                    </a:srgbClr>
                  </a:outerShdw>
                </a:effectLst>
              </a:rPr>
              <a:t>Lic. </a:t>
            </a:r>
            <a:r>
              <a:rPr lang="es-SV" sz="1400" b="1" dirty="0" err="1" smtClean="0">
                <a:solidFill>
                  <a:schemeClr val="accent1">
                    <a:lumMod val="75000"/>
                  </a:schemeClr>
                </a:solidFill>
                <a:effectLst>
                  <a:outerShdw blurRad="38100" dist="38100" dir="2700000" algn="tl">
                    <a:srgbClr val="000000">
                      <a:alpha val="43137"/>
                    </a:srgbClr>
                  </a:outerShdw>
                </a:effectLst>
              </a:rPr>
              <a:t>Manfred</a:t>
            </a:r>
            <a:r>
              <a:rPr lang="es-SV" sz="1400" b="1" dirty="0" smtClean="0">
                <a:solidFill>
                  <a:schemeClr val="accent1">
                    <a:lumMod val="75000"/>
                  </a:schemeClr>
                </a:solidFill>
                <a:effectLst>
                  <a:outerShdw blurRad="38100" dist="38100" dir="2700000" algn="tl">
                    <a:srgbClr val="000000">
                      <a:alpha val="43137"/>
                    </a:srgbClr>
                  </a:outerShdw>
                </a:effectLst>
              </a:rPr>
              <a:t> </a:t>
            </a:r>
            <a:r>
              <a:rPr lang="es-SV" sz="1400" b="1" dirty="0" err="1" smtClean="0">
                <a:solidFill>
                  <a:schemeClr val="accent1">
                    <a:lumMod val="75000"/>
                  </a:schemeClr>
                </a:solidFill>
                <a:effectLst>
                  <a:outerShdw blurRad="38100" dist="38100" dir="2700000" algn="tl">
                    <a:srgbClr val="000000">
                      <a:alpha val="43137"/>
                    </a:srgbClr>
                  </a:outerShdw>
                </a:effectLst>
              </a:rPr>
              <a:t>Schellenberger</a:t>
            </a:r>
            <a:r>
              <a:rPr lang="es-SV" sz="1400" b="1" dirty="0">
                <a:solidFill>
                  <a:schemeClr val="accent1">
                    <a:lumMod val="75000"/>
                  </a:schemeClr>
                </a:solidFill>
                <a:effectLst>
                  <a:outerShdw blurRad="38100" dist="38100" dir="2700000" algn="tl">
                    <a:srgbClr val="000000">
                      <a:alpha val="43137"/>
                    </a:srgbClr>
                  </a:outerShdw>
                </a:effectLst>
              </a:rPr>
              <a:t>. </a:t>
            </a:r>
            <a:r>
              <a:rPr lang="es-SV" sz="1400" b="1" dirty="0" smtClean="0">
                <a:solidFill>
                  <a:schemeClr val="accent1">
                    <a:lumMod val="75000"/>
                  </a:schemeClr>
                </a:solidFill>
                <a:effectLst>
                  <a:outerShdw blurRad="38100" dist="38100" dir="2700000" algn="tl">
                    <a:srgbClr val="000000">
                      <a:alpha val="43137"/>
                    </a:srgbClr>
                  </a:outerShdw>
                </a:effectLst>
              </a:rPr>
              <a:t>Jefe de la Unidad de Operaciones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7991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483518"/>
            <a:ext cx="7403520" cy="432048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Penitenciaria de Derechos Humanos.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p>
          <a:p>
            <a:pPr marL="285750" lvl="0" indent="-285750" algn="just">
              <a:buFont typeface="Arial" pitchFamily="34" charset="0"/>
              <a:buChar char="•"/>
            </a:pPr>
            <a:r>
              <a:rPr lang="es-SV" sz="1800" dirty="0" smtClean="0">
                <a:solidFill>
                  <a:schemeClr val="accent1">
                    <a:lumMod val="75000"/>
                  </a:schemeClr>
                </a:solidFill>
                <a:latin typeface="Oswald" charset="0"/>
              </a:rPr>
              <a:t>Velar </a:t>
            </a:r>
            <a:r>
              <a:rPr lang="es-SV" sz="1800" dirty="0">
                <a:solidFill>
                  <a:schemeClr val="accent1">
                    <a:lumMod val="75000"/>
                  </a:schemeClr>
                </a:solidFill>
                <a:latin typeface="Oswald" charset="0"/>
              </a:rPr>
              <a:t>por la vigencia y el respeto irrestricto de los derechos fundamentales de </a:t>
            </a:r>
            <a:r>
              <a:rPr lang="es-SV" sz="1800" dirty="0" smtClean="0">
                <a:solidFill>
                  <a:schemeClr val="accent1">
                    <a:lumMod val="75000"/>
                  </a:schemeClr>
                </a:solidFill>
                <a:latin typeface="Oswald" charset="0"/>
              </a:rPr>
              <a:t>las personas </a:t>
            </a:r>
            <a:r>
              <a:rPr lang="es-SV" sz="1800" dirty="0">
                <a:solidFill>
                  <a:schemeClr val="accent1">
                    <a:lumMod val="75000"/>
                  </a:schemeClr>
                </a:solidFill>
                <a:latin typeface="Oswald" charset="0"/>
              </a:rPr>
              <a:t>privadas de libertad.</a:t>
            </a:r>
          </a:p>
          <a:p>
            <a:pPr marL="285750" lvl="0" indent="-285750" algn="just">
              <a:buFont typeface="Arial" pitchFamily="34" charset="0"/>
              <a:buChar char="•"/>
            </a:pPr>
            <a:r>
              <a:rPr lang="es-SV" sz="1800" dirty="0" smtClean="0">
                <a:solidFill>
                  <a:schemeClr val="accent1">
                    <a:lumMod val="75000"/>
                  </a:schemeClr>
                </a:solidFill>
                <a:latin typeface="Oswald" charset="0"/>
              </a:rPr>
              <a:t>Intervenir </a:t>
            </a:r>
            <a:r>
              <a:rPr lang="es-SV" sz="1800" dirty="0">
                <a:solidFill>
                  <a:schemeClr val="accent1">
                    <a:lumMod val="75000"/>
                  </a:schemeClr>
                </a:solidFill>
                <a:latin typeface="Oswald" charset="0"/>
              </a:rPr>
              <a:t>en crisis y mediación con las personas privadas de libertad.</a:t>
            </a:r>
          </a:p>
          <a:p>
            <a:pPr marL="285750" lvl="0" indent="-285750" algn="just">
              <a:buFont typeface="Arial" pitchFamily="34" charset="0"/>
              <a:buChar char="•"/>
            </a:pPr>
            <a:r>
              <a:rPr lang="es-SV" sz="1800" dirty="0">
                <a:solidFill>
                  <a:schemeClr val="accent1">
                    <a:lumMod val="75000"/>
                  </a:schemeClr>
                </a:solidFill>
                <a:latin typeface="Oswald" charset="0"/>
              </a:rPr>
              <a:t>Mantener contacto directo con los funcionarios de los diferentes Centros </a:t>
            </a:r>
            <a:r>
              <a:rPr lang="es-SV" sz="1800" dirty="0" smtClean="0">
                <a:solidFill>
                  <a:schemeClr val="accent1">
                    <a:lumMod val="75000"/>
                  </a:schemeClr>
                </a:solidFill>
                <a:latin typeface="Oswald" charset="0"/>
              </a:rPr>
              <a:t>Penitenciarios, para </a:t>
            </a:r>
            <a:r>
              <a:rPr lang="es-SV" sz="1800" dirty="0">
                <a:solidFill>
                  <a:schemeClr val="accent1">
                    <a:lumMod val="75000"/>
                  </a:schemeClr>
                </a:solidFill>
                <a:latin typeface="Oswald" charset="0"/>
              </a:rPr>
              <a:t>atender en forma oportuna y eficiente las necesidades y problemas de los internos.</a:t>
            </a:r>
          </a:p>
          <a:p>
            <a:pPr marL="285750" lvl="0" indent="-285750" algn="just">
              <a:buFont typeface="Arial" pitchFamily="34" charset="0"/>
              <a:buChar char="•"/>
            </a:pPr>
            <a:r>
              <a:rPr lang="es-SV" sz="1800" dirty="0">
                <a:solidFill>
                  <a:schemeClr val="accent1">
                    <a:lumMod val="75000"/>
                  </a:schemeClr>
                </a:solidFill>
                <a:latin typeface="Oswald" charset="0"/>
              </a:rPr>
              <a:t>Coordinar con Instituciones y Organismos Nacionales e internacionales de </a:t>
            </a:r>
            <a:r>
              <a:rPr lang="es-SV" sz="1800" dirty="0" smtClean="0">
                <a:solidFill>
                  <a:schemeClr val="accent1">
                    <a:lumMod val="75000"/>
                  </a:schemeClr>
                </a:solidFill>
                <a:latin typeface="Oswald" charset="0"/>
              </a:rPr>
              <a:t>Derechos Humanos </a:t>
            </a:r>
            <a:r>
              <a:rPr lang="es-SV" sz="1800" dirty="0">
                <a:solidFill>
                  <a:schemeClr val="accent1">
                    <a:lumMod val="75000"/>
                  </a:schemeClr>
                </a:solidFill>
                <a:latin typeface="Oswald" charset="0"/>
              </a:rPr>
              <a:t>la cooperación para la promoción y defensa de los derechos de las </a:t>
            </a:r>
            <a:r>
              <a:rPr lang="es-SV" sz="1800" dirty="0" smtClean="0">
                <a:solidFill>
                  <a:schemeClr val="accent1">
                    <a:lumMod val="75000"/>
                  </a:schemeClr>
                </a:solidFill>
                <a:latin typeface="Oswald" charset="0"/>
              </a:rPr>
              <a:t>personas privadas </a:t>
            </a:r>
            <a:r>
              <a:rPr lang="es-SV" sz="1800" dirty="0">
                <a:solidFill>
                  <a:schemeClr val="accent1">
                    <a:lumMod val="75000"/>
                  </a:schemeClr>
                </a:solidFill>
                <a:latin typeface="Oswald" charset="0"/>
              </a:rPr>
              <a:t>de </a:t>
            </a:r>
            <a:r>
              <a:rPr lang="es-SV" sz="1800" dirty="0" smtClean="0">
                <a:solidFill>
                  <a:schemeClr val="accent1">
                    <a:lumMod val="75000"/>
                  </a:schemeClr>
                </a:solidFill>
                <a:latin typeface="Oswald" charset="0"/>
              </a:rPr>
              <a:t>libertad,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5			Personal Masculino: 2</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411510"/>
            <a:ext cx="72008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a:solidFill>
                  <a:schemeClr val="accent1">
                    <a:lumMod val="75000"/>
                  </a:schemeClr>
                </a:solidFill>
                <a:effectLst>
                  <a:outerShdw blurRad="38100" dist="38100" dir="2700000" algn="tl">
                    <a:srgbClr val="000000">
                      <a:alpha val="43137"/>
                    </a:srgbClr>
                  </a:outerShdw>
                </a:effectLst>
              </a:rPr>
              <a:t>Lic. Marcelo Giovanni Rivera Orellana. Jefe Unidad Penitenciaria de Derechos Humanos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5157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8" name="Shape 330"/>
          <p:cNvSpPr/>
          <p:nvPr/>
        </p:nvSpPr>
        <p:spPr>
          <a:xfrm>
            <a:off x="755576" y="267494"/>
            <a:ext cx="7848872" cy="4465906"/>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600" b="1" dirty="0" smtClean="0">
                <a:solidFill>
                  <a:schemeClr val="accent1">
                    <a:lumMod val="75000"/>
                  </a:schemeClr>
                </a:solidFill>
                <a:latin typeface="Oswald" charset="0"/>
              </a:rPr>
              <a:t>Unidad de Investigación Disciplinaria Penitenciaria. </a:t>
            </a:r>
          </a:p>
          <a:p>
            <a:pPr lvl="0" algn="ctr"/>
            <a:endParaRPr lang="es-SV" sz="1600" b="1" dirty="0" smtClean="0">
              <a:solidFill>
                <a:schemeClr val="accent1">
                  <a:lumMod val="75000"/>
                </a:schemeClr>
              </a:solidFill>
              <a:latin typeface="Oswald" charset="0"/>
            </a:endParaRPr>
          </a:p>
          <a:p>
            <a:pPr marL="285750" lvl="0" indent="-285750">
              <a:buFont typeface="Wingdings" pitchFamily="2" charset="2"/>
              <a:buChar char="q"/>
            </a:pPr>
            <a:endParaRPr lang="es-SV" sz="1600" b="1" dirty="0">
              <a:solidFill>
                <a:schemeClr val="accent1">
                  <a:lumMod val="75000"/>
                </a:schemeClr>
              </a:solidFill>
              <a:latin typeface="Oswald" charset="0"/>
            </a:endParaRPr>
          </a:p>
          <a:p>
            <a:pPr lvl="0"/>
            <a:endParaRPr lang="es-SV" sz="1600" b="1" dirty="0">
              <a:solidFill>
                <a:schemeClr val="accent1">
                  <a:lumMod val="75000"/>
                </a:schemeClr>
              </a:solidFill>
              <a:latin typeface="Oswald" charset="0"/>
            </a:endParaRPr>
          </a:p>
          <a:p>
            <a:pPr lvl="0"/>
            <a:r>
              <a:rPr lang="es-SV" sz="1600" dirty="0" smtClean="0">
                <a:solidFill>
                  <a:schemeClr val="accent1">
                    <a:lumMod val="75000"/>
                  </a:schemeClr>
                </a:solidFill>
                <a:latin typeface="Oswald" charset="0"/>
              </a:rPr>
              <a:t>Le corresponde:</a:t>
            </a:r>
            <a:endParaRPr lang="es-SV" sz="1800" dirty="0" smtClean="0">
              <a:solidFill>
                <a:schemeClr val="accent1">
                  <a:lumMod val="75000"/>
                </a:schemeClr>
              </a:solidFill>
              <a:latin typeface="Oswald" charset="0"/>
            </a:endParaRPr>
          </a:p>
          <a:p>
            <a:pPr marL="342900" lvl="0" indent="-342900" algn="just">
              <a:buFont typeface="+mj-lt"/>
              <a:buAutoNum type="alphaLcParenR"/>
            </a:pPr>
            <a:r>
              <a:rPr lang="es-SV" dirty="0" smtClean="0">
                <a:solidFill>
                  <a:schemeClr val="accent1">
                    <a:lumMod val="75000"/>
                  </a:schemeClr>
                </a:solidFill>
                <a:latin typeface="Oswald" charset="0"/>
              </a:rPr>
              <a:t>Verificar </a:t>
            </a:r>
            <a:r>
              <a:rPr lang="es-SV" dirty="0">
                <a:solidFill>
                  <a:schemeClr val="accent1">
                    <a:lumMod val="75000"/>
                  </a:schemeClr>
                </a:solidFill>
                <a:latin typeface="Oswald" charset="0"/>
              </a:rPr>
              <a:t>y analizar los Informes Disciplinarios de los Diferentes Centros </a:t>
            </a:r>
            <a:r>
              <a:rPr lang="es-SV" dirty="0" smtClean="0">
                <a:solidFill>
                  <a:schemeClr val="accent1">
                    <a:lumMod val="75000"/>
                  </a:schemeClr>
                </a:solidFill>
                <a:latin typeface="Oswald" charset="0"/>
              </a:rPr>
              <a:t>Penitenciarios a </a:t>
            </a:r>
            <a:r>
              <a:rPr lang="es-SV" dirty="0">
                <a:solidFill>
                  <a:schemeClr val="accent1">
                    <a:lumMod val="75000"/>
                  </a:schemeClr>
                </a:solidFill>
                <a:latin typeface="Oswald" charset="0"/>
              </a:rPr>
              <a:t>Nivel Nacional y determinar si estos cumplen con los elementos para dar inicio a </a:t>
            </a:r>
            <a:r>
              <a:rPr lang="es-SV" dirty="0" smtClean="0">
                <a:solidFill>
                  <a:schemeClr val="accent1">
                    <a:lumMod val="75000"/>
                  </a:schemeClr>
                </a:solidFill>
                <a:latin typeface="Oswald" charset="0"/>
              </a:rPr>
              <a:t>la investigación </a:t>
            </a:r>
            <a:r>
              <a:rPr lang="es-SV" dirty="0">
                <a:solidFill>
                  <a:schemeClr val="accent1">
                    <a:lumMod val="75000"/>
                  </a:schemeClr>
                </a:solidFill>
                <a:latin typeface="Oswald" charset="0"/>
              </a:rPr>
              <a:t>Disciplinaria.</a:t>
            </a:r>
          </a:p>
          <a:p>
            <a:pPr marL="342900" lvl="0" indent="-342900" algn="just">
              <a:buFont typeface="+mj-lt"/>
              <a:buAutoNum type="alphaLcParenR"/>
            </a:pPr>
            <a:r>
              <a:rPr lang="es-SV" dirty="0">
                <a:solidFill>
                  <a:schemeClr val="accent1">
                    <a:lumMod val="75000"/>
                  </a:schemeClr>
                </a:solidFill>
                <a:latin typeface="Oswald" charset="0"/>
              </a:rPr>
              <a:t>Asesorar a los instructores de las diferentes secciones a nivel nacional de los </a:t>
            </a:r>
            <a:r>
              <a:rPr lang="es-SV" dirty="0" smtClean="0">
                <a:solidFill>
                  <a:schemeClr val="accent1">
                    <a:lumMod val="75000"/>
                  </a:schemeClr>
                </a:solidFill>
                <a:latin typeface="Oswald" charset="0"/>
              </a:rPr>
              <a:t>Centros Penales </a:t>
            </a:r>
            <a:r>
              <a:rPr lang="es-SV" dirty="0">
                <a:solidFill>
                  <a:schemeClr val="accent1">
                    <a:lumMod val="75000"/>
                  </a:schemeClr>
                </a:solidFill>
                <a:latin typeface="Oswald" charset="0"/>
              </a:rPr>
              <a:t>en los Procesos de Instrucción Disciplinaria por Faltas cometidas por </a:t>
            </a:r>
            <a:r>
              <a:rPr lang="es-SV" dirty="0" smtClean="0">
                <a:solidFill>
                  <a:schemeClr val="accent1">
                    <a:lumMod val="75000"/>
                  </a:schemeClr>
                </a:solidFill>
                <a:latin typeface="Oswald" charset="0"/>
              </a:rPr>
              <a:t>el personal </a:t>
            </a:r>
            <a:r>
              <a:rPr lang="es-SV" dirty="0">
                <a:solidFill>
                  <a:schemeClr val="accent1">
                    <a:lumMod val="75000"/>
                  </a:schemeClr>
                </a:solidFill>
                <a:latin typeface="Oswald" charset="0"/>
              </a:rPr>
              <a:t>de Seguridad y tratamiento penitenciario.</a:t>
            </a:r>
          </a:p>
          <a:p>
            <a:pPr marL="342900" lvl="0" indent="-342900" algn="just">
              <a:buFont typeface="+mj-lt"/>
              <a:buAutoNum type="alphaLcParenR"/>
            </a:pPr>
            <a:r>
              <a:rPr lang="es-SV" dirty="0">
                <a:solidFill>
                  <a:schemeClr val="accent1">
                    <a:lumMod val="75000"/>
                  </a:schemeClr>
                </a:solidFill>
                <a:latin typeface="Oswald" charset="0"/>
              </a:rPr>
              <a:t>Coordinar con las diferentes Instancias de la Dirección General de Centros Penales </a:t>
            </a:r>
            <a:r>
              <a:rPr lang="es-SV" dirty="0" smtClean="0">
                <a:solidFill>
                  <a:schemeClr val="accent1">
                    <a:lumMod val="75000"/>
                  </a:schemeClr>
                </a:solidFill>
                <a:latin typeface="Oswald" charset="0"/>
              </a:rPr>
              <a:t>a efecto </a:t>
            </a:r>
            <a:r>
              <a:rPr lang="es-SV" dirty="0">
                <a:solidFill>
                  <a:schemeClr val="accent1">
                    <a:lumMod val="75000"/>
                  </a:schemeClr>
                </a:solidFill>
                <a:latin typeface="Oswald" charset="0"/>
              </a:rPr>
              <a:t>de obtener información requerida y de utilidad en la Investigación Disciplinaria.</a:t>
            </a:r>
          </a:p>
          <a:p>
            <a:pPr marL="342900" lvl="0" indent="-342900" algn="just">
              <a:buFont typeface="+mj-lt"/>
              <a:buAutoNum type="alphaLcParenR"/>
            </a:pPr>
            <a:r>
              <a:rPr lang="es-SV" dirty="0">
                <a:solidFill>
                  <a:schemeClr val="accent1">
                    <a:lumMod val="75000"/>
                  </a:schemeClr>
                </a:solidFill>
                <a:latin typeface="Oswald" charset="0"/>
              </a:rPr>
              <a:t>Monitorear las Investigaciones Disciplinarias que se instruyen en los diferentes </a:t>
            </a:r>
            <a:r>
              <a:rPr lang="es-SV" dirty="0" smtClean="0">
                <a:solidFill>
                  <a:schemeClr val="accent1">
                    <a:lumMod val="75000"/>
                  </a:schemeClr>
                </a:solidFill>
                <a:latin typeface="Oswald" charset="0"/>
              </a:rPr>
              <a:t>Centros Penales</a:t>
            </a:r>
            <a:r>
              <a:rPr lang="es-SV" dirty="0">
                <a:solidFill>
                  <a:schemeClr val="accent1">
                    <a:lumMod val="75000"/>
                  </a:schemeClr>
                </a:solidFill>
                <a:latin typeface="Oswald" charset="0"/>
              </a:rPr>
              <a:t>, desde el inicio hasta la culminación de la misma.</a:t>
            </a:r>
          </a:p>
          <a:p>
            <a:pPr marL="342900" lvl="0" indent="-342900" algn="just">
              <a:buFont typeface="+mj-lt"/>
              <a:buAutoNum type="alphaLcParenR"/>
            </a:pPr>
            <a:r>
              <a:rPr lang="es-SV" dirty="0">
                <a:solidFill>
                  <a:schemeClr val="accent1">
                    <a:lumMod val="75000"/>
                  </a:schemeClr>
                </a:solidFill>
                <a:latin typeface="Oswald" charset="0"/>
              </a:rPr>
              <a:t>Otras que por su naturaleza se consideren necesarias para el funcionamiento de </a:t>
            </a:r>
            <a:r>
              <a:rPr lang="es-SV" dirty="0" smtClean="0">
                <a:solidFill>
                  <a:schemeClr val="accent1">
                    <a:lumMod val="75000"/>
                  </a:schemeClr>
                </a:solidFill>
                <a:latin typeface="Oswald" charset="0"/>
              </a:rPr>
              <a:t>la Unidad</a:t>
            </a:r>
            <a:r>
              <a:rPr lang="es-SV" dirty="0">
                <a:solidFill>
                  <a:schemeClr val="accent1">
                    <a:lumMod val="75000"/>
                  </a:schemeClr>
                </a:solidFill>
                <a:latin typeface="Oswald" charset="0"/>
              </a:rPr>
              <a:t>.</a:t>
            </a:r>
            <a:endParaRPr lang="es-SV" dirty="0" smtClean="0">
              <a:solidFill>
                <a:schemeClr val="accent1">
                  <a:lumMod val="75000"/>
                </a:schemeClr>
              </a:solidFill>
              <a:latin typeface="Oswald" charset="0"/>
            </a:endParaRPr>
          </a:p>
          <a:p>
            <a:pPr lvl="0" algn="just"/>
            <a:endParaRPr lang="es-SV" dirty="0" smtClean="0">
              <a:solidFill>
                <a:schemeClr val="accent1">
                  <a:lumMod val="75000"/>
                </a:schemeClr>
              </a:solidFill>
              <a:latin typeface="Oswald" charset="0"/>
            </a:endParaRPr>
          </a:p>
          <a:p>
            <a:pPr lvl="0" algn="ctr"/>
            <a:r>
              <a:rPr lang="es-SV" dirty="0" smtClean="0">
                <a:solidFill>
                  <a:schemeClr val="accent1">
                    <a:lumMod val="75000"/>
                  </a:schemeClr>
                </a:solidFill>
                <a:latin typeface="Oswald" charset="0"/>
              </a:rPr>
              <a:t>Cantidad de Personal:</a:t>
            </a:r>
          </a:p>
          <a:p>
            <a:pPr lvl="0" algn="ctr"/>
            <a:endParaRPr lang="es-SV" dirty="0">
              <a:solidFill>
                <a:schemeClr val="accent1">
                  <a:lumMod val="75000"/>
                </a:schemeClr>
              </a:solidFill>
              <a:latin typeface="Oswald" charset="0"/>
            </a:endParaRPr>
          </a:p>
          <a:p>
            <a:pPr lvl="0" algn="ctr"/>
            <a:r>
              <a:rPr lang="es-SV" dirty="0" smtClean="0">
                <a:solidFill>
                  <a:schemeClr val="accent1">
                    <a:lumMod val="75000"/>
                  </a:schemeClr>
                </a:solidFill>
                <a:latin typeface="Oswald" charset="0"/>
              </a:rPr>
              <a:t>Personal Femenino: 0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9" name="8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755576" y="555526"/>
            <a:ext cx="784887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smtClean="0">
                <a:solidFill>
                  <a:schemeClr val="accent1">
                    <a:lumMod val="75000"/>
                  </a:schemeClr>
                </a:solidFill>
                <a:effectLst>
                  <a:outerShdw blurRad="38100" dist="38100" dir="2700000" algn="tl">
                    <a:srgbClr val="000000">
                      <a:alpha val="43137"/>
                    </a:srgbClr>
                  </a:outerShdw>
                </a:effectLst>
              </a:rPr>
              <a:t>Subinspector. </a:t>
            </a:r>
            <a:r>
              <a:rPr lang="es-SV" sz="1400" b="1" dirty="0">
                <a:solidFill>
                  <a:schemeClr val="accent1">
                    <a:lumMod val="75000"/>
                  </a:schemeClr>
                </a:solidFill>
                <a:effectLst>
                  <a:outerShdw blurRad="38100" dist="38100" dir="2700000" algn="tl">
                    <a:srgbClr val="000000">
                      <a:alpha val="43137"/>
                    </a:srgbClr>
                  </a:outerShdw>
                </a:effectLst>
              </a:rPr>
              <a:t>Antonio Hernán Huezo </a:t>
            </a:r>
            <a:r>
              <a:rPr lang="es-SV" sz="1400" b="1" dirty="0" err="1">
                <a:solidFill>
                  <a:schemeClr val="accent1">
                    <a:lumMod val="75000"/>
                  </a:schemeClr>
                </a:solidFill>
                <a:effectLst>
                  <a:outerShdw blurRad="38100" dist="38100" dir="2700000" algn="tl">
                    <a:srgbClr val="000000">
                      <a:alpha val="43137"/>
                    </a:srgbClr>
                  </a:outerShdw>
                </a:effectLst>
              </a:rPr>
              <a:t>Reyez</a:t>
            </a:r>
            <a:r>
              <a:rPr lang="es-SV" sz="1400" b="1" dirty="0">
                <a:solidFill>
                  <a:schemeClr val="accent1">
                    <a:lumMod val="75000"/>
                  </a:schemeClr>
                </a:solidFill>
                <a:effectLst>
                  <a:outerShdw blurRad="38100" dist="38100" dir="2700000" algn="tl">
                    <a:srgbClr val="000000">
                      <a:alpha val="43137"/>
                    </a:srgbClr>
                  </a:outerShdw>
                </a:effectLst>
              </a:rPr>
              <a:t>. Jefe de la Unidad de Investigación Disciplinaria Penitenciaria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Escuela Penitenciaria.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p>
          <a:p>
            <a:pPr lvl="0" algn="just"/>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Tiene como finalidad dotar al sistema penitenciario de personal calificado, mediante la selección y capacitación del personal, en base a criterios técnicos actualizados; mejoramiento del clima social y promoción de los derechos humanos en el sistema</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16		Personal Masculino: 10</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229"/>
          <p:cNvSpPr txBox="1">
            <a:spLocks/>
          </p:cNvSpPr>
          <p:nvPr/>
        </p:nvSpPr>
        <p:spPr>
          <a:xfrm>
            <a:off x="776552" y="1059582"/>
            <a:ext cx="752656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l"/>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l">
              <a:buNone/>
            </a:pPr>
            <a:r>
              <a:rPr lang="es-SV" sz="1400" b="1" dirty="0" smtClean="0">
                <a:solidFill>
                  <a:schemeClr val="accent1">
                    <a:lumMod val="75000"/>
                  </a:schemeClr>
                </a:solidFill>
                <a:effectLst>
                  <a:outerShdw blurRad="38100" dist="38100" dir="2700000" algn="tl">
                    <a:srgbClr val="000000">
                      <a:alpha val="43137"/>
                    </a:srgbClr>
                  </a:outerShdw>
                </a:effectLst>
              </a:rPr>
              <a:t>Subinspectora. </a:t>
            </a:r>
            <a:r>
              <a:rPr lang="es-SV" sz="1400" b="1" dirty="0">
                <a:solidFill>
                  <a:schemeClr val="accent1">
                    <a:lumMod val="75000"/>
                  </a:schemeClr>
                </a:solidFill>
                <a:effectLst>
                  <a:outerShdw blurRad="38100" dist="38100" dir="2700000" algn="tl">
                    <a:srgbClr val="000000">
                      <a:alpha val="43137"/>
                    </a:srgbClr>
                  </a:outerShdw>
                </a:effectLst>
              </a:rPr>
              <a:t>Blanca Emma </a:t>
            </a:r>
            <a:r>
              <a:rPr lang="es-SV" sz="1400" b="1" dirty="0" smtClean="0">
                <a:solidFill>
                  <a:schemeClr val="accent1">
                    <a:lumMod val="75000"/>
                  </a:schemeClr>
                </a:solidFill>
                <a:effectLst>
                  <a:outerShdw blurRad="38100" dist="38100" dir="2700000" algn="tl">
                    <a:srgbClr val="000000">
                      <a:alpha val="43137"/>
                    </a:srgbClr>
                  </a:outerShdw>
                </a:effectLst>
              </a:rPr>
              <a:t>Amaya </a:t>
            </a:r>
            <a:r>
              <a:rPr lang="es-SV" sz="1400" b="1" dirty="0">
                <a:solidFill>
                  <a:schemeClr val="accent1">
                    <a:lumMod val="75000"/>
                  </a:schemeClr>
                </a:solidFill>
                <a:effectLst>
                  <a:outerShdw blurRad="38100" dist="38100" dir="2700000" algn="tl">
                    <a:srgbClr val="000000">
                      <a:alpha val="43137"/>
                    </a:srgbClr>
                  </a:outerShdw>
                </a:effectLst>
              </a:rPr>
              <a:t>Arriaza. </a:t>
            </a:r>
            <a:r>
              <a:rPr lang="es-SV" sz="1400" b="1" dirty="0" smtClean="0">
                <a:solidFill>
                  <a:schemeClr val="accent1">
                    <a:lumMod val="75000"/>
                  </a:schemeClr>
                </a:solidFill>
                <a:effectLst>
                  <a:outerShdw blurRad="38100" dist="38100" dir="2700000" algn="tl">
                    <a:srgbClr val="000000">
                      <a:alpha val="43137"/>
                    </a:srgbClr>
                  </a:outerShdw>
                </a:effectLst>
              </a:rPr>
              <a:t>Directora </a:t>
            </a:r>
            <a:r>
              <a:rPr lang="es-SV" sz="1400" b="1" dirty="0">
                <a:solidFill>
                  <a:schemeClr val="accent1">
                    <a:lumMod val="75000"/>
                  </a:schemeClr>
                </a:solidFill>
                <a:effectLst>
                  <a:outerShdw blurRad="38100" dist="38100" dir="2700000" algn="tl">
                    <a:srgbClr val="000000">
                      <a:alpha val="43137"/>
                    </a:srgbClr>
                  </a:outerShdw>
                </a:effectLst>
              </a:rPr>
              <a:t>de Escuela Penitenciaria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6111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5140652" y="0"/>
            <a:ext cx="4017089" cy="699542"/>
          </a:xfrm>
          <a:prstGeom prst="rect">
            <a:avLst/>
          </a:prstGeom>
        </p:spPr>
        <p:txBody>
          <a:bodyPr lIns="91425" tIns="91425" rIns="91425" bIns="91425" anchor="ctr" anchorCtr="0">
            <a:noAutofit/>
          </a:bodyPr>
          <a:lstStyle/>
          <a:p>
            <a:pPr lvl="0">
              <a:spcBef>
                <a:spcPts val="0"/>
              </a:spcBef>
              <a:buNone/>
            </a:pPr>
            <a:r>
              <a:rPr lang="en" sz="3200" dirty="0" smtClean="0"/>
              <a:t>Organigrama Institucional</a:t>
            </a:r>
            <a:endParaRPr lang="en" sz="3200" dirty="0"/>
          </a:p>
        </p:txBody>
      </p:sp>
      <p:sp>
        <p:nvSpPr>
          <p:cNvPr id="5" name="Shape 229"/>
          <p:cNvSpPr txBox="1">
            <a:spLocks/>
          </p:cNvSpPr>
          <p:nvPr/>
        </p:nvSpPr>
        <p:spPr>
          <a:xfrm>
            <a:off x="5436096" y="771550"/>
            <a:ext cx="3313523" cy="158417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250" b="1" dirty="0" smtClean="0"/>
              <a:t> </a:t>
            </a:r>
            <a:r>
              <a:rPr lang="es-SV" sz="1400" b="1" dirty="0" smtClean="0"/>
              <a:t>Estructura. </a:t>
            </a:r>
            <a:r>
              <a:rPr lang="es-SV" sz="1400" dirty="0" smtClean="0"/>
              <a:t>Este es el Organigrama completo de la institución, debido a la complejidad de la Estructura Organizativa de esta institución, mas adelante se seccionará dicho Organigrama para poder mostrar mejor todas y cada una de las Unidades y Departamentos que Conforman a la Dirección General de Centros Penales.</a:t>
            </a:r>
          </a:p>
          <a:p>
            <a:pPr algn="just">
              <a:buFont typeface="Oswald"/>
              <a:buNone/>
            </a:pPr>
            <a:endParaRPr lang="es-SV" sz="1250" b="1" dirty="0" smtClean="0"/>
          </a:p>
          <a:p>
            <a:pPr>
              <a:buFont typeface="Oswald"/>
              <a:buNone/>
            </a:pPr>
            <a:endParaRPr lang="es-ES" sz="1250" dirty="0" smtClean="0"/>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914172" cy="51435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16824"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Centro de Coordinación Post Penitenciario. </a:t>
            </a:r>
          </a:p>
          <a:p>
            <a:pPr lvl="0" algn="ct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como función principal Promover </a:t>
            </a:r>
            <a:r>
              <a:rPr lang="es-SV" sz="1800" dirty="0" smtClean="0">
                <a:solidFill>
                  <a:schemeClr val="accent1">
                    <a:lumMod val="75000"/>
                  </a:schemeClr>
                </a:solidFill>
                <a:latin typeface="Oswald" charset="0"/>
              </a:rPr>
              <a:t>la reinserción </a:t>
            </a:r>
            <a:r>
              <a:rPr lang="es-SV" sz="1800" dirty="0">
                <a:solidFill>
                  <a:schemeClr val="accent1">
                    <a:lumMod val="75000"/>
                  </a:schemeClr>
                </a:solidFill>
                <a:latin typeface="Oswald" charset="0"/>
              </a:rPr>
              <a:t>laboral de los </a:t>
            </a:r>
            <a:r>
              <a:rPr lang="es-SV" sz="1800" dirty="0" smtClean="0">
                <a:solidFill>
                  <a:schemeClr val="accent1">
                    <a:lumMod val="75000"/>
                  </a:schemeClr>
                </a:solidFill>
                <a:latin typeface="Oswald" charset="0"/>
              </a:rPr>
              <a:t>ex-condenados </a:t>
            </a:r>
            <a:r>
              <a:rPr lang="es-SV" sz="1800" dirty="0">
                <a:solidFill>
                  <a:schemeClr val="accent1">
                    <a:lumMod val="75000"/>
                  </a:schemeClr>
                </a:solidFill>
                <a:latin typeface="Oswald" charset="0"/>
              </a:rPr>
              <a:t>y mantener contacto fluido con todas </a:t>
            </a:r>
            <a:r>
              <a:rPr lang="es-SV" sz="1800" dirty="0" smtClean="0">
                <a:solidFill>
                  <a:schemeClr val="accent1">
                    <a:lumMod val="75000"/>
                  </a:schemeClr>
                </a:solidFill>
                <a:latin typeface="Oswald" charset="0"/>
              </a:rPr>
              <a:t>las instituciones </a:t>
            </a:r>
            <a:r>
              <a:rPr lang="es-SV" sz="1800" dirty="0">
                <a:solidFill>
                  <a:schemeClr val="accent1">
                    <a:lumMod val="75000"/>
                  </a:schemeClr>
                </a:solidFill>
                <a:latin typeface="Oswald" charset="0"/>
              </a:rPr>
              <a:t>o personas dedicadas a la asistencia </a:t>
            </a:r>
            <a:r>
              <a:rPr lang="es-SV" sz="1800" dirty="0" smtClean="0">
                <a:solidFill>
                  <a:schemeClr val="accent1">
                    <a:lumMod val="75000"/>
                  </a:schemeClr>
                </a:solidFill>
                <a:latin typeface="Oswald" charset="0"/>
              </a:rPr>
              <a:t>Post-Carcelaria.</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8		Personal Masculino: 5</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1203598"/>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a:t>
            </a:r>
            <a:r>
              <a:rPr lang="es-SV" sz="1400" b="1" dirty="0">
                <a:solidFill>
                  <a:schemeClr val="accent1">
                    <a:lumMod val="75000"/>
                  </a:schemeClr>
                </a:solidFill>
                <a:effectLst>
                  <a:outerShdw blurRad="38100" dist="38100" dir="2700000" algn="tl">
                    <a:srgbClr val="000000">
                      <a:alpha val="43137"/>
                    </a:srgbClr>
                  </a:outerShdw>
                </a:effectLst>
              </a:rPr>
              <a:t>René Alonso, Martínez Funes. Director del Centro de Coordinación Post Penitenciario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2440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16824"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Inspectoría General. </a:t>
            </a:r>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garantizar la seguridad delos Centros Penitenciarios, </a:t>
            </a:r>
            <a:r>
              <a:rPr lang="es-SV" sz="1800" dirty="0" smtClean="0">
                <a:solidFill>
                  <a:schemeClr val="accent1">
                    <a:lumMod val="75000"/>
                  </a:schemeClr>
                </a:solidFill>
                <a:latin typeface="Oswald" charset="0"/>
              </a:rPr>
              <a:t>para el </a:t>
            </a:r>
            <a:r>
              <a:rPr lang="es-SV" sz="1800" dirty="0">
                <a:solidFill>
                  <a:schemeClr val="accent1">
                    <a:lumMod val="75000"/>
                  </a:schemeClr>
                </a:solidFill>
                <a:latin typeface="Oswald" charset="0"/>
              </a:rPr>
              <a:t>efectivo cumplimiento de las órdenes judiciales de restricción de libertad individual de </a:t>
            </a:r>
            <a:r>
              <a:rPr lang="es-SV" sz="1800" dirty="0" smtClean="0">
                <a:solidFill>
                  <a:schemeClr val="accent1">
                    <a:lumMod val="75000"/>
                  </a:schemeClr>
                </a:solidFill>
                <a:latin typeface="Oswald" charset="0"/>
              </a:rPr>
              <a:t>los internos</a:t>
            </a:r>
            <a:r>
              <a:rPr lang="es-SV" sz="1800" dirty="0">
                <a:solidFill>
                  <a:schemeClr val="accent1">
                    <a:lumMod val="75000"/>
                  </a:schemeClr>
                </a:solidFill>
                <a:latin typeface="Oswald" charset="0"/>
              </a:rPr>
              <a:t>, de respeto a sus derechos y del funcionamiento normal de dichos </a:t>
            </a:r>
            <a:r>
              <a:rPr lang="es-SV" sz="1800" dirty="0" smtClean="0">
                <a:solidFill>
                  <a:schemeClr val="accent1">
                    <a:lumMod val="75000"/>
                  </a:schemeClr>
                </a:solidFill>
                <a:latin typeface="Oswald" charset="0"/>
              </a:rPr>
              <a:t>centros.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28		Personal Masculino: 94</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2919592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27584" y="334451"/>
            <a:ext cx="7560840" cy="4685571"/>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Secretaría General.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p>
          <a:p>
            <a:pPr marL="342900" lvl="0" indent="-342900" algn="just">
              <a:buFont typeface="+mj-lt"/>
              <a:buAutoNum type="alphaLcPeriod"/>
            </a:pPr>
            <a:r>
              <a:rPr lang="es-SV" sz="1600" dirty="0" smtClean="0">
                <a:solidFill>
                  <a:schemeClr val="accent1">
                    <a:lumMod val="75000"/>
                  </a:schemeClr>
                </a:solidFill>
                <a:latin typeface="Oswald" charset="0"/>
              </a:rPr>
              <a:t>Dar </a:t>
            </a:r>
            <a:r>
              <a:rPr lang="es-SV" sz="1600" dirty="0">
                <a:solidFill>
                  <a:schemeClr val="accent1">
                    <a:lumMod val="75000"/>
                  </a:schemeClr>
                </a:solidFill>
                <a:latin typeface="Oswald" charset="0"/>
              </a:rPr>
              <a:t>cumplimiento a las instrucciones dictadas por la Dirección General, supervisando </a:t>
            </a:r>
            <a:r>
              <a:rPr lang="es-SV" sz="1600" dirty="0" smtClean="0">
                <a:solidFill>
                  <a:schemeClr val="accent1">
                    <a:lumMod val="75000"/>
                  </a:schemeClr>
                </a:solidFill>
                <a:latin typeface="Oswald" charset="0"/>
              </a:rPr>
              <a:t>su ejecución </a:t>
            </a:r>
            <a:r>
              <a:rPr lang="es-SV" sz="1600" dirty="0">
                <a:solidFill>
                  <a:schemeClr val="accent1">
                    <a:lumMod val="75000"/>
                  </a:schemeClr>
                </a:solidFill>
                <a:latin typeface="Oswald" charset="0"/>
              </a:rPr>
              <a:t>por las demás Unidades involucradas.</a:t>
            </a:r>
          </a:p>
          <a:p>
            <a:pPr marL="342900" lvl="0" indent="-342900" algn="just">
              <a:buFont typeface="+mj-lt"/>
              <a:buAutoNum type="alphaLcPeriod"/>
            </a:pPr>
            <a:r>
              <a:rPr lang="es-SV" sz="1600" dirty="0">
                <a:solidFill>
                  <a:schemeClr val="accent1">
                    <a:lumMod val="75000"/>
                  </a:schemeClr>
                </a:solidFill>
                <a:latin typeface="Oswald" charset="0"/>
              </a:rPr>
              <a:t>Asesorar y apoyar técnicamente a las Unidades del Sistema Penitenciario.</a:t>
            </a:r>
          </a:p>
          <a:p>
            <a:pPr marL="342900" lvl="0" indent="-342900" algn="just">
              <a:buFont typeface="+mj-lt"/>
              <a:buAutoNum type="alphaLcPeriod"/>
            </a:pPr>
            <a:r>
              <a:rPr lang="es-SV" sz="1600" dirty="0">
                <a:solidFill>
                  <a:schemeClr val="accent1">
                    <a:lumMod val="75000"/>
                  </a:schemeClr>
                </a:solidFill>
                <a:latin typeface="Oswald" charset="0"/>
              </a:rPr>
              <a:t>Organizar y canalizar la correspondencia de la Dirección General hacia otras </a:t>
            </a:r>
            <a:r>
              <a:rPr lang="es-SV" sz="1600" dirty="0" smtClean="0">
                <a:solidFill>
                  <a:schemeClr val="accent1">
                    <a:lumMod val="75000"/>
                  </a:schemeClr>
                </a:solidFill>
                <a:latin typeface="Oswald" charset="0"/>
              </a:rPr>
              <a:t>Unidades y </a:t>
            </a:r>
            <a:r>
              <a:rPr lang="es-SV" sz="1600" dirty="0">
                <a:solidFill>
                  <a:schemeClr val="accent1">
                    <a:lumMod val="75000"/>
                  </a:schemeClr>
                </a:solidFill>
                <a:latin typeface="Oswald" charset="0"/>
              </a:rPr>
              <a:t>viceversa.</a:t>
            </a:r>
          </a:p>
          <a:p>
            <a:pPr marL="342900" lvl="0" indent="-342900" algn="just">
              <a:buFont typeface="+mj-lt"/>
              <a:buAutoNum type="alphaLcPeriod"/>
            </a:pPr>
            <a:r>
              <a:rPr lang="es-SV" sz="1600" dirty="0">
                <a:solidFill>
                  <a:schemeClr val="accent1">
                    <a:lumMod val="75000"/>
                  </a:schemeClr>
                </a:solidFill>
                <a:latin typeface="Oswald" charset="0"/>
              </a:rPr>
              <a:t>Promover un buen ambiente laboral </a:t>
            </a:r>
            <a:r>
              <a:rPr lang="es-SV" sz="1600" dirty="0" smtClean="0">
                <a:solidFill>
                  <a:schemeClr val="accent1">
                    <a:lumMod val="75000"/>
                  </a:schemeClr>
                </a:solidFill>
                <a:latin typeface="Oswald" charset="0"/>
              </a:rPr>
              <a:t>a través </a:t>
            </a:r>
            <a:r>
              <a:rPr lang="es-SV" sz="1600" dirty="0">
                <a:solidFill>
                  <a:schemeClr val="accent1">
                    <a:lumMod val="75000"/>
                  </a:schemeClr>
                </a:solidFill>
                <a:latin typeface="Oswald" charset="0"/>
              </a:rPr>
              <a:t>de la comunicación con todas las </a:t>
            </a:r>
            <a:r>
              <a:rPr lang="es-SV" sz="1600" dirty="0" smtClean="0">
                <a:solidFill>
                  <a:schemeClr val="accent1">
                    <a:lumMod val="75000"/>
                  </a:schemeClr>
                </a:solidFill>
                <a:latin typeface="Oswald" charset="0"/>
              </a:rPr>
              <a:t>Unidades institucionales</a:t>
            </a:r>
            <a:r>
              <a:rPr lang="es-SV" sz="1600" dirty="0">
                <a:solidFill>
                  <a:schemeClr val="accent1">
                    <a:lumMod val="75000"/>
                  </a:schemeClr>
                </a:solidFill>
                <a:latin typeface="Oswald" charset="0"/>
              </a:rPr>
              <a:t>.</a:t>
            </a:r>
          </a:p>
          <a:p>
            <a:pPr marL="342900" lvl="0" indent="-342900" algn="just">
              <a:buFont typeface="+mj-lt"/>
              <a:buAutoNum type="alphaLcPeriod"/>
            </a:pPr>
            <a:r>
              <a:rPr lang="es-SV" sz="1600" dirty="0">
                <a:solidFill>
                  <a:schemeClr val="accent1">
                    <a:lumMod val="75000"/>
                  </a:schemeClr>
                </a:solidFill>
                <a:latin typeface="Oswald" charset="0"/>
              </a:rPr>
              <a:t>Llevar el registro de los Acuerdos administrativos de la Dirección General y extender </a:t>
            </a:r>
            <a:r>
              <a:rPr lang="es-SV" sz="1600" dirty="0" smtClean="0">
                <a:solidFill>
                  <a:schemeClr val="accent1">
                    <a:lumMod val="75000"/>
                  </a:schemeClr>
                </a:solidFill>
                <a:latin typeface="Oswald" charset="0"/>
              </a:rPr>
              <a:t>las certificaciones </a:t>
            </a:r>
            <a:r>
              <a:rPr lang="es-SV" sz="1600" dirty="0">
                <a:solidFill>
                  <a:schemeClr val="accent1">
                    <a:lumMod val="75000"/>
                  </a:schemeClr>
                </a:solidFill>
                <a:latin typeface="Oswald" charset="0"/>
              </a:rPr>
              <a:t>de los mismos.</a:t>
            </a:r>
          </a:p>
          <a:p>
            <a:pPr marL="342900" lvl="0" indent="-342900" algn="just">
              <a:buFont typeface="+mj-lt"/>
              <a:buAutoNum type="alphaLcPeriod"/>
            </a:pPr>
            <a:r>
              <a:rPr lang="es-SV" sz="1600" dirty="0">
                <a:solidFill>
                  <a:schemeClr val="accent1">
                    <a:lumMod val="75000"/>
                  </a:schemeClr>
                </a:solidFill>
                <a:latin typeface="Oswald" charset="0"/>
              </a:rPr>
              <a:t>Elaborar actas, notas y oficios de reuniones, gestiones y otras actividades que </a:t>
            </a:r>
            <a:r>
              <a:rPr lang="es-SV" sz="1600" dirty="0" smtClean="0">
                <a:solidFill>
                  <a:schemeClr val="accent1">
                    <a:lumMod val="75000"/>
                  </a:schemeClr>
                </a:solidFill>
                <a:latin typeface="Oswald" charset="0"/>
              </a:rPr>
              <a:t>desarrolle la </a:t>
            </a:r>
            <a:r>
              <a:rPr lang="es-SV" sz="1600" dirty="0">
                <a:solidFill>
                  <a:schemeClr val="accent1">
                    <a:lumMod val="75000"/>
                  </a:schemeClr>
                </a:solidFill>
                <a:latin typeface="Oswald" charset="0"/>
              </a:rPr>
              <a:t>Dirección General.</a:t>
            </a:r>
          </a:p>
          <a:p>
            <a:pPr marL="342900" lvl="0" indent="-342900" algn="just">
              <a:buFont typeface="+mj-lt"/>
              <a:buAutoNum type="alphaLcPeriod"/>
            </a:pPr>
            <a:r>
              <a:rPr lang="es-SV" sz="1600" dirty="0">
                <a:solidFill>
                  <a:schemeClr val="accent1">
                    <a:lumMod val="75000"/>
                  </a:schemeClr>
                </a:solidFill>
                <a:latin typeface="Oswald" charset="0"/>
              </a:rPr>
              <a:t>Otras que la Dirección General le asigne</a:t>
            </a:r>
            <a:r>
              <a:rPr lang="es-SV" sz="1600" dirty="0" smtClean="0">
                <a:solidFill>
                  <a:schemeClr val="accent1">
                    <a:lumMod val="75000"/>
                  </a:schemeClr>
                </a:solidFill>
                <a:latin typeface="Oswald" charset="0"/>
              </a:rPr>
              <a:t>.</a:t>
            </a:r>
          </a:p>
          <a:p>
            <a:pPr lvl="0" algn="just"/>
            <a:endParaRPr lang="es-SV" sz="1600" dirty="0" smtClean="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Cantidad de Personal:</a:t>
            </a:r>
            <a:endParaRPr lang="es-SV" sz="1600" dirty="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Personal Femenino: 11			Personal Masculino: 5</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2249742" y="432602"/>
            <a:ext cx="4716524"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smtClean="0">
                <a:solidFill>
                  <a:schemeClr val="accent1">
                    <a:lumMod val="75000"/>
                  </a:schemeClr>
                </a:solidFill>
                <a:effectLst>
                  <a:outerShdw blurRad="38100" dist="38100" dir="2700000" algn="tl">
                    <a:srgbClr val="000000">
                      <a:alpha val="43137"/>
                    </a:srgbClr>
                  </a:outerShdw>
                </a:effectLst>
              </a:rPr>
              <a:t>Licda</a:t>
            </a:r>
            <a:r>
              <a:rPr lang="es-SV" sz="1400" b="1" dirty="0">
                <a:solidFill>
                  <a:schemeClr val="accent1">
                    <a:lumMod val="75000"/>
                  </a:schemeClr>
                </a:solidFill>
                <a:effectLst>
                  <a:outerShdw blurRad="38100" dist="38100" dir="2700000" algn="tl">
                    <a:srgbClr val="000000">
                      <a:alpha val="43137"/>
                    </a:srgbClr>
                  </a:outerShdw>
                </a:effectLst>
              </a:rPr>
              <a:t>. Hilda </a:t>
            </a:r>
            <a:r>
              <a:rPr lang="es-SV" sz="1400" b="1" dirty="0" smtClean="0">
                <a:solidFill>
                  <a:schemeClr val="accent1">
                    <a:lumMod val="75000"/>
                  </a:schemeClr>
                </a:solidFill>
                <a:effectLst>
                  <a:outerShdw blurRad="38100" dist="38100" dir="2700000" algn="tl">
                    <a:srgbClr val="000000">
                      <a:alpha val="43137"/>
                    </a:srgbClr>
                  </a:outerShdw>
                </a:effectLst>
              </a:rPr>
              <a:t>Aguirre</a:t>
            </a:r>
            <a:r>
              <a:rPr lang="es-SV" sz="1400" b="1" dirty="0">
                <a:solidFill>
                  <a:schemeClr val="accent1">
                    <a:lumMod val="75000"/>
                  </a:schemeClr>
                </a:solidFill>
                <a:effectLst>
                  <a:outerShdw blurRad="38100" dist="38100" dir="2700000" algn="tl">
                    <a:srgbClr val="000000">
                      <a:alpha val="43137"/>
                    </a:srgbClr>
                  </a:outerShdw>
                </a:effectLst>
              </a:rPr>
              <a:t>. Secretaria General </a:t>
            </a:r>
            <a:r>
              <a:rPr lang="es-SV" sz="1400" b="1" dirty="0" smtClean="0">
                <a:solidFill>
                  <a:schemeClr val="accent1">
                    <a:lumMod val="75000"/>
                  </a:schemeClr>
                </a:solidFill>
                <a:effectLst>
                  <a:outerShdw blurRad="38100" dist="38100" dir="2700000" algn="tl">
                    <a:srgbClr val="000000">
                      <a:alpha val="43137"/>
                    </a:srgbClr>
                  </a:outerShdw>
                </a:effectLst>
              </a:rPr>
              <a:t>de Centros Penales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7983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971600" y="555526"/>
            <a:ext cx="727280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Comunicaciones y Relaciones P</a:t>
            </a:r>
            <a:r>
              <a:rPr lang="es-SV" sz="1800" b="1" dirty="0" smtClean="0">
                <a:solidFill>
                  <a:schemeClr val="accent1">
                    <a:lumMod val="75000"/>
                  </a:schemeClr>
                </a:solidFill>
                <a:latin typeface="+mj-lt"/>
              </a:rPr>
              <a:t>ú</a:t>
            </a:r>
            <a:r>
              <a:rPr lang="es-SV" sz="1800" b="1" dirty="0" smtClean="0">
                <a:solidFill>
                  <a:schemeClr val="accent1">
                    <a:lumMod val="75000"/>
                  </a:schemeClr>
                </a:solidFill>
                <a:latin typeface="Oswald" charset="0"/>
              </a:rPr>
              <a:t>blicas. </a:t>
            </a:r>
          </a:p>
          <a:p>
            <a:pPr lvl="0" algn="ct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coordinar las presentaciones de las </a:t>
            </a:r>
            <a:r>
              <a:rPr lang="es-SV" sz="1800" dirty="0" smtClean="0">
                <a:solidFill>
                  <a:schemeClr val="accent1">
                    <a:lumMod val="75000"/>
                  </a:schemeClr>
                </a:solidFill>
                <a:latin typeface="Oswald" charset="0"/>
              </a:rPr>
              <a:t>máximas autoridades </a:t>
            </a:r>
            <a:r>
              <a:rPr lang="es-SV" sz="1800" dirty="0">
                <a:solidFill>
                  <a:schemeClr val="accent1">
                    <a:lumMod val="75000"/>
                  </a:schemeClr>
                </a:solidFill>
                <a:latin typeface="Oswald" charset="0"/>
              </a:rPr>
              <a:t>institucionales con los medios de comunicación del </a:t>
            </a:r>
            <a:r>
              <a:rPr lang="es-SV" sz="1800" dirty="0" smtClean="0">
                <a:solidFill>
                  <a:schemeClr val="accent1">
                    <a:lumMod val="75000"/>
                  </a:schemeClr>
                </a:solidFill>
                <a:latin typeface="Oswald" charset="0"/>
              </a:rPr>
              <a:t>país.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3			Personal Masculino: 8</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1347614"/>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a:t>
            </a:r>
            <a:r>
              <a:rPr lang="es-SV" sz="1400" b="1" dirty="0">
                <a:solidFill>
                  <a:schemeClr val="accent1">
                    <a:lumMod val="75000"/>
                  </a:schemeClr>
                </a:solidFill>
                <a:effectLst>
                  <a:outerShdw blurRad="38100" dist="38100" dir="2700000" algn="tl">
                    <a:srgbClr val="000000">
                      <a:alpha val="43137"/>
                    </a:srgbClr>
                  </a:outerShdw>
                </a:effectLst>
              </a:rPr>
              <a:t>Alejo Rubén Carbajal Amaya. Jefe de Unidad de Comunicaciones y Relaciones Públicas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2304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General.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lgn="ctr"/>
            <a:endParaRPr lang="es-SV" sz="1800"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brindar apoyo a la Dirección General, a través de </a:t>
            </a:r>
            <a:r>
              <a:rPr lang="es-SV" sz="1800" dirty="0" smtClean="0">
                <a:solidFill>
                  <a:schemeClr val="accent1">
                    <a:lumMod val="75000"/>
                  </a:schemeClr>
                </a:solidFill>
                <a:latin typeface="Oswald" charset="0"/>
              </a:rPr>
              <a:t>la gestión </a:t>
            </a:r>
            <a:r>
              <a:rPr lang="es-SV" sz="1800" dirty="0">
                <a:solidFill>
                  <a:schemeClr val="accent1">
                    <a:lumMod val="75000"/>
                  </a:schemeClr>
                </a:solidFill>
                <a:latin typeface="Oswald" charset="0"/>
              </a:rPr>
              <a:t>de cooperación nacional e internacional, en beneficio de la ejecución de proyectos </a:t>
            </a:r>
            <a:r>
              <a:rPr lang="es-SV" sz="1800" dirty="0" smtClean="0">
                <a:solidFill>
                  <a:schemeClr val="accent1">
                    <a:lumMod val="75000"/>
                  </a:schemeClr>
                </a:solidFill>
                <a:latin typeface="Oswald" charset="0"/>
              </a:rPr>
              <a:t>que satisfagan </a:t>
            </a:r>
            <a:r>
              <a:rPr lang="es-SV" sz="1800" dirty="0">
                <a:solidFill>
                  <a:schemeClr val="accent1">
                    <a:lumMod val="75000"/>
                  </a:schemeClr>
                </a:solidFill>
                <a:latin typeface="Oswald" charset="0"/>
              </a:rPr>
              <a:t>necesidades existentes en el Sistema Penitenciario</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a:t>
            </a:r>
            <a:r>
              <a:rPr lang="es-SV" sz="1800" dirty="0">
                <a:solidFill>
                  <a:schemeClr val="accent1">
                    <a:lumMod val="75000"/>
                  </a:schemeClr>
                </a:solidFill>
                <a:latin typeface="Oswald" charset="0"/>
              </a:rPr>
              <a:t>4</a:t>
            </a:r>
            <a:r>
              <a:rPr lang="es-SV" sz="1800" dirty="0" smtClean="0">
                <a:solidFill>
                  <a:schemeClr val="accent1">
                    <a:lumMod val="75000"/>
                  </a:schemeClr>
                </a:solidFill>
                <a:latin typeface="Oswald" charset="0"/>
              </a:rPr>
              <a:t>			Personal Masculino: 4</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1347614"/>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a:t>
            </a:r>
            <a:r>
              <a:rPr lang="es-SV" sz="1400" b="1" dirty="0">
                <a:solidFill>
                  <a:schemeClr val="accent1">
                    <a:lumMod val="75000"/>
                  </a:schemeClr>
                </a:solidFill>
                <a:effectLst>
                  <a:outerShdw blurRad="38100" dist="38100" dir="2700000" algn="tl">
                    <a:srgbClr val="000000">
                      <a:alpha val="43137"/>
                    </a:srgbClr>
                  </a:outerShdw>
                </a:effectLst>
              </a:rPr>
              <a:t>. Orlando </a:t>
            </a:r>
            <a:r>
              <a:rPr lang="es-SV" sz="1400" b="1" dirty="0" smtClean="0">
                <a:solidFill>
                  <a:schemeClr val="accent1">
                    <a:lumMod val="75000"/>
                  </a:schemeClr>
                </a:solidFill>
                <a:effectLst>
                  <a:outerShdw blurRad="38100" dist="38100" dir="2700000" algn="tl">
                    <a:srgbClr val="000000">
                      <a:alpha val="43137"/>
                    </a:srgbClr>
                  </a:outerShdw>
                </a:effectLst>
              </a:rPr>
              <a:t>Elías </a:t>
            </a:r>
            <a:r>
              <a:rPr lang="es-SV" sz="1400" b="1" dirty="0">
                <a:solidFill>
                  <a:schemeClr val="accent1">
                    <a:lumMod val="75000"/>
                  </a:schemeClr>
                </a:solidFill>
                <a:effectLst>
                  <a:outerShdw blurRad="38100" dist="38100" dir="2700000" algn="tl">
                    <a:srgbClr val="000000">
                      <a:alpha val="43137"/>
                    </a:srgbClr>
                  </a:outerShdw>
                </a:effectLst>
              </a:rPr>
              <a:t>Molina Ríos. </a:t>
            </a:r>
            <a:r>
              <a:rPr lang="es-SV" sz="1400" b="1" dirty="0" smtClean="0">
                <a:solidFill>
                  <a:schemeClr val="accent1">
                    <a:lumMod val="75000"/>
                  </a:schemeClr>
                </a:solidFill>
                <a:effectLst>
                  <a:outerShdw blurRad="38100" dist="38100" dir="2700000" algn="tl">
                    <a:srgbClr val="000000">
                      <a:alpha val="43137"/>
                    </a:srgbClr>
                  </a:outerShdw>
                </a:effectLst>
              </a:rPr>
              <a:t>Subdirector General de Centros Penales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4166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General Administrativa.</a:t>
            </a:r>
          </a:p>
          <a:p>
            <a:pPr lvl="0" algn="ctr"/>
            <a:r>
              <a:rPr lang="es-SV" sz="1800" b="1" dirty="0" smtClean="0">
                <a:solidFill>
                  <a:schemeClr val="accent1">
                    <a:lumMod val="75000"/>
                  </a:schemeClr>
                </a:solidFill>
                <a:latin typeface="Oswald" charset="0"/>
              </a:rPr>
              <a:t>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La Subdirección General Administrativa tendrá bajo su cargo la Unidad Secundaria </a:t>
            </a:r>
            <a:r>
              <a:rPr lang="es-SV" sz="1800" dirty="0" smtClean="0">
                <a:solidFill>
                  <a:schemeClr val="accent1">
                    <a:lumMod val="75000"/>
                  </a:schemeClr>
                </a:solidFill>
                <a:latin typeface="Oswald" charset="0"/>
              </a:rPr>
              <a:t>Financiera (USEFI</a:t>
            </a:r>
            <a:r>
              <a:rPr lang="es-SV" sz="1800" dirty="0">
                <a:solidFill>
                  <a:schemeClr val="accent1">
                    <a:lumMod val="75000"/>
                  </a:schemeClr>
                </a:solidFill>
                <a:latin typeface="Oswald" charset="0"/>
              </a:rPr>
              <a:t>), al Departamento de Recursos Humanos, Unidad Secundaria de Contrataciones </a:t>
            </a:r>
            <a:r>
              <a:rPr lang="es-SV" sz="1800" dirty="0" smtClean="0">
                <a:solidFill>
                  <a:schemeClr val="accent1">
                    <a:lumMod val="75000"/>
                  </a:schemeClr>
                </a:solidFill>
                <a:latin typeface="Oswald" charset="0"/>
              </a:rPr>
              <a:t>y Adquisiciones </a:t>
            </a:r>
            <a:r>
              <a:rPr lang="es-SV" sz="1800" dirty="0">
                <a:solidFill>
                  <a:schemeClr val="accent1">
                    <a:lumMod val="75000"/>
                  </a:schemeClr>
                </a:solidFill>
                <a:latin typeface="Oswald" charset="0"/>
              </a:rPr>
              <a:t>(USACP), Departamento Médico-Odontológico, Coordinación de </a:t>
            </a:r>
            <a:r>
              <a:rPr lang="es-SV" sz="1800" dirty="0" smtClean="0">
                <a:solidFill>
                  <a:schemeClr val="accent1">
                    <a:lumMod val="75000"/>
                  </a:schemeClr>
                </a:solidFill>
                <a:latin typeface="Oswald" charset="0"/>
              </a:rPr>
              <a:t>Tiendas Institucionales</a:t>
            </a:r>
            <a:r>
              <a:rPr lang="es-SV" sz="1800" dirty="0">
                <a:solidFill>
                  <a:schemeClr val="accent1">
                    <a:lumMod val="75000"/>
                  </a:schemeClr>
                </a:solidFill>
                <a:latin typeface="Oswald" charset="0"/>
              </a:rPr>
              <a:t>, Fondo de Actividades Especiales (FAE) y al Departamento de </a:t>
            </a:r>
            <a:r>
              <a:rPr lang="es-SV" sz="1800" dirty="0" smtClean="0">
                <a:solidFill>
                  <a:schemeClr val="accent1">
                    <a:lumMod val="75000"/>
                  </a:schemeClr>
                </a:solidFill>
                <a:latin typeface="Oswald" charset="0"/>
              </a:rPr>
              <a:t>Servicios Generales.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8			Personal Masculino: 2</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915566"/>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Dr. Oscar Barrios. Subdirector General Administrativo de Centros Penales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8811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Coordinación Nacional de Educación.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como función principal promover programas </a:t>
            </a:r>
            <a:r>
              <a:rPr lang="es-SV" sz="1800" dirty="0" smtClean="0">
                <a:solidFill>
                  <a:schemeClr val="accent1">
                    <a:lumMod val="75000"/>
                  </a:schemeClr>
                </a:solidFill>
                <a:latin typeface="Oswald" charset="0"/>
              </a:rPr>
              <a:t>de educación </a:t>
            </a:r>
            <a:r>
              <a:rPr lang="es-SV" sz="1800" dirty="0">
                <a:solidFill>
                  <a:schemeClr val="accent1">
                    <a:lumMod val="75000"/>
                  </a:schemeClr>
                </a:solidFill>
                <a:latin typeface="Oswald" charset="0"/>
              </a:rPr>
              <a:t>Integral para los privados de </a:t>
            </a:r>
            <a:r>
              <a:rPr lang="es-SV" sz="1800" dirty="0" smtClean="0">
                <a:solidFill>
                  <a:schemeClr val="accent1">
                    <a:lumMod val="75000"/>
                  </a:schemeClr>
                </a:solidFill>
                <a:latin typeface="Oswald" charset="0"/>
              </a:rPr>
              <a:t>libertad, así como velar porque los centros escolares de los diferentes centros penales contraten personal docente que cumpla los requisitos exigidos por el Ministerio de Educación.</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56936" y="1235942"/>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a:t>
            </a:r>
            <a:r>
              <a:rPr lang="es-SV" sz="1400" b="1" dirty="0">
                <a:solidFill>
                  <a:schemeClr val="accent1">
                    <a:lumMod val="75000"/>
                  </a:schemeClr>
                </a:solidFill>
                <a:effectLst>
                  <a:outerShdw blurRad="38100" dist="38100" dir="2700000" algn="tl">
                    <a:srgbClr val="000000">
                      <a:alpha val="43137"/>
                    </a:srgbClr>
                  </a:outerShdw>
                </a:effectLst>
              </a:rPr>
              <a:t>. Tarquino, Hernández Melara. </a:t>
            </a:r>
            <a:r>
              <a:rPr lang="es-SV" sz="1400" b="1" dirty="0" smtClean="0">
                <a:solidFill>
                  <a:schemeClr val="accent1">
                    <a:lumMod val="75000"/>
                  </a:schemeClr>
                </a:solidFill>
                <a:effectLst>
                  <a:outerShdw blurRad="38100" dist="38100" dir="2700000" algn="tl">
                    <a:srgbClr val="000000">
                      <a:alpha val="43137"/>
                    </a:srgbClr>
                  </a:outerShdw>
                </a:effectLst>
              </a:rPr>
              <a:t>Coordinación Nacional de Educación</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1058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195486"/>
            <a:ext cx="7403520" cy="475252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Tecnología y Desarrollo Informático.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Integrada </a:t>
            </a:r>
            <a:r>
              <a:rPr lang="es-SV" sz="1800" dirty="0">
                <a:solidFill>
                  <a:schemeClr val="accent1">
                    <a:lumMod val="75000"/>
                  </a:schemeClr>
                </a:solidFill>
                <a:latin typeface="Oswald" charset="0"/>
              </a:rPr>
              <a:t>por Soporte </a:t>
            </a:r>
            <a:r>
              <a:rPr lang="es-SV" sz="1800" dirty="0" smtClean="0">
                <a:solidFill>
                  <a:schemeClr val="accent1">
                    <a:lumMod val="75000"/>
                  </a:schemeClr>
                </a:solidFill>
                <a:latin typeface="Oswald" charset="0"/>
              </a:rPr>
              <a:t>Técnico, Análisis </a:t>
            </a:r>
            <a:r>
              <a:rPr lang="es-SV" sz="1800" dirty="0">
                <a:solidFill>
                  <a:schemeClr val="accent1">
                    <a:lumMod val="75000"/>
                  </a:schemeClr>
                </a:solidFill>
                <a:latin typeface="Oswald" charset="0"/>
              </a:rPr>
              <a:t>y Desarrollo, Redes y Telecomunicaciones, Control Administrativo y </a:t>
            </a:r>
            <a:r>
              <a:rPr lang="es-SV" sz="1800" dirty="0" smtClean="0">
                <a:solidFill>
                  <a:schemeClr val="accent1">
                    <a:lumMod val="75000"/>
                  </a:schemeClr>
                </a:solidFill>
                <a:latin typeface="Oswald" charset="0"/>
              </a:rPr>
              <a:t>Seguridad Tecnológica</a:t>
            </a:r>
            <a:r>
              <a:rPr lang="es-SV" sz="1800" dirty="0">
                <a:solidFill>
                  <a:schemeClr val="accent1">
                    <a:lumMod val="75000"/>
                  </a:schemeClr>
                </a:solidFill>
                <a:latin typeface="Oswald" charset="0"/>
              </a:rPr>
              <a:t>. Si fuere necesario y dependiendo de las necesidades se crearán las </a:t>
            </a:r>
            <a:r>
              <a:rPr lang="es-SV" sz="1800" dirty="0" smtClean="0">
                <a:solidFill>
                  <a:schemeClr val="accent1">
                    <a:lumMod val="75000"/>
                  </a:schemeClr>
                </a:solidFill>
                <a:latin typeface="Oswald" charset="0"/>
              </a:rPr>
              <a:t>secciones pertinentes.</a:t>
            </a:r>
          </a:p>
          <a:p>
            <a:pPr lvl="0" algn="just"/>
            <a:r>
              <a:rPr lang="es-SV" sz="1800" dirty="0" smtClean="0">
                <a:solidFill>
                  <a:schemeClr val="accent1">
                    <a:lumMod val="75000"/>
                  </a:schemeClr>
                </a:solidFill>
                <a:latin typeface="Oswald" charset="0"/>
              </a:rPr>
              <a:t>Entres sus funciones están:</a:t>
            </a:r>
          </a:p>
          <a:p>
            <a:pPr marL="285750" lvl="0" indent="-285750" algn="just">
              <a:buFont typeface="Arial" pitchFamily="34" charset="0"/>
              <a:buChar char="•"/>
            </a:pPr>
            <a:r>
              <a:rPr lang="es-SV" sz="1800" dirty="0">
                <a:solidFill>
                  <a:schemeClr val="accent1">
                    <a:lumMod val="75000"/>
                  </a:schemeClr>
                </a:solidFill>
                <a:latin typeface="Oswald" charset="0"/>
              </a:rPr>
              <a:t>Brindar mantenimiento preventivo y correctivo a los diferentes equipos informáticos </a:t>
            </a:r>
            <a:r>
              <a:rPr lang="es-SV" sz="1800" dirty="0" smtClean="0">
                <a:solidFill>
                  <a:schemeClr val="accent1">
                    <a:lumMod val="75000"/>
                  </a:schemeClr>
                </a:solidFill>
                <a:latin typeface="Oswald" charset="0"/>
              </a:rPr>
              <a:t>de las </a:t>
            </a:r>
            <a:r>
              <a:rPr lang="es-SV" sz="1800" dirty="0">
                <a:solidFill>
                  <a:schemeClr val="accent1">
                    <a:lumMod val="75000"/>
                  </a:schemeClr>
                </a:solidFill>
                <a:latin typeface="Oswald" charset="0"/>
              </a:rPr>
              <a:t>unidades y centros penitenciarios.</a:t>
            </a:r>
          </a:p>
          <a:p>
            <a:pPr marL="285750" lvl="0" indent="-285750" algn="just">
              <a:buFont typeface="Arial" pitchFamily="34" charset="0"/>
              <a:buChar char="•"/>
            </a:pPr>
            <a:r>
              <a:rPr lang="es-SV" sz="1800" dirty="0">
                <a:solidFill>
                  <a:schemeClr val="accent1">
                    <a:lumMod val="75000"/>
                  </a:schemeClr>
                </a:solidFill>
                <a:latin typeface="Oswald" charset="0"/>
              </a:rPr>
              <a:t>Brindar asesoría técnica en el uso de software.</a:t>
            </a:r>
          </a:p>
          <a:p>
            <a:pPr marL="285750" lvl="0" indent="-285750" algn="just">
              <a:buFont typeface="Arial" pitchFamily="34" charset="0"/>
              <a:buChar char="•"/>
            </a:pPr>
            <a:r>
              <a:rPr lang="es-SV" sz="1800" dirty="0">
                <a:solidFill>
                  <a:schemeClr val="accent1">
                    <a:lumMod val="75000"/>
                  </a:schemeClr>
                </a:solidFill>
                <a:latin typeface="Oswald" charset="0"/>
              </a:rPr>
              <a:t>Elaborar diagnósticos de necesidades de equipos, señalando especificaciones </a:t>
            </a:r>
            <a:r>
              <a:rPr lang="es-SV" sz="1800" dirty="0" smtClean="0">
                <a:solidFill>
                  <a:schemeClr val="accent1">
                    <a:lumMod val="75000"/>
                  </a:schemeClr>
                </a:solidFill>
                <a:latin typeface="Oswald" charset="0"/>
              </a:rPr>
              <a:t>básicas para </a:t>
            </a:r>
            <a:r>
              <a:rPr lang="es-SV" sz="1800" dirty="0">
                <a:solidFill>
                  <a:schemeClr val="accent1">
                    <a:lumMod val="75000"/>
                  </a:schemeClr>
                </a:solidFill>
                <a:latin typeface="Oswald" charset="0"/>
              </a:rPr>
              <a:t>los </a:t>
            </a:r>
            <a:r>
              <a:rPr lang="es-SV" sz="1800" dirty="0" smtClean="0">
                <a:solidFill>
                  <a:schemeClr val="accent1">
                    <a:lumMod val="75000"/>
                  </a:schemeClr>
                </a:solidFill>
                <a:latin typeface="Oswald" charset="0"/>
              </a:rPr>
              <a:t>requerimientos,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7			Personal Masculino: 11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555526"/>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a:t>
            </a:r>
            <a:r>
              <a:rPr lang="es-SV" sz="1400" b="1" dirty="0">
                <a:solidFill>
                  <a:schemeClr val="accent1">
                    <a:lumMod val="75000"/>
                  </a:schemeClr>
                </a:solidFill>
                <a:effectLst>
                  <a:outerShdw blurRad="38100" dist="38100" dir="2700000" algn="tl">
                    <a:srgbClr val="000000">
                      <a:alpha val="43137"/>
                    </a:srgbClr>
                  </a:outerShdw>
                </a:effectLst>
              </a:rPr>
              <a:t>. </a:t>
            </a:r>
            <a:r>
              <a:rPr lang="es-SV" sz="1400" b="1" dirty="0" smtClean="0">
                <a:solidFill>
                  <a:schemeClr val="accent1">
                    <a:lumMod val="75000"/>
                  </a:schemeClr>
                </a:solidFill>
                <a:effectLst>
                  <a:outerShdw blurRad="38100" dist="38100" dir="2700000" algn="tl">
                    <a:srgbClr val="000000">
                      <a:alpha val="43137"/>
                    </a:srgbClr>
                  </a:outerShdw>
                </a:effectLst>
              </a:rPr>
              <a:t>José </a:t>
            </a:r>
            <a:r>
              <a:rPr lang="es-SV" sz="1400" b="1" dirty="0">
                <a:solidFill>
                  <a:schemeClr val="accent1">
                    <a:lumMod val="75000"/>
                  </a:schemeClr>
                </a:solidFill>
                <a:effectLst>
                  <a:outerShdw blurRad="38100" dist="38100" dir="2700000" algn="tl">
                    <a:srgbClr val="000000">
                      <a:alpha val="43137"/>
                    </a:srgbClr>
                  </a:outerShdw>
                </a:effectLst>
              </a:rPr>
              <a:t>Luis Rodríguez Flores. Jefe Unidad de Tecnología y Desarrollo </a:t>
            </a:r>
            <a:r>
              <a:rPr lang="es-SV" sz="1400" b="1" dirty="0" smtClean="0">
                <a:solidFill>
                  <a:schemeClr val="accent1">
                    <a:lumMod val="75000"/>
                  </a:schemeClr>
                </a:solidFill>
                <a:effectLst>
                  <a:outerShdw blurRad="38100" dist="38100" dir="2700000" algn="tl">
                    <a:srgbClr val="000000">
                      <a:alpha val="43137"/>
                    </a:srgbClr>
                  </a:outerShdw>
                </a:effectLst>
              </a:rPr>
              <a:t>Informático.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6004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195486"/>
            <a:ext cx="7403520"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de Asuntos Jurídicos.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bajo su cargo el Departamento de Registro </a:t>
            </a:r>
            <a:r>
              <a:rPr lang="es-SV" sz="1800" dirty="0" smtClean="0">
                <a:solidFill>
                  <a:schemeClr val="accent1">
                    <a:lumMod val="75000"/>
                  </a:schemeClr>
                </a:solidFill>
                <a:latin typeface="Oswald" charset="0"/>
              </a:rPr>
              <a:t>y Control y la </a:t>
            </a:r>
            <a:r>
              <a:rPr lang="es-SV" sz="1800" dirty="0">
                <a:solidFill>
                  <a:schemeClr val="accent1">
                    <a:lumMod val="75000"/>
                  </a:schemeClr>
                </a:solidFill>
                <a:latin typeface="Oswald" charset="0"/>
              </a:rPr>
              <a:t>Unidad Penitenciaria de Derechos </a:t>
            </a:r>
            <a:r>
              <a:rPr lang="es-SV" sz="1800" dirty="0" smtClean="0">
                <a:solidFill>
                  <a:schemeClr val="accent1">
                    <a:lumMod val="75000"/>
                  </a:schemeClr>
                </a:solidFill>
                <a:latin typeface="Oswald" charset="0"/>
              </a:rPr>
              <a:t>Humanos. Entres sus funciones están:</a:t>
            </a:r>
          </a:p>
          <a:p>
            <a:pPr marL="285750" lvl="0" indent="-285750" algn="just">
              <a:buFont typeface="Arial" pitchFamily="34" charset="0"/>
              <a:buChar char="•"/>
            </a:pPr>
            <a:r>
              <a:rPr lang="es-SV" sz="1800" dirty="0">
                <a:solidFill>
                  <a:schemeClr val="accent1">
                    <a:lumMod val="75000"/>
                  </a:schemeClr>
                </a:solidFill>
                <a:latin typeface="Oswald" charset="0"/>
              </a:rPr>
              <a:t>Proporcionar asistencia legal a los funcionarios y empleados del Sistema </a:t>
            </a:r>
            <a:r>
              <a:rPr lang="es-SV" sz="1800" dirty="0" smtClean="0">
                <a:solidFill>
                  <a:schemeClr val="accent1">
                    <a:lumMod val="75000"/>
                  </a:schemeClr>
                </a:solidFill>
                <a:latin typeface="Oswald" charset="0"/>
              </a:rPr>
              <a:t>Penitenciario, en </a:t>
            </a:r>
            <a:r>
              <a:rPr lang="es-SV" sz="1800" dirty="0">
                <a:solidFill>
                  <a:schemeClr val="accent1">
                    <a:lumMod val="75000"/>
                  </a:schemeClr>
                </a:solidFill>
                <a:latin typeface="Oswald" charset="0"/>
              </a:rPr>
              <a:t>el desempeño de sus funciones.</a:t>
            </a:r>
          </a:p>
          <a:p>
            <a:pPr marL="285750" lvl="0" indent="-285750" algn="just">
              <a:buFont typeface="Arial" pitchFamily="34" charset="0"/>
              <a:buChar char="•"/>
            </a:pPr>
            <a:r>
              <a:rPr lang="es-SV" sz="1800" dirty="0">
                <a:solidFill>
                  <a:schemeClr val="accent1">
                    <a:lumMod val="75000"/>
                  </a:schemeClr>
                </a:solidFill>
                <a:latin typeface="Oswald" charset="0"/>
              </a:rPr>
              <a:t>Intervenir en representación del Sistema Penitenciario, en la coordinación de </a:t>
            </a:r>
            <a:r>
              <a:rPr lang="es-SV" sz="1800" dirty="0" smtClean="0">
                <a:solidFill>
                  <a:schemeClr val="accent1">
                    <a:lumMod val="75000"/>
                  </a:schemeClr>
                </a:solidFill>
                <a:latin typeface="Oswald" charset="0"/>
              </a:rPr>
              <a:t>actividades del </a:t>
            </a:r>
            <a:r>
              <a:rPr lang="es-SV" sz="1800" dirty="0">
                <a:solidFill>
                  <a:schemeClr val="accent1">
                    <a:lumMod val="75000"/>
                  </a:schemeClr>
                </a:solidFill>
                <a:latin typeface="Oswald" charset="0"/>
              </a:rPr>
              <a:t>mismo, con los organismos involucrados en las actividades penitenciarias.</a:t>
            </a:r>
          </a:p>
          <a:p>
            <a:pPr marL="285750" lvl="0" indent="-285750" algn="just">
              <a:buFont typeface="Arial" pitchFamily="34" charset="0"/>
              <a:buChar char="•"/>
            </a:pPr>
            <a:r>
              <a:rPr lang="es-SV" sz="1800" dirty="0">
                <a:solidFill>
                  <a:schemeClr val="accent1">
                    <a:lumMod val="75000"/>
                  </a:schemeClr>
                </a:solidFill>
                <a:latin typeface="Oswald" charset="0"/>
              </a:rPr>
              <a:t>Brindar asistencia para la formulación, discusión y celebración de convenios </a:t>
            </a:r>
            <a:r>
              <a:rPr lang="es-SV" sz="1800" dirty="0" smtClean="0">
                <a:solidFill>
                  <a:schemeClr val="accent1">
                    <a:lumMod val="75000"/>
                  </a:schemeClr>
                </a:solidFill>
                <a:latin typeface="Oswald" charset="0"/>
              </a:rPr>
              <a:t>con instituciones </a:t>
            </a:r>
            <a:r>
              <a:rPr lang="es-SV" sz="1800" dirty="0">
                <a:solidFill>
                  <a:schemeClr val="accent1">
                    <a:lumMod val="75000"/>
                  </a:schemeClr>
                </a:solidFill>
                <a:latin typeface="Oswald" charset="0"/>
              </a:rPr>
              <a:t>p</a:t>
            </a:r>
            <a:r>
              <a:rPr lang="es-SV" sz="1800" dirty="0">
                <a:solidFill>
                  <a:schemeClr val="accent1">
                    <a:lumMod val="75000"/>
                  </a:schemeClr>
                </a:solidFill>
                <a:latin typeface="+mj-lt"/>
              </a:rPr>
              <a:t>ú</a:t>
            </a:r>
            <a:r>
              <a:rPr lang="es-SV" sz="1800" dirty="0">
                <a:solidFill>
                  <a:schemeClr val="accent1">
                    <a:lumMod val="75000"/>
                  </a:schemeClr>
                </a:solidFill>
                <a:latin typeface="Oswald" charset="0"/>
              </a:rPr>
              <a:t>blicas y </a:t>
            </a:r>
            <a:r>
              <a:rPr lang="es-SV" sz="1800" dirty="0" smtClean="0">
                <a:solidFill>
                  <a:schemeClr val="accent1">
                    <a:lumMod val="75000"/>
                  </a:schemeClr>
                </a:solidFill>
                <a:latin typeface="Oswald" charset="0"/>
              </a:rPr>
              <a:t>privadas,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7			Personal Masculino: 10</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180972" y="555526"/>
            <a:ext cx="684076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a:t>
            </a:r>
            <a:r>
              <a:rPr lang="es-SV" sz="1400" b="1" dirty="0">
                <a:solidFill>
                  <a:schemeClr val="accent1">
                    <a:lumMod val="75000"/>
                  </a:schemeClr>
                </a:solidFill>
                <a:effectLst>
                  <a:outerShdw blurRad="38100" dist="38100" dir="2700000" algn="tl">
                    <a:srgbClr val="000000">
                      <a:alpha val="43137"/>
                    </a:srgbClr>
                  </a:outerShdw>
                </a:effectLst>
              </a:rPr>
              <a:t>. Juan Carlos Fuentes Díaz. </a:t>
            </a:r>
            <a:r>
              <a:rPr lang="es-SV" sz="1400" b="1" dirty="0" smtClean="0">
                <a:solidFill>
                  <a:schemeClr val="accent1">
                    <a:lumMod val="75000"/>
                  </a:schemeClr>
                </a:solidFill>
                <a:effectLst>
                  <a:outerShdw blurRad="38100" dist="38100" dir="2700000" algn="tl">
                    <a:srgbClr val="000000">
                      <a:alpha val="43137"/>
                    </a:srgbClr>
                  </a:outerShdw>
                </a:effectLst>
              </a:rPr>
              <a:t>Subdirector </a:t>
            </a:r>
            <a:r>
              <a:rPr lang="es-SV" sz="1400" b="1" dirty="0">
                <a:solidFill>
                  <a:schemeClr val="accent1">
                    <a:lumMod val="75000"/>
                  </a:schemeClr>
                </a:solidFill>
                <a:effectLst>
                  <a:outerShdw blurRad="38100" dist="38100" dir="2700000" algn="tl">
                    <a:srgbClr val="000000">
                      <a:alpha val="43137"/>
                    </a:srgbClr>
                  </a:outerShdw>
                </a:effectLst>
              </a:rPr>
              <a:t>de Asuntos Jurídicos.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9948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67494"/>
            <a:ext cx="7403520"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de Monitoreo de Medios de Vigilancia Electrónica.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Monitorear técnicamente el cumplimiento de las condiciones impuestas a los </a:t>
            </a:r>
            <a:r>
              <a:rPr lang="es-SV" sz="1800" dirty="0" smtClean="0">
                <a:solidFill>
                  <a:schemeClr val="accent1">
                    <a:lumMod val="75000"/>
                  </a:schemeClr>
                </a:solidFill>
                <a:latin typeface="Oswald" charset="0"/>
              </a:rPr>
              <a:t>portadores de </a:t>
            </a:r>
            <a:r>
              <a:rPr lang="es-SV" sz="1800" dirty="0">
                <a:solidFill>
                  <a:schemeClr val="accent1">
                    <a:lumMod val="75000"/>
                  </a:schemeClr>
                </a:solidFill>
                <a:latin typeface="Oswald" charset="0"/>
              </a:rPr>
              <a:t>medios de vigilancia electrónica, de conformidad a lo estipulado a la Ley </a:t>
            </a:r>
            <a:r>
              <a:rPr lang="es-SV" sz="1800" dirty="0" smtClean="0">
                <a:solidFill>
                  <a:schemeClr val="accent1">
                    <a:lumMod val="75000"/>
                  </a:schemeClr>
                </a:solidFill>
                <a:latin typeface="Oswald" charset="0"/>
              </a:rPr>
              <a:t>Reguladora del </a:t>
            </a:r>
            <a:r>
              <a:rPr lang="es-SV" sz="1800" dirty="0">
                <a:solidFill>
                  <a:schemeClr val="accent1">
                    <a:lumMod val="75000"/>
                  </a:schemeClr>
                </a:solidFill>
                <a:latin typeface="Oswald" charset="0"/>
              </a:rPr>
              <a:t>Uso de Medios de Vigilancia Electrónica en Materia Penal.</a:t>
            </a:r>
          </a:p>
          <a:p>
            <a:pPr marL="285750" lvl="0" indent="-285750" algn="just">
              <a:buFont typeface="Arial" pitchFamily="34" charset="0"/>
              <a:buChar char="•"/>
            </a:pPr>
            <a:r>
              <a:rPr lang="es-SV" sz="1800" dirty="0">
                <a:solidFill>
                  <a:schemeClr val="accent1">
                    <a:lumMod val="75000"/>
                  </a:schemeClr>
                </a:solidFill>
                <a:latin typeface="Oswald" charset="0"/>
              </a:rPr>
              <a:t>Coordinarse con los jueces competentes, el Departamento de Prueba y Libertad </a:t>
            </a:r>
            <a:r>
              <a:rPr lang="es-SV" sz="1800" dirty="0" smtClean="0">
                <a:solidFill>
                  <a:schemeClr val="accent1">
                    <a:lumMod val="75000"/>
                  </a:schemeClr>
                </a:solidFill>
                <a:latin typeface="Oswald" charset="0"/>
              </a:rPr>
              <a:t>Asistida del </a:t>
            </a:r>
            <a:r>
              <a:rPr lang="es-SV" sz="1800" dirty="0" smtClean="0">
                <a:solidFill>
                  <a:schemeClr val="accent1">
                    <a:lumMod val="75000"/>
                  </a:schemeClr>
                </a:solidFill>
                <a:latin typeface="Arial Narrow" pitchFamily="34" charset="0"/>
                <a:ea typeface="DotumChe" pitchFamily="49" charset="-127"/>
              </a:rPr>
              <a:t>Ó</a:t>
            </a:r>
            <a:r>
              <a:rPr lang="es-SV" sz="1800" dirty="0" smtClean="0">
                <a:solidFill>
                  <a:schemeClr val="accent1">
                    <a:lumMod val="75000"/>
                  </a:schemeClr>
                </a:solidFill>
                <a:latin typeface="Oswald" charset="0"/>
              </a:rPr>
              <a:t>rgano </a:t>
            </a:r>
            <a:r>
              <a:rPr lang="es-SV" sz="1800" dirty="0">
                <a:solidFill>
                  <a:schemeClr val="accent1">
                    <a:lumMod val="75000"/>
                  </a:schemeClr>
                </a:solidFill>
                <a:latin typeface="Oswald" charset="0"/>
              </a:rPr>
              <a:t>Judicial, la </a:t>
            </a:r>
            <a:r>
              <a:rPr lang="es-SV" sz="1800" dirty="0" smtClean="0">
                <a:solidFill>
                  <a:schemeClr val="accent1">
                    <a:lumMod val="75000"/>
                  </a:schemeClr>
                </a:solidFill>
                <a:latin typeface="Oswald" charset="0"/>
              </a:rPr>
              <a:t>Fiscalía </a:t>
            </a:r>
            <a:r>
              <a:rPr lang="es-SV" sz="1800" dirty="0">
                <a:solidFill>
                  <a:schemeClr val="accent1">
                    <a:lumMod val="75000"/>
                  </a:schemeClr>
                </a:solidFill>
                <a:latin typeface="Oswald" charset="0"/>
              </a:rPr>
              <a:t>General de la República y la Policía Nacional Civil </a:t>
            </a:r>
            <a:r>
              <a:rPr lang="es-SV" sz="1800" dirty="0" smtClean="0">
                <a:solidFill>
                  <a:schemeClr val="accent1">
                    <a:lumMod val="75000"/>
                  </a:schemeClr>
                </a:solidFill>
                <a:latin typeface="Oswald" charset="0"/>
              </a:rPr>
              <a:t>de conformidad </a:t>
            </a:r>
            <a:r>
              <a:rPr lang="es-SV" sz="1800" dirty="0">
                <a:solidFill>
                  <a:schemeClr val="accent1">
                    <a:lumMod val="75000"/>
                  </a:schemeClr>
                </a:solidFill>
                <a:latin typeface="Oswald" charset="0"/>
              </a:rPr>
              <a:t>a lo estipulado a la Ley Reguladora del Uso de Medios de </a:t>
            </a:r>
            <a:r>
              <a:rPr lang="es-SV" sz="1800" dirty="0" smtClean="0">
                <a:solidFill>
                  <a:schemeClr val="accent1">
                    <a:lumMod val="75000"/>
                  </a:schemeClr>
                </a:solidFill>
                <a:latin typeface="Oswald" charset="0"/>
              </a:rPr>
              <a:t>Vigilancia Electrónica </a:t>
            </a:r>
            <a:r>
              <a:rPr lang="es-SV" sz="1800" dirty="0">
                <a:solidFill>
                  <a:schemeClr val="accent1">
                    <a:lumMod val="75000"/>
                  </a:schemeClr>
                </a:solidFill>
                <a:latin typeface="Oswald" charset="0"/>
              </a:rPr>
              <a:t>en Materia Penal.</a:t>
            </a:r>
          </a:p>
          <a:p>
            <a:pPr marL="285750" lvl="0" indent="-285750" algn="just">
              <a:buFont typeface="Arial" pitchFamily="34" charset="0"/>
              <a:buChar char="•"/>
            </a:pPr>
            <a:r>
              <a:rPr lang="es-SV" sz="1800" dirty="0">
                <a:solidFill>
                  <a:schemeClr val="accent1">
                    <a:lumMod val="75000"/>
                  </a:schemeClr>
                </a:solidFill>
                <a:latin typeface="Oswald" charset="0"/>
              </a:rPr>
              <a:t>Rendir la información que sea solicitada por el juez o tribunal de la causa, </a:t>
            </a:r>
            <a:r>
              <a:rPr lang="es-SV" sz="1800" dirty="0" smtClean="0">
                <a:solidFill>
                  <a:schemeClr val="accent1">
                    <a:lumMod val="75000"/>
                  </a:schemeClr>
                </a:solidFill>
                <a:latin typeface="Oswald" charset="0"/>
              </a:rPr>
              <a:t>el Departamento </a:t>
            </a:r>
            <a:r>
              <a:rPr lang="es-SV" sz="1800" dirty="0">
                <a:solidFill>
                  <a:schemeClr val="accent1">
                    <a:lumMod val="75000"/>
                  </a:schemeClr>
                </a:solidFill>
                <a:latin typeface="Oswald" charset="0"/>
              </a:rPr>
              <a:t>de Prueba y Libertad Asistida del </a:t>
            </a:r>
            <a:r>
              <a:rPr lang="es-SV" sz="1800" dirty="0" smtClean="0">
                <a:solidFill>
                  <a:schemeClr val="accent1">
                    <a:lumMod val="75000"/>
                  </a:schemeClr>
                </a:solidFill>
                <a:latin typeface="Arial Narrow" pitchFamily="34" charset="0"/>
                <a:ea typeface="DotumChe" pitchFamily="49" charset="-127"/>
              </a:rPr>
              <a:t>Ó</a:t>
            </a:r>
            <a:r>
              <a:rPr lang="es-SV" sz="1800" dirty="0" smtClean="0">
                <a:solidFill>
                  <a:schemeClr val="accent1">
                    <a:lumMod val="75000"/>
                  </a:schemeClr>
                </a:solidFill>
                <a:latin typeface="Oswald" charset="0"/>
              </a:rPr>
              <a:t>rgano </a:t>
            </a:r>
            <a:r>
              <a:rPr lang="es-SV" sz="1800" dirty="0">
                <a:solidFill>
                  <a:schemeClr val="accent1">
                    <a:lumMod val="75000"/>
                  </a:schemeClr>
                </a:solidFill>
                <a:latin typeface="Oswald" charset="0"/>
              </a:rPr>
              <a:t>Judicial </a:t>
            </a:r>
            <a:r>
              <a:rPr lang="es-SV" sz="1800" dirty="0" smtClean="0">
                <a:solidFill>
                  <a:schemeClr val="accent1">
                    <a:lumMod val="75000"/>
                  </a:schemeClr>
                </a:solidFill>
                <a:latin typeface="Oswald" charset="0"/>
              </a:rPr>
              <a:t>o </a:t>
            </a:r>
            <a:r>
              <a:rPr lang="es-SV" sz="1800" dirty="0">
                <a:solidFill>
                  <a:schemeClr val="accent1">
                    <a:lumMod val="75000"/>
                  </a:schemeClr>
                </a:solidFill>
                <a:latin typeface="Oswald" charset="0"/>
              </a:rPr>
              <a:t>el </a:t>
            </a:r>
            <a:r>
              <a:rPr lang="es-SV" sz="1800" dirty="0" smtClean="0">
                <a:solidFill>
                  <a:schemeClr val="accent1">
                    <a:lumMod val="75000"/>
                  </a:schemeClr>
                </a:solidFill>
                <a:latin typeface="Oswald" charset="0"/>
              </a:rPr>
              <a:t>Consejo,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0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411510"/>
            <a:ext cx="734481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Ing. </a:t>
            </a:r>
            <a:r>
              <a:rPr lang="es-SV" sz="1400" b="1" dirty="0">
                <a:solidFill>
                  <a:schemeClr val="accent1">
                    <a:lumMod val="75000"/>
                  </a:schemeClr>
                </a:solidFill>
                <a:effectLst>
                  <a:outerShdw blurRad="38100" dist="38100" dir="2700000" algn="tl">
                    <a:srgbClr val="000000">
                      <a:alpha val="43137"/>
                    </a:srgbClr>
                  </a:outerShdw>
                </a:effectLst>
              </a:rPr>
              <a:t>Cristian Vladimir Martí </a:t>
            </a:r>
            <a:r>
              <a:rPr lang="es-SV" sz="1400" b="1" dirty="0" err="1">
                <a:solidFill>
                  <a:schemeClr val="accent1">
                    <a:lumMod val="75000"/>
                  </a:schemeClr>
                </a:solidFill>
                <a:effectLst>
                  <a:outerShdw blurRad="38100" dist="38100" dir="2700000" algn="tl">
                    <a:srgbClr val="000000">
                      <a:alpha val="43137"/>
                    </a:srgbClr>
                  </a:outerShdw>
                </a:effectLst>
              </a:rPr>
              <a:t>Preza</a:t>
            </a:r>
            <a:r>
              <a:rPr lang="es-SV" sz="1400" b="1" dirty="0">
                <a:solidFill>
                  <a:schemeClr val="accent1">
                    <a:lumMod val="75000"/>
                  </a:schemeClr>
                </a:solidFill>
                <a:effectLst>
                  <a:outerShdw blurRad="38100" dist="38100" dir="2700000" algn="tl">
                    <a:srgbClr val="000000">
                      <a:alpha val="43137"/>
                    </a:srgbClr>
                  </a:outerShdw>
                </a:effectLst>
              </a:rPr>
              <a:t>. Subdirector de Monitoreo y Medios de Vigilancia Electrónica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5488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209" y="522517"/>
            <a:ext cx="3187190" cy="3187190"/>
          </a:xfrm>
          <a:prstGeom prst="rect">
            <a:avLst/>
          </a:prstGeom>
        </p:spPr>
      </p:pic>
      <p:sp>
        <p:nvSpPr>
          <p:cNvPr id="170" name="Shape 170"/>
          <p:cNvSpPr txBox="1">
            <a:spLocks noGrp="1"/>
          </p:cNvSpPr>
          <p:nvPr>
            <p:ph type="ctrTitle" idx="4294967295"/>
          </p:nvPr>
        </p:nvSpPr>
        <p:spPr>
          <a:xfrm>
            <a:off x="1331640" y="1685507"/>
            <a:ext cx="2880320" cy="1008112"/>
          </a:xfrm>
          <a:prstGeom prst="rect">
            <a:avLst/>
          </a:prstGeom>
        </p:spPr>
        <p:txBody>
          <a:bodyPr lIns="91425" tIns="91425" rIns="91425" bIns="91425" anchor="b" anchorCtr="0">
            <a:noAutofit/>
          </a:bodyPr>
          <a:lstStyle/>
          <a:p>
            <a:pPr lvl="0" algn="ctr">
              <a:spcBef>
                <a:spcPts val="0"/>
              </a:spcBef>
              <a:buNone/>
            </a:pPr>
            <a:r>
              <a:rPr lang="en" sz="6000" dirty="0" smtClean="0">
                <a:solidFill>
                  <a:srgbClr val="FF9900"/>
                </a:solidFill>
              </a:rPr>
              <a:t>PARTE 1</a:t>
            </a:r>
            <a:endParaRPr lang="en" sz="6000" dirty="0">
              <a:solidFill>
                <a:srgbClr val="FF9900"/>
              </a:solidFill>
            </a:endParaRPr>
          </a:p>
        </p:txBody>
      </p:sp>
      <p:sp>
        <p:nvSpPr>
          <p:cNvPr id="6" name="Shape 229"/>
          <p:cNvSpPr txBox="1">
            <a:spLocks/>
          </p:cNvSpPr>
          <p:nvPr/>
        </p:nvSpPr>
        <p:spPr>
          <a:xfrm>
            <a:off x="1574902" y="3795886"/>
            <a:ext cx="6264696" cy="1158867"/>
          </a:xfrm>
          <a:prstGeom prst="rect">
            <a:avLst/>
          </a:prstGeom>
          <a:noFill/>
          <a:ln>
            <a:noFill/>
          </a:ln>
          <a:effectLst>
            <a:glow rad="101600">
              <a:schemeClr val="bg1">
                <a:alpha val="40000"/>
              </a:schemeClr>
            </a:glow>
            <a:outerShdw blurRad="50800" dir="1200000" algn="ctr" rotWithShape="0">
              <a:schemeClr val="bg1"/>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t> </a:t>
            </a:r>
            <a:r>
              <a:rPr lang="es-SV" sz="1400" b="1" dirty="0" smtClean="0">
                <a:solidFill>
                  <a:schemeClr val="bg2">
                    <a:lumMod val="75000"/>
                  </a:schemeClr>
                </a:solidFill>
              </a:rPr>
              <a:t>Hipervínculos. </a:t>
            </a:r>
            <a:r>
              <a:rPr lang="es-SV" sz="1400" dirty="0" smtClean="0">
                <a:solidFill>
                  <a:schemeClr val="bg2">
                    <a:lumMod val="75000"/>
                  </a:schemeClr>
                </a:solidFill>
              </a:rPr>
              <a:t>A partir de aquí, en modo presentación, donde encuentre las imágenes con la palabra </a:t>
            </a:r>
            <a:r>
              <a:rPr lang="es-SV" sz="1400" b="1" dirty="0" smtClean="0">
                <a:solidFill>
                  <a:schemeClr val="bg2">
                    <a:lumMod val="75000"/>
                  </a:schemeClr>
                </a:solidFill>
              </a:rPr>
              <a:t>ENLACE</a:t>
            </a:r>
            <a:r>
              <a:rPr lang="es-SV" sz="1400" dirty="0" smtClean="0">
                <a:solidFill>
                  <a:schemeClr val="bg2">
                    <a:lumMod val="75000"/>
                  </a:schemeClr>
                </a:solidFill>
              </a:rPr>
              <a:t> haga clic sobre estas para acceder a la diapositiva donde está la descripción de la Unidad o Departamento del cual desea conocer mas información, del mismo modo en cada diapositiva donde encuentre la imagen con la palabra </a:t>
            </a:r>
            <a:r>
              <a:rPr lang="es-SV" sz="1400" b="1" dirty="0" smtClean="0">
                <a:solidFill>
                  <a:schemeClr val="bg2">
                    <a:lumMod val="75000"/>
                  </a:schemeClr>
                </a:solidFill>
              </a:rPr>
              <a:t>VOLVER</a:t>
            </a:r>
            <a:r>
              <a:rPr lang="es-SV" sz="1400" dirty="0" smtClean="0">
                <a:solidFill>
                  <a:schemeClr val="bg2">
                    <a:lumMod val="75000"/>
                  </a:schemeClr>
                </a:solidFill>
              </a:rPr>
              <a:t> encontrará un hipervínculo para regresar al índice correspondiente.</a:t>
            </a:r>
          </a:p>
          <a:p>
            <a:pPr algn="just">
              <a:buFont typeface="Oswald"/>
              <a:buNone/>
            </a:pPr>
            <a:endParaRPr lang="es-SV" sz="1250" b="1" dirty="0" smtClean="0"/>
          </a:p>
          <a:p>
            <a:pPr>
              <a:buFont typeface="Oswald"/>
              <a:buNone/>
            </a:pPr>
            <a:endParaRPr lang="es-ES" sz="1250" dirty="0" smtClean="0"/>
          </a:p>
        </p:txBody>
      </p:sp>
      <p:pic>
        <p:nvPicPr>
          <p:cNvPr id="2" name="1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3291830"/>
            <a:ext cx="504056" cy="450528"/>
          </a:xfrm>
          <a:prstGeom prst="rect">
            <a:avLst/>
          </a:prstGeom>
        </p:spPr>
      </p:pic>
      <p:pic>
        <p:nvPicPr>
          <p:cNvPr id="7" name="6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6" y="1185118"/>
            <a:ext cx="504056" cy="450528"/>
          </a:xfrm>
          <a:prstGeom prst="rect">
            <a:avLst/>
          </a:prstGeom>
        </p:spPr>
      </p:pic>
      <p:pic>
        <p:nvPicPr>
          <p:cNvPr id="9" name="8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5443" y="2211710"/>
            <a:ext cx="504056" cy="450528"/>
          </a:xfrm>
          <a:prstGeom prst="rect">
            <a:avLst/>
          </a:prstGeom>
        </p:spPr>
      </p:pic>
      <p:pic>
        <p:nvPicPr>
          <p:cNvPr id="10" name="9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6296" y="2211710"/>
            <a:ext cx="504056" cy="45052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Acceso a la Información P</a:t>
            </a:r>
            <a:r>
              <a:rPr lang="es-SV" sz="1800" b="1" dirty="0" smtClean="0">
                <a:solidFill>
                  <a:schemeClr val="accent1">
                    <a:lumMod val="75000"/>
                  </a:schemeClr>
                </a:solidFill>
                <a:latin typeface="+mj-lt"/>
              </a:rPr>
              <a:t>ú</a:t>
            </a:r>
            <a:r>
              <a:rPr lang="es-SV" sz="1800" b="1" dirty="0" smtClean="0">
                <a:solidFill>
                  <a:schemeClr val="accent1">
                    <a:lumMod val="75000"/>
                  </a:schemeClr>
                </a:solidFill>
                <a:latin typeface="Oswald" charset="0"/>
              </a:rPr>
              <a:t>blica.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generar las condiciones </a:t>
            </a:r>
            <a:r>
              <a:rPr lang="es-SV" sz="1800" dirty="0" smtClean="0">
                <a:solidFill>
                  <a:schemeClr val="accent1">
                    <a:lumMod val="75000"/>
                  </a:schemeClr>
                </a:solidFill>
                <a:latin typeface="Oswald" charset="0"/>
              </a:rPr>
              <a:t>que faciliten </a:t>
            </a:r>
            <a:r>
              <a:rPr lang="es-SV" sz="1800" dirty="0">
                <a:solidFill>
                  <a:schemeClr val="accent1">
                    <a:lumMod val="75000"/>
                  </a:schemeClr>
                </a:solidFill>
                <a:latin typeface="Oswald" charset="0"/>
              </a:rPr>
              <a:t>el acceso a la información p</a:t>
            </a:r>
            <a:r>
              <a:rPr lang="es-SV" sz="1800" dirty="0">
                <a:solidFill>
                  <a:schemeClr val="accent1">
                    <a:lumMod val="75000"/>
                  </a:schemeClr>
                </a:solidFill>
                <a:latin typeface="+mj-lt"/>
              </a:rPr>
              <a:t>ú</a:t>
            </a:r>
            <a:r>
              <a:rPr lang="es-SV" sz="1800" dirty="0">
                <a:solidFill>
                  <a:schemeClr val="accent1">
                    <a:lumMod val="75000"/>
                  </a:schemeClr>
                </a:solidFill>
                <a:latin typeface="Oswald" charset="0"/>
              </a:rPr>
              <a:t>blica a todas las personas que la soliciten, tendrá bajo </a:t>
            </a:r>
            <a:r>
              <a:rPr lang="es-SV" sz="1800" dirty="0" smtClean="0">
                <a:solidFill>
                  <a:schemeClr val="accent1">
                    <a:lumMod val="75000"/>
                  </a:schemeClr>
                </a:solidFill>
                <a:latin typeface="Oswald" charset="0"/>
              </a:rPr>
              <a:t>su administración </a:t>
            </a:r>
            <a:r>
              <a:rPr lang="es-SV" sz="1800" dirty="0">
                <a:solidFill>
                  <a:schemeClr val="accent1">
                    <a:lumMod val="75000"/>
                  </a:schemeClr>
                </a:solidFill>
                <a:latin typeface="Oswald" charset="0"/>
              </a:rPr>
              <a:t>la Oficina de </a:t>
            </a:r>
            <a:r>
              <a:rPr lang="es-SV" sz="1800" dirty="0" smtClean="0">
                <a:solidFill>
                  <a:schemeClr val="accent1">
                    <a:lumMod val="75000"/>
                  </a:schemeClr>
                </a:solidFill>
                <a:latin typeface="Oswald" charset="0"/>
              </a:rPr>
              <a:t>Información.</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a:t>
            </a:r>
            <a:r>
              <a:rPr lang="es-SV" sz="1800" dirty="0">
                <a:solidFill>
                  <a:schemeClr val="accent1">
                    <a:lumMod val="75000"/>
                  </a:schemeClr>
                </a:solidFill>
                <a:latin typeface="Oswald" charset="0"/>
              </a:rPr>
              <a:t>4</a:t>
            </a:r>
            <a:r>
              <a:rPr lang="es-SV" sz="1800" dirty="0" smtClean="0">
                <a:solidFill>
                  <a:schemeClr val="accent1">
                    <a:lumMod val="75000"/>
                  </a:schemeClr>
                </a:solidFill>
                <a:latin typeface="Oswald" charset="0"/>
              </a:rPr>
              <a:t>			Personal Masculino: 2</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507120" y="1275606"/>
            <a:ext cx="617171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Marlene Janet Cardona</a:t>
            </a:r>
            <a:r>
              <a:rPr lang="es-SV" sz="1400" b="1" dirty="0">
                <a:solidFill>
                  <a:schemeClr val="accent1">
                    <a:lumMod val="75000"/>
                  </a:schemeClr>
                </a:solidFill>
                <a:effectLst>
                  <a:outerShdw blurRad="38100" dist="38100" dir="2700000" algn="tl">
                    <a:srgbClr val="000000">
                      <a:alpha val="43137"/>
                    </a:srgbClr>
                  </a:outerShdw>
                </a:effectLst>
              </a:rPr>
              <a:t>. Oficial de Información</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3334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Planificación, Formulación y Gestión de Proyectos. </a:t>
            </a:r>
          </a:p>
          <a:p>
            <a:pPr lvl="0" algn="ct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a:t>
            </a:r>
            <a:r>
              <a:rPr lang="es-SV" sz="1800" dirty="0" smtClean="0">
                <a:solidFill>
                  <a:schemeClr val="accent1">
                    <a:lumMod val="75000"/>
                  </a:schemeClr>
                </a:solidFill>
                <a:latin typeface="Oswald" charset="0"/>
              </a:rPr>
              <a:t>fundamental implementar </a:t>
            </a:r>
            <a:r>
              <a:rPr lang="es-SV" sz="1800" dirty="0">
                <a:solidFill>
                  <a:schemeClr val="accent1">
                    <a:lumMod val="75000"/>
                  </a:schemeClr>
                </a:solidFill>
                <a:latin typeface="Oswald" charset="0"/>
              </a:rPr>
              <a:t>el desarrollo institucional de la Dirección General; mediante la formulación de </a:t>
            </a:r>
            <a:r>
              <a:rPr lang="es-SV" sz="1800" dirty="0" smtClean="0">
                <a:solidFill>
                  <a:schemeClr val="accent1">
                    <a:lumMod val="75000"/>
                  </a:schemeClr>
                </a:solidFill>
                <a:latin typeface="Oswald" charset="0"/>
              </a:rPr>
              <a:t>los planes </a:t>
            </a:r>
            <a:r>
              <a:rPr lang="es-SV" sz="1800" dirty="0">
                <a:solidFill>
                  <a:schemeClr val="accent1">
                    <a:lumMod val="75000"/>
                  </a:schemeClr>
                </a:solidFill>
                <a:latin typeface="Oswald" charset="0"/>
              </a:rPr>
              <a:t>operativos de cada unidad administrativa y operativa; así como también apoyar a </a:t>
            </a:r>
            <a:r>
              <a:rPr lang="es-SV" sz="1800" dirty="0" smtClean="0">
                <a:solidFill>
                  <a:schemeClr val="accent1">
                    <a:lumMod val="75000"/>
                  </a:schemeClr>
                </a:solidFill>
                <a:latin typeface="Oswald" charset="0"/>
              </a:rPr>
              <a:t>la Dirección </a:t>
            </a:r>
            <a:r>
              <a:rPr lang="es-SV" sz="1800" dirty="0">
                <a:solidFill>
                  <a:schemeClr val="accent1">
                    <a:lumMod val="75000"/>
                  </a:schemeClr>
                </a:solidFill>
                <a:latin typeface="Oswald" charset="0"/>
              </a:rPr>
              <a:t>General en la Planificación Anual de la institución</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6			Personal Masculino: 8</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1131590"/>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a:t>
            </a:r>
            <a:r>
              <a:rPr lang="es-SV" sz="1400" b="1" dirty="0">
                <a:solidFill>
                  <a:schemeClr val="accent1">
                    <a:lumMod val="75000"/>
                  </a:schemeClr>
                </a:solidFill>
                <a:effectLst>
                  <a:outerShdw blurRad="38100" dist="38100" dir="2700000" algn="tl">
                    <a:srgbClr val="000000">
                      <a:alpha val="43137"/>
                    </a:srgbClr>
                  </a:outerShdw>
                </a:effectLst>
              </a:rPr>
              <a:t>Luis Antonio Mendoza Méndez . </a:t>
            </a:r>
            <a:r>
              <a:rPr lang="es-SV" sz="1400" b="1" dirty="0">
                <a:solidFill>
                  <a:schemeClr val="accent1">
                    <a:lumMod val="75000"/>
                  </a:schemeClr>
                </a:solidFill>
                <a:effectLst>
                  <a:outerShdw blurRad="38100" dist="38100" dir="2700000" algn="tl">
                    <a:srgbClr val="000000">
                      <a:alpha val="43137"/>
                    </a:srgbClr>
                  </a:outerShdw>
                </a:effectLst>
              </a:rPr>
              <a:t>Jefe de Unidad de </a:t>
            </a:r>
            <a:r>
              <a:rPr lang="es-SV" sz="1400" b="1" dirty="0" smtClean="0">
                <a:solidFill>
                  <a:schemeClr val="accent1">
                    <a:lumMod val="75000"/>
                  </a:schemeClr>
                </a:solidFill>
                <a:effectLst>
                  <a:outerShdw blurRad="38100" dist="38100" dir="2700000" algn="tl">
                    <a:srgbClr val="000000">
                      <a:alpha val="43137"/>
                    </a:srgbClr>
                  </a:outerShdw>
                </a:effectLst>
              </a:rPr>
              <a:t>Planificación, Formulación y Gestión de Proyecto.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2507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Producción Penitenciaria.</a:t>
            </a:r>
          </a:p>
          <a:p>
            <a:pPr lvl="0" algn="ctr"/>
            <a:r>
              <a:rPr lang="es-SV" sz="1800" b="1" dirty="0" smtClean="0">
                <a:solidFill>
                  <a:schemeClr val="accent1">
                    <a:lumMod val="75000"/>
                  </a:schemeClr>
                </a:solidFill>
                <a:latin typeface="Oswald" charset="0"/>
              </a:rPr>
              <a:t>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Tendrá </a:t>
            </a:r>
            <a:r>
              <a:rPr lang="es-SV" sz="1800" dirty="0">
                <a:solidFill>
                  <a:schemeClr val="accent1">
                    <a:lumMod val="75000"/>
                  </a:schemeClr>
                </a:solidFill>
                <a:latin typeface="Oswald" charset="0"/>
              </a:rPr>
              <a:t>bajo su cargo administrar y supervisar las Granjas Penitenciarias las cuales están enfocadas en el Régimen Abierto y Diversificación del Trabajo Penitenciario enfocado en el Régimen Cerrado del Sistema </a:t>
            </a:r>
            <a:r>
              <a:rPr lang="es-SV" sz="1800" dirty="0" smtClean="0">
                <a:solidFill>
                  <a:schemeClr val="accent1">
                    <a:lumMod val="75000"/>
                  </a:schemeClr>
                </a:solidFill>
                <a:latin typeface="Oswald" charset="0"/>
              </a:rPr>
              <a:t>Penitenciario.</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6			Personal Masculino: 8</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1131590"/>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Ing. </a:t>
            </a:r>
            <a:r>
              <a:rPr lang="es-SV" sz="1400" b="1" dirty="0">
                <a:solidFill>
                  <a:schemeClr val="accent1">
                    <a:lumMod val="75000"/>
                  </a:schemeClr>
                </a:solidFill>
                <a:effectLst>
                  <a:outerShdw blurRad="38100" dist="38100" dir="2700000" algn="tl">
                    <a:srgbClr val="000000">
                      <a:alpha val="43137"/>
                    </a:srgbClr>
                  </a:outerShdw>
                </a:effectLst>
              </a:rPr>
              <a:t>Ricardo Antonio Ríos Canales. Jefe de Unidad de Producción Penitenciaria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36762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026" name="Picture 2" descr="C:\Users\Andrea\Pictures\cuadrit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162" y="1289256"/>
            <a:ext cx="115212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ndrea\Pictures\cuadrit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162" y="3205651"/>
            <a:ext cx="1152128" cy="1152128"/>
          </a:xfrm>
          <a:prstGeom prst="rect">
            <a:avLst/>
          </a:prstGeom>
          <a:noFill/>
          <a:extLst>
            <a:ext uri="{909E8E84-426E-40DD-AFC4-6F175D3DCCD1}">
              <a14:hiddenFill xmlns:a14="http://schemas.microsoft.com/office/drawing/2010/main">
                <a:solidFill>
                  <a:srgbClr val="FFFFFF"/>
                </a:solidFill>
              </a14:hiddenFill>
            </a:ext>
          </a:extLst>
        </p:spPr>
      </p:pic>
      <p:sp>
        <p:nvSpPr>
          <p:cNvPr id="170" name="Shape 170"/>
          <p:cNvSpPr txBox="1">
            <a:spLocks noGrp="1"/>
          </p:cNvSpPr>
          <p:nvPr>
            <p:ph type="ctrTitle" idx="4294967295"/>
          </p:nvPr>
        </p:nvSpPr>
        <p:spPr>
          <a:xfrm>
            <a:off x="3059832" y="82302"/>
            <a:ext cx="2880320" cy="915566"/>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4</a:t>
            </a:r>
            <a:endParaRPr lang="en" sz="6000" dirty="0">
              <a:solidFill>
                <a:srgbClr val="FF9900"/>
              </a:solidFill>
            </a:endParaRPr>
          </a:p>
        </p:txBody>
      </p:sp>
      <p:cxnSp>
        <p:nvCxnSpPr>
          <p:cNvPr id="3" name="2 Conector recto"/>
          <p:cNvCxnSpPr>
            <a:stCxn id="1026" idx="2"/>
            <a:endCxn id="9" idx="0"/>
          </p:cNvCxnSpPr>
          <p:nvPr/>
        </p:nvCxnSpPr>
        <p:spPr>
          <a:xfrm>
            <a:off x="4571226" y="2441384"/>
            <a:ext cx="0" cy="7642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4054096" y="1495988"/>
            <a:ext cx="1034259" cy="738664"/>
          </a:xfrm>
          <a:prstGeom prst="rect">
            <a:avLst/>
          </a:prstGeom>
          <a:noFill/>
        </p:spPr>
        <p:txBody>
          <a:bodyPr wrap="none" rtlCol="0">
            <a:spAutoFit/>
          </a:bodyPr>
          <a:lstStyle/>
          <a:p>
            <a:pPr algn="ctr"/>
            <a:r>
              <a:rPr lang="es-SV" dirty="0" smtClean="0">
                <a:latin typeface="Arial Narrow" pitchFamily="34" charset="0"/>
              </a:rPr>
              <a:t>Subdirección</a:t>
            </a:r>
          </a:p>
          <a:p>
            <a:pPr algn="ctr"/>
            <a:r>
              <a:rPr lang="es-SV" dirty="0">
                <a:latin typeface="Arial Narrow" pitchFamily="34" charset="0"/>
              </a:rPr>
              <a:t>d</a:t>
            </a:r>
            <a:r>
              <a:rPr lang="es-SV" dirty="0" smtClean="0">
                <a:latin typeface="Arial Narrow" pitchFamily="34" charset="0"/>
              </a:rPr>
              <a:t>e Asuntos</a:t>
            </a:r>
          </a:p>
          <a:p>
            <a:pPr algn="ctr"/>
            <a:r>
              <a:rPr lang="es-SV" dirty="0" smtClean="0">
                <a:latin typeface="Arial Narrow" pitchFamily="34" charset="0"/>
              </a:rPr>
              <a:t>Jurídicos</a:t>
            </a:r>
            <a:endParaRPr lang="es-SV" dirty="0">
              <a:latin typeface="Arial Narrow" pitchFamily="34" charset="0"/>
            </a:endParaRPr>
          </a:p>
        </p:txBody>
      </p:sp>
      <p:sp>
        <p:nvSpPr>
          <p:cNvPr id="14" name="13 CuadroTexto"/>
          <p:cNvSpPr txBox="1"/>
          <p:nvPr/>
        </p:nvSpPr>
        <p:spPr>
          <a:xfrm>
            <a:off x="4054365" y="3304661"/>
            <a:ext cx="1034257" cy="954107"/>
          </a:xfrm>
          <a:prstGeom prst="rect">
            <a:avLst/>
          </a:prstGeom>
          <a:noFill/>
        </p:spPr>
        <p:txBody>
          <a:bodyPr wrap="none" rtlCol="0">
            <a:spAutoFit/>
          </a:bodyPr>
          <a:lstStyle/>
          <a:p>
            <a:pPr algn="ctr"/>
            <a:r>
              <a:rPr lang="es-SV" dirty="0" smtClean="0">
                <a:latin typeface="Arial Narrow" pitchFamily="34" charset="0"/>
              </a:rPr>
              <a:t>Unidad de</a:t>
            </a:r>
          </a:p>
          <a:p>
            <a:pPr algn="ctr"/>
            <a:r>
              <a:rPr lang="es-SV" dirty="0" smtClean="0">
                <a:latin typeface="Arial Narrow" pitchFamily="34" charset="0"/>
              </a:rPr>
              <a:t>Registro y</a:t>
            </a:r>
          </a:p>
          <a:p>
            <a:pPr algn="ctr"/>
            <a:r>
              <a:rPr lang="es-SV" dirty="0" smtClean="0">
                <a:latin typeface="Arial Narrow" pitchFamily="34" charset="0"/>
              </a:rPr>
              <a:t>Control </a:t>
            </a:r>
          </a:p>
          <a:p>
            <a:pPr algn="ctr"/>
            <a:r>
              <a:rPr lang="es-SV" dirty="0" smtClean="0">
                <a:latin typeface="Arial Narrow" pitchFamily="34" charset="0"/>
              </a:rPr>
              <a:t>Penitenciario</a:t>
            </a:r>
            <a:endParaRPr lang="es-SV" dirty="0">
              <a:latin typeface="Arial Narrow" pitchFamily="34" charset="0"/>
            </a:endParaRPr>
          </a:p>
        </p:txBody>
      </p:sp>
      <p:pic>
        <p:nvPicPr>
          <p:cNvPr id="39" name="38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5863" y="4127584"/>
            <a:ext cx="676217" cy="604406"/>
          </a:xfrm>
          <a:prstGeom prst="rect">
            <a:avLst/>
          </a:prstGeom>
        </p:spPr>
      </p:pic>
    </p:spTree>
    <p:extLst>
      <p:ext uri="{BB962C8B-B14F-4D97-AF65-F5344CB8AC3E}">
        <p14:creationId xmlns:p14="http://schemas.microsoft.com/office/powerpoint/2010/main" val="16159572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de Registro y Control Penitenciario.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Elaborar expedientes y fichas de cada interno que ingresa al sistema penitenciario, </a:t>
            </a:r>
            <a:r>
              <a:rPr lang="es-SV" sz="1800" dirty="0" smtClean="0">
                <a:solidFill>
                  <a:schemeClr val="accent1">
                    <a:lumMod val="75000"/>
                  </a:schemeClr>
                </a:solidFill>
                <a:latin typeface="Oswald" charset="0"/>
              </a:rPr>
              <a:t>supervisar </a:t>
            </a:r>
            <a:r>
              <a:rPr lang="es-SV" sz="1800" dirty="0">
                <a:solidFill>
                  <a:schemeClr val="accent1">
                    <a:lumMod val="75000"/>
                  </a:schemeClr>
                </a:solidFill>
                <a:latin typeface="Oswald" charset="0"/>
              </a:rPr>
              <a:t>el registro y actualización de información de privados(as) de libertad en </a:t>
            </a:r>
            <a:r>
              <a:rPr lang="es-SV" sz="1800" dirty="0" smtClean="0">
                <a:solidFill>
                  <a:schemeClr val="accent1">
                    <a:lumMod val="75000"/>
                  </a:schemeClr>
                </a:solidFill>
                <a:latin typeface="Oswald" charset="0"/>
              </a:rPr>
              <a:t>el Sistema </a:t>
            </a:r>
            <a:r>
              <a:rPr lang="es-SV" sz="1800" dirty="0">
                <a:solidFill>
                  <a:schemeClr val="accent1">
                    <a:lumMod val="75000"/>
                  </a:schemeClr>
                </a:solidFill>
                <a:latin typeface="Oswald" charset="0"/>
              </a:rPr>
              <a:t>de Información Penitenciaria (SIPE), Emisión de Antecedentes </a:t>
            </a:r>
            <a:r>
              <a:rPr lang="es-SV" sz="1800" dirty="0" smtClean="0">
                <a:solidFill>
                  <a:schemeClr val="accent1">
                    <a:lumMod val="75000"/>
                  </a:schemeClr>
                </a:solidFill>
                <a:latin typeface="Oswald" charset="0"/>
              </a:rPr>
              <a:t>Penales, entre otros.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33		Personal Masculino: 17</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1059582"/>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a:t>
            </a:r>
            <a:r>
              <a:rPr lang="es-SV" sz="1400" b="1" dirty="0">
                <a:solidFill>
                  <a:schemeClr val="accent1">
                    <a:lumMod val="75000"/>
                  </a:schemeClr>
                </a:solidFill>
                <a:effectLst>
                  <a:outerShdw blurRad="38100" dist="38100" dir="2700000" algn="tl">
                    <a:srgbClr val="000000">
                      <a:alpha val="43137"/>
                    </a:srgbClr>
                  </a:outerShdw>
                </a:effectLst>
              </a:rPr>
              <a:t>. Mirna Estela Cerón Martínez. Jefa de Unidad de Registro y Control Penitenciario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8912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3"/>
          <p:cNvPicPr>
            <a:picLocks noChangeAspect="1"/>
          </p:cNvPicPr>
          <p:nvPr/>
        </p:nvPicPr>
        <p:blipFill rotWithShape="1">
          <a:blip r:embed="rId2">
            <a:extLst>
              <a:ext uri="{28A0092B-C50C-407E-A947-70E740481C1C}">
                <a14:useLocalDpi xmlns:a14="http://schemas.microsoft.com/office/drawing/2010/main" val="0"/>
              </a:ext>
            </a:extLst>
          </a:blip>
          <a:srcRect l="48974" t="52745" r="37267" b="20246"/>
          <a:stretch/>
        </p:blipFill>
        <p:spPr>
          <a:xfrm>
            <a:off x="2478406" y="397169"/>
            <a:ext cx="1762948" cy="4478837"/>
          </a:xfrm>
          <a:prstGeom prst="rect">
            <a:avLst/>
          </a:prstGeom>
        </p:spPr>
      </p:pic>
      <p:sp>
        <p:nvSpPr>
          <p:cNvPr id="3" name="Shape 170"/>
          <p:cNvSpPr txBox="1">
            <a:spLocks/>
          </p:cNvSpPr>
          <p:nvPr/>
        </p:nvSpPr>
        <p:spPr>
          <a:xfrm>
            <a:off x="5940152" y="51470"/>
            <a:ext cx="2880320" cy="915566"/>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ct val="100000"/>
              <a:buFont typeface="Oswald"/>
              <a:buNone/>
              <a:defRPr sz="3000" b="1" i="0" u="none" strike="noStrike" cap="none">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pPr algn="ctr"/>
            <a:r>
              <a:rPr lang="en" sz="6000" dirty="0" smtClean="0">
                <a:solidFill>
                  <a:srgbClr val="FF9900"/>
                </a:solidFill>
              </a:rPr>
              <a:t>PARTE 5</a:t>
            </a:r>
            <a:endParaRPr lang="en" sz="6000" dirty="0">
              <a:solidFill>
                <a:srgbClr val="FF9900"/>
              </a:solidFill>
            </a:endParaRPr>
          </a:p>
        </p:txBody>
      </p:sp>
      <p:sp>
        <p:nvSpPr>
          <p:cNvPr id="4" name="3 Rectángulo"/>
          <p:cNvSpPr/>
          <p:nvPr/>
        </p:nvSpPr>
        <p:spPr>
          <a:xfrm>
            <a:off x="3761528" y="313719"/>
            <a:ext cx="817137" cy="817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 name="4 Rectángulo"/>
          <p:cNvSpPr/>
          <p:nvPr/>
        </p:nvSpPr>
        <p:spPr>
          <a:xfrm>
            <a:off x="2152303" y="279972"/>
            <a:ext cx="817137"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 name="5 Rectángulo"/>
          <p:cNvSpPr/>
          <p:nvPr/>
        </p:nvSpPr>
        <p:spPr>
          <a:xfrm>
            <a:off x="2979512" y="123478"/>
            <a:ext cx="817137"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7" name="6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1567" y="1563638"/>
            <a:ext cx="676217" cy="604406"/>
          </a:xfrm>
          <a:prstGeom prst="rect">
            <a:avLst/>
          </a:prstGeom>
        </p:spPr>
      </p:pic>
      <p:pic>
        <p:nvPicPr>
          <p:cNvPr id="8" name="7 Imagen">
            <a:hlinkClick r:id="rId5"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1563638"/>
            <a:ext cx="676217" cy="604406"/>
          </a:xfrm>
          <a:prstGeom prst="rect">
            <a:avLst/>
          </a:prstGeom>
        </p:spPr>
      </p:pic>
      <p:pic>
        <p:nvPicPr>
          <p:cNvPr id="9" name="8 Imagen">
            <a:hlinkClick r:id="rId6"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1567" y="2399392"/>
            <a:ext cx="676217" cy="604406"/>
          </a:xfrm>
          <a:prstGeom prst="rect">
            <a:avLst/>
          </a:prstGeom>
        </p:spPr>
      </p:pic>
      <p:pic>
        <p:nvPicPr>
          <p:cNvPr id="10" name="9 Imagen">
            <a:hlinkClick r:id="rId7"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2399392"/>
            <a:ext cx="676217" cy="604406"/>
          </a:xfrm>
          <a:prstGeom prst="rect">
            <a:avLst/>
          </a:prstGeom>
        </p:spPr>
      </p:pic>
      <p:pic>
        <p:nvPicPr>
          <p:cNvPr id="11" name="10 Imagen">
            <a:hlinkClick r:id="rId8"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3422" y="3263488"/>
            <a:ext cx="676217" cy="604406"/>
          </a:xfrm>
          <a:prstGeom prst="rect">
            <a:avLst/>
          </a:prstGeom>
        </p:spPr>
      </p:pic>
      <p:pic>
        <p:nvPicPr>
          <p:cNvPr id="12" name="11 Imagen">
            <a:hlinkClick r:id="rId9"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3263488"/>
            <a:ext cx="676217" cy="604406"/>
          </a:xfrm>
          <a:prstGeom prst="rect">
            <a:avLst/>
          </a:prstGeom>
        </p:spPr>
      </p:pic>
      <p:pic>
        <p:nvPicPr>
          <p:cNvPr id="13" name="12 Imagen">
            <a:hlinkClick r:id="rId10"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4127584"/>
            <a:ext cx="676217" cy="604406"/>
          </a:xfrm>
          <a:prstGeom prst="rect">
            <a:avLst/>
          </a:prstGeom>
        </p:spPr>
      </p:pic>
      <p:pic>
        <p:nvPicPr>
          <p:cNvPr id="14" name="13 Imagen">
            <a:hlinkClick r:id="rId11"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4234" y="4127584"/>
            <a:ext cx="676217" cy="604406"/>
          </a:xfrm>
          <a:prstGeom prst="rect">
            <a:avLst/>
          </a:prstGeom>
        </p:spPr>
      </p:pic>
    </p:spTree>
    <p:extLst>
      <p:ext uri="{BB962C8B-B14F-4D97-AF65-F5344CB8AC3E}">
        <p14:creationId xmlns:p14="http://schemas.microsoft.com/office/powerpoint/2010/main" val="39087465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3" name="Shape 330"/>
          <p:cNvSpPr/>
          <p:nvPr/>
        </p:nvSpPr>
        <p:spPr>
          <a:xfrm>
            <a:off x="899592" y="483518"/>
            <a:ext cx="7403520" cy="432048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Secundaria Financiera. </a:t>
            </a: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Participar e integrar el Comité de Formulación del Presupuesto Institucional.</a:t>
            </a:r>
          </a:p>
          <a:p>
            <a:pPr marL="285750" lvl="0" indent="-285750" algn="just">
              <a:buFont typeface="Arial" pitchFamily="34" charset="0"/>
              <a:buChar char="•"/>
            </a:pPr>
            <a:r>
              <a:rPr lang="es-SV" sz="1800" dirty="0">
                <a:solidFill>
                  <a:schemeClr val="accent1">
                    <a:lumMod val="75000"/>
                  </a:schemeClr>
                </a:solidFill>
                <a:latin typeface="Oswald" charset="0"/>
              </a:rPr>
              <a:t>Participar en reuniones de trabajo con la máxima autoridad o responsable de la </a:t>
            </a:r>
            <a:r>
              <a:rPr lang="es-SV" sz="1800" dirty="0" smtClean="0">
                <a:solidFill>
                  <a:schemeClr val="accent1">
                    <a:lumMod val="75000"/>
                  </a:schemeClr>
                </a:solidFill>
                <a:latin typeface="Oswald" charset="0"/>
              </a:rPr>
              <a:t>Unidad Financiera </a:t>
            </a:r>
            <a:r>
              <a:rPr lang="es-SV" sz="1800" dirty="0">
                <a:solidFill>
                  <a:schemeClr val="accent1">
                    <a:lumMod val="75000"/>
                  </a:schemeClr>
                </a:solidFill>
                <a:latin typeface="Oswald" charset="0"/>
              </a:rPr>
              <a:t>a fin de recibir lineamientos internos para la Formulación del Presupuesto y Plan Anual de Trabajo del próximo ejercicio fiscal, con base a la política </a:t>
            </a:r>
            <a:r>
              <a:rPr lang="es-SV" sz="1800" dirty="0" smtClean="0">
                <a:solidFill>
                  <a:schemeClr val="accent1">
                    <a:lumMod val="75000"/>
                  </a:schemeClr>
                </a:solidFill>
                <a:latin typeface="Oswald" charset="0"/>
              </a:rPr>
              <a:t>presupuestaria establecida </a:t>
            </a:r>
            <a:r>
              <a:rPr lang="es-SV" sz="1800" dirty="0">
                <a:solidFill>
                  <a:schemeClr val="accent1">
                    <a:lumMod val="75000"/>
                  </a:schemeClr>
                </a:solidFill>
                <a:latin typeface="Oswald" charset="0"/>
              </a:rPr>
              <a:t>para la Dirección General.</a:t>
            </a:r>
          </a:p>
          <a:p>
            <a:pPr marL="285750" lvl="0" indent="-285750" algn="just">
              <a:buFont typeface="Arial" pitchFamily="34" charset="0"/>
              <a:buChar char="•"/>
            </a:pPr>
            <a:r>
              <a:rPr lang="es-SV" sz="1800" dirty="0">
                <a:solidFill>
                  <a:schemeClr val="accent1">
                    <a:lumMod val="75000"/>
                  </a:schemeClr>
                </a:solidFill>
                <a:latin typeface="Oswald" charset="0"/>
              </a:rPr>
              <a:t>Validar el presupuesto preliminar de la unidad secundaria.</a:t>
            </a:r>
          </a:p>
          <a:p>
            <a:pPr marL="285750" lvl="0" indent="-285750" algn="just">
              <a:buFont typeface="Arial" pitchFamily="34" charset="0"/>
              <a:buChar char="•"/>
            </a:pPr>
            <a:r>
              <a:rPr lang="es-SV" sz="1800" dirty="0">
                <a:solidFill>
                  <a:schemeClr val="accent1">
                    <a:lumMod val="75000"/>
                  </a:schemeClr>
                </a:solidFill>
                <a:latin typeface="Oswald" charset="0"/>
              </a:rPr>
              <a:t>Coordinar conjuntamente con la subdirección general administrativa y la Unidad</a:t>
            </a:r>
          </a:p>
          <a:p>
            <a:pPr marL="285750" lvl="0" indent="-285750" algn="just">
              <a:buFont typeface="Arial" pitchFamily="34" charset="0"/>
              <a:buChar char="•"/>
            </a:pPr>
            <a:r>
              <a:rPr lang="es-SV" sz="1800" dirty="0">
                <a:solidFill>
                  <a:schemeClr val="accent1">
                    <a:lumMod val="75000"/>
                  </a:schemeClr>
                </a:solidFill>
                <a:latin typeface="Oswald" charset="0"/>
              </a:rPr>
              <a:t>Financiera la distribución del Techo Presupuestario asignado a la </a:t>
            </a:r>
            <a:r>
              <a:rPr lang="es-SV" sz="1800" dirty="0" smtClean="0">
                <a:solidFill>
                  <a:schemeClr val="accent1">
                    <a:lumMod val="75000"/>
                  </a:schemeClr>
                </a:solidFill>
                <a:latin typeface="Oswald" charset="0"/>
              </a:rPr>
              <a:t>misma, entre otras funciones.</a:t>
            </a: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7			Personal Masculino: 11</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899592" y="699542"/>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pt-BR" sz="1400" b="1" dirty="0">
                <a:solidFill>
                  <a:schemeClr val="accent1">
                    <a:lumMod val="75000"/>
                  </a:schemeClr>
                </a:solidFill>
                <a:effectLst>
                  <a:outerShdw blurRad="38100" dist="38100" dir="2700000" algn="tl">
                    <a:srgbClr val="000000">
                      <a:alpha val="43137"/>
                    </a:srgbClr>
                  </a:outerShdw>
                </a:effectLst>
              </a:rPr>
              <a:t>Silvia </a:t>
            </a:r>
            <a:r>
              <a:rPr lang="pt-BR" sz="1400" b="1" dirty="0" smtClean="0">
                <a:solidFill>
                  <a:schemeClr val="accent1">
                    <a:lumMod val="75000"/>
                  </a:schemeClr>
                </a:solidFill>
                <a:effectLst>
                  <a:outerShdw blurRad="38100" dist="38100" dir="2700000" algn="tl">
                    <a:srgbClr val="000000">
                      <a:alpha val="43137"/>
                    </a:srgbClr>
                  </a:outerShdw>
                </a:effectLst>
              </a:rPr>
              <a:t>Roxana Alas </a:t>
            </a:r>
            <a:r>
              <a:rPr lang="pt-BR" sz="1400" b="1" dirty="0">
                <a:solidFill>
                  <a:schemeClr val="accent1">
                    <a:lumMod val="75000"/>
                  </a:schemeClr>
                </a:solidFill>
                <a:effectLst>
                  <a:outerShdw blurRad="38100" dist="38100" dir="2700000" algn="tl">
                    <a:srgbClr val="000000">
                      <a:alpha val="43137"/>
                    </a:srgbClr>
                  </a:outerShdw>
                </a:effectLst>
              </a:rPr>
              <a:t>de </a:t>
            </a:r>
            <a:r>
              <a:rPr lang="pt-BR" sz="1400" b="1" dirty="0" err="1">
                <a:solidFill>
                  <a:schemeClr val="accent1">
                    <a:lumMod val="75000"/>
                  </a:schemeClr>
                </a:solidFill>
                <a:effectLst>
                  <a:outerShdw blurRad="38100" dist="38100" dir="2700000" algn="tl">
                    <a:srgbClr val="000000">
                      <a:alpha val="43137"/>
                    </a:srgbClr>
                  </a:outerShdw>
                </a:effectLst>
              </a:rPr>
              <a:t>Cortéz</a:t>
            </a:r>
            <a:r>
              <a:rPr lang="es-SV" sz="1400" b="1" dirty="0">
                <a:solidFill>
                  <a:schemeClr val="accent1">
                    <a:lumMod val="75000"/>
                  </a:schemeClr>
                </a:solidFill>
                <a:effectLst>
                  <a:outerShdw blurRad="38100" dist="38100" dir="2700000" algn="tl">
                    <a:srgbClr val="000000">
                      <a:alpha val="43137"/>
                    </a:srgbClr>
                  </a:outerShdw>
                </a:effectLst>
              </a:rPr>
              <a:t>. </a:t>
            </a:r>
            <a:r>
              <a:rPr lang="es-SV" sz="1400" b="1" dirty="0" smtClean="0">
                <a:solidFill>
                  <a:schemeClr val="accent1">
                    <a:lumMod val="75000"/>
                  </a:schemeClr>
                </a:solidFill>
                <a:effectLst>
                  <a:outerShdw blurRad="38100" dist="38100" dir="2700000" algn="tl">
                    <a:srgbClr val="000000">
                      <a:alpha val="43137"/>
                    </a:srgbClr>
                  </a:outerShdw>
                </a:effectLst>
              </a:rPr>
              <a:t>Jefa </a:t>
            </a:r>
            <a:r>
              <a:rPr lang="es-SV" sz="1400" b="1" dirty="0">
                <a:solidFill>
                  <a:schemeClr val="accent1">
                    <a:lumMod val="75000"/>
                  </a:schemeClr>
                </a:solidFill>
                <a:effectLst>
                  <a:outerShdw blurRad="38100" dist="38100" dir="2700000" algn="tl">
                    <a:srgbClr val="000000">
                      <a:alpha val="43137"/>
                    </a:srgbClr>
                  </a:outerShdw>
                </a:effectLst>
              </a:rPr>
              <a:t>de Unidad Secundaria </a:t>
            </a:r>
            <a:r>
              <a:rPr lang="es-SV" sz="1400" b="1" dirty="0" smtClean="0">
                <a:solidFill>
                  <a:schemeClr val="accent1">
                    <a:lumMod val="75000"/>
                  </a:schemeClr>
                </a:solidFill>
                <a:effectLst>
                  <a:outerShdw blurRad="38100" dist="38100" dir="2700000" algn="tl">
                    <a:srgbClr val="000000">
                      <a:alpha val="43137"/>
                    </a:srgbClr>
                  </a:outerShdw>
                </a:effectLst>
              </a:rPr>
              <a:t>Financiera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0572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411510"/>
            <a:ext cx="7403520" cy="432048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Coordinación de Tiendas Institucionales.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Administrar con transparencia, eficiencia y eficacia los recursos generados por </a:t>
            </a:r>
            <a:r>
              <a:rPr lang="es-SV" sz="1800" dirty="0" smtClean="0">
                <a:solidFill>
                  <a:schemeClr val="accent1">
                    <a:lumMod val="75000"/>
                  </a:schemeClr>
                </a:solidFill>
                <a:latin typeface="Oswald" charset="0"/>
              </a:rPr>
              <a:t>las Tiendas </a:t>
            </a:r>
            <a:r>
              <a:rPr lang="es-SV" sz="1800" dirty="0">
                <a:solidFill>
                  <a:schemeClr val="accent1">
                    <a:lumMod val="75000"/>
                  </a:schemeClr>
                </a:solidFill>
                <a:latin typeface="Oswald" charset="0"/>
              </a:rPr>
              <a:t>Institucionales del Sistema Penitenciario.</a:t>
            </a:r>
          </a:p>
          <a:p>
            <a:pPr marL="285750" lvl="0" indent="-285750" algn="just">
              <a:buFont typeface="Arial" pitchFamily="34" charset="0"/>
              <a:buChar char="•"/>
            </a:pPr>
            <a:r>
              <a:rPr lang="es-SV" sz="1800" dirty="0">
                <a:solidFill>
                  <a:schemeClr val="accent1">
                    <a:lumMod val="75000"/>
                  </a:schemeClr>
                </a:solidFill>
                <a:latin typeface="Oswald" charset="0"/>
              </a:rPr>
              <a:t>Aplicar un control efectivo sobre bienes de uso adquiridos por medio del Fondo de </a:t>
            </a:r>
            <a:r>
              <a:rPr lang="es-SV" sz="1800" dirty="0" smtClean="0">
                <a:solidFill>
                  <a:schemeClr val="accent1">
                    <a:lumMod val="75000"/>
                  </a:schemeClr>
                </a:solidFill>
                <a:latin typeface="Oswald" charset="0"/>
              </a:rPr>
              <a:t>las Tiendas </a:t>
            </a:r>
            <a:r>
              <a:rPr lang="es-SV" sz="1800" dirty="0">
                <a:solidFill>
                  <a:schemeClr val="accent1">
                    <a:lumMod val="75000"/>
                  </a:schemeClr>
                </a:solidFill>
                <a:latin typeface="Oswald" charset="0"/>
              </a:rPr>
              <a:t>Institucionales en coordinación con el área de activo fijo de </a:t>
            </a:r>
            <a:r>
              <a:rPr lang="es-SV" sz="1800" dirty="0" smtClean="0">
                <a:solidFill>
                  <a:schemeClr val="accent1">
                    <a:lumMod val="75000"/>
                  </a:schemeClr>
                </a:solidFill>
                <a:latin typeface="Oswald" charset="0"/>
              </a:rPr>
              <a:t>la </a:t>
            </a:r>
            <a:r>
              <a:rPr lang="es-SV" sz="1800" dirty="0">
                <a:solidFill>
                  <a:schemeClr val="accent1">
                    <a:lumMod val="75000"/>
                  </a:schemeClr>
                </a:solidFill>
                <a:latin typeface="Oswald" charset="0"/>
              </a:rPr>
              <a:t>DGCP.</a:t>
            </a:r>
          </a:p>
          <a:p>
            <a:pPr marL="285750" lvl="0" indent="-285750" algn="just">
              <a:buFont typeface="Arial" pitchFamily="34" charset="0"/>
              <a:buChar char="•"/>
            </a:pPr>
            <a:r>
              <a:rPr lang="es-SV" sz="1800" dirty="0">
                <a:solidFill>
                  <a:schemeClr val="accent1">
                    <a:lumMod val="75000"/>
                  </a:schemeClr>
                </a:solidFill>
                <a:latin typeface="Oswald" charset="0"/>
              </a:rPr>
              <a:t>Custodiar la documentación de soporte de las operaciones realizadas y mantener </a:t>
            </a:r>
            <a:r>
              <a:rPr lang="es-SV" sz="1800" dirty="0" smtClean="0">
                <a:solidFill>
                  <a:schemeClr val="accent1">
                    <a:lumMod val="75000"/>
                  </a:schemeClr>
                </a:solidFill>
                <a:latin typeface="Oswald" charset="0"/>
              </a:rPr>
              <a:t>un orden </a:t>
            </a:r>
            <a:r>
              <a:rPr lang="es-SV" sz="1800" dirty="0">
                <a:solidFill>
                  <a:schemeClr val="accent1">
                    <a:lumMod val="75000"/>
                  </a:schemeClr>
                </a:solidFill>
                <a:latin typeface="Oswald" charset="0"/>
              </a:rPr>
              <a:t>efectivo de la misma.</a:t>
            </a:r>
          </a:p>
          <a:p>
            <a:pPr marL="285750" lvl="0" indent="-285750" algn="just">
              <a:buFont typeface="Arial" pitchFamily="34" charset="0"/>
              <a:buChar char="•"/>
            </a:pPr>
            <a:r>
              <a:rPr lang="es-SV" sz="1800" dirty="0">
                <a:solidFill>
                  <a:schemeClr val="accent1">
                    <a:lumMod val="75000"/>
                  </a:schemeClr>
                </a:solidFill>
                <a:latin typeface="Oswald" charset="0"/>
              </a:rPr>
              <a:t>Remesar al banco los ingresos percibidos por la venta de productos, a más tardar </a:t>
            </a:r>
            <a:r>
              <a:rPr lang="es-SV" sz="1800" dirty="0" smtClean="0">
                <a:solidFill>
                  <a:schemeClr val="accent1">
                    <a:lumMod val="75000"/>
                  </a:schemeClr>
                </a:solidFill>
                <a:latin typeface="Oswald" charset="0"/>
              </a:rPr>
              <a:t>el siguiente </a:t>
            </a:r>
            <a:r>
              <a:rPr lang="es-SV" sz="1800" dirty="0">
                <a:solidFill>
                  <a:schemeClr val="accent1">
                    <a:lumMod val="75000"/>
                  </a:schemeClr>
                </a:solidFill>
                <a:latin typeface="Oswald" charset="0"/>
              </a:rPr>
              <a:t>día hábil de su recaudación.</a:t>
            </a:r>
          </a:p>
          <a:p>
            <a:pPr marL="285750" lvl="0" indent="-285750" algn="just">
              <a:buFont typeface="Arial" pitchFamily="34" charset="0"/>
              <a:buChar char="•"/>
            </a:pPr>
            <a:r>
              <a:rPr lang="es-SV" sz="1800" dirty="0">
                <a:solidFill>
                  <a:schemeClr val="accent1">
                    <a:lumMod val="75000"/>
                  </a:schemeClr>
                </a:solidFill>
                <a:latin typeface="Oswald" charset="0"/>
              </a:rPr>
              <a:t>Establecer control sobre los ingresos y egresos del fondo de las </a:t>
            </a:r>
            <a:r>
              <a:rPr lang="es-SV" sz="1800" dirty="0" smtClean="0">
                <a:solidFill>
                  <a:schemeClr val="accent1">
                    <a:lumMod val="75000"/>
                  </a:schemeClr>
                </a:solidFill>
                <a:latin typeface="Oswald" charset="0"/>
              </a:rPr>
              <a:t>Tiendas, entre otras funciones.</a:t>
            </a: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12		Personal Masculino: 9</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27584" y="627534"/>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pt-BR" sz="1400" b="1" dirty="0">
                <a:solidFill>
                  <a:schemeClr val="accent1">
                    <a:lumMod val="75000"/>
                  </a:schemeClr>
                </a:solidFill>
                <a:effectLst>
                  <a:outerShdw blurRad="38100" dist="38100" dir="2700000" algn="tl">
                    <a:srgbClr val="000000">
                      <a:alpha val="43137"/>
                    </a:srgbClr>
                  </a:outerShdw>
                </a:effectLst>
              </a:rPr>
              <a:t>Flor de </a:t>
            </a:r>
            <a:r>
              <a:rPr lang="pt-BR" sz="1400" b="1" dirty="0" err="1">
                <a:solidFill>
                  <a:schemeClr val="accent1">
                    <a:lumMod val="75000"/>
                  </a:schemeClr>
                </a:solidFill>
                <a:effectLst>
                  <a:outerShdw blurRad="38100" dist="38100" dir="2700000" algn="tl">
                    <a:srgbClr val="000000">
                      <a:alpha val="43137"/>
                    </a:srgbClr>
                  </a:outerShdw>
                </a:effectLst>
              </a:rPr>
              <a:t>María</a:t>
            </a:r>
            <a:r>
              <a:rPr lang="pt-BR" sz="1400" b="1" dirty="0">
                <a:solidFill>
                  <a:schemeClr val="accent1">
                    <a:lumMod val="75000"/>
                  </a:schemeClr>
                </a:solidFill>
                <a:effectLst>
                  <a:outerShdw blurRad="38100" dist="38100" dir="2700000" algn="tl">
                    <a:srgbClr val="000000">
                      <a:alpha val="43137"/>
                    </a:srgbClr>
                  </a:outerShdw>
                </a:effectLst>
              </a:rPr>
              <a:t> Hernández</a:t>
            </a:r>
            <a:r>
              <a:rPr lang="es-SV" sz="1400" b="1" dirty="0">
                <a:solidFill>
                  <a:schemeClr val="accent1">
                    <a:lumMod val="75000"/>
                  </a:schemeClr>
                </a:solidFill>
                <a:effectLst>
                  <a:outerShdw blurRad="38100" dist="38100" dir="2700000" algn="tl">
                    <a:srgbClr val="000000">
                      <a:alpha val="43137"/>
                    </a:srgbClr>
                  </a:outerShdw>
                </a:effectLst>
              </a:rPr>
              <a:t>. Coordinadora de Tiendas Institucionales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00652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411510"/>
            <a:ext cx="7403520" cy="432048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de Recursos Humanos.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Promover un buen ambiente laboral a través de la ejecución de programas </a:t>
            </a:r>
            <a:r>
              <a:rPr lang="es-SV" sz="1800" dirty="0" smtClean="0">
                <a:solidFill>
                  <a:schemeClr val="accent1">
                    <a:lumMod val="75000"/>
                  </a:schemeClr>
                </a:solidFill>
                <a:latin typeface="Oswald" charset="0"/>
              </a:rPr>
              <a:t>recreativos, culturales</a:t>
            </a:r>
            <a:r>
              <a:rPr lang="es-SV" sz="1800" dirty="0">
                <a:solidFill>
                  <a:schemeClr val="accent1">
                    <a:lumMod val="75000"/>
                  </a:schemeClr>
                </a:solidFill>
                <a:latin typeface="Oswald" charset="0"/>
              </a:rPr>
              <a:t>, deportivos y sociales dirigidos a todo el personal.</a:t>
            </a:r>
          </a:p>
          <a:p>
            <a:pPr marL="285750" lvl="0" indent="-285750" algn="just">
              <a:buFont typeface="Arial" pitchFamily="34" charset="0"/>
              <a:buChar char="•"/>
            </a:pPr>
            <a:r>
              <a:rPr lang="es-SV" sz="1800" dirty="0">
                <a:solidFill>
                  <a:schemeClr val="accent1">
                    <a:lumMod val="75000"/>
                  </a:schemeClr>
                </a:solidFill>
                <a:latin typeface="Oswald" charset="0"/>
              </a:rPr>
              <a:t>Elaborar y proponer </a:t>
            </a:r>
            <a:r>
              <a:rPr lang="es-SV" sz="1800" dirty="0" smtClean="0">
                <a:solidFill>
                  <a:schemeClr val="accent1">
                    <a:lumMod val="75000"/>
                  </a:schemeClr>
                </a:solidFill>
                <a:latin typeface="Oswald" charset="0"/>
              </a:rPr>
              <a:t>políticas, </a:t>
            </a:r>
            <a:r>
              <a:rPr lang="es-SV" sz="1800" dirty="0">
                <a:solidFill>
                  <a:schemeClr val="accent1">
                    <a:lumMod val="75000"/>
                  </a:schemeClr>
                </a:solidFill>
                <a:latin typeface="Oswald" charset="0"/>
              </a:rPr>
              <a:t>normas y procedimientos en materia de control </a:t>
            </a:r>
            <a:r>
              <a:rPr lang="es-SV" sz="1800" dirty="0" smtClean="0">
                <a:solidFill>
                  <a:schemeClr val="accent1">
                    <a:lumMod val="75000"/>
                  </a:schemeClr>
                </a:solidFill>
                <a:latin typeface="Oswald" charset="0"/>
              </a:rPr>
              <a:t>de personal</a:t>
            </a:r>
            <a:r>
              <a:rPr lang="es-SV" sz="1800" dirty="0">
                <a:solidFill>
                  <a:schemeClr val="accent1">
                    <a:lumMod val="75000"/>
                  </a:schemeClr>
                </a:solidFill>
                <a:latin typeface="Oswald" charset="0"/>
              </a:rPr>
              <a:t>.</a:t>
            </a:r>
          </a:p>
          <a:p>
            <a:pPr marL="285750" lvl="0" indent="-285750" algn="just">
              <a:buFont typeface="Arial" pitchFamily="34" charset="0"/>
              <a:buChar char="•"/>
            </a:pPr>
            <a:r>
              <a:rPr lang="es-SV" sz="1800" dirty="0">
                <a:solidFill>
                  <a:schemeClr val="accent1">
                    <a:lumMod val="75000"/>
                  </a:schemeClr>
                </a:solidFill>
                <a:latin typeface="Oswald" charset="0"/>
              </a:rPr>
              <a:t>Elaborar planillas de salarios de los empleados de la DGCP.</a:t>
            </a:r>
          </a:p>
          <a:p>
            <a:pPr marL="285750" lvl="0" indent="-285750" algn="just">
              <a:buFont typeface="Arial" pitchFamily="34" charset="0"/>
              <a:buChar char="•"/>
            </a:pPr>
            <a:r>
              <a:rPr lang="es-SV" sz="1800" dirty="0">
                <a:solidFill>
                  <a:schemeClr val="accent1">
                    <a:lumMod val="75000"/>
                  </a:schemeClr>
                </a:solidFill>
                <a:latin typeface="Oswald" charset="0"/>
              </a:rPr>
              <a:t>Participar en la formulación del presupuesto, en relación al recurso humano.</a:t>
            </a:r>
          </a:p>
          <a:p>
            <a:pPr marL="285750" lvl="0" indent="-285750" algn="just">
              <a:buFont typeface="Arial" pitchFamily="34" charset="0"/>
              <a:buChar char="•"/>
            </a:pPr>
            <a:r>
              <a:rPr lang="es-SV" sz="1800" dirty="0">
                <a:solidFill>
                  <a:schemeClr val="accent1">
                    <a:lumMod val="75000"/>
                  </a:schemeClr>
                </a:solidFill>
                <a:latin typeface="Oswald" charset="0"/>
              </a:rPr>
              <a:t>Gestionar oportunamente permisos, licencias e incapacidades del personal.</a:t>
            </a:r>
          </a:p>
          <a:p>
            <a:pPr marL="285750" lvl="0" indent="-285750" algn="just">
              <a:buFont typeface="Arial" pitchFamily="34" charset="0"/>
              <a:buChar char="•"/>
            </a:pPr>
            <a:r>
              <a:rPr lang="es-SV" sz="1800" dirty="0">
                <a:solidFill>
                  <a:schemeClr val="accent1">
                    <a:lumMod val="75000"/>
                  </a:schemeClr>
                </a:solidFill>
                <a:latin typeface="Oswald" charset="0"/>
              </a:rPr>
              <a:t>Controlar la asistencia del personal de la Dirección </a:t>
            </a:r>
            <a:r>
              <a:rPr lang="es-SV" sz="1800" dirty="0" smtClean="0">
                <a:solidFill>
                  <a:schemeClr val="accent1">
                    <a:lumMod val="75000"/>
                  </a:schemeClr>
                </a:solidFill>
                <a:latin typeface="Oswald" charset="0"/>
              </a:rPr>
              <a:t>General, entre otras funciones.</a:t>
            </a:r>
            <a:endParaRPr lang="es-SV" sz="1800" dirty="0">
              <a:solidFill>
                <a:schemeClr val="accent1">
                  <a:lumMod val="75000"/>
                </a:schemeClr>
              </a:solidFill>
              <a:latin typeface="Oswald" charset="0"/>
            </a:endParaRPr>
          </a:p>
          <a:p>
            <a:pPr marL="285750" lvl="0" indent="-285750" algn="just">
              <a:buFont typeface="Arial" pitchFamily="34" charset="0"/>
              <a:buChar char="•"/>
            </a:pPr>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19		Personal Masculino: 4</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27584" y="627534"/>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a:t>
            </a:r>
            <a:r>
              <a:rPr lang="es-SV" sz="1400" b="1" dirty="0">
                <a:solidFill>
                  <a:schemeClr val="accent1">
                    <a:lumMod val="75000"/>
                  </a:schemeClr>
                </a:solidFill>
                <a:effectLst>
                  <a:outerShdw blurRad="38100" dist="38100" dir="2700000" algn="tl">
                    <a:srgbClr val="000000">
                      <a:alpha val="43137"/>
                    </a:srgbClr>
                  </a:outerShdw>
                </a:effectLst>
              </a:rPr>
              <a:t>. Evelin del Carmen Villalobos </a:t>
            </a:r>
            <a:r>
              <a:rPr lang="es-SV" sz="1400" b="1" dirty="0" smtClean="0">
                <a:solidFill>
                  <a:schemeClr val="accent1">
                    <a:lumMod val="75000"/>
                  </a:schemeClr>
                </a:solidFill>
                <a:effectLst>
                  <a:outerShdw blurRad="38100" dist="38100" dir="2700000" algn="tl">
                    <a:srgbClr val="000000">
                      <a:alpha val="43137"/>
                    </a:srgbClr>
                  </a:outerShdw>
                </a:effectLst>
              </a:rPr>
              <a:t>García</a:t>
            </a:r>
            <a:r>
              <a:rPr lang="es-SV" sz="1400" b="1" dirty="0">
                <a:solidFill>
                  <a:schemeClr val="accent1">
                    <a:lumMod val="75000"/>
                  </a:schemeClr>
                </a:solidFill>
                <a:effectLst>
                  <a:outerShdw blurRad="38100" dist="38100" dir="2700000" algn="tl">
                    <a:srgbClr val="000000">
                      <a:alpha val="43137"/>
                    </a:srgbClr>
                  </a:outerShdw>
                </a:effectLst>
              </a:rPr>
              <a:t>. Jefe del Departamento de Recursos Humanos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83349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3" name="Shape 330"/>
          <p:cNvSpPr/>
          <p:nvPr/>
        </p:nvSpPr>
        <p:spPr>
          <a:xfrm>
            <a:off x="899592" y="267494"/>
            <a:ext cx="7403520" cy="453650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Fondo de Actividades Especiales.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smtClean="0">
                <a:solidFill>
                  <a:schemeClr val="accent1">
                    <a:lumMod val="75000"/>
                  </a:schemeClr>
                </a:solidFill>
                <a:latin typeface="Oswald" charset="0"/>
              </a:rPr>
              <a:t>Llevar </a:t>
            </a:r>
            <a:r>
              <a:rPr lang="es-SV" sz="1800" dirty="0">
                <a:solidFill>
                  <a:schemeClr val="accent1">
                    <a:lumMod val="75000"/>
                  </a:schemeClr>
                </a:solidFill>
                <a:latin typeface="Oswald" charset="0"/>
              </a:rPr>
              <a:t>un control administrativo de los bienes adquiridos por medio del Fondo </a:t>
            </a:r>
            <a:r>
              <a:rPr lang="es-SV" sz="1800" dirty="0" smtClean="0">
                <a:solidFill>
                  <a:schemeClr val="accent1">
                    <a:lumMod val="75000"/>
                  </a:schemeClr>
                </a:solidFill>
                <a:latin typeface="Oswald" charset="0"/>
              </a:rPr>
              <a:t>de Actividades </a:t>
            </a:r>
            <a:r>
              <a:rPr lang="es-SV" sz="1800" dirty="0">
                <a:solidFill>
                  <a:schemeClr val="accent1">
                    <a:lumMod val="75000"/>
                  </a:schemeClr>
                </a:solidFill>
                <a:latin typeface="Oswald" charset="0"/>
              </a:rPr>
              <a:t>Especiales(FAE)</a:t>
            </a:r>
          </a:p>
          <a:p>
            <a:pPr marL="285750" lvl="0" indent="-285750" algn="just">
              <a:buFont typeface="Arial" pitchFamily="34" charset="0"/>
              <a:buChar char="•"/>
            </a:pPr>
            <a:r>
              <a:rPr lang="es-SV" sz="1800" dirty="0">
                <a:solidFill>
                  <a:schemeClr val="accent1">
                    <a:lumMod val="75000"/>
                  </a:schemeClr>
                </a:solidFill>
                <a:latin typeface="Oswald" charset="0"/>
              </a:rPr>
              <a:t>Emitir facturas o ticket debidamente cancelados por los colectores de FAE en los </a:t>
            </a:r>
            <a:r>
              <a:rPr lang="es-SV" sz="1800" dirty="0" smtClean="0">
                <a:solidFill>
                  <a:schemeClr val="accent1">
                    <a:lumMod val="75000"/>
                  </a:schemeClr>
                </a:solidFill>
                <a:latin typeface="Oswald" charset="0"/>
              </a:rPr>
              <a:t>puntos de </a:t>
            </a:r>
            <a:r>
              <a:rPr lang="es-SV" sz="1800" dirty="0">
                <a:solidFill>
                  <a:schemeClr val="accent1">
                    <a:lumMod val="75000"/>
                  </a:schemeClr>
                </a:solidFill>
                <a:latin typeface="Oswald" charset="0"/>
              </a:rPr>
              <a:t>ventas.</a:t>
            </a:r>
          </a:p>
          <a:p>
            <a:pPr marL="285750" lvl="0" indent="-285750" algn="just">
              <a:buFont typeface="Arial" pitchFamily="34" charset="0"/>
              <a:buChar char="•"/>
            </a:pPr>
            <a:r>
              <a:rPr lang="es-SV" sz="1800" dirty="0">
                <a:solidFill>
                  <a:schemeClr val="accent1">
                    <a:lumMod val="75000"/>
                  </a:schemeClr>
                </a:solidFill>
                <a:latin typeface="Oswald" charset="0"/>
              </a:rPr>
              <a:t>Cuando sean autorizadas las erogaciones por las autoridades competentes para </a:t>
            </a:r>
            <a:r>
              <a:rPr lang="es-SV" sz="1800" dirty="0" smtClean="0">
                <a:solidFill>
                  <a:schemeClr val="accent1">
                    <a:lumMod val="75000"/>
                  </a:schemeClr>
                </a:solidFill>
                <a:latin typeface="Oswald" charset="0"/>
              </a:rPr>
              <a:t>el funcionamiento </a:t>
            </a:r>
            <a:r>
              <a:rPr lang="es-SV" sz="1800" dirty="0">
                <a:solidFill>
                  <a:schemeClr val="accent1">
                    <a:lumMod val="75000"/>
                  </a:schemeClr>
                </a:solidFill>
                <a:latin typeface="Oswald" charset="0"/>
              </a:rPr>
              <a:t>de la unidad Fondo Actividades Especiales estos serán requeridos </a:t>
            </a:r>
            <a:r>
              <a:rPr lang="es-SV" sz="1800" dirty="0" smtClean="0">
                <a:solidFill>
                  <a:schemeClr val="accent1">
                    <a:lumMod val="75000"/>
                  </a:schemeClr>
                </a:solidFill>
                <a:latin typeface="Oswald" charset="0"/>
              </a:rPr>
              <a:t>para respaldar</a:t>
            </a:r>
            <a:r>
              <a:rPr lang="es-SV" sz="1800" dirty="0">
                <a:solidFill>
                  <a:schemeClr val="accent1">
                    <a:lumMod val="75000"/>
                  </a:schemeClr>
                </a:solidFill>
                <a:latin typeface="Oswald" charset="0"/>
              </a:rPr>
              <a:t>, los procedimientos establecidos.</a:t>
            </a:r>
          </a:p>
          <a:p>
            <a:pPr marL="285750" lvl="0" indent="-285750" algn="just">
              <a:buFont typeface="Arial" pitchFamily="34" charset="0"/>
              <a:buChar char="•"/>
            </a:pPr>
            <a:r>
              <a:rPr lang="es-SV" sz="1800" dirty="0">
                <a:solidFill>
                  <a:schemeClr val="accent1">
                    <a:lumMod val="75000"/>
                  </a:schemeClr>
                </a:solidFill>
                <a:latin typeface="Oswald" charset="0"/>
              </a:rPr>
              <a:t>Recolectar los ingresos percibidos </a:t>
            </a:r>
            <a:r>
              <a:rPr lang="es-SV" sz="1800" dirty="0" smtClean="0">
                <a:solidFill>
                  <a:schemeClr val="accent1">
                    <a:lumMod val="75000"/>
                  </a:schemeClr>
                </a:solidFill>
                <a:latin typeface="Oswald" charset="0"/>
              </a:rPr>
              <a:t>por la </a:t>
            </a:r>
            <a:r>
              <a:rPr lang="es-SV" sz="1800" dirty="0">
                <a:solidFill>
                  <a:schemeClr val="accent1">
                    <a:lumMod val="75000"/>
                  </a:schemeClr>
                </a:solidFill>
                <a:latin typeface="Oswald" charset="0"/>
              </a:rPr>
              <a:t>venta de los productos y servicios </a:t>
            </a:r>
            <a:r>
              <a:rPr lang="es-SV" sz="1800" dirty="0" smtClean="0">
                <a:solidFill>
                  <a:schemeClr val="accent1">
                    <a:lumMod val="75000"/>
                  </a:schemeClr>
                </a:solidFill>
                <a:latin typeface="Oswald" charset="0"/>
              </a:rPr>
              <a:t>prestados, </a:t>
            </a:r>
            <a:r>
              <a:rPr lang="es-SV" sz="1800" dirty="0">
                <a:solidFill>
                  <a:schemeClr val="accent1">
                    <a:lumMod val="75000"/>
                  </a:schemeClr>
                </a:solidFill>
                <a:latin typeface="Oswald" charset="0"/>
              </a:rPr>
              <a:t>entre otras funciones</a:t>
            </a:r>
            <a:r>
              <a:rPr lang="es-SV" sz="1800" dirty="0" smtClean="0">
                <a:solidFill>
                  <a:schemeClr val="accent1">
                    <a:lumMod val="75000"/>
                  </a:schemeClr>
                </a:solidFill>
                <a:latin typeface="Oswald" charset="0"/>
              </a:rPr>
              <a:t>.</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r>
              <a:rPr lang="es-SV" sz="1800" dirty="0" smtClean="0">
                <a:solidFill>
                  <a:schemeClr val="accent1">
                    <a:lumMod val="75000"/>
                  </a:schemeClr>
                </a:solidFill>
                <a:latin typeface="Oswald" charset="0"/>
              </a:rPr>
              <a:t>Personal Femenino: 1</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6</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899592" y="627534"/>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a:t>
            </a:r>
            <a:r>
              <a:rPr lang="es-SV" sz="1400" b="1" dirty="0" err="1">
                <a:solidFill>
                  <a:schemeClr val="accent1">
                    <a:lumMod val="75000"/>
                  </a:schemeClr>
                </a:solidFill>
                <a:effectLst>
                  <a:outerShdw blurRad="38100" dist="38100" dir="2700000" algn="tl">
                    <a:srgbClr val="000000">
                      <a:alpha val="43137"/>
                    </a:srgbClr>
                  </a:outerShdw>
                </a:effectLst>
              </a:rPr>
              <a:t>Victor</a:t>
            </a:r>
            <a:r>
              <a:rPr lang="es-SV" sz="1400" b="1" dirty="0">
                <a:solidFill>
                  <a:schemeClr val="accent1">
                    <a:lumMod val="75000"/>
                  </a:schemeClr>
                </a:solidFill>
                <a:effectLst>
                  <a:outerShdw blurRad="38100" dist="38100" dir="2700000" algn="tl">
                    <a:srgbClr val="000000">
                      <a:alpha val="43137"/>
                    </a:srgbClr>
                  </a:outerShdw>
                </a:effectLst>
              </a:rPr>
              <a:t> Vladimir, Guardado Campos. Jefe de Fondo de Actividades Especiales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905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BB5D9"/>
        </a:solidFill>
        <a:effectLst/>
      </p:bgPr>
    </p:bg>
    <p:spTree>
      <p:nvGrpSpPr>
        <p:cNvPr id="1" name="Shape 156"/>
        <p:cNvGrpSpPr/>
        <p:nvPr/>
      </p:nvGrpSpPr>
      <p:grpSpPr>
        <a:xfrm>
          <a:off x="0" y="0"/>
          <a:ext cx="0" cy="0"/>
          <a:chOff x="0" y="0"/>
          <a:chExt cx="0" cy="0"/>
        </a:xfrm>
      </p:grpSpPr>
      <p:sp>
        <p:nvSpPr>
          <p:cNvPr id="4" name="Título 3"/>
          <p:cNvSpPr>
            <a:spLocks noGrp="1"/>
          </p:cNvSpPr>
          <p:nvPr>
            <p:ph type="ctrTitle"/>
          </p:nvPr>
        </p:nvSpPr>
        <p:spPr>
          <a:xfrm>
            <a:off x="84529" y="57209"/>
            <a:ext cx="8911860" cy="642333"/>
          </a:xfrm>
        </p:spPr>
        <p:txBody>
          <a:bodyPr/>
          <a:lstStyle/>
          <a:p>
            <a:pPr algn="ctr"/>
            <a:r>
              <a:rPr lang="es-ES" sz="3200" dirty="0" smtClean="0">
                <a:effectLst>
                  <a:outerShdw blurRad="38100" dist="38100" dir="2700000" algn="tl">
                    <a:srgbClr val="000000">
                      <a:alpha val="43137"/>
                    </a:srgbClr>
                  </a:outerShdw>
                </a:effectLst>
              </a:rPr>
              <a:t>Ministerio de Justicia y Seguridad P</a:t>
            </a:r>
            <a:r>
              <a:rPr lang="es-ES" sz="3200" dirty="0" smtClean="0">
                <a:effectLst>
                  <a:outerShdw blurRad="38100" dist="38100" dir="2700000" algn="tl">
                    <a:srgbClr val="000000">
                      <a:alpha val="43137"/>
                    </a:srgbClr>
                  </a:outerShdw>
                </a:effectLst>
                <a:latin typeface="+mj-lt"/>
              </a:rPr>
              <a:t>ú</a:t>
            </a:r>
            <a:r>
              <a:rPr lang="es-ES" sz="3200" dirty="0" smtClean="0">
                <a:effectLst>
                  <a:outerShdw blurRad="38100" dist="38100" dir="2700000" algn="tl">
                    <a:srgbClr val="000000">
                      <a:alpha val="43137"/>
                    </a:srgbClr>
                  </a:outerShdw>
                </a:effectLst>
              </a:rPr>
              <a:t>blica</a:t>
            </a:r>
            <a:endParaRPr lang="es-ES" sz="3200" dirty="0">
              <a:effectLst>
                <a:outerShdw blurRad="38100" dist="38100" dir="2700000" algn="tl">
                  <a:srgbClr val="000000">
                    <a:alpha val="43137"/>
                  </a:srgbClr>
                </a:outerShdw>
              </a:effectLst>
            </a:endParaRPr>
          </a:p>
        </p:txBody>
      </p:sp>
      <p:sp>
        <p:nvSpPr>
          <p:cNvPr id="3" name="Shape 229"/>
          <p:cNvSpPr txBox="1">
            <a:spLocks/>
          </p:cNvSpPr>
          <p:nvPr/>
        </p:nvSpPr>
        <p:spPr>
          <a:xfrm>
            <a:off x="179512" y="1059582"/>
            <a:ext cx="8784976" cy="3888432"/>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rPr>
              <a:t> </a:t>
            </a:r>
            <a:r>
              <a:rPr lang="es-SV" sz="1400" b="1" dirty="0" smtClean="0">
                <a:solidFill>
                  <a:schemeClr val="tx1">
                    <a:lumMod val="95000"/>
                    <a:lumOff val="5000"/>
                  </a:schemeClr>
                </a:solidFill>
              </a:rPr>
              <a:t>Ministerio de Justicia y Seguridad P</a:t>
            </a:r>
            <a:r>
              <a:rPr lang="es-SV" sz="1400" b="1" dirty="0" smtClean="0">
                <a:solidFill>
                  <a:schemeClr val="tx1">
                    <a:lumMod val="95000"/>
                    <a:lumOff val="5000"/>
                  </a:schemeClr>
                </a:solidFill>
                <a:latin typeface="+mj-lt"/>
              </a:rPr>
              <a:t>ú</a:t>
            </a:r>
            <a:r>
              <a:rPr lang="es-SV" sz="1400" b="1" dirty="0" smtClean="0">
                <a:solidFill>
                  <a:schemeClr val="tx1">
                    <a:lumMod val="95000"/>
                    <a:lumOff val="5000"/>
                  </a:schemeClr>
                </a:solidFill>
              </a:rPr>
              <a:t>blica. </a:t>
            </a:r>
            <a:r>
              <a:rPr lang="es-SV" sz="1400" dirty="0" smtClean="0">
                <a:solidFill>
                  <a:schemeClr val="tx1">
                    <a:lumMod val="95000"/>
                    <a:lumOff val="5000"/>
                  </a:schemeClr>
                </a:solidFill>
              </a:rPr>
              <a:t>Entidad </a:t>
            </a:r>
            <a:r>
              <a:rPr lang="es-SV" sz="1400" dirty="0">
                <a:solidFill>
                  <a:schemeClr val="tx1">
                    <a:lumMod val="95000"/>
                    <a:lumOff val="5000"/>
                  </a:schemeClr>
                </a:solidFill>
              </a:rPr>
              <a:t>encargada de </a:t>
            </a:r>
            <a:r>
              <a:rPr lang="es-SV" sz="1400" dirty="0" smtClean="0">
                <a:solidFill>
                  <a:schemeClr val="tx1">
                    <a:lumMod val="95000"/>
                    <a:lumOff val="5000"/>
                  </a:schemeClr>
                </a:solidFill>
              </a:rPr>
              <a:t>procurar </a:t>
            </a:r>
            <a:r>
              <a:rPr lang="es-SV" sz="1400" dirty="0">
                <a:solidFill>
                  <a:schemeClr val="tx1">
                    <a:lumMod val="95000"/>
                    <a:lumOff val="5000"/>
                  </a:schemeClr>
                </a:solidFill>
              </a:rPr>
              <a:t>la armonía social en el país, conservar y promover la paz, la tranquilidad interior y garantizar el libre ejercicio de los derechos y libertades de las personas, reducir la violencia y la delincuencia, reprimir el crimen y la corrupción, con estricto respeto a los derechos humanos, y procurar la rehabilitación de los privados de </a:t>
            </a:r>
            <a:r>
              <a:rPr lang="es-SV" sz="1400" dirty="0" smtClean="0">
                <a:solidFill>
                  <a:schemeClr val="tx1">
                    <a:lumMod val="95000"/>
                    <a:lumOff val="5000"/>
                  </a:schemeClr>
                </a:solidFill>
              </a:rPr>
              <a:t>libertad</a:t>
            </a:r>
            <a:r>
              <a:rPr lang="es-SV" sz="1400" dirty="0">
                <a:solidFill>
                  <a:schemeClr val="tx1">
                    <a:lumMod val="95000"/>
                    <a:lumOff val="5000"/>
                  </a:schemeClr>
                </a:solidFill>
              </a:rPr>
              <a:t>.</a:t>
            </a:r>
          </a:p>
          <a:p>
            <a:pPr algn="just"/>
            <a:endParaRPr lang="es-SV" sz="1400" dirty="0">
              <a:solidFill>
                <a:schemeClr val="tx1">
                  <a:lumMod val="95000"/>
                  <a:lumOff val="5000"/>
                </a:schemeClr>
              </a:solidFill>
            </a:endParaRPr>
          </a:p>
          <a:p>
            <a:pPr>
              <a:buNone/>
            </a:pPr>
            <a:r>
              <a:rPr lang="es-SV" sz="1400" dirty="0">
                <a:solidFill>
                  <a:schemeClr val="tx1">
                    <a:lumMod val="95000"/>
                    <a:lumOff val="5000"/>
                  </a:schemeClr>
                </a:solidFill>
              </a:rPr>
              <a:t>Las principales competencias del ministerio </a:t>
            </a:r>
            <a:r>
              <a:rPr lang="es-SV" sz="1400" dirty="0" smtClean="0">
                <a:solidFill>
                  <a:schemeClr val="tx1">
                    <a:lumMod val="95000"/>
                    <a:lumOff val="5000"/>
                  </a:schemeClr>
                </a:solidFill>
              </a:rPr>
              <a:t>son:</a:t>
            </a:r>
            <a:endParaRPr lang="es-SV" sz="1400" dirty="0">
              <a:solidFill>
                <a:schemeClr val="tx1">
                  <a:lumMod val="95000"/>
                  <a:lumOff val="5000"/>
                </a:schemeClr>
              </a:solidFill>
            </a:endParaRPr>
          </a:p>
          <a:p>
            <a:pPr algn="just"/>
            <a:endParaRPr lang="es-SV" sz="1400" dirty="0">
              <a:solidFill>
                <a:schemeClr val="tx1">
                  <a:lumMod val="95000"/>
                  <a:lumOff val="5000"/>
                </a:schemeClr>
              </a:solidFill>
            </a:endParaRPr>
          </a:p>
          <a:p>
            <a:pPr marL="285750" indent="-285750" algn="just">
              <a:buFont typeface="Wingdings" pitchFamily="2" charset="2"/>
              <a:buChar char="q"/>
            </a:pPr>
            <a:r>
              <a:rPr lang="es-SV" sz="1400" dirty="0">
                <a:solidFill>
                  <a:schemeClr val="tx1">
                    <a:lumMod val="95000"/>
                    <a:lumOff val="5000"/>
                  </a:schemeClr>
                </a:solidFill>
              </a:rPr>
              <a:t>    Servir como medio de comunicación y coordinación entre el Órgano Ejecutivo, con la Corte Suprema de Justicia, el Ministerio Público, la Comisión Coordinadora del Sector Justicia y Consejo Nacional de la Judicatura, en materias relacionadas con las políticas de seguridad pública;</a:t>
            </a:r>
          </a:p>
          <a:p>
            <a:pPr marL="285750" indent="-285750" algn="just">
              <a:buFont typeface="Wingdings" pitchFamily="2" charset="2"/>
              <a:buChar char="q"/>
            </a:pPr>
            <a:r>
              <a:rPr lang="es-SV" sz="1400" dirty="0">
                <a:solidFill>
                  <a:schemeClr val="tx1">
                    <a:lumMod val="95000"/>
                    <a:lumOff val="5000"/>
                  </a:schemeClr>
                </a:solidFill>
              </a:rPr>
              <a:t>    Ejercer, en representación del Presidente de la República y bajo sus directas instrucciones, la organización, conducción y mantenimiento de la Policía Nacional Civil, y la Academia Nacional de Seguridad Pública;</a:t>
            </a:r>
          </a:p>
          <a:p>
            <a:pPr marL="285750" indent="-285750" algn="just">
              <a:buFont typeface="Wingdings" pitchFamily="2" charset="2"/>
              <a:buChar char="q"/>
            </a:pPr>
            <a:r>
              <a:rPr lang="es-SV" sz="1400" dirty="0">
                <a:solidFill>
                  <a:schemeClr val="tx1">
                    <a:lumMod val="95000"/>
                    <a:lumOff val="5000"/>
                  </a:schemeClr>
                </a:solidFill>
              </a:rPr>
              <a:t>    Coordinar los esfuerzos contra el crimen organizado, el lavado de dinero y la corrupción, así como apoyar la prevención integral del consumo y uso indebido de drogas, su control, fiscalización y el tratamiento y rehabilitación de adictos; así como dar cumplimiento a los compromisos internacionales adquiridos en esta materia; y</a:t>
            </a:r>
          </a:p>
          <a:p>
            <a:pPr marL="285750" indent="-285750" algn="just">
              <a:buFont typeface="Wingdings" pitchFamily="2" charset="2"/>
              <a:buChar char="q"/>
            </a:pPr>
            <a:r>
              <a:rPr lang="es-SV" sz="1400" dirty="0">
                <a:solidFill>
                  <a:schemeClr val="tx1">
                    <a:lumMod val="95000"/>
                    <a:lumOff val="5000"/>
                  </a:schemeClr>
                </a:solidFill>
              </a:rPr>
              <a:t>    Fijar la política penitenciaria del Estado, de conformidad con los principios que rigen la ley, así como organizar, dirigir, mantener y vigilar los centros penitenciarios, procurando la rehabilitación del recluso y su reinserción en la sociedad</a:t>
            </a:r>
            <a:r>
              <a:rPr lang="es-SV" sz="1400" dirty="0" smtClean="0">
                <a:solidFill>
                  <a:schemeClr val="tx1">
                    <a:lumMod val="95000"/>
                    <a:lumOff val="5000"/>
                  </a:schemeClr>
                </a:solidFill>
              </a:rPr>
              <a:t>.</a:t>
            </a:r>
            <a:endParaRPr lang="es-SV" sz="1400" b="1" dirty="0" smtClean="0">
              <a:solidFill>
                <a:schemeClr val="tx1">
                  <a:lumMod val="95000"/>
                  <a:lumOff val="5000"/>
                </a:schemeClr>
              </a:solidFill>
            </a:endParaRPr>
          </a:p>
          <a:p>
            <a:pPr>
              <a:buFont typeface="Oswald"/>
              <a:buNone/>
            </a:pPr>
            <a:endParaRPr lang="es-ES" sz="1250" dirty="0" smtClean="0">
              <a:solidFill>
                <a:schemeClr val="tx1">
                  <a:lumMod val="95000"/>
                  <a:lumOff val="5000"/>
                </a:schemeClr>
              </a:solidFill>
            </a:endParaRPr>
          </a:p>
        </p:txBody>
      </p:sp>
      <p:pic>
        <p:nvPicPr>
          <p:cNvPr id="5" name="4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501795"/>
            <a:ext cx="666862" cy="604406"/>
          </a:xfrm>
          <a:prstGeom prst="rect">
            <a:avLst/>
          </a:prstGeom>
        </p:spPr>
      </p:pic>
      <p:sp>
        <p:nvSpPr>
          <p:cNvPr id="6" name="Shape 229"/>
          <p:cNvSpPr txBox="1">
            <a:spLocks/>
          </p:cNvSpPr>
          <p:nvPr/>
        </p:nvSpPr>
        <p:spPr>
          <a:xfrm>
            <a:off x="1043608" y="555526"/>
            <a:ext cx="691276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rPr>
              <a:t> </a:t>
            </a:r>
            <a:r>
              <a:rPr lang="es-SV" sz="1400" b="1" dirty="0">
                <a:solidFill>
                  <a:schemeClr val="tx1">
                    <a:lumMod val="95000"/>
                    <a:lumOff val="5000"/>
                  </a:schemeClr>
                </a:solidFill>
              </a:rPr>
              <a:t>Funcionario Responsable: </a:t>
            </a:r>
            <a:endParaRPr lang="es-SV" sz="1400" b="1" dirty="0" smtClean="0">
              <a:solidFill>
                <a:schemeClr val="tx1">
                  <a:lumMod val="95000"/>
                  <a:lumOff val="5000"/>
                </a:schemeClr>
              </a:solidFill>
            </a:endParaRPr>
          </a:p>
          <a:p>
            <a:pPr algn="just">
              <a:buNone/>
            </a:pPr>
            <a:r>
              <a:rPr lang="es-SV" sz="1400" b="1" dirty="0" smtClean="0">
                <a:solidFill>
                  <a:schemeClr val="tx1">
                    <a:lumMod val="95000"/>
                    <a:lumOff val="5000"/>
                  </a:schemeClr>
                </a:solidFill>
              </a:rPr>
              <a:t>Comisionado </a:t>
            </a:r>
            <a:r>
              <a:rPr lang="es-SV" sz="1400" b="1" dirty="0">
                <a:solidFill>
                  <a:schemeClr val="tx1">
                    <a:lumMod val="95000"/>
                    <a:lumOff val="5000"/>
                  </a:schemeClr>
                </a:solidFill>
              </a:rPr>
              <a:t>Mauricio Ernesto Ramírez </a:t>
            </a:r>
            <a:r>
              <a:rPr lang="es-SV" sz="1400" b="1" dirty="0" smtClean="0">
                <a:solidFill>
                  <a:schemeClr val="tx1">
                    <a:lumMod val="95000"/>
                    <a:lumOff val="5000"/>
                  </a:schemeClr>
                </a:solidFill>
              </a:rPr>
              <a:t>Landaverde. Ministro de Justicia y Seguridad P</a:t>
            </a:r>
            <a:r>
              <a:rPr lang="es-SV" sz="1400" b="1" dirty="0" smtClean="0">
                <a:solidFill>
                  <a:schemeClr val="tx1">
                    <a:lumMod val="95000"/>
                    <a:lumOff val="5000"/>
                  </a:schemeClr>
                </a:solidFill>
                <a:latin typeface="+mj-lt"/>
              </a:rPr>
              <a:t>ú</a:t>
            </a:r>
            <a:r>
              <a:rPr lang="es-SV" sz="1400" b="1" dirty="0" smtClean="0">
                <a:solidFill>
                  <a:schemeClr val="tx1">
                    <a:lumMod val="95000"/>
                    <a:lumOff val="5000"/>
                  </a:schemeClr>
                </a:solidFill>
              </a:rPr>
              <a:t>blica </a:t>
            </a:r>
            <a:endParaRPr lang="es-ES" sz="1250" dirty="0" smtClean="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123478"/>
            <a:ext cx="7403520" cy="489654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Secundaria de Adquisiciones y Contrataciones.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600" dirty="0">
                <a:solidFill>
                  <a:schemeClr val="accent1">
                    <a:lumMod val="75000"/>
                  </a:schemeClr>
                </a:solidFill>
                <a:latin typeface="Oswald" charset="0"/>
              </a:rPr>
              <a:t>Darle cumplimiento a las </a:t>
            </a:r>
            <a:r>
              <a:rPr lang="es-SV" sz="1600" dirty="0" smtClean="0">
                <a:solidFill>
                  <a:schemeClr val="accent1">
                    <a:lumMod val="75000"/>
                  </a:schemeClr>
                </a:solidFill>
                <a:latin typeface="Oswald" charset="0"/>
              </a:rPr>
              <a:t>políticas, </a:t>
            </a:r>
            <a:r>
              <a:rPr lang="es-SV" sz="1600" dirty="0">
                <a:solidFill>
                  <a:schemeClr val="accent1">
                    <a:lumMod val="75000"/>
                  </a:schemeClr>
                </a:solidFill>
                <a:latin typeface="Oswald" charset="0"/>
              </a:rPr>
              <a:t>lineamientos y disposiciones técnicas que </a:t>
            </a:r>
            <a:r>
              <a:rPr lang="es-SV" sz="1600" dirty="0" smtClean="0">
                <a:solidFill>
                  <a:schemeClr val="accent1">
                    <a:lumMod val="75000"/>
                  </a:schemeClr>
                </a:solidFill>
                <a:latin typeface="Oswald" charset="0"/>
              </a:rPr>
              <a:t>sean giradas por la </a:t>
            </a:r>
            <a:r>
              <a:rPr lang="es-SV" sz="1600" dirty="0">
                <a:solidFill>
                  <a:schemeClr val="accent1">
                    <a:lumMod val="75000"/>
                  </a:schemeClr>
                </a:solidFill>
                <a:latin typeface="Oswald" charset="0"/>
              </a:rPr>
              <a:t>DACI.</a:t>
            </a:r>
          </a:p>
          <a:p>
            <a:pPr marL="285750" lvl="0" indent="-285750" algn="just">
              <a:buFont typeface="Arial" pitchFamily="34" charset="0"/>
              <a:buChar char="•"/>
            </a:pPr>
            <a:r>
              <a:rPr lang="es-SV" sz="1600" dirty="0">
                <a:solidFill>
                  <a:schemeClr val="accent1">
                    <a:lumMod val="75000"/>
                  </a:schemeClr>
                </a:solidFill>
                <a:latin typeface="Oswald" charset="0"/>
              </a:rPr>
              <a:t>Elaborar en coordinación con la USEFI, la programación anual de las compras, </a:t>
            </a:r>
            <a:r>
              <a:rPr lang="es-SV" sz="1600" dirty="0" smtClean="0">
                <a:solidFill>
                  <a:schemeClr val="accent1">
                    <a:lumMod val="75000"/>
                  </a:schemeClr>
                </a:solidFill>
                <a:latin typeface="Oswald" charset="0"/>
              </a:rPr>
              <a:t>las adquisiciones </a:t>
            </a:r>
            <a:r>
              <a:rPr lang="es-SV" sz="1600" dirty="0">
                <a:solidFill>
                  <a:schemeClr val="accent1">
                    <a:lumMod val="75000"/>
                  </a:schemeClr>
                </a:solidFill>
                <a:latin typeface="Oswald" charset="0"/>
              </a:rPr>
              <a:t>y contrataciones de obras, bienes y servicios. Esta programación </a:t>
            </a:r>
            <a:r>
              <a:rPr lang="es-SV" sz="1600" dirty="0" smtClean="0">
                <a:solidFill>
                  <a:schemeClr val="accent1">
                    <a:lumMod val="75000"/>
                  </a:schemeClr>
                </a:solidFill>
                <a:latin typeface="Oswald" charset="0"/>
              </a:rPr>
              <a:t>anual deberá </a:t>
            </a:r>
            <a:r>
              <a:rPr lang="es-SV" sz="1600" dirty="0">
                <a:solidFill>
                  <a:schemeClr val="accent1">
                    <a:lumMod val="75000"/>
                  </a:schemeClr>
                </a:solidFill>
                <a:latin typeface="Oswald" charset="0"/>
              </a:rPr>
              <a:t>ser compatible con la política anual de adquisiciones y contrataciones de </a:t>
            </a:r>
            <a:r>
              <a:rPr lang="es-SV" sz="1600" dirty="0" smtClean="0">
                <a:solidFill>
                  <a:schemeClr val="accent1">
                    <a:lumMod val="75000"/>
                  </a:schemeClr>
                </a:solidFill>
                <a:latin typeface="Oswald" charset="0"/>
              </a:rPr>
              <a:t>la Administración </a:t>
            </a:r>
            <a:r>
              <a:rPr lang="es-SV" sz="1600" dirty="0">
                <a:solidFill>
                  <a:schemeClr val="accent1">
                    <a:lumMod val="75000"/>
                  </a:schemeClr>
                </a:solidFill>
                <a:latin typeface="Oswald" charset="0"/>
              </a:rPr>
              <a:t>P</a:t>
            </a:r>
            <a:r>
              <a:rPr lang="es-SV" sz="1600" dirty="0">
                <a:solidFill>
                  <a:schemeClr val="accent1">
                    <a:lumMod val="75000"/>
                  </a:schemeClr>
                </a:solidFill>
                <a:latin typeface="+mj-lt"/>
              </a:rPr>
              <a:t>ú</a:t>
            </a:r>
            <a:r>
              <a:rPr lang="es-SV" sz="1600" dirty="0">
                <a:solidFill>
                  <a:schemeClr val="accent1">
                    <a:lumMod val="75000"/>
                  </a:schemeClr>
                </a:solidFill>
                <a:latin typeface="Oswald" charset="0"/>
              </a:rPr>
              <a:t>blica, el plan de trabajo institucional, el presupuesto y </a:t>
            </a:r>
            <a:r>
              <a:rPr lang="es-SV" sz="1600" dirty="0" smtClean="0">
                <a:solidFill>
                  <a:schemeClr val="accent1">
                    <a:lumMod val="75000"/>
                  </a:schemeClr>
                </a:solidFill>
                <a:latin typeface="Oswald" charset="0"/>
              </a:rPr>
              <a:t>la programación </a:t>
            </a:r>
            <a:r>
              <a:rPr lang="es-SV" sz="1600" dirty="0">
                <a:solidFill>
                  <a:schemeClr val="accent1">
                    <a:lumMod val="75000"/>
                  </a:schemeClr>
                </a:solidFill>
                <a:latin typeface="Oswald" charset="0"/>
              </a:rPr>
              <a:t>de la ejecución del ejercicio fiscal en vigencia y sus modificaciones.</a:t>
            </a:r>
          </a:p>
          <a:p>
            <a:pPr marL="285750" lvl="0" indent="-285750" algn="just">
              <a:buFont typeface="Arial" pitchFamily="34" charset="0"/>
              <a:buChar char="•"/>
            </a:pPr>
            <a:r>
              <a:rPr lang="es-SV" sz="1600" dirty="0">
                <a:solidFill>
                  <a:schemeClr val="accent1">
                    <a:lumMod val="75000"/>
                  </a:schemeClr>
                </a:solidFill>
                <a:latin typeface="Oswald" charset="0"/>
              </a:rPr>
              <a:t>Recibir, </a:t>
            </a:r>
            <a:r>
              <a:rPr lang="es-SV" sz="1600" dirty="0" smtClean="0">
                <a:solidFill>
                  <a:schemeClr val="accent1">
                    <a:lumMod val="75000"/>
                  </a:schemeClr>
                </a:solidFill>
                <a:latin typeface="Oswald" charset="0"/>
              </a:rPr>
              <a:t>revisar y atender </a:t>
            </a:r>
            <a:r>
              <a:rPr lang="es-SV" sz="1600" dirty="0">
                <a:solidFill>
                  <a:schemeClr val="accent1">
                    <a:lumMod val="75000"/>
                  </a:schemeClr>
                </a:solidFill>
                <a:latin typeface="Oswald" charset="0"/>
              </a:rPr>
              <a:t>los requerimientos realizados por las diferentes </a:t>
            </a:r>
            <a:r>
              <a:rPr lang="es-SV" sz="1600" dirty="0" smtClean="0">
                <a:solidFill>
                  <a:schemeClr val="accent1">
                    <a:lumMod val="75000"/>
                  </a:schemeClr>
                </a:solidFill>
                <a:latin typeface="Oswald" charset="0"/>
              </a:rPr>
              <a:t>Unidades de </a:t>
            </a:r>
            <a:r>
              <a:rPr lang="es-SV" sz="1600" dirty="0">
                <a:solidFill>
                  <a:schemeClr val="accent1">
                    <a:lumMod val="75000"/>
                  </a:schemeClr>
                </a:solidFill>
                <a:latin typeface="Oswald" charset="0"/>
              </a:rPr>
              <a:t>la DGCP</a:t>
            </a:r>
          </a:p>
          <a:p>
            <a:pPr marL="285750" lvl="0" indent="-285750" algn="just">
              <a:buFont typeface="Arial" pitchFamily="34" charset="0"/>
              <a:buChar char="•"/>
            </a:pPr>
            <a:r>
              <a:rPr lang="es-SV" sz="1600" dirty="0">
                <a:solidFill>
                  <a:schemeClr val="accent1">
                    <a:lumMod val="75000"/>
                  </a:schemeClr>
                </a:solidFill>
                <a:latin typeface="Oswald" charset="0"/>
              </a:rPr>
              <a:t>Verificar la asignación presupuestaria, previo a la iniciación de todo proceso de </a:t>
            </a:r>
            <a:r>
              <a:rPr lang="es-SV" sz="1600" dirty="0" smtClean="0">
                <a:solidFill>
                  <a:schemeClr val="accent1">
                    <a:lumMod val="75000"/>
                  </a:schemeClr>
                </a:solidFill>
                <a:latin typeface="Oswald" charset="0"/>
              </a:rPr>
              <a:t>concurso o </a:t>
            </a:r>
            <a:r>
              <a:rPr lang="es-SV" sz="1600" dirty="0">
                <a:solidFill>
                  <a:schemeClr val="accent1">
                    <a:lumMod val="75000"/>
                  </a:schemeClr>
                </a:solidFill>
                <a:latin typeface="Oswald" charset="0"/>
              </a:rPr>
              <a:t>licitación para la contratación de obras, bienes y servicios, entre otras </a:t>
            </a:r>
            <a:r>
              <a:rPr lang="es-SV" sz="1600" dirty="0" smtClean="0">
                <a:solidFill>
                  <a:schemeClr val="accent1">
                    <a:lumMod val="75000"/>
                  </a:schemeClr>
                </a:solidFill>
                <a:latin typeface="Oswald" charset="0"/>
              </a:rPr>
              <a:t>funciones.</a:t>
            </a:r>
            <a:endParaRPr lang="es-SV" sz="16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r>
              <a:rPr lang="es-SV" sz="1800" dirty="0" smtClean="0">
                <a:solidFill>
                  <a:schemeClr val="accent1">
                    <a:lumMod val="75000"/>
                  </a:schemeClr>
                </a:solidFill>
                <a:latin typeface="Oswald" charset="0"/>
              </a:rPr>
              <a:t>Personal Femenino: 7</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7</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483518"/>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es-SV" sz="1400" b="1" dirty="0">
                <a:solidFill>
                  <a:schemeClr val="accent1">
                    <a:lumMod val="75000"/>
                  </a:schemeClr>
                </a:solidFill>
                <a:effectLst>
                  <a:outerShdw blurRad="38100" dist="38100" dir="2700000" algn="tl">
                    <a:srgbClr val="000000">
                      <a:alpha val="43137"/>
                    </a:srgbClr>
                  </a:outerShdw>
                </a:effectLst>
              </a:rPr>
              <a:t>Daniela Steffanie Hernández Sorto. Jefa </a:t>
            </a:r>
            <a:r>
              <a:rPr lang="es-SV" sz="1400" b="1" dirty="0" smtClean="0">
                <a:solidFill>
                  <a:schemeClr val="accent1">
                    <a:lumMod val="75000"/>
                  </a:schemeClr>
                </a:solidFill>
                <a:effectLst>
                  <a:outerShdw blurRad="38100" dist="38100" dir="2700000" algn="tl">
                    <a:srgbClr val="000000">
                      <a:alpha val="43137"/>
                    </a:srgbClr>
                  </a:outerShdw>
                </a:effectLst>
              </a:rPr>
              <a:t>de </a:t>
            </a:r>
            <a:r>
              <a:rPr lang="es-SV" sz="1400" b="1" dirty="0">
                <a:solidFill>
                  <a:schemeClr val="accent1">
                    <a:lumMod val="75000"/>
                  </a:schemeClr>
                </a:solidFill>
                <a:effectLst>
                  <a:outerShdw blurRad="38100" dist="38100" dir="2700000" algn="tl">
                    <a:srgbClr val="000000">
                      <a:alpha val="43137"/>
                    </a:srgbClr>
                  </a:outerShdw>
                </a:effectLst>
              </a:rPr>
              <a:t>la Unidad Secundaria de Adquisiciones y Contrataciones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60900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267494"/>
            <a:ext cx="7403520" cy="453650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de Servicios Generales y Transporte.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Tendrá </a:t>
            </a:r>
            <a:r>
              <a:rPr lang="es-SV" sz="1800" dirty="0">
                <a:solidFill>
                  <a:schemeClr val="accent1">
                    <a:lumMod val="75000"/>
                  </a:schemeClr>
                </a:solidFill>
                <a:latin typeface="Oswald" charset="0"/>
              </a:rPr>
              <a:t>bajo su cargo: activo fijo, bodega </a:t>
            </a:r>
            <a:r>
              <a:rPr lang="es-SV" sz="1800" dirty="0" smtClean="0">
                <a:solidFill>
                  <a:schemeClr val="accent1">
                    <a:lumMod val="75000"/>
                  </a:schemeClr>
                </a:solidFill>
                <a:latin typeface="Oswald" charset="0"/>
              </a:rPr>
              <a:t>general, transporte</a:t>
            </a:r>
            <a:r>
              <a:rPr lang="es-SV" sz="1800" dirty="0">
                <a:solidFill>
                  <a:schemeClr val="accent1">
                    <a:lumMod val="75000"/>
                  </a:schemeClr>
                </a:solidFill>
                <a:latin typeface="Oswald" charset="0"/>
              </a:rPr>
              <a:t>, combustible, limpieza y </a:t>
            </a:r>
            <a:r>
              <a:rPr lang="es-SV" sz="1800" dirty="0" smtClean="0">
                <a:solidFill>
                  <a:schemeClr val="accent1">
                    <a:lumMod val="75000"/>
                  </a:schemeClr>
                </a:solidFill>
                <a:latin typeface="Oswald" charset="0"/>
              </a:rPr>
              <a:t>ornato, tiene entre sus funciones:</a:t>
            </a:r>
          </a:p>
          <a:p>
            <a:pPr marL="285750" lvl="0" indent="-285750" algn="just">
              <a:buFont typeface="Arial" pitchFamily="34" charset="0"/>
              <a:buChar char="•"/>
            </a:pPr>
            <a:r>
              <a:rPr lang="es-SV" sz="1800" dirty="0">
                <a:solidFill>
                  <a:schemeClr val="accent1">
                    <a:lumMod val="75000"/>
                  </a:schemeClr>
                </a:solidFill>
                <a:latin typeface="Oswald" charset="0"/>
              </a:rPr>
              <a:t>Mantener mecanismos y/o herramientas destinadas a la mejora continua e </a:t>
            </a:r>
            <a:r>
              <a:rPr lang="es-SV" sz="1800" dirty="0" smtClean="0">
                <a:solidFill>
                  <a:schemeClr val="accent1">
                    <a:lumMod val="75000"/>
                  </a:schemeClr>
                </a:solidFill>
                <a:latin typeface="Oswald" charset="0"/>
              </a:rPr>
              <a:t>incremento de </a:t>
            </a:r>
            <a:r>
              <a:rPr lang="es-SV" sz="1800" dirty="0">
                <a:solidFill>
                  <a:schemeClr val="accent1">
                    <a:lumMod val="75000"/>
                  </a:schemeClr>
                </a:solidFill>
                <a:latin typeface="Oswald" charset="0"/>
              </a:rPr>
              <a:t>los niveles de eficacia y eficiencia de las diferentes áreas del departamento.</a:t>
            </a:r>
          </a:p>
          <a:p>
            <a:pPr marL="285750" lvl="0" indent="-285750" algn="just">
              <a:buFont typeface="Arial" pitchFamily="34" charset="0"/>
              <a:buChar char="•"/>
            </a:pPr>
            <a:r>
              <a:rPr lang="es-SV" sz="1800" dirty="0">
                <a:solidFill>
                  <a:schemeClr val="accent1">
                    <a:lumMod val="75000"/>
                  </a:schemeClr>
                </a:solidFill>
                <a:latin typeface="Oswald" charset="0"/>
              </a:rPr>
              <a:t>Generar un ambiente organizacional adecuado que permita un normal desarrollo </a:t>
            </a:r>
            <a:r>
              <a:rPr lang="es-SV" sz="1800" dirty="0" smtClean="0">
                <a:solidFill>
                  <a:schemeClr val="accent1">
                    <a:lumMod val="75000"/>
                  </a:schemeClr>
                </a:solidFill>
                <a:latin typeface="Oswald" charset="0"/>
              </a:rPr>
              <a:t>de todas </a:t>
            </a:r>
            <a:r>
              <a:rPr lang="es-SV" sz="1800" dirty="0">
                <a:solidFill>
                  <a:schemeClr val="accent1">
                    <a:lumMod val="75000"/>
                  </a:schemeClr>
                </a:solidFill>
                <a:latin typeface="Oswald" charset="0"/>
              </a:rPr>
              <a:t>las actividades.</a:t>
            </a:r>
          </a:p>
          <a:p>
            <a:pPr marL="285750" lvl="0" indent="-285750" algn="just">
              <a:buFont typeface="Arial" pitchFamily="34" charset="0"/>
              <a:buChar char="•"/>
            </a:pPr>
            <a:r>
              <a:rPr lang="es-SV" sz="1800" dirty="0">
                <a:solidFill>
                  <a:schemeClr val="accent1">
                    <a:lumMod val="75000"/>
                  </a:schemeClr>
                </a:solidFill>
                <a:latin typeface="Oswald" charset="0"/>
              </a:rPr>
              <a:t>Generar mecanismos de motivación que permitan la integración y entrega de la </a:t>
            </a:r>
            <a:r>
              <a:rPr lang="es-SV" sz="1800" dirty="0" smtClean="0">
                <a:solidFill>
                  <a:schemeClr val="accent1">
                    <a:lumMod val="75000"/>
                  </a:schemeClr>
                </a:solidFill>
                <a:latin typeface="Oswald" charset="0"/>
              </a:rPr>
              <a:t>fuerza laboral </a:t>
            </a:r>
            <a:r>
              <a:rPr lang="es-SV" sz="1800" dirty="0">
                <a:solidFill>
                  <a:schemeClr val="accent1">
                    <a:lumMod val="75000"/>
                  </a:schemeClr>
                </a:solidFill>
                <a:latin typeface="Oswald" charset="0"/>
              </a:rPr>
              <a:t>asignada a las diferentes áreas de trabajo, entre otras funciones</a:t>
            </a:r>
            <a:r>
              <a:rPr lang="es-SV" sz="1800" dirty="0" smtClean="0">
                <a:solidFill>
                  <a:schemeClr val="accent1">
                    <a:lumMod val="75000"/>
                  </a:schemeClr>
                </a:solidFill>
                <a:latin typeface="Oswald" charset="0"/>
              </a:rPr>
              <a:t>.</a:t>
            </a: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8</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43</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627534"/>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a:t>
            </a:r>
            <a:r>
              <a:rPr lang="es-SV" sz="1400" b="1" dirty="0">
                <a:solidFill>
                  <a:schemeClr val="accent1">
                    <a:lumMod val="75000"/>
                  </a:schemeClr>
                </a:solidFill>
                <a:effectLst>
                  <a:outerShdw blurRad="38100" dist="38100" dir="2700000" algn="tl">
                    <a:srgbClr val="000000">
                      <a:alpha val="43137"/>
                    </a:srgbClr>
                  </a:outerShdw>
                </a:effectLst>
              </a:rPr>
              <a:t>Leonardo José, García González. Jefe de Unidad de Servicios Generales y </a:t>
            </a:r>
            <a:r>
              <a:rPr lang="es-SV" sz="1400" b="1" dirty="0" smtClean="0">
                <a:solidFill>
                  <a:schemeClr val="accent1">
                    <a:lumMod val="75000"/>
                  </a:schemeClr>
                </a:solidFill>
                <a:effectLst>
                  <a:outerShdw blurRad="38100" dist="38100" dir="2700000" algn="tl">
                    <a:srgbClr val="000000">
                      <a:alpha val="43137"/>
                    </a:srgbClr>
                  </a:outerShdw>
                </a:effectLst>
              </a:rPr>
              <a:t>Transporte</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8475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195486"/>
            <a:ext cx="7403520" cy="489654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Médico Odontológico.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Dise</a:t>
            </a:r>
            <a:r>
              <a:rPr lang="es-SV" sz="1800" dirty="0">
                <a:solidFill>
                  <a:schemeClr val="accent1">
                    <a:lumMod val="75000"/>
                  </a:schemeClr>
                </a:solidFill>
                <a:latin typeface="+mj-lt"/>
                <a:ea typeface="MS PGothic" pitchFamily="34" charset="-128"/>
              </a:rPr>
              <a:t>ñ</a:t>
            </a:r>
            <a:r>
              <a:rPr lang="es-SV" sz="1800" dirty="0">
                <a:solidFill>
                  <a:schemeClr val="accent1">
                    <a:lumMod val="75000"/>
                  </a:schemeClr>
                </a:solidFill>
                <a:latin typeface="Oswald" charset="0"/>
              </a:rPr>
              <a:t>ar los formatos necesarios para el adecuado control y seguimiento de </a:t>
            </a:r>
            <a:r>
              <a:rPr lang="es-SV" sz="1800" dirty="0" smtClean="0">
                <a:solidFill>
                  <a:schemeClr val="accent1">
                    <a:lumMod val="75000"/>
                  </a:schemeClr>
                </a:solidFill>
                <a:latin typeface="Oswald" charset="0"/>
              </a:rPr>
              <a:t>la información </a:t>
            </a:r>
            <a:r>
              <a:rPr lang="es-SV" sz="1800" dirty="0">
                <a:solidFill>
                  <a:schemeClr val="accent1">
                    <a:lumMod val="75000"/>
                  </a:schemeClr>
                </a:solidFill>
                <a:latin typeface="Oswald" charset="0"/>
              </a:rPr>
              <a:t>referente a la salud de los privados y privadas de libertad.</a:t>
            </a:r>
          </a:p>
          <a:p>
            <a:pPr marL="285750" lvl="0" indent="-285750" algn="just">
              <a:buFont typeface="Arial" pitchFamily="34" charset="0"/>
              <a:buChar char="•"/>
            </a:pPr>
            <a:r>
              <a:rPr lang="es-SV" sz="1800" dirty="0">
                <a:solidFill>
                  <a:schemeClr val="accent1">
                    <a:lumMod val="75000"/>
                  </a:schemeClr>
                </a:solidFill>
                <a:latin typeface="Oswald" charset="0"/>
              </a:rPr>
              <a:t>Analizar los datos de atención de salud relativos a consultas médicas y </a:t>
            </a:r>
            <a:r>
              <a:rPr lang="es-SV" sz="1800" dirty="0" smtClean="0">
                <a:solidFill>
                  <a:schemeClr val="accent1">
                    <a:lumMod val="75000"/>
                  </a:schemeClr>
                </a:solidFill>
                <a:latin typeface="Oswald" charset="0"/>
              </a:rPr>
              <a:t>odontológicas, enfermedades </a:t>
            </a:r>
            <a:r>
              <a:rPr lang="es-SV" sz="1800" dirty="0">
                <a:solidFill>
                  <a:schemeClr val="accent1">
                    <a:lumMod val="75000"/>
                  </a:schemeClr>
                </a:solidFill>
                <a:latin typeface="Oswald" charset="0"/>
              </a:rPr>
              <a:t>más frecuentes, existencias en farmacias, etc., recibidos de cada </a:t>
            </a:r>
            <a:r>
              <a:rPr lang="es-SV" sz="1800" dirty="0" smtClean="0">
                <a:solidFill>
                  <a:schemeClr val="accent1">
                    <a:lumMod val="75000"/>
                  </a:schemeClr>
                </a:solidFill>
                <a:latin typeface="Oswald" charset="0"/>
              </a:rPr>
              <a:t>centro penitenciario </a:t>
            </a:r>
            <a:r>
              <a:rPr lang="es-SV" sz="1800" dirty="0">
                <a:solidFill>
                  <a:schemeClr val="accent1">
                    <a:lumMod val="75000"/>
                  </a:schemeClr>
                </a:solidFill>
                <a:latin typeface="Oswald" charset="0"/>
              </a:rPr>
              <a:t>y emitir informe trimestral.</a:t>
            </a:r>
          </a:p>
          <a:p>
            <a:pPr marL="285750" lvl="0" indent="-285750" algn="just">
              <a:buFont typeface="Arial" pitchFamily="34" charset="0"/>
              <a:buChar char="•"/>
            </a:pPr>
            <a:r>
              <a:rPr lang="es-SV" sz="1800" dirty="0">
                <a:solidFill>
                  <a:schemeClr val="accent1">
                    <a:lumMod val="75000"/>
                  </a:schemeClr>
                </a:solidFill>
                <a:latin typeface="Oswald" charset="0"/>
              </a:rPr>
              <a:t>Identificar el personal médico y paramédico necesario para cubrir eficientemente </a:t>
            </a:r>
            <a:r>
              <a:rPr lang="es-SV" sz="1800" dirty="0" smtClean="0">
                <a:solidFill>
                  <a:schemeClr val="accent1">
                    <a:lumMod val="75000"/>
                  </a:schemeClr>
                </a:solidFill>
                <a:latin typeface="Oswald" charset="0"/>
              </a:rPr>
              <a:t>las áreas </a:t>
            </a:r>
            <a:r>
              <a:rPr lang="es-SV" sz="1800" dirty="0">
                <a:solidFill>
                  <a:schemeClr val="accent1">
                    <a:lumMod val="75000"/>
                  </a:schemeClr>
                </a:solidFill>
                <a:latin typeface="Oswald" charset="0"/>
              </a:rPr>
              <a:t>de salud de los Centros Penitenciarios.</a:t>
            </a:r>
          </a:p>
          <a:p>
            <a:pPr marL="285750" lvl="0" indent="-285750" algn="just">
              <a:buFont typeface="Arial" pitchFamily="34" charset="0"/>
              <a:buChar char="•"/>
            </a:pPr>
            <a:r>
              <a:rPr lang="es-SV" sz="1800" dirty="0">
                <a:solidFill>
                  <a:schemeClr val="accent1">
                    <a:lumMod val="75000"/>
                  </a:schemeClr>
                </a:solidFill>
                <a:latin typeface="Oswald" charset="0"/>
              </a:rPr>
              <a:t>Solicitar equipo médico, medicamentos e insumos médico-odontológicos en </a:t>
            </a:r>
            <a:r>
              <a:rPr lang="es-SV" sz="1800" dirty="0" smtClean="0">
                <a:solidFill>
                  <a:schemeClr val="accent1">
                    <a:lumMod val="75000"/>
                  </a:schemeClr>
                </a:solidFill>
                <a:latin typeface="Oswald" charset="0"/>
              </a:rPr>
              <a:t>forma oportuna</a:t>
            </a:r>
            <a:r>
              <a:rPr lang="es-SV" sz="1800" dirty="0">
                <a:solidFill>
                  <a:schemeClr val="accent1">
                    <a:lumMod val="75000"/>
                  </a:schemeClr>
                </a:solidFill>
                <a:latin typeface="Oswald" charset="0"/>
              </a:rPr>
              <a:t>, para el abastecimiento de las clínicas penitenciarias, entre otras funciones.</a:t>
            </a:r>
          </a:p>
          <a:p>
            <a:pPr lvl="0" algn="ctr"/>
            <a:r>
              <a:rPr lang="es-SV" sz="1800" dirty="0" smtClean="0">
                <a:solidFill>
                  <a:schemeClr val="accent1">
                    <a:lumMod val="75000"/>
                  </a:schemeClr>
                </a:solidFill>
                <a:latin typeface="Oswald" charset="0"/>
              </a:rPr>
              <a:t>Cantidad de Personal:</a:t>
            </a:r>
          </a:p>
          <a:p>
            <a:pPr lvl="0" algn="ctr"/>
            <a:r>
              <a:rPr lang="es-SV" sz="1800" dirty="0" smtClean="0">
                <a:solidFill>
                  <a:schemeClr val="accent1">
                    <a:lumMod val="75000"/>
                  </a:schemeClr>
                </a:solidFill>
                <a:latin typeface="Oswald" charset="0"/>
              </a:rPr>
              <a:t>Personal Femenino: 9</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627534"/>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Dr. </a:t>
            </a:r>
            <a:r>
              <a:rPr lang="es-SV" sz="1400" b="1" dirty="0">
                <a:solidFill>
                  <a:schemeClr val="accent1">
                    <a:lumMod val="75000"/>
                  </a:schemeClr>
                </a:solidFill>
                <a:effectLst>
                  <a:outerShdw blurRad="38100" dist="38100" dir="2700000" algn="tl">
                    <a:srgbClr val="000000">
                      <a:alpha val="43137"/>
                    </a:srgbClr>
                  </a:outerShdw>
                </a:effectLst>
              </a:rPr>
              <a:t>David Isaac Méndez Monge. Jefe de </a:t>
            </a:r>
            <a:r>
              <a:rPr lang="es-SV" sz="1400" b="1" dirty="0" smtClean="0">
                <a:solidFill>
                  <a:schemeClr val="accent1">
                    <a:lumMod val="75000"/>
                  </a:schemeClr>
                </a:solidFill>
                <a:effectLst>
                  <a:outerShdw blurRad="38100" dist="38100" dir="2700000" algn="tl">
                    <a:srgbClr val="000000">
                      <a:alpha val="43137"/>
                    </a:srgbClr>
                  </a:outerShdw>
                </a:effectLst>
              </a:rPr>
              <a:t>Departamento </a:t>
            </a:r>
            <a:r>
              <a:rPr lang="es-SV" sz="1400" b="1" dirty="0">
                <a:solidFill>
                  <a:schemeClr val="accent1">
                    <a:lumMod val="75000"/>
                  </a:schemeClr>
                </a:solidFill>
                <a:effectLst>
                  <a:outerShdw blurRad="38100" dist="38100" dir="2700000" algn="tl">
                    <a:srgbClr val="000000">
                      <a:alpha val="43137"/>
                    </a:srgbClr>
                  </a:outerShdw>
                </a:effectLst>
              </a:rPr>
              <a:t>Médica-odontológica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56418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339502"/>
            <a:ext cx="7403520"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Gestión Documental y Archivos. </a:t>
            </a: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600" dirty="0">
                <a:solidFill>
                  <a:schemeClr val="accent1">
                    <a:lumMod val="75000"/>
                  </a:schemeClr>
                </a:solidFill>
                <a:latin typeface="Oswald" charset="0"/>
              </a:rPr>
              <a:t>Crear </a:t>
            </a:r>
            <a:r>
              <a:rPr lang="es-SV" sz="1600" dirty="0" smtClean="0">
                <a:solidFill>
                  <a:schemeClr val="accent1">
                    <a:lumMod val="75000"/>
                  </a:schemeClr>
                </a:solidFill>
                <a:latin typeface="Oswald" charset="0"/>
              </a:rPr>
              <a:t>políticas, </a:t>
            </a:r>
            <a:r>
              <a:rPr lang="es-SV" sz="1600" dirty="0">
                <a:solidFill>
                  <a:schemeClr val="accent1">
                    <a:lumMod val="75000"/>
                  </a:schemeClr>
                </a:solidFill>
                <a:latin typeface="Oswald" charset="0"/>
              </a:rPr>
              <a:t>manuales y prácticas, para su implementación, desarrollo continuo </a:t>
            </a:r>
            <a:r>
              <a:rPr lang="es-SV" sz="1600" dirty="0" smtClean="0">
                <a:solidFill>
                  <a:schemeClr val="accent1">
                    <a:lumMod val="75000"/>
                  </a:schemeClr>
                </a:solidFill>
                <a:latin typeface="Oswald" charset="0"/>
              </a:rPr>
              <a:t>y para </a:t>
            </a:r>
            <a:r>
              <a:rPr lang="es-SV" sz="1600" dirty="0">
                <a:solidFill>
                  <a:schemeClr val="accent1">
                    <a:lumMod val="75000"/>
                  </a:schemeClr>
                </a:solidFill>
                <a:latin typeface="Oswald" charset="0"/>
              </a:rPr>
              <a:t>garantizar la organización, conservación acceso a los documentos y archivos.</a:t>
            </a:r>
          </a:p>
          <a:p>
            <a:pPr marL="285750" lvl="0" indent="-285750" algn="just">
              <a:buFont typeface="Arial" pitchFamily="34" charset="0"/>
              <a:buChar char="•"/>
            </a:pPr>
            <a:r>
              <a:rPr lang="es-SV" sz="1600" dirty="0">
                <a:solidFill>
                  <a:schemeClr val="accent1">
                    <a:lumMod val="75000"/>
                  </a:schemeClr>
                </a:solidFill>
                <a:latin typeface="Oswald" charset="0"/>
              </a:rPr>
              <a:t>Planificar, dirigir y coordinar la </a:t>
            </a:r>
            <a:r>
              <a:rPr lang="es-SV" sz="1600" dirty="0" smtClean="0">
                <a:solidFill>
                  <a:schemeClr val="accent1">
                    <a:lumMod val="75000"/>
                  </a:schemeClr>
                </a:solidFill>
                <a:latin typeface="Oswald" charset="0"/>
              </a:rPr>
              <a:t>metodología </a:t>
            </a:r>
            <a:r>
              <a:rPr lang="es-SV" sz="1600" dirty="0">
                <a:solidFill>
                  <a:schemeClr val="accent1">
                    <a:lumMod val="75000"/>
                  </a:schemeClr>
                </a:solidFill>
                <a:latin typeface="Oswald" charset="0"/>
              </a:rPr>
              <a:t>de organización documental utilizada en </a:t>
            </a:r>
            <a:r>
              <a:rPr lang="es-SV" sz="1600" dirty="0" smtClean="0">
                <a:solidFill>
                  <a:schemeClr val="accent1">
                    <a:lumMod val="75000"/>
                  </a:schemeClr>
                </a:solidFill>
                <a:latin typeface="Oswald" charset="0"/>
              </a:rPr>
              <a:t>el archivo</a:t>
            </a:r>
            <a:r>
              <a:rPr lang="es-SV" sz="1600" dirty="0">
                <a:solidFill>
                  <a:schemeClr val="accent1">
                    <a:lumMod val="75000"/>
                  </a:schemeClr>
                </a:solidFill>
                <a:latin typeface="Oswald" charset="0"/>
              </a:rPr>
              <a:t>, especialmente en relación con el sistema de clasificación, </a:t>
            </a:r>
            <a:r>
              <a:rPr lang="es-SV" sz="1600" dirty="0" smtClean="0">
                <a:solidFill>
                  <a:schemeClr val="accent1">
                    <a:lumMod val="75000"/>
                  </a:schemeClr>
                </a:solidFill>
                <a:latin typeface="Oswald" charset="0"/>
              </a:rPr>
              <a:t>transferencias, instrumentos </a:t>
            </a:r>
            <a:r>
              <a:rPr lang="es-SV" sz="1600" dirty="0">
                <a:solidFill>
                  <a:schemeClr val="accent1">
                    <a:lumMod val="75000"/>
                  </a:schemeClr>
                </a:solidFill>
                <a:latin typeface="Oswald" charset="0"/>
              </a:rPr>
              <a:t>de descripción, preservación y conservación de la </a:t>
            </a:r>
            <a:r>
              <a:rPr lang="es-SV" sz="1600" dirty="0" smtClean="0">
                <a:solidFill>
                  <a:schemeClr val="accent1">
                    <a:lumMod val="75000"/>
                  </a:schemeClr>
                </a:solidFill>
                <a:latin typeface="Oswald" charset="0"/>
              </a:rPr>
              <a:t>documentación, calendario </a:t>
            </a:r>
            <a:r>
              <a:rPr lang="es-SV" sz="1600" dirty="0">
                <a:solidFill>
                  <a:schemeClr val="accent1">
                    <a:lumMod val="75000"/>
                  </a:schemeClr>
                </a:solidFill>
                <a:latin typeface="Oswald" charset="0"/>
              </a:rPr>
              <a:t>de conservación y eliminación, accesibilidad y consulta de la documentación. </a:t>
            </a:r>
            <a:endParaRPr lang="es-SV" sz="1600" dirty="0" smtClean="0">
              <a:solidFill>
                <a:schemeClr val="accent1">
                  <a:lumMod val="75000"/>
                </a:schemeClr>
              </a:solidFill>
              <a:latin typeface="Oswald" charset="0"/>
            </a:endParaRPr>
          </a:p>
          <a:p>
            <a:pPr marL="285750" lvl="0" indent="-285750" algn="just">
              <a:buFont typeface="Arial" pitchFamily="34" charset="0"/>
              <a:buChar char="•"/>
            </a:pPr>
            <a:r>
              <a:rPr lang="es-SV" sz="1600" dirty="0" smtClean="0">
                <a:solidFill>
                  <a:schemeClr val="accent1">
                    <a:lumMod val="75000"/>
                  </a:schemeClr>
                </a:solidFill>
                <a:latin typeface="Oswald" charset="0"/>
              </a:rPr>
              <a:t>Crear </a:t>
            </a:r>
            <a:r>
              <a:rPr lang="es-SV" sz="1600" dirty="0">
                <a:solidFill>
                  <a:schemeClr val="accent1">
                    <a:lumMod val="75000"/>
                  </a:schemeClr>
                </a:solidFill>
                <a:latin typeface="Oswald" charset="0"/>
              </a:rPr>
              <a:t>y utilizar instrumentos </a:t>
            </a:r>
            <a:r>
              <a:rPr lang="es-SV" sz="1600" dirty="0" smtClean="0">
                <a:solidFill>
                  <a:schemeClr val="accent1">
                    <a:lumMod val="75000"/>
                  </a:schemeClr>
                </a:solidFill>
                <a:latin typeface="Oswald" charset="0"/>
              </a:rPr>
              <a:t>archivísticos </a:t>
            </a:r>
            <a:r>
              <a:rPr lang="es-SV" sz="1600" dirty="0">
                <a:solidFill>
                  <a:schemeClr val="accent1">
                    <a:lumMod val="75000"/>
                  </a:schemeClr>
                </a:solidFill>
                <a:latin typeface="Oswald" charset="0"/>
              </a:rPr>
              <a:t>que aseguren la organización documental </a:t>
            </a:r>
            <a:r>
              <a:rPr lang="es-SV" sz="1600" dirty="0" smtClean="0">
                <a:solidFill>
                  <a:schemeClr val="accent1">
                    <a:lumMod val="75000"/>
                  </a:schemeClr>
                </a:solidFill>
                <a:latin typeface="Oswald" charset="0"/>
              </a:rPr>
              <a:t>y consulta </a:t>
            </a:r>
            <a:r>
              <a:rPr lang="es-SV" sz="1600" dirty="0">
                <a:solidFill>
                  <a:schemeClr val="accent1">
                    <a:lumMod val="75000"/>
                  </a:schemeClr>
                </a:solidFill>
                <a:latin typeface="Oswald" charset="0"/>
              </a:rPr>
              <a:t>tales como: Cuadro de Clasificación, Tabla de Valoración Documental, </a:t>
            </a:r>
            <a:r>
              <a:rPr lang="es-SV" sz="1600" dirty="0" smtClean="0">
                <a:solidFill>
                  <a:schemeClr val="accent1">
                    <a:lumMod val="75000"/>
                  </a:schemeClr>
                </a:solidFill>
                <a:latin typeface="Oswald" charset="0"/>
              </a:rPr>
              <a:t>Tabla de </a:t>
            </a:r>
            <a:r>
              <a:rPr lang="es-SV" sz="1600" dirty="0">
                <a:solidFill>
                  <a:schemeClr val="accent1">
                    <a:lumMod val="75000"/>
                  </a:schemeClr>
                </a:solidFill>
                <a:latin typeface="Oswald" charset="0"/>
              </a:rPr>
              <a:t>Plazos de Conservación Documental, Inventario, </a:t>
            </a:r>
            <a:r>
              <a:rPr lang="es-SV" sz="1600" dirty="0" smtClean="0">
                <a:solidFill>
                  <a:schemeClr val="accent1">
                    <a:lumMod val="75000"/>
                  </a:schemeClr>
                </a:solidFill>
                <a:latin typeface="Oswald" charset="0"/>
              </a:rPr>
              <a:t>Guía </a:t>
            </a:r>
            <a:r>
              <a:rPr lang="es-SV" sz="1600" dirty="0">
                <a:solidFill>
                  <a:schemeClr val="accent1">
                    <a:lumMod val="75000"/>
                  </a:schemeClr>
                </a:solidFill>
                <a:latin typeface="Oswald" charset="0"/>
              </a:rPr>
              <a:t>de Archivo, Manual </a:t>
            </a:r>
            <a:r>
              <a:rPr lang="es-SV" sz="1600" dirty="0" smtClean="0">
                <a:solidFill>
                  <a:schemeClr val="accent1">
                    <a:lumMod val="75000"/>
                  </a:schemeClr>
                </a:solidFill>
                <a:latin typeface="Oswald" charset="0"/>
              </a:rPr>
              <a:t>de Gestión </a:t>
            </a:r>
            <a:r>
              <a:rPr lang="es-SV" sz="1600" dirty="0">
                <a:solidFill>
                  <a:schemeClr val="accent1">
                    <a:lumMod val="75000"/>
                  </a:schemeClr>
                </a:solidFill>
                <a:latin typeface="Oswald" charset="0"/>
              </a:rPr>
              <a:t>de </a:t>
            </a:r>
            <a:r>
              <a:rPr lang="es-SV" sz="1600" dirty="0" err="1">
                <a:solidFill>
                  <a:schemeClr val="accent1">
                    <a:lumMod val="75000"/>
                  </a:schemeClr>
                </a:solidFill>
                <a:latin typeface="Oswald" charset="0"/>
              </a:rPr>
              <a:t>Ia</a:t>
            </a:r>
            <a:r>
              <a:rPr lang="es-SV" sz="1600" dirty="0">
                <a:solidFill>
                  <a:schemeClr val="accent1">
                    <a:lumMod val="75000"/>
                  </a:schemeClr>
                </a:solidFill>
                <a:latin typeface="Oswald" charset="0"/>
              </a:rPr>
              <a:t> Correspondencia, Manual de Consulta/préstamo, Manual </a:t>
            </a:r>
            <a:r>
              <a:rPr lang="es-SV" sz="1600" dirty="0" smtClean="0">
                <a:solidFill>
                  <a:schemeClr val="accent1">
                    <a:lumMod val="75000"/>
                  </a:schemeClr>
                </a:solidFill>
                <a:latin typeface="Oswald" charset="0"/>
              </a:rPr>
              <a:t>de Transferencia</a:t>
            </a:r>
            <a:r>
              <a:rPr lang="es-SV" sz="1600" dirty="0">
                <a:solidFill>
                  <a:schemeClr val="accent1">
                    <a:lumMod val="75000"/>
                  </a:schemeClr>
                </a:solidFill>
                <a:latin typeface="Oswald" charset="0"/>
              </a:rPr>
              <a:t>, Manual de </a:t>
            </a:r>
            <a:r>
              <a:rPr lang="es-SV" sz="1600" dirty="0" smtClean="0">
                <a:solidFill>
                  <a:schemeClr val="accent1">
                    <a:lumMod val="75000"/>
                  </a:schemeClr>
                </a:solidFill>
                <a:latin typeface="Oswald" charset="0"/>
              </a:rPr>
              <a:t>Expurgo/eliminación </a:t>
            </a:r>
            <a:r>
              <a:rPr lang="es-SV" sz="1600" dirty="0">
                <a:solidFill>
                  <a:schemeClr val="accent1">
                    <a:lumMod val="75000"/>
                  </a:schemeClr>
                </a:solidFill>
                <a:latin typeface="Oswald" charset="0"/>
              </a:rPr>
              <a:t>y Planes de emergencia/gestión y </a:t>
            </a:r>
            <a:r>
              <a:rPr lang="es-SV" sz="1600" dirty="0" smtClean="0">
                <a:solidFill>
                  <a:schemeClr val="accent1">
                    <a:lumMod val="75000"/>
                  </a:schemeClr>
                </a:solidFill>
                <a:latin typeface="Oswald" charset="0"/>
              </a:rPr>
              <a:t>de conservación </a:t>
            </a:r>
            <a:r>
              <a:rPr lang="es-SV" sz="1600" dirty="0">
                <a:solidFill>
                  <a:schemeClr val="accent1">
                    <a:lumMod val="75000"/>
                  </a:schemeClr>
                </a:solidFill>
                <a:latin typeface="Oswald" charset="0"/>
              </a:rPr>
              <a:t>que deben ser aprobados por el titular dela </a:t>
            </a:r>
            <a:r>
              <a:rPr lang="es-SV" sz="1600" dirty="0" smtClean="0">
                <a:solidFill>
                  <a:schemeClr val="accent1">
                    <a:lumMod val="75000"/>
                  </a:schemeClr>
                </a:solidFill>
                <a:latin typeface="Oswald" charset="0"/>
              </a:rPr>
              <a:t>Institución, </a:t>
            </a:r>
            <a:r>
              <a:rPr lang="es-SV" sz="1600" dirty="0">
                <a:solidFill>
                  <a:schemeClr val="accent1">
                    <a:lumMod val="75000"/>
                  </a:schemeClr>
                </a:solidFill>
                <a:latin typeface="Oswald" charset="0"/>
              </a:rPr>
              <a:t>entre otras funciones.</a:t>
            </a:r>
          </a:p>
          <a:p>
            <a:pPr lvl="0" algn="ctr"/>
            <a:r>
              <a:rPr lang="es-SV" sz="1600" dirty="0" smtClean="0">
                <a:solidFill>
                  <a:schemeClr val="accent1">
                    <a:lumMod val="75000"/>
                  </a:schemeClr>
                </a:solidFill>
                <a:latin typeface="Oswald" charset="0"/>
              </a:rPr>
              <a:t>Cantidad de Personal:</a:t>
            </a:r>
          </a:p>
          <a:p>
            <a:pPr lvl="0" algn="ctr"/>
            <a:r>
              <a:rPr lang="es-SV" sz="1600" dirty="0" smtClean="0">
                <a:solidFill>
                  <a:schemeClr val="accent1">
                    <a:lumMod val="75000"/>
                  </a:schemeClr>
                </a:solidFill>
                <a:latin typeface="Oswald" charset="0"/>
              </a:rPr>
              <a:t>Personal Femenino: 4</a:t>
            </a:r>
            <a:r>
              <a:rPr lang="es-SV" sz="1600" dirty="0">
                <a:solidFill>
                  <a:schemeClr val="accent1">
                    <a:lumMod val="75000"/>
                  </a:schemeClr>
                </a:solidFill>
                <a:latin typeface="Oswald" charset="0"/>
              </a:rPr>
              <a:t>	</a:t>
            </a:r>
            <a:r>
              <a:rPr lang="es-SV" sz="1600" dirty="0" smtClean="0">
                <a:solidFill>
                  <a:schemeClr val="accent1">
                    <a:lumMod val="75000"/>
                  </a:schemeClr>
                </a:solidFill>
                <a:latin typeface="Oswald" charset="0"/>
              </a:rPr>
              <a:t>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627534"/>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es-SV" sz="1400" b="1" dirty="0">
                <a:solidFill>
                  <a:schemeClr val="accent1">
                    <a:lumMod val="75000"/>
                  </a:schemeClr>
                </a:solidFill>
                <a:effectLst>
                  <a:outerShdw blurRad="38100" dist="38100" dir="2700000" algn="tl">
                    <a:srgbClr val="000000">
                      <a:alpha val="43137"/>
                    </a:srgbClr>
                  </a:outerShdw>
                </a:effectLst>
              </a:rPr>
              <a:t>Blanca Argentina Vásquez. Jefa de Unidad de Gestión Documental y Archivos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02583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70"/>
          <p:cNvSpPr txBox="1">
            <a:spLocks/>
          </p:cNvSpPr>
          <p:nvPr/>
        </p:nvSpPr>
        <p:spPr>
          <a:xfrm>
            <a:off x="2915816" y="51470"/>
            <a:ext cx="2880320" cy="915566"/>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ct val="100000"/>
              <a:buFont typeface="Oswald"/>
              <a:buNone/>
              <a:defRPr sz="3000" b="1" i="0" u="none" strike="noStrike" cap="none">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pPr algn="ctr"/>
            <a:r>
              <a:rPr lang="en" sz="6000" dirty="0" smtClean="0">
                <a:solidFill>
                  <a:srgbClr val="FF9900"/>
                </a:solidFill>
              </a:rPr>
              <a:t>PARTE 6</a:t>
            </a:r>
            <a:endParaRPr lang="en" sz="6000" dirty="0">
              <a:solidFill>
                <a:srgbClr val="FF9900"/>
              </a:solidFill>
            </a:endParaRPr>
          </a:p>
        </p:txBody>
      </p:sp>
      <p:sp>
        <p:nvSpPr>
          <p:cNvPr id="25" name="Shape 284"/>
          <p:cNvSpPr/>
          <p:nvPr/>
        </p:nvSpPr>
        <p:spPr>
          <a:xfrm>
            <a:off x="179512" y="2476598"/>
            <a:ext cx="3039234" cy="2543424"/>
          </a:xfrm>
          <a:prstGeom prst="homePlate">
            <a:avLst>
              <a:gd name="adj" fmla="val 30129"/>
            </a:avLst>
          </a:prstGeom>
          <a:solidFill>
            <a:srgbClr val="81D1EC"/>
          </a:solidFill>
          <a:ln>
            <a:noFill/>
          </a:ln>
        </p:spPr>
        <p:txBody>
          <a:bodyPr lIns="91425" tIns="91425" rIns="91425" bIns="91425" anchor="ctr" anchorCtr="0">
            <a:noAutofit/>
          </a:bodyPr>
          <a:lstStyle/>
          <a:p>
            <a:pPr lvl="0">
              <a:spcBef>
                <a:spcPts val="0"/>
              </a:spcBef>
              <a:buNone/>
            </a:pPr>
            <a:r>
              <a:rPr lang="en" sz="1200" dirty="0" smtClean="0">
                <a:solidFill>
                  <a:schemeClr val="bg1"/>
                </a:solidFill>
                <a:latin typeface="Roboto Condensed"/>
                <a:ea typeface="Roboto Condensed"/>
                <a:cs typeface="Roboto Condensed"/>
                <a:sym typeface="Roboto Condensed"/>
                <a:hlinkClick r:id="rId2" action="ppaction://hlinksldjump"/>
              </a:rPr>
              <a:t>Centro Penitenciario de Santa Ana</a:t>
            </a:r>
            <a:endParaRPr lang="en" sz="1200" dirty="0" smtClean="0">
              <a:solidFill>
                <a:schemeClr val="bg1"/>
              </a:solidFill>
              <a:latin typeface="Roboto Condensed"/>
              <a:ea typeface="Roboto Condensed"/>
              <a:cs typeface="Roboto Condensed"/>
              <a:sym typeface="Roboto Condensed"/>
            </a:endParaRPr>
          </a:p>
          <a:p>
            <a:pPr lvl="0">
              <a:spcBef>
                <a:spcPts val="0"/>
              </a:spcBef>
              <a:buNone/>
            </a:pPr>
            <a:r>
              <a:rPr lang="en" sz="1200" dirty="0" smtClean="0">
                <a:solidFill>
                  <a:schemeClr val="bg1"/>
                </a:solidFill>
                <a:latin typeface="Roboto Condensed"/>
                <a:ea typeface="Roboto Condensed"/>
                <a:cs typeface="Roboto Condensed"/>
                <a:sym typeface="Roboto Condensed"/>
                <a:hlinkClick r:id="rId3" action="ppaction://hlinksldjump"/>
              </a:rPr>
              <a:t>Centro Penitenciario la Esperanza</a:t>
            </a:r>
            <a:endParaRPr lang="en" sz="1200" dirty="0" smtClean="0">
              <a:solidFill>
                <a:schemeClr val="bg1"/>
              </a:solidFill>
              <a:latin typeface="Roboto Condensed"/>
              <a:ea typeface="Roboto Condensed"/>
              <a:cs typeface="Roboto Condensed"/>
              <a:sym typeface="Roboto Condensed"/>
            </a:endParaRPr>
          </a:p>
          <a:p>
            <a:pPr lvl="0">
              <a:spcBef>
                <a:spcPts val="0"/>
              </a:spcBef>
              <a:buNone/>
            </a:pPr>
            <a:r>
              <a:rPr lang="en" sz="1200" dirty="0" smtClean="0">
                <a:solidFill>
                  <a:schemeClr val="bg1"/>
                </a:solidFill>
                <a:latin typeface="Roboto Condensed"/>
                <a:ea typeface="Roboto Condensed"/>
                <a:cs typeface="Roboto Condensed"/>
                <a:sym typeface="Roboto Condensed"/>
                <a:hlinkClick r:id="rId4" action="ppaction://hlinksldjump"/>
              </a:rPr>
              <a:t>Centro Penitenciario de Zacatecoluca</a:t>
            </a:r>
            <a:endParaRPr lang="en" sz="1200" dirty="0" smtClean="0">
              <a:solidFill>
                <a:schemeClr val="bg1"/>
              </a:solidFill>
              <a:latin typeface="Roboto Condensed"/>
              <a:ea typeface="Roboto Condensed"/>
              <a:cs typeface="Roboto Condensed"/>
              <a:sym typeface="Roboto Condensed"/>
            </a:endParaRPr>
          </a:p>
          <a:p>
            <a:pPr lvl="0">
              <a:spcBef>
                <a:spcPts val="0"/>
              </a:spcBef>
              <a:buNone/>
            </a:pPr>
            <a:r>
              <a:rPr lang="en" sz="1200" dirty="0" smtClean="0">
                <a:solidFill>
                  <a:schemeClr val="bg1"/>
                </a:solidFill>
                <a:latin typeface="Roboto Condensed"/>
                <a:ea typeface="Roboto Condensed"/>
                <a:cs typeface="Roboto Condensed"/>
                <a:sym typeface="Roboto Condensed"/>
                <a:hlinkClick r:id="rId5" action="ppaction://hlinksldjump"/>
              </a:rPr>
              <a:t>Centro Penitenciario de Jucuapa</a:t>
            </a:r>
            <a:endParaRPr lang="en" sz="1200" dirty="0" smtClean="0">
              <a:solidFill>
                <a:schemeClr val="bg1"/>
              </a:solidFill>
              <a:latin typeface="Roboto Condensed"/>
              <a:ea typeface="Roboto Condensed"/>
              <a:cs typeface="Roboto Condensed"/>
              <a:sym typeface="Roboto Condensed"/>
            </a:endParaRPr>
          </a:p>
          <a:p>
            <a:pPr lvl="0">
              <a:spcBef>
                <a:spcPts val="0"/>
              </a:spcBef>
              <a:buNone/>
            </a:pPr>
            <a:r>
              <a:rPr lang="en" sz="1200" dirty="0" smtClean="0">
                <a:solidFill>
                  <a:schemeClr val="bg1"/>
                </a:solidFill>
                <a:latin typeface="Roboto Condensed"/>
                <a:ea typeface="Roboto Condensed"/>
                <a:cs typeface="Roboto Condensed"/>
                <a:sym typeface="Roboto Condensed"/>
                <a:hlinkClick r:id="rId6" action="ppaction://hlinksldjump"/>
              </a:rPr>
              <a:t>Centro Penitenciario de Metapan</a:t>
            </a:r>
            <a:endParaRPr lang="en" sz="1200" dirty="0" smtClean="0">
              <a:solidFill>
                <a:schemeClr val="bg1"/>
              </a:solidFill>
              <a:latin typeface="Roboto Condensed"/>
              <a:ea typeface="Roboto Condensed"/>
              <a:cs typeface="Roboto Condensed"/>
              <a:sym typeface="Roboto Condensed"/>
            </a:endParaRPr>
          </a:p>
          <a:p>
            <a:pPr lvl="0">
              <a:spcBef>
                <a:spcPts val="0"/>
              </a:spcBef>
              <a:buNone/>
            </a:pPr>
            <a:r>
              <a:rPr lang="en" sz="1200" dirty="0" smtClean="0">
                <a:solidFill>
                  <a:schemeClr val="bg1"/>
                </a:solidFill>
                <a:latin typeface="Roboto Condensed"/>
                <a:ea typeface="Roboto Condensed"/>
                <a:cs typeface="Roboto Condensed"/>
                <a:sym typeface="Roboto Condensed"/>
                <a:hlinkClick r:id="rId7" action="ppaction://hlinksldjump"/>
              </a:rPr>
              <a:t>Centro Penitenciario de Ciudad Barrios</a:t>
            </a:r>
            <a:endParaRPr lang="en" sz="1200" dirty="0" smtClean="0">
              <a:solidFill>
                <a:schemeClr val="bg1"/>
              </a:solidFill>
              <a:latin typeface="Roboto Condensed"/>
              <a:ea typeface="Roboto Condensed"/>
              <a:cs typeface="Roboto Condensed"/>
              <a:sym typeface="Roboto Condensed"/>
            </a:endParaRPr>
          </a:p>
          <a:p>
            <a:pPr lvl="0">
              <a:spcBef>
                <a:spcPts val="0"/>
              </a:spcBef>
              <a:buNone/>
            </a:pPr>
            <a:r>
              <a:rPr lang="en" sz="1200" dirty="0" smtClean="0">
                <a:solidFill>
                  <a:schemeClr val="bg1"/>
                </a:solidFill>
                <a:latin typeface="Roboto Condensed"/>
                <a:ea typeface="Roboto Condensed"/>
                <a:cs typeface="Roboto Condensed"/>
                <a:sym typeface="Roboto Condensed"/>
                <a:hlinkClick r:id="rId8" action="ppaction://hlinksldjump"/>
              </a:rPr>
              <a:t>Centro Penitenciario de San Miguel</a:t>
            </a:r>
            <a:endParaRPr lang="en" sz="1200" dirty="0">
              <a:solidFill>
                <a:schemeClr val="bg1"/>
              </a:solidFill>
              <a:latin typeface="Roboto Condensed"/>
              <a:ea typeface="Roboto Condensed"/>
              <a:cs typeface="Roboto Condensed"/>
              <a:sym typeface="Roboto Condensed"/>
            </a:endParaRPr>
          </a:p>
        </p:txBody>
      </p:sp>
      <p:sp>
        <p:nvSpPr>
          <p:cNvPr id="26" name="Shape 285"/>
          <p:cNvSpPr/>
          <p:nvPr/>
        </p:nvSpPr>
        <p:spPr>
          <a:xfrm>
            <a:off x="2426658" y="2476598"/>
            <a:ext cx="3816424" cy="2543424"/>
          </a:xfrm>
          <a:prstGeom prst="chevron">
            <a:avLst>
              <a:gd name="adj" fmla="val 29853"/>
            </a:avLst>
          </a:prstGeom>
          <a:solidFill>
            <a:srgbClr val="4BB5D9"/>
          </a:solidFill>
          <a:ln>
            <a:noFill/>
          </a:ln>
        </p:spPr>
        <p:txBody>
          <a:bodyPr lIns="91425" tIns="91425" rIns="91425" bIns="91425" anchor="ctr" anchorCtr="0">
            <a:noAutofit/>
          </a:bodyPr>
          <a:lstStyle/>
          <a:p>
            <a:pPr lvl="0"/>
            <a:r>
              <a:rPr lang="en" sz="1200" dirty="0" smtClean="0">
                <a:solidFill>
                  <a:srgbClr val="FFFFFF"/>
                </a:solidFill>
                <a:latin typeface="Roboto Condensed"/>
                <a:ea typeface="Roboto Condensed"/>
                <a:cs typeface="Roboto Condensed"/>
                <a:sym typeface="Roboto Condensed"/>
                <a:hlinkClick r:id="rId9" action="ppaction://hlinksldjump"/>
              </a:rPr>
              <a:t>Centro Penitenciario de Sonsonate</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0" action="ppaction://hlinksldjump"/>
              </a:rPr>
              <a:t>Centro Penitenciario </a:t>
            </a:r>
            <a:r>
              <a:rPr lang="en" sz="1200" dirty="0" smtClean="0">
                <a:solidFill>
                  <a:srgbClr val="FFFFFF"/>
                </a:solidFill>
                <a:latin typeface="Roboto Condensed"/>
                <a:ea typeface="Roboto Condensed"/>
                <a:cs typeface="Roboto Condensed"/>
                <a:sym typeface="Roboto Condensed"/>
                <a:hlinkClick r:id="rId10" action="ppaction://hlinksldjump"/>
              </a:rPr>
              <a:t>de Apanteos</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1" action="ppaction://hlinksldjump"/>
              </a:rPr>
              <a:t>Centro Penitenciario de </a:t>
            </a:r>
            <a:r>
              <a:rPr lang="en" sz="1200" dirty="0" smtClean="0">
                <a:solidFill>
                  <a:srgbClr val="FFFFFF"/>
                </a:solidFill>
                <a:latin typeface="Roboto Condensed"/>
                <a:ea typeface="Roboto Condensed"/>
                <a:cs typeface="Roboto Condensed"/>
                <a:sym typeface="Roboto Condensed"/>
                <a:hlinkClick r:id="rId11" action="ppaction://hlinksldjump"/>
              </a:rPr>
              <a:t>Quezaltepeque</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2" action="ppaction://hlinksldjump"/>
              </a:rPr>
              <a:t>Centro Penitenciario de </a:t>
            </a:r>
            <a:r>
              <a:rPr lang="en" sz="1200" dirty="0" smtClean="0">
                <a:solidFill>
                  <a:srgbClr val="FFFFFF"/>
                </a:solidFill>
                <a:latin typeface="Roboto Condensed"/>
                <a:ea typeface="Roboto Condensed"/>
                <a:cs typeface="Roboto Condensed"/>
                <a:sym typeface="Roboto Condensed"/>
                <a:hlinkClick r:id="rId12" action="ppaction://hlinksldjump"/>
              </a:rPr>
              <a:t>Chalatenango</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3" action="ppaction://hlinksldjump"/>
              </a:rPr>
              <a:t>Centro Penitenciario de </a:t>
            </a:r>
            <a:r>
              <a:rPr lang="en" sz="1200" dirty="0" smtClean="0">
                <a:solidFill>
                  <a:srgbClr val="FFFFFF"/>
                </a:solidFill>
                <a:latin typeface="Roboto Condensed"/>
                <a:ea typeface="Roboto Condensed"/>
                <a:cs typeface="Roboto Condensed"/>
                <a:sym typeface="Roboto Condensed"/>
                <a:hlinkClick r:id="rId13" action="ppaction://hlinksldjump"/>
              </a:rPr>
              <a:t>San Vicente</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4" action="ppaction://hlinksldjump"/>
              </a:rPr>
              <a:t>Centro Penitenciario de </a:t>
            </a:r>
            <a:r>
              <a:rPr lang="en" sz="1200" dirty="0" smtClean="0">
                <a:solidFill>
                  <a:srgbClr val="FFFFFF"/>
                </a:solidFill>
                <a:latin typeface="Roboto Condensed"/>
                <a:ea typeface="Roboto Condensed"/>
                <a:cs typeface="Roboto Condensed"/>
                <a:sym typeface="Roboto Condensed"/>
                <a:hlinkClick r:id="rId14" action="ppaction://hlinksldjump"/>
              </a:rPr>
              <a:t>Usulután</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5" action="ppaction://hlinksldjump"/>
              </a:rPr>
              <a:t>Centro Penitenciario de </a:t>
            </a:r>
            <a:r>
              <a:rPr lang="en" sz="1200" dirty="0" smtClean="0">
                <a:solidFill>
                  <a:srgbClr val="FFFFFF"/>
                </a:solidFill>
                <a:latin typeface="Roboto Condensed"/>
                <a:ea typeface="Roboto Condensed"/>
                <a:cs typeface="Roboto Condensed"/>
                <a:sym typeface="Roboto Condensed"/>
                <a:hlinkClick r:id="rId15" action="ppaction://hlinksldjump"/>
              </a:rPr>
              <a:t>la Unión</a:t>
            </a:r>
            <a:endParaRPr lang="en" sz="1200" dirty="0" smtClean="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6" action="ppaction://hlinksldjump"/>
              </a:rPr>
              <a:t>Centro Penitenciario de Izalco</a:t>
            </a:r>
            <a:endParaRPr lang="en" sz="1200" dirty="0">
              <a:solidFill>
                <a:srgbClr val="FFFFFF"/>
              </a:solidFill>
              <a:latin typeface="Roboto Condensed"/>
              <a:ea typeface="Roboto Condensed"/>
              <a:cs typeface="Roboto Condensed"/>
              <a:sym typeface="Roboto Condensed"/>
            </a:endParaRPr>
          </a:p>
          <a:p>
            <a:r>
              <a:rPr lang="en" sz="1200" dirty="0">
                <a:solidFill>
                  <a:srgbClr val="FFFFFF"/>
                </a:solidFill>
                <a:latin typeface="Roboto Condensed"/>
                <a:ea typeface="Roboto Condensed"/>
                <a:cs typeface="Roboto Condensed"/>
                <a:sym typeface="Roboto Condensed"/>
                <a:hlinkClick r:id="rId17" action="ppaction://hlinksldjump"/>
              </a:rPr>
              <a:t>Centro Penitenciario </a:t>
            </a:r>
            <a:r>
              <a:rPr lang="en" sz="1200" dirty="0" smtClean="0">
                <a:solidFill>
                  <a:srgbClr val="FFFFFF"/>
                </a:solidFill>
                <a:latin typeface="Roboto Condensed"/>
                <a:ea typeface="Roboto Condensed"/>
                <a:cs typeface="Roboto Condensed"/>
                <a:sym typeface="Roboto Condensed"/>
                <a:hlinkClick r:id="rId17" action="ppaction://hlinksldjump"/>
              </a:rPr>
              <a:t>Ilopango</a:t>
            </a:r>
            <a:endParaRPr lang="en" sz="1200" dirty="0">
              <a:solidFill>
                <a:srgbClr val="FFFFFF"/>
              </a:solidFill>
              <a:latin typeface="Roboto Condensed"/>
              <a:ea typeface="Roboto Condensed"/>
              <a:cs typeface="Roboto Condensed"/>
              <a:sym typeface="Roboto Condensed"/>
            </a:endParaRPr>
          </a:p>
        </p:txBody>
      </p:sp>
      <p:sp>
        <p:nvSpPr>
          <p:cNvPr id="27" name="Shape 286"/>
          <p:cNvSpPr/>
          <p:nvPr/>
        </p:nvSpPr>
        <p:spPr>
          <a:xfrm>
            <a:off x="5378986" y="2476598"/>
            <a:ext cx="3707904" cy="2543424"/>
          </a:xfrm>
          <a:prstGeom prst="chevron">
            <a:avLst>
              <a:gd name="adj" fmla="val 29853"/>
            </a:avLst>
          </a:prstGeom>
          <a:solidFill>
            <a:srgbClr val="3796BF"/>
          </a:solidFill>
          <a:ln>
            <a:noFill/>
          </a:ln>
        </p:spPr>
        <p:txBody>
          <a:bodyPr lIns="91425" tIns="91425" rIns="91425" bIns="91425" anchor="ctr" anchorCtr="0">
            <a:noAutofit/>
          </a:bodyPr>
          <a:lstStyle/>
          <a:p>
            <a:r>
              <a:rPr lang="en" sz="1200" dirty="0" smtClean="0">
                <a:solidFill>
                  <a:srgbClr val="FFFFFF"/>
                </a:solidFill>
                <a:latin typeface="Roboto Condensed"/>
                <a:ea typeface="Roboto Condensed"/>
                <a:cs typeface="Roboto Condensed"/>
                <a:sym typeface="Roboto Condensed"/>
                <a:hlinkClick r:id="rId18" action="ppaction://hlinksldjump"/>
              </a:rPr>
              <a:t>Centro </a:t>
            </a:r>
            <a:r>
              <a:rPr lang="en" sz="1200" dirty="0">
                <a:solidFill>
                  <a:srgbClr val="FFFFFF"/>
                </a:solidFill>
                <a:latin typeface="Roboto Condensed"/>
                <a:ea typeface="Roboto Condensed"/>
                <a:cs typeface="Roboto Condensed"/>
                <a:sym typeface="Roboto Condensed"/>
                <a:hlinkClick r:id="rId18" action="ppaction://hlinksldjump"/>
              </a:rPr>
              <a:t>Penitenciario </a:t>
            </a:r>
            <a:r>
              <a:rPr lang="en" sz="1200" dirty="0" smtClean="0">
                <a:solidFill>
                  <a:srgbClr val="FFFFFF"/>
                </a:solidFill>
                <a:latin typeface="Roboto Condensed"/>
                <a:ea typeface="Roboto Condensed"/>
                <a:cs typeface="Roboto Condensed"/>
                <a:sym typeface="Roboto Condensed"/>
                <a:hlinkClick r:id="rId18" action="ppaction://hlinksldjump"/>
              </a:rPr>
              <a:t>de Sensuntepeque</a:t>
            </a:r>
            <a:endParaRPr lang="en" sz="1200" dirty="0">
              <a:solidFill>
                <a:srgbClr val="FFFFFF"/>
              </a:solidFill>
              <a:latin typeface="Roboto Condensed"/>
              <a:ea typeface="Roboto Condensed"/>
              <a:cs typeface="Roboto Condensed"/>
              <a:sym typeface="Roboto Condensed"/>
            </a:endParaRPr>
          </a:p>
          <a:p>
            <a:pPr lvl="0"/>
            <a:r>
              <a:rPr lang="en" sz="1200" dirty="0" smtClean="0">
                <a:solidFill>
                  <a:srgbClr val="FFFFFF"/>
                </a:solidFill>
                <a:latin typeface="Roboto Condensed"/>
                <a:ea typeface="Roboto Condensed"/>
                <a:cs typeface="Roboto Condensed"/>
                <a:sym typeface="Roboto Condensed"/>
                <a:hlinkClick r:id="rId19" action="ppaction://hlinksldjump"/>
              </a:rPr>
              <a:t>Centro </a:t>
            </a:r>
            <a:r>
              <a:rPr lang="en" sz="1200" dirty="0">
                <a:solidFill>
                  <a:srgbClr val="FFFFFF"/>
                </a:solidFill>
                <a:latin typeface="Roboto Condensed"/>
                <a:ea typeface="Roboto Condensed"/>
                <a:cs typeface="Roboto Condensed"/>
                <a:sym typeface="Roboto Condensed"/>
                <a:hlinkClick r:id="rId19" action="ppaction://hlinksldjump"/>
              </a:rPr>
              <a:t>Penitenciario de </a:t>
            </a:r>
            <a:r>
              <a:rPr lang="en" sz="1200" dirty="0" smtClean="0">
                <a:solidFill>
                  <a:srgbClr val="FFFFFF"/>
                </a:solidFill>
                <a:latin typeface="Roboto Condensed"/>
                <a:ea typeface="Roboto Condensed"/>
                <a:cs typeface="Roboto Condensed"/>
                <a:sym typeface="Roboto Condensed"/>
                <a:hlinkClick r:id="rId19" action="ppaction://hlinksldjump"/>
              </a:rPr>
              <a:t>San Francisco Gotera</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20" action="ppaction://hlinksldjump"/>
              </a:rPr>
              <a:t>Centro Penitenciario de </a:t>
            </a:r>
            <a:r>
              <a:rPr lang="en" sz="1200" dirty="0" smtClean="0">
                <a:solidFill>
                  <a:srgbClr val="FFFFFF"/>
                </a:solidFill>
                <a:latin typeface="Roboto Condensed"/>
                <a:ea typeface="Roboto Condensed"/>
                <a:cs typeface="Roboto Condensed"/>
                <a:sym typeface="Roboto Condensed"/>
                <a:hlinkClick r:id="rId20" action="ppaction://hlinksldjump"/>
              </a:rPr>
              <a:t>Ilobasco</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21" action="ppaction://hlinksldjump"/>
              </a:rPr>
              <a:t>Centro Penitenciario </a:t>
            </a:r>
            <a:r>
              <a:rPr lang="en" sz="1200" dirty="0" smtClean="0">
                <a:solidFill>
                  <a:srgbClr val="FFFFFF"/>
                </a:solidFill>
                <a:latin typeface="Roboto Condensed"/>
                <a:ea typeface="Roboto Condensed"/>
                <a:cs typeface="Roboto Condensed"/>
                <a:sym typeface="Roboto Condensed"/>
                <a:hlinkClick r:id="rId21" action="ppaction://hlinksldjump"/>
              </a:rPr>
              <a:t>para Mujeres Granja Izalco</a:t>
            </a:r>
            <a:endParaRPr lang="en" sz="1200" dirty="0">
              <a:solidFill>
                <a:srgbClr val="FFFFFF"/>
              </a:solidFill>
              <a:latin typeface="Roboto Condensed"/>
              <a:ea typeface="Roboto Condensed"/>
              <a:cs typeface="Roboto Condensed"/>
              <a:sym typeface="Roboto Condensed"/>
            </a:endParaRPr>
          </a:p>
          <a:p>
            <a:pPr lvl="0"/>
            <a:r>
              <a:rPr lang="en" sz="1200" dirty="0" smtClean="0">
                <a:solidFill>
                  <a:srgbClr val="FFFFFF"/>
                </a:solidFill>
                <a:latin typeface="Roboto Condensed"/>
                <a:ea typeface="Roboto Condensed"/>
                <a:cs typeface="Roboto Condensed"/>
                <a:sym typeface="Roboto Condensed"/>
                <a:hlinkClick r:id="rId22" action="ppaction://hlinksldjump"/>
              </a:rPr>
              <a:t>Centros Abiertos</a:t>
            </a:r>
            <a:endParaRPr lang="en" sz="1200" dirty="0" smtClean="0">
              <a:solidFill>
                <a:srgbClr val="FFFFFF"/>
              </a:solidFill>
              <a:latin typeface="Roboto Condensed"/>
              <a:ea typeface="Roboto Condensed"/>
              <a:cs typeface="Roboto Condensed"/>
              <a:sym typeface="Roboto Condensed"/>
            </a:endParaRPr>
          </a:p>
          <a:p>
            <a:pPr lvl="0"/>
            <a:r>
              <a:rPr lang="en" sz="1200" dirty="0" smtClean="0">
                <a:solidFill>
                  <a:srgbClr val="FFFFFF"/>
                </a:solidFill>
                <a:latin typeface="Roboto Condensed"/>
                <a:ea typeface="Roboto Condensed"/>
                <a:cs typeface="Roboto Condensed"/>
                <a:sym typeface="Roboto Condensed"/>
                <a:hlinkClick r:id="rId23" action="ppaction://hlinksldjump"/>
              </a:rPr>
              <a:t>Granja Penitenciaria de Santa Ana</a:t>
            </a:r>
            <a:endParaRPr lang="en" sz="1200" dirty="0">
              <a:solidFill>
                <a:srgbClr val="FFFFFF"/>
              </a:solidFill>
              <a:latin typeface="Roboto Condensed"/>
              <a:ea typeface="Roboto Condensed"/>
              <a:cs typeface="Roboto Condensed"/>
              <a:sym typeface="Roboto Condensed"/>
            </a:endParaRPr>
          </a:p>
        </p:txBody>
      </p:sp>
      <p:sp>
        <p:nvSpPr>
          <p:cNvPr id="29" name="Shape 157"/>
          <p:cNvSpPr txBox="1">
            <a:spLocks/>
          </p:cNvSpPr>
          <p:nvPr/>
        </p:nvSpPr>
        <p:spPr>
          <a:xfrm>
            <a:off x="763960" y="915566"/>
            <a:ext cx="7624464" cy="504057"/>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2800" dirty="0" smtClean="0">
                <a:solidFill>
                  <a:srgbClr val="002F5F"/>
                </a:solidFill>
              </a:rPr>
              <a:t>CENTROS Y GRANJAS PENITENCIARIAS</a:t>
            </a:r>
            <a:endParaRPr lang="es-SV" sz="2800" dirty="0">
              <a:solidFill>
                <a:srgbClr val="002F5F"/>
              </a:solidFill>
            </a:endParaRPr>
          </a:p>
        </p:txBody>
      </p:sp>
      <p:sp>
        <p:nvSpPr>
          <p:cNvPr id="30" name="Shape 229"/>
          <p:cNvSpPr txBox="1">
            <a:spLocks/>
          </p:cNvSpPr>
          <p:nvPr/>
        </p:nvSpPr>
        <p:spPr>
          <a:xfrm>
            <a:off x="323528" y="1392215"/>
            <a:ext cx="8424936" cy="963511"/>
          </a:xfrm>
          <a:prstGeom prst="rect">
            <a:avLst/>
          </a:prstGeom>
          <a:noFill/>
          <a:ln>
            <a:noFill/>
          </a:ln>
          <a:effectLst>
            <a:glow rad="101600">
              <a:schemeClr val="bg1">
                <a:alpha val="40000"/>
              </a:schemeClr>
            </a:glow>
            <a:outerShdw blurRad="50800" dir="1200000" algn="ctr" rotWithShape="0">
              <a:schemeClr val="bg1"/>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rgbClr val="2779C3"/>
                </a:solidFill>
              </a:rPr>
              <a:t> Hipervínculos. </a:t>
            </a:r>
            <a:r>
              <a:rPr lang="es-SV" sz="1400" dirty="0">
                <a:solidFill>
                  <a:srgbClr val="2779C3"/>
                </a:solidFill>
              </a:rPr>
              <a:t>H</a:t>
            </a:r>
            <a:r>
              <a:rPr lang="es-SV" sz="1400" dirty="0" smtClean="0">
                <a:solidFill>
                  <a:srgbClr val="2779C3"/>
                </a:solidFill>
              </a:rPr>
              <a:t>aga clic sobre el nombre del Centro o Granja Penitenciaria a la que quiere acceder para llegar a la diapositiva donde está la descripción de dicho Centro o Granja Penitenciaria del cual desea conocer mas información, del mismo modo en cada diapositiva donde encuentre la imagen con la palabra </a:t>
            </a:r>
            <a:r>
              <a:rPr lang="es-SV" sz="1400" b="1" dirty="0" smtClean="0">
                <a:solidFill>
                  <a:srgbClr val="2779C3"/>
                </a:solidFill>
              </a:rPr>
              <a:t>VOLVER</a:t>
            </a:r>
            <a:r>
              <a:rPr lang="es-SV" sz="1400" dirty="0" smtClean="0">
                <a:solidFill>
                  <a:srgbClr val="2779C3"/>
                </a:solidFill>
              </a:rPr>
              <a:t> encontrará un hipervínculo para regresar al índice correspondiente.</a:t>
            </a:r>
          </a:p>
          <a:p>
            <a:pPr algn="just">
              <a:buFont typeface="Oswald"/>
              <a:buNone/>
            </a:pPr>
            <a:endParaRPr lang="es-SV" sz="1250" b="1" dirty="0" smtClean="0"/>
          </a:p>
          <a:p>
            <a:pPr>
              <a:buFont typeface="Oswald"/>
              <a:buNone/>
            </a:pPr>
            <a:endParaRPr lang="es-ES" sz="1250" dirty="0" smtClean="0"/>
          </a:p>
        </p:txBody>
      </p:sp>
    </p:spTree>
    <p:extLst>
      <p:ext uri="{BB962C8B-B14F-4D97-AF65-F5344CB8AC3E}">
        <p14:creationId xmlns:p14="http://schemas.microsoft.com/office/powerpoint/2010/main" val="5377695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3796BF"/>
        </a:solidFill>
        <a:effectLst/>
      </p:bgPr>
    </p:bg>
    <p:spTree>
      <p:nvGrpSpPr>
        <p:cNvPr id="1" name="Shape 354"/>
        <p:cNvGrpSpPr/>
        <p:nvPr/>
      </p:nvGrpSpPr>
      <p:grpSpPr>
        <a:xfrm>
          <a:off x="0" y="0"/>
          <a:ext cx="0" cy="0"/>
          <a:chOff x="0" y="0"/>
          <a:chExt cx="0" cy="0"/>
        </a:xfrm>
      </p:grpSpPr>
      <p:pic>
        <p:nvPicPr>
          <p:cNvPr id="4" name="3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330"/>
          <p:cNvSpPr/>
          <p:nvPr/>
        </p:nvSpPr>
        <p:spPr>
          <a:xfrm>
            <a:off x="899592" y="483518"/>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CENTRO DE CUMPLIMIENTO DE PENAS DE SANTA ANA.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condenados</a:t>
            </a:r>
            <a:endParaRPr lang="es-SV" sz="1800" dirty="0" smtClean="0">
              <a:solidFill>
                <a:schemeClr val="bg1"/>
              </a:solidFill>
              <a:latin typeface="Oswald" charset="0"/>
            </a:endParaRP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29		Personal Masculino: 81</a:t>
            </a:r>
          </a:p>
          <a:p>
            <a:pPr marL="285750" lvl="0" indent="-285750" algn="ctr">
              <a:buFont typeface="Wingdings" pitchFamily="2" charset="2"/>
              <a:buChar char="q"/>
            </a:pPr>
            <a:endParaRPr lang="es-SV" dirty="0" smtClean="0">
              <a:solidFill>
                <a:srgbClr val="FFFFFF"/>
              </a:solidFill>
              <a:latin typeface="Oswald" charset="0"/>
            </a:endParaRPr>
          </a:p>
        </p:txBody>
      </p:sp>
      <p:sp>
        <p:nvSpPr>
          <p:cNvPr id="6" name="Shape 229"/>
          <p:cNvSpPr txBox="1">
            <a:spLocks/>
          </p:cNvSpPr>
          <p:nvPr/>
        </p:nvSpPr>
        <p:spPr>
          <a:xfrm>
            <a:off x="899592" y="627534"/>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Lic. Gerónimo Reyes </a:t>
            </a:r>
            <a:r>
              <a:rPr lang="es-SV" sz="1400" b="1" dirty="0" err="1" smtClean="0">
                <a:solidFill>
                  <a:schemeClr val="bg1"/>
                </a:solidFill>
                <a:effectLst>
                  <a:outerShdw blurRad="38100" dist="38100" dir="2700000" algn="tl">
                    <a:srgbClr val="000000">
                      <a:alpha val="43137"/>
                    </a:srgbClr>
                  </a:outerShdw>
                </a:effectLst>
              </a:rPr>
              <a:t>Páiz</a:t>
            </a:r>
            <a:r>
              <a:rPr lang="es-SV" sz="1400" b="1" dirty="0">
                <a:solidFill>
                  <a:schemeClr val="bg1"/>
                </a:solidFill>
                <a:effectLst>
                  <a:outerShdw blurRad="38100" dist="38100" dir="2700000" algn="tl">
                    <a:srgbClr val="000000">
                      <a:alpha val="43137"/>
                    </a:srgbClr>
                  </a:outerShdw>
                </a:effectLst>
              </a:rPr>
              <a:t>. Director </a:t>
            </a:r>
            <a:r>
              <a:rPr lang="es-SV" sz="1400" b="1" dirty="0" smtClean="0">
                <a:solidFill>
                  <a:schemeClr val="bg1"/>
                </a:solidFill>
                <a:effectLst>
                  <a:outerShdw blurRad="38100" dist="38100" dir="2700000" algn="tl">
                    <a:srgbClr val="000000">
                      <a:alpha val="43137"/>
                    </a:srgbClr>
                  </a:outerShdw>
                </a:effectLst>
              </a:rPr>
              <a:t>Centro de Cumplimiento de Penas de Santa Ana (Penitenciaría Occidental)</a:t>
            </a:r>
            <a:endParaRPr lang="es-ES" sz="1250"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4"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330"/>
          <p:cNvSpPr/>
          <p:nvPr/>
        </p:nvSpPr>
        <p:spPr>
          <a:xfrm>
            <a:off x="899592" y="216024"/>
            <a:ext cx="7403520" cy="487600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LA ESPERANZA, PENITENCIARIA CENTRAL</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a:t>
            </a:r>
            <a:r>
              <a:rPr lang="es-SV" sz="1800" dirty="0" smtClean="0">
                <a:solidFill>
                  <a:schemeClr val="bg1"/>
                </a:solidFill>
                <a:latin typeface="Oswald" charset="0"/>
              </a:rPr>
              <a:t>condenados y a la vez es un </a:t>
            </a:r>
            <a:r>
              <a:rPr lang="es-SV" sz="1800" dirty="0">
                <a:solidFill>
                  <a:schemeClr val="bg1"/>
                </a:solidFill>
                <a:latin typeface="Oswald" charset="0"/>
              </a:rPr>
              <a:t>Centro preventivo, para la custodia de detenidos provisionalmente </a:t>
            </a:r>
            <a:r>
              <a:rPr lang="es-SV" sz="1800" dirty="0" smtClean="0">
                <a:solidFill>
                  <a:schemeClr val="bg1"/>
                </a:solidFill>
                <a:latin typeface="Oswald" charset="0"/>
              </a:rPr>
              <a:t>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r>
              <a:rPr lang="es-SV" sz="1800" dirty="0" smtClean="0">
                <a:solidFill>
                  <a:schemeClr val="bg1"/>
                </a:solidFill>
                <a:latin typeface="Oswald" charset="0"/>
              </a:rPr>
              <a:t>Personal Femenino: 59		Personal Masculino: 129</a:t>
            </a:r>
          </a:p>
          <a:p>
            <a:pPr marL="285750" lvl="0" indent="-285750" algn="ctr">
              <a:buFont typeface="Wingdings" pitchFamily="2" charset="2"/>
              <a:buChar char="q"/>
            </a:pPr>
            <a:endParaRPr lang="es-SV" dirty="0" smtClean="0">
              <a:solidFill>
                <a:srgbClr val="FFFFFF"/>
              </a:solidFill>
              <a:latin typeface="Oswald" charset="0"/>
            </a:endParaRPr>
          </a:p>
        </p:txBody>
      </p:sp>
      <p:sp>
        <p:nvSpPr>
          <p:cNvPr id="6" name="Shape 229"/>
          <p:cNvSpPr txBox="1">
            <a:spLocks/>
          </p:cNvSpPr>
          <p:nvPr/>
        </p:nvSpPr>
        <p:spPr>
          <a:xfrm>
            <a:off x="899592" y="915566"/>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Lic. Elmer Mauricio Mira. </a:t>
            </a:r>
            <a:r>
              <a:rPr lang="es-SV" sz="1400" b="1" dirty="0">
                <a:solidFill>
                  <a:schemeClr val="bg1"/>
                </a:solidFill>
                <a:effectLst>
                  <a:outerShdw blurRad="38100" dist="38100" dir="2700000" algn="tl">
                    <a:srgbClr val="000000">
                      <a:alpha val="43137"/>
                    </a:srgbClr>
                  </a:outerShdw>
                </a:effectLst>
              </a:rPr>
              <a:t>Director </a:t>
            </a:r>
            <a:r>
              <a:rPr lang="es-SV" sz="1400" b="1" dirty="0" smtClean="0">
                <a:solidFill>
                  <a:schemeClr val="bg1"/>
                </a:solidFill>
                <a:effectLst>
                  <a:outerShdw blurRad="38100" dist="38100" dir="2700000" algn="tl">
                    <a:srgbClr val="000000">
                      <a:alpha val="43137"/>
                    </a:srgbClr>
                  </a:outerShdw>
                </a:effectLst>
              </a:rPr>
              <a:t>Centro Preventivo y de Cumplimiento de Penas de La Esperanza, Penitenciaría Central.</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39922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611560" y="267493"/>
            <a:ext cx="7848872" cy="4766699"/>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PENITENCIARIO DE SEGURIDAD </a:t>
            </a:r>
            <a:r>
              <a:rPr lang="es-SV" sz="2400" b="1" dirty="0" smtClean="0">
                <a:solidFill>
                  <a:srgbClr val="F39D03"/>
                </a:solidFill>
                <a:effectLst>
                  <a:outerShdw blurRad="38100" dist="38100" dir="2700000" algn="tl">
                    <a:srgbClr val="000000">
                      <a:alpha val="43137"/>
                    </a:srgbClr>
                  </a:outerShdw>
                </a:effectLst>
                <a:latin typeface="Oswald" charset="0"/>
              </a:rPr>
              <a:t>DE ZACATECOLUCA.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a:t>
            </a:r>
            <a:r>
              <a:rPr lang="es-SV" sz="1800" dirty="0" smtClean="0">
                <a:solidFill>
                  <a:schemeClr val="bg1"/>
                </a:solidFill>
                <a:latin typeface="Oswald" charset="0"/>
              </a:rPr>
              <a:t>Seguridad</a:t>
            </a:r>
            <a:r>
              <a:rPr lang="es-SV" sz="1800" dirty="0">
                <a:solidFill>
                  <a:schemeClr val="bg1"/>
                </a:solidFill>
                <a:latin typeface="Oswald" charset="0"/>
              </a:rPr>
              <a:t>, Para aquellos internos que presenten problemas de inadaptación </a:t>
            </a:r>
            <a:r>
              <a:rPr lang="es-SV" sz="1800" dirty="0" smtClean="0">
                <a:solidFill>
                  <a:schemeClr val="bg1"/>
                </a:solidFill>
                <a:latin typeface="Oswald" charset="0"/>
              </a:rPr>
              <a:t>extrema </a:t>
            </a:r>
            <a:r>
              <a:rPr lang="es-SV" sz="1800" dirty="0">
                <a:solidFill>
                  <a:schemeClr val="bg1"/>
                </a:solidFill>
                <a:latin typeface="Oswald" charset="0"/>
              </a:rPr>
              <a:t>en los centros ordinarios y abiertos, Centros de Seguridad constituyendo un </a:t>
            </a:r>
            <a:r>
              <a:rPr lang="es-SV" sz="1800" dirty="0" smtClean="0">
                <a:solidFill>
                  <a:schemeClr val="bg1"/>
                </a:solidFill>
                <a:latin typeface="Oswald" charset="0"/>
              </a:rPr>
              <a:t>peligro </a:t>
            </a:r>
            <a:r>
              <a:rPr lang="es-SV" sz="1800" dirty="0">
                <a:solidFill>
                  <a:schemeClr val="bg1"/>
                </a:solidFill>
                <a:latin typeface="Oswald" charset="0"/>
              </a:rPr>
              <a:t>para la seguridad del mismo interno, de los otros internos y demás personas </a:t>
            </a:r>
            <a:r>
              <a:rPr lang="es-SV" sz="1800" dirty="0" smtClean="0">
                <a:solidFill>
                  <a:schemeClr val="bg1"/>
                </a:solidFill>
                <a:latin typeface="Oswald" charset="0"/>
              </a:rPr>
              <a:t>relacionada </a:t>
            </a:r>
            <a:r>
              <a:rPr lang="es-SV" sz="1800" dirty="0">
                <a:solidFill>
                  <a:schemeClr val="bg1"/>
                </a:solidFill>
                <a:latin typeface="Oswald" charset="0"/>
              </a:rPr>
              <a:t>con el centro</a:t>
            </a:r>
            <a:r>
              <a:rPr lang="es-SV" sz="1800" dirty="0" smtClean="0">
                <a:solidFill>
                  <a:schemeClr val="bg1"/>
                </a:solidFill>
                <a:latin typeface="Oswald" charset="0"/>
              </a:rPr>
              <a:t>.</a:t>
            </a:r>
          </a:p>
          <a:p>
            <a:pPr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32		Personal Masculino: 113</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843558"/>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Subcomisionado </a:t>
            </a:r>
            <a:r>
              <a:rPr lang="es-SV" sz="1400" b="1" dirty="0">
                <a:solidFill>
                  <a:schemeClr val="bg1"/>
                </a:solidFill>
                <a:effectLst>
                  <a:outerShdw blurRad="38100" dist="38100" dir="2700000" algn="tl">
                    <a:srgbClr val="000000">
                      <a:alpha val="43137"/>
                    </a:srgbClr>
                  </a:outerShdw>
                </a:effectLst>
              </a:rPr>
              <a:t>Iván Orlando Rivas. Director Centro Penal Zacatecoluca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01891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555526"/>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DE JUCUAPA</a:t>
            </a:r>
            <a:r>
              <a:rPr lang="es-SV" sz="2400" b="1" dirty="0" smtClean="0">
                <a:solidFill>
                  <a:srgbClr val="F39D03"/>
                </a:solidFill>
                <a:effectLst>
                  <a:outerShdw blurRad="38100" dist="38100" dir="2700000" algn="tl">
                    <a:srgbClr val="000000">
                      <a:alpha val="43137"/>
                    </a:srgbClr>
                  </a:outerShdw>
                </a:effectLst>
                <a:latin typeface="Oswald" charset="0"/>
              </a:rPr>
              <a:t>.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a:t>
            </a:r>
            <a:r>
              <a:rPr lang="es-SV" sz="1800" dirty="0" smtClean="0">
                <a:solidFill>
                  <a:schemeClr val="bg1"/>
                </a:solidFill>
                <a:latin typeface="Oswald" charset="0"/>
              </a:rPr>
              <a:t>Preventivo</a:t>
            </a:r>
            <a:r>
              <a:rPr lang="es-SV" sz="1800" dirty="0">
                <a:solidFill>
                  <a:schemeClr val="bg1"/>
                </a:solidFill>
                <a:latin typeface="Oswald" charset="0"/>
              </a:rPr>
              <a:t>, </a:t>
            </a:r>
            <a:r>
              <a:rPr lang="es-SV" sz="1800" dirty="0" smtClean="0">
                <a:solidFill>
                  <a:schemeClr val="bg1"/>
                </a:solidFill>
                <a:latin typeface="Oswald" charset="0"/>
              </a:rPr>
              <a:t>Exclusivo </a:t>
            </a:r>
            <a:r>
              <a:rPr lang="es-SV" sz="1800" dirty="0">
                <a:solidFill>
                  <a:schemeClr val="bg1"/>
                </a:solidFill>
                <a:latin typeface="Oswald" charset="0"/>
              </a:rPr>
              <a:t>para la custodia de detenidos provisionalmente </a:t>
            </a:r>
            <a:r>
              <a:rPr lang="es-SV" sz="1800" dirty="0" smtClean="0">
                <a:solidFill>
                  <a:schemeClr val="bg1"/>
                </a:solidFill>
                <a:latin typeface="Oswald" charset="0"/>
              </a:rPr>
              <a:t>por orden judicial.</a:t>
            </a:r>
          </a:p>
          <a:p>
            <a:pPr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16		Personal Masculino: 33</a:t>
            </a:r>
          </a:p>
          <a:p>
            <a:pPr lvl="0" algn="ctr"/>
            <a:endParaRPr lang="es-SV" dirty="0" smtClean="0">
              <a:solidFill>
                <a:srgbClr val="FFFFFF"/>
              </a:solidFill>
              <a:latin typeface="Oswald" charset="0"/>
            </a:endParaRPr>
          </a:p>
        </p:txBody>
      </p:sp>
      <p:sp>
        <p:nvSpPr>
          <p:cNvPr id="5" name="Shape 229"/>
          <p:cNvSpPr txBox="1">
            <a:spLocks/>
          </p:cNvSpPr>
          <p:nvPr/>
        </p:nvSpPr>
        <p:spPr>
          <a:xfrm>
            <a:off x="1331640" y="987574"/>
            <a:ext cx="669009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Inspector </a:t>
            </a:r>
            <a:r>
              <a:rPr lang="es-SV" sz="1400" b="1" dirty="0">
                <a:solidFill>
                  <a:schemeClr val="bg1"/>
                </a:solidFill>
                <a:effectLst>
                  <a:outerShdw blurRad="38100" dist="38100" dir="2700000" algn="tl">
                    <a:srgbClr val="000000">
                      <a:alpha val="43137"/>
                    </a:srgbClr>
                  </a:outerShdw>
                </a:effectLst>
              </a:rPr>
              <a:t>Francisco Javier Ortiz. Director Centro Penal Jucuapa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92854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
            <a:ext cx="8640960" cy="514350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METAPAN</a:t>
            </a:r>
            <a:r>
              <a:rPr lang="es-SV" sz="2400" b="1" dirty="0" smtClean="0">
                <a:solidFill>
                  <a:srgbClr val="F39D03"/>
                </a:solidFill>
                <a:effectLst>
                  <a:outerShdw blurRad="38100" dist="38100" dir="2700000" algn="tl">
                    <a:srgbClr val="000000">
                      <a:alpha val="43137"/>
                    </a:srgbClr>
                  </a:outerShdw>
                </a:effectLst>
                <a:latin typeface="Oswald" charset="0"/>
              </a:rPr>
              <a:t>.</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11		Personal Masculino: 30</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323528" y="1131590"/>
            <a:ext cx="842493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Inspector German </a:t>
            </a:r>
            <a:r>
              <a:rPr lang="es-SV" sz="1400" b="1" dirty="0">
                <a:solidFill>
                  <a:schemeClr val="bg1"/>
                </a:solidFill>
                <a:effectLst>
                  <a:outerShdw blurRad="38100" dist="38100" dir="2700000" algn="tl">
                    <a:srgbClr val="000000">
                      <a:alpha val="43137"/>
                    </a:srgbClr>
                  </a:outerShdw>
                </a:effectLst>
              </a:rPr>
              <a:t>Alberto Pérez </a:t>
            </a:r>
            <a:r>
              <a:rPr lang="es-SV" sz="1400" b="1" dirty="0" err="1" smtClean="0">
                <a:solidFill>
                  <a:schemeClr val="bg1"/>
                </a:solidFill>
                <a:effectLst>
                  <a:outerShdw blurRad="38100" dist="38100" dir="2700000" algn="tl">
                    <a:srgbClr val="000000">
                      <a:alpha val="43137"/>
                    </a:srgbClr>
                  </a:outerShdw>
                </a:effectLst>
              </a:rPr>
              <a:t>Menjívar</a:t>
            </a:r>
            <a:r>
              <a:rPr lang="es-SV" sz="1400" b="1" dirty="0">
                <a:solidFill>
                  <a:schemeClr val="bg1"/>
                </a:solidFill>
                <a:effectLst>
                  <a:outerShdw blurRad="38100" dist="38100" dir="2700000" algn="tl">
                    <a:srgbClr val="000000">
                      <a:alpha val="43137"/>
                    </a:srgbClr>
                  </a:outerShdw>
                </a:effectLst>
              </a:rPr>
              <a:t>. Director del Centro Preventivo y de Cumplimiento de Penas Metapán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7327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5" name="Shape 157"/>
          <p:cNvSpPr txBox="1">
            <a:spLocks/>
          </p:cNvSpPr>
          <p:nvPr/>
        </p:nvSpPr>
        <p:spPr>
          <a:xfrm>
            <a:off x="323528" y="123478"/>
            <a:ext cx="8640960" cy="792088"/>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3600" dirty="0" smtClean="0">
                <a:effectLst>
                  <a:outerShdw blurRad="38100" dist="38100" dir="2700000" algn="tl">
                    <a:srgbClr val="000000">
                      <a:alpha val="43137"/>
                    </a:srgbClr>
                  </a:outerShdw>
                </a:effectLst>
              </a:rPr>
              <a:t>DIRECCION GENERAL DE CENTROS PENALES</a:t>
            </a:r>
            <a:endParaRPr lang="es-SV" sz="3600" dirty="0">
              <a:effectLst>
                <a:outerShdw blurRad="38100" dist="38100" dir="2700000" algn="tl">
                  <a:srgbClr val="000000">
                    <a:alpha val="43137"/>
                  </a:srgbClr>
                </a:outerShdw>
              </a:effectLst>
            </a:endParaRPr>
          </a:p>
        </p:txBody>
      </p:sp>
      <p:sp>
        <p:nvSpPr>
          <p:cNvPr id="6" name="Shape 330"/>
          <p:cNvSpPr/>
          <p:nvPr/>
        </p:nvSpPr>
        <p:spPr>
          <a:xfrm>
            <a:off x="1043608" y="1851670"/>
            <a:ext cx="6984776" cy="2520280"/>
          </a:xfrm>
          <a:prstGeom prst="rect">
            <a:avLst/>
          </a:prstGeom>
          <a:noFill/>
          <a:ln>
            <a:noFill/>
          </a:ln>
        </p:spPr>
        <p:txBody>
          <a:bodyPr lIns="91425" tIns="91425" rIns="91425" bIns="91425" anchor="ctr" anchorCtr="0">
            <a:noAutofit/>
          </a:bodyPr>
          <a:lstStyle/>
          <a:p>
            <a:pPr marL="285750" lvl="0" indent="-285750" algn="just">
              <a:buFont typeface="Wingdings" pitchFamily="2" charset="2"/>
              <a:buChar char="q"/>
            </a:pPr>
            <a:r>
              <a:rPr lang="es-SV" sz="1800" b="1" dirty="0" smtClean="0">
                <a:solidFill>
                  <a:srgbClr val="FFFFFF"/>
                </a:solidFill>
                <a:effectLst>
                  <a:outerShdw blurRad="38100" dist="38100" dir="2700000" algn="tl">
                    <a:srgbClr val="000000">
                      <a:alpha val="43137"/>
                    </a:srgbClr>
                  </a:outerShdw>
                </a:effectLst>
                <a:latin typeface="Oswald" charset="0"/>
              </a:rPr>
              <a:t>Dirección </a:t>
            </a:r>
            <a:r>
              <a:rPr lang="es-SV" sz="1800" b="1" dirty="0">
                <a:solidFill>
                  <a:srgbClr val="FFFFFF"/>
                </a:solidFill>
                <a:effectLst>
                  <a:outerShdw blurRad="38100" dist="38100" dir="2700000" algn="tl">
                    <a:srgbClr val="000000">
                      <a:alpha val="43137"/>
                    </a:srgbClr>
                  </a:outerShdw>
                </a:effectLst>
                <a:latin typeface="Oswald" charset="0"/>
              </a:rPr>
              <a:t>General de Centros Penales. </a:t>
            </a:r>
            <a:r>
              <a:rPr lang="es-SV" sz="1800" dirty="0">
                <a:solidFill>
                  <a:srgbClr val="FFFFFF"/>
                </a:solidFill>
                <a:effectLst>
                  <a:outerShdw blurRad="38100" dist="38100" dir="2700000" algn="tl">
                    <a:srgbClr val="000000">
                      <a:alpha val="43137"/>
                    </a:srgbClr>
                  </a:outerShdw>
                </a:effectLst>
                <a:latin typeface="Oswald" charset="0"/>
              </a:rPr>
              <a:t>Es la encargada de organizar el funcionamiento y control administrativo de los Centros Penitenciarios; así como de todas las unidades que la </a:t>
            </a:r>
            <a:r>
              <a:rPr lang="es-SV" sz="1800" dirty="0" smtClean="0">
                <a:solidFill>
                  <a:srgbClr val="FFFFFF"/>
                </a:solidFill>
                <a:effectLst>
                  <a:outerShdw blurRad="38100" dist="38100" dir="2700000" algn="tl">
                    <a:srgbClr val="000000">
                      <a:alpha val="43137"/>
                    </a:srgbClr>
                  </a:outerShdw>
                </a:effectLst>
                <a:latin typeface="Oswald" charset="0"/>
              </a:rPr>
              <a:t>conforman.</a:t>
            </a:r>
          </a:p>
          <a:p>
            <a:pPr lvl="0" algn="just"/>
            <a:endParaRPr lang="es-SV" sz="1800" dirty="0" smtClean="0">
              <a:solidFill>
                <a:srgbClr val="FFFFFF"/>
              </a:solidFill>
              <a:effectLst>
                <a:outerShdw blurRad="38100" dist="38100" dir="2700000" algn="tl">
                  <a:srgbClr val="000000">
                    <a:alpha val="43137"/>
                  </a:srgbClr>
                </a:outerShdw>
              </a:effectLst>
              <a:latin typeface="Oswald" charset="0"/>
            </a:endParaRPr>
          </a:p>
          <a:p>
            <a:pPr lvl="0" algn="just"/>
            <a:endParaRPr lang="es-SV" sz="1800" dirty="0" smtClean="0">
              <a:solidFill>
                <a:srgbClr val="FFFFFF"/>
              </a:solidFill>
              <a:effectLst>
                <a:outerShdw blurRad="38100" dist="38100" dir="2700000" algn="tl">
                  <a:srgbClr val="000000">
                    <a:alpha val="43137"/>
                  </a:srgbClr>
                </a:outerShdw>
              </a:effectLst>
              <a:latin typeface="Oswald" charset="0"/>
            </a:endParaRPr>
          </a:p>
          <a:p>
            <a:pPr lvl="0" algn="ctr"/>
            <a:r>
              <a:rPr lang="es-SV" sz="1800" dirty="0" smtClean="0">
                <a:solidFill>
                  <a:srgbClr val="FFFFFF"/>
                </a:solidFill>
                <a:effectLst>
                  <a:outerShdw blurRad="38100" dist="38100" dir="2700000" algn="tl">
                    <a:srgbClr val="000000">
                      <a:alpha val="43137"/>
                    </a:srgbClr>
                  </a:outerShdw>
                </a:effectLst>
                <a:latin typeface="Oswald" charset="0"/>
              </a:rPr>
              <a:t>Cantidad de Personal:</a:t>
            </a:r>
          </a:p>
          <a:p>
            <a:pPr lvl="0" algn="ctr"/>
            <a:endParaRPr lang="es-SV" sz="1800" dirty="0">
              <a:solidFill>
                <a:srgbClr val="FFFFFF"/>
              </a:solidFill>
              <a:effectLst>
                <a:outerShdw blurRad="38100" dist="38100" dir="2700000" algn="tl">
                  <a:srgbClr val="000000">
                    <a:alpha val="43137"/>
                  </a:srgbClr>
                </a:outerShdw>
              </a:effectLst>
              <a:latin typeface="Oswald" charset="0"/>
            </a:endParaRPr>
          </a:p>
          <a:p>
            <a:pPr lvl="0" algn="ctr"/>
            <a:r>
              <a:rPr lang="es-SV" sz="1800" dirty="0" smtClean="0">
                <a:solidFill>
                  <a:srgbClr val="FFFFFF"/>
                </a:solidFill>
                <a:effectLst>
                  <a:outerShdw blurRad="38100" dist="38100" dir="2700000" algn="tl">
                    <a:srgbClr val="000000">
                      <a:alpha val="43137"/>
                    </a:srgbClr>
                  </a:outerShdw>
                </a:effectLst>
                <a:latin typeface="Oswald" charset="0"/>
              </a:rPr>
              <a:t>Personal Femenino: 7		Personal Masculino: 20</a:t>
            </a:r>
          </a:p>
          <a:p>
            <a:pPr marL="285750" lvl="0" indent="-285750" algn="ctr">
              <a:buFont typeface="Wingdings" pitchFamily="2" charset="2"/>
              <a:buChar char="q"/>
            </a:pPr>
            <a:endParaRPr lang="es-SV" sz="1500" dirty="0" smtClean="0">
              <a:solidFill>
                <a:srgbClr val="FFFFFF"/>
              </a:solidFill>
              <a:latin typeface="Oswald" charset="0"/>
            </a:endParaRPr>
          </a:p>
        </p:txBody>
      </p:sp>
      <p:pic>
        <p:nvPicPr>
          <p:cNvPr id="7" name="6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8" name="Shape 229"/>
          <p:cNvSpPr txBox="1">
            <a:spLocks/>
          </p:cNvSpPr>
          <p:nvPr/>
        </p:nvSpPr>
        <p:spPr>
          <a:xfrm>
            <a:off x="1325917" y="987574"/>
            <a:ext cx="700570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Funcionario Responsable: </a:t>
            </a:r>
            <a:endParaRPr lang="es-SV" sz="1400" b="1" dirty="0" smtClean="0">
              <a:solidFill>
                <a:schemeClr val="bg1"/>
              </a:solidFill>
              <a:effectLst>
                <a:outerShdw blurRad="38100" dist="38100" dir="2700000" algn="tl">
                  <a:srgbClr val="000000">
                    <a:alpha val="43137"/>
                  </a:srgbClr>
                </a:outerShdw>
              </a:effectLst>
            </a:endParaRPr>
          </a:p>
          <a:p>
            <a:pPr algn="just">
              <a:buNone/>
            </a:pPr>
            <a:r>
              <a:rPr lang="es-SV" sz="1400" b="1" dirty="0" smtClean="0">
                <a:solidFill>
                  <a:schemeClr val="bg1"/>
                </a:solidFill>
                <a:effectLst>
                  <a:outerShdw blurRad="38100" dist="38100" dir="2700000" algn="tl">
                    <a:srgbClr val="000000">
                      <a:alpha val="43137"/>
                    </a:srgbClr>
                  </a:outerShdw>
                </a:effectLst>
              </a:rPr>
              <a:t>Subcomisionado Marco Tulio Lima Molina. Director General de Centros Penales</a:t>
            </a:r>
            <a:endParaRPr lang="es-ES" sz="1250"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79512" y="195486"/>
            <a:ext cx="8790462" cy="4608512"/>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CIUDAD BARRIOS</a:t>
            </a:r>
            <a:r>
              <a:rPr lang="es-SV" sz="2400" b="1" dirty="0" smtClean="0">
                <a:solidFill>
                  <a:srgbClr val="F39D03"/>
                </a:solidFill>
                <a:effectLst>
                  <a:outerShdw blurRad="38100" dist="38100" dir="2700000" algn="tl">
                    <a:srgbClr val="000000">
                      <a:alpha val="43137"/>
                    </a:srgbClr>
                  </a:outerShdw>
                </a:effectLst>
                <a:latin typeface="Oswald" charset="0"/>
              </a:rPr>
              <a:t>.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23		Personal Masculino: 69</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686311" y="987574"/>
            <a:ext cx="7776864"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Inspector</a:t>
            </a:r>
            <a:r>
              <a:rPr lang="es-SV" sz="1400" b="1" dirty="0">
                <a:solidFill>
                  <a:schemeClr val="bg1"/>
                </a:solidFill>
                <a:effectLst>
                  <a:outerShdw blurRad="38100" dist="38100" dir="2700000" algn="tl">
                    <a:srgbClr val="000000">
                      <a:alpha val="43137"/>
                    </a:srgbClr>
                  </a:outerShdw>
                </a:effectLst>
              </a:rPr>
              <a:t> Juan José Ramírez Montano. Director Centro Penal Ciudad Barrios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81071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23528" y="288032"/>
            <a:ext cx="8496944" cy="4803998"/>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SAN MIGUEL</a:t>
            </a:r>
            <a:r>
              <a:rPr lang="es-SV" sz="2400" b="1" dirty="0" smtClean="0">
                <a:solidFill>
                  <a:srgbClr val="F39D03"/>
                </a:solidFill>
                <a:effectLst>
                  <a:outerShdw blurRad="38100" dist="38100" dir="2700000" algn="tl">
                    <a:srgbClr val="000000">
                      <a:alpha val="43137"/>
                    </a:srgbClr>
                  </a:outerShdw>
                </a:effectLst>
                <a:latin typeface="Oswald" charset="0"/>
              </a:rPr>
              <a:t>.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30		Personal Masculino: 54</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683568" y="1203598"/>
            <a:ext cx="7776864"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Licda. Rosa </a:t>
            </a:r>
            <a:r>
              <a:rPr lang="es-SV" sz="1400" b="1" dirty="0">
                <a:solidFill>
                  <a:schemeClr val="bg1"/>
                </a:solidFill>
                <a:effectLst>
                  <a:outerShdw blurRad="38100" dist="38100" dir="2700000" algn="tl">
                    <a:srgbClr val="000000">
                      <a:alpha val="43137"/>
                    </a:srgbClr>
                  </a:outerShdw>
                </a:effectLst>
              </a:rPr>
              <a:t>Maritza </a:t>
            </a:r>
            <a:r>
              <a:rPr lang="es-SV" sz="1400" b="1" dirty="0" err="1">
                <a:solidFill>
                  <a:schemeClr val="bg1"/>
                </a:solidFill>
                <a:effectLst>
                  <a:outerShdw blurRad="38100" dist="38100" dir="2700000" algn="tl">
                    <a:srgbClr val="000000">
                      <a:alpha val="43137"/>
                    </a:srgbClr>
                  </a:outerShdw>
                </a:effectLst>
              </a:rPr>
              <a:t>Cubías</a:t>
            </a:r>
            <a:r>
              <a:rPr lang="es-SV" sz="1400" b="1" dirty="0">
                <a:solidFill>
                  <a:schemeClr val="bg1"/>
                </a:solidFill>
                <a:effectLst>
                  <a:outerShdw blurRad="38100" dist="38100" dir="2700000" algn="tl">
                    <a:srgbClr val="000000">
                      <a:alpha val="43137"/>
                    </a:srgbClr>
                  </a:outerShdw>
                </a:effectLst>
              </a:rPr>
              <a:t> de Martínez. Directora Centro Penal San Miguel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56373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483518"/>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DE SONSONATE</a:t>
            </a:r>
            <a:r>
              <a:rPr lang="es-SV" sz="2400" b="1" dirty="0" smtClean="0">
                <a:solidFill>
                  <a:srgbClr val="F39D03"/>
                </a:solidFill>
                <a:effectLst>
                  <a:outerShdw blurRad="38100" dist="38100" dir="2700000" algn="tl">
                    <a:srgbClr val="000000">
                      <a:alpha val="43137"/>
                    </a:srgbClr>
                  </a:outerShdw>
                </a:effectLst>
                <a:latin typeface="Oswald" charset="0"/>
              </a:rPr>
              <a:t>.</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Preventivo, Exclusivo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22		Personal Masculino: 43</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964948" y="906458"/>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Cmte. </a:t>
            </a:r>
            <a:r>
              <a:rPr lang="es-SV" sz="1400" b="1" dirty="0">
                <a:solidFill>
                  <a:schemeClr val="bg1"/>
                </a:solidFill>
                <a:effectLst>
                  <a:outerShdw blurRad="38100" dist="38100" dir="2700000" algn="tl">
                    <a:srgbClr val="000000">
                      <a:alpha val="43137"/>
                    </a:srgbClr>
                  </a:outerShdw>
                </a:effectLst>
              </a:rPr>
              <a:t>Juan Francisco Munguía Pérez. Director Centro Penal Sonsonate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73720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95486"/>
            <a:ext cx="8568952" cy="4752528"/>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APANTEOS</a:t>
            </a:r>
            <a:r>
              <a:rPr lang="es-SV" sz="2400" b="1" dirty="0" smtClean="0">
                <a:solidFill>
                  <a:srgbClr val="F39D03"/>
                </a:solidFill>
                <a:effectLst>
                  <a:outerShdw blurRad="38100" dist="38100" dir="2700000" algn="tl">
                    <a:srgbClr val="000000">
                      <a:alpha val="43137"/>
                    </a:srgbClr>
                  </a:outerShdw>
                </a:effectLst>
                <a:latin typeface="Oswald" charset="0"/>
              </a:rPr>
              <a:t>.</a:t>
            </a: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37		Personal Masculino: 113</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27584" y="1059582"/>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Licda. </a:t>
            </a:r>
            <a:r>
              <a:rPr lang="pt-BR" sz="1400" b="1" dirty="0">
                <a:solidFill>
                  <a:schemeClr val="bg1"/>
                </a:solidFill>
                <a:effectLst>
                  <a:outerShdw blurRad="38100" dist="38100" dir="2700000" algn="tl">
                    <a:srgbClr val="000000">
                      <a:alpha val="43137"/>
                    </a:srgbClr>
                  </a:outerShdw>
                </a:effectLst>
              </a:rPr>
              <a:t>Maria Isabel </a:t>
            </a:r>
            <a:r>
              <a:rPr lang="pt-BR" sz="1400" b="1" dirty="0" err="1">
                <a:solidFill>
                  <a:schemeClr val="bg1"/>
                </a:solidFill>
                <a:effectLst>
                  <a:outerShdw blurRad="38100" dist="38100" dir="2700000" algn="tl">
                    <a:srgbClr val="000000">
                      <a:alpha val="43137"/>
                    </a:srgbClr>
                  </a:outerShdw>
                </a:effectLst>
              </a:rPr>
              <a:t>Baños</a:t>
            </a:r>
            <a:r>
              <a:rPr lang="pt-BR" sz="1400" b="1" dirty="0">
                <a:solidFill>
                  <a:schemeClr val="bg1"/>
                </a:solidFill>
                <a:effectLst>
                  <a:outerShdw blurRad="38100" dist="38100" dir="2700000" algn="tl">
                    <a:srgbClr val="000000">
                      <a:alpha val="43137"/>
                    </a:srgbClr>
                  </a:outerShdw>
                </a:effectLst>
              </a:rPr>
              <a:t> de </a:t>
            </a:r>
            <a:r>
              <a:rPr lang="pt-BR" sz="1400" b="1" dirty="0" err="1">
                <a:solidFill>
                  <a:schemeClr val="bg1"/>
                </a:solidFill>
                <a:effectLst>
                  <a:outerShdw blurRad="38100" dist="38100" dir="2700000" algn="tl">
                    <a:srgbClr val="000000">
                      <a:alpha val="43137"/>
                    </a:srgbClr>
                  </a:outerShdw>
                </a:effectLst>
              </a:rPr>
              <a:t>Lemus</a:t>
            </a:r>
            <a:r>
              <a:rPr lang="es-SV" sz="1400" b="1" dirty="0">
                <a:solidFill>
                  <a:schemeClr val="bg1"/>
                </a:solidFill>
                <a:effectLst>
                  <a:outerShdw blurRad="38100" dist="38100" dir="2700000" algn="tl">
                    <a:srgbClr val="000000">
                      <a:alpha val="43137"/>
                    </a:srgbClr>
                  </a:outerShdw>
                </a:effectLst>
              </a:rPr>
              <a:t>. </a:t>
            </a:r>
            <a:r>
              <a:rPr lang="es-SV" sz="1400" b="1" dirty="0" smtClean="0">
                <a:solidFill>
                  <a:schemeClr val="bg1"/>
                </a:solidFill>
                <a:effectLst>
                  <a:outerShdw blurRad="38100" dist="38100" dir="2700000" algn="tl">
                    <a:srgbClr val="000000">
                      <a:alpha val="43137"/>
                    </a:srgbClr>
                  </a:outerShdw>
                </a:effectLst>
              </a:rPr>
              <a:t>Directora </a:t>
            </a:r>
            <a:r>
              <a:rPr lang="es-SV" sz="1400" b="1" dirty="0">
                <a:solidFill>
                  <a:schemeClr val="bg1"/>
                </a:solidFill>
                <a:effectLst>
                  <a:outerShdw blurRad="38100" dist="38100" dir="2700000" algn="tl">
                    <a:srgbClr val="000000">
                      <a:alpha val="43137"/>
                    </a:srgbClr>
                  </a:outerShdw>
                </a:effectLst>
              </a:rPr>
              <a:t>de Centro Penal Apanteos</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73787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23477"/>
            <a:ext cx="8640960" cy="4910715"/>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QUEZALTEPEQUE</a:t>
            </a:r>
            <a:r>
              <a:rPr lang="es-SV" sz="2400" b="1" dirty="0" smtClean="0">
                <a:solidFill>
                  <a:srgbClr val="F39D03"/>
                </a:solidFill>
                <a:effectLst>
                  <a:outerShdw blurRad="38100" dist="38100" dir="2700000" algn="tl">
                    <a:srgbClr val="000000">
                      <a:alpha val="43137"/>
                    </a:srgbClr>
                  </a:outerShdw>
                </a:effectLst>
                <a:latin typeface="Oswald" charset="0"/>
              </a:rPr>
              <a:t>. </a:t>
            </a: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43		Personal Masculino: 63</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27584" y="1059582"/>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Cmte. </a:t>
            </a:r>
            <a:r>
              <a:rPr lang="pt-BR" sz="1400" b="1" dirty="0">
                <a:solidFill>
                  <a:schemeClr val="bg1"/>
                </a:solidFill>
                <a:effectLst>
                  <a:outerShdw blurRad="38100" dist="38100" dir="2700000" algn="tl">
                    <a:srgbClr val="000000">
                      <a:alpha val="43137"/>
                    </a:srgbClr>
                  </a:outerShdw>
                </a:effectLst>
              </a:rPr>
              <a:t>Miguel </a:t>
            </a:r>
            <a:r>
              <a:rPr lang="pt-BR" sz="1400" b="1" dirty="0" err="1">
                <a:solidFill>
                  <a:schemeClr val="bg1"/>
                </a:solidFill>
                <a:effectLst>
                  <a:outerShdw blurRad="38100" dist="38100" dir="2700000" algn="tl">
                    <a:srgbClr val="000000">
                      <a:alpha val="43137"/>
                    </a:srgbClr>
                  </a:outerShdw>
                </a:effectLst>
                <a:latin typeface="+mj-lt"/>
              </a:rPr>
              <a:t>Á</a:t>
            </a:r>
            <a:r>
              <a:rPr lang="pt-BR" sz="1400" b="1" dirty="0" err="1">
                <a:solidFill>
                  <a:schemeClr val="bg1"/>
                </a:solidFill>
                <a:effectLst>
                  <a:outerShdw blurRad="38100" dist="38100" dir="2700000" algn="tl">
                    <a:srgbClr val="000000">
                      <a:alpha val="43137"/>
                    </a:srgbClr>
                  </a:outerShdw>
                </a:effectLst>
              </a:rPr>
              <a:t>ngel</a:t>
            </a:r>
            <a:r>
              <a:rPr lang="pt-BR" sz="1400" b="1" dirty="0">
                <a:solidFill>
                  <a:schemeClr val="bg1"/>
                </a:solidFill>
                <a:effectLst>
                  <a:outerShdw blurRad="38100" dist="38100" dir="2700000" algn="tl">
                    <a:srgbClr val="000000">
                      <a:alpha val="43137"/>
                    </a:srgbClr>
                  </a:outerShdw>
                </a:effectLst>
              </a:rPr>
              <a:t> Hernández</a:t>
            </a:r>
            <a:r>
              <a:rPr lang="es-SV" sz="1400" b="1" dirty="0">
                <a:solidFill>
                  <a:schemeClr val="bg1"/>
                </a:solidFill>
                <a:effectLst>
                  <a:outerShdw blurRad="38100" dist="38100" dir="2700000" algn="tl">
                    <a:srgbClr val="000000">
                      <a:alpha val="43137"/>
                    </a:srgbClr>
                  </a:outerShdw>
                </a:effectLst>
              </a:rPr>
              <a:t>. Director Centro Penal Quezaltepeque</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5451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79512" y="123478"/>
            <a:ext cx="8790462" cy="489654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CHALATENANGO</a:t>
            </a:r>
            <a:r>
              <a:rPr lang="es-SV" sz="2400" b="1" dirty="0" smtClean="0">
                <a:solidFill>
                  <a:srgbClr val="F39D03"/>
                </a:solidFill>
                <a:effectLst>
                  <a:outerShdw blurRad="38100" dist="38100" dir="2700000" algn="tl">
                    <a:srgbClr val="000000">
                      <a:alpha val="43137"/>
                    </a:srgbClr>
                  </a:outerShdw>
                </a:effectLst>
                <a:latin typeface="Oswald" charset="0"/>
              </a:rPr>
              <a:t>. </a:t>
            </a: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13		Personal Masculino: 47</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519032" y="1131590"/>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Subinspector. </a:t>
            </a:r>
            <a:r>
              <a:rPr lang="pt-BR" sz="1400" b="1" dirty="0">
                <a:solidFill>
                  <a:schemeClr val="bg1"/>
                </a:solidFill>
                <a:effectLst>
                  <a:outerShdw blurRad="38100" dist="38100" dir="2700000" algn="tl">
                    <a:srgbClr val="000000">
                      <a:alpha val="43137"/>
                    </a:srgbClr>
                  </a:outerShdw>
                </a:effectLst>
              </a:rPr>
              <a:t>Rafael </a:t>
            </a:r>
            <a:r>
              <a:rPr lang="pt-BR" sz="1400" b="1" dirty="0" smtClean="0">
                <a:solidFill>
                  <a:schemeClr val="bg1"/>
                </a:solidFill>
                <a:effectLst>
                  <a:outerShdw blurRad="38100" dist="38100" dir="2700000" algn="tl">
                    <a:srgbClr val="000000">
                      <a:alpha val="43137"/>
                    </a:srgbClr>
                  </a:outerShdw>
                </a:effectLst>
              </a:rPr>
              <a:t>Antonio </a:t>
            </a:r>
            <a:r>
              <a:rPr lang="pt-BR" sz="1400" b="1" dirty="0">
                <a:solidFill>
                  <a:schemeClr val="bg1"/>
                </a:solidFill>
                <a:effectLst>
                  <a:outerShdw blurRad="38100" dist="38100" dir="2700000" algn="tl">
                    <a:srgbClr val="000000">
                      <a:alpha val="43137"/>
                    </a:srgbClr>
                  </a:outerShdw>
                </a:effectLst>
              </a:rPr>
              <a:t>Jiménez Ramos</a:t>
            </a:r>
            <a:r>
              <a:rPr lang="es-SV" sz="1400" b="1" dirty="0">
                <a:solidFill>
                  <a:schemeClr val="bg1"/>
                </a:solidFill>
                <a:effectLst>
                  <a:outerShdw blurRad="38100" dist="38100" dir="2700000" algn="tl">
                    <a:srgbClr val="000000">
                      <a:alpha val="43137"/>
                    </a:srgbClr>
                  </a:outerShdw>
                </a:effectLst>
              </a:rPr>
              <a:t>. Director Centro Penal </a:t>
            </a:r>
            <a:r>
              <a:rPr lang="es-SV" sz="1400" b="1" dirty="0" smtClean="0">
                <a:solidFill>
                  <a:schemeClr val="bg1"/>
                </a:solidFill>
                <a:effectLst>
                  <a:outerShdw blurRad="38100" dist="38100" dir="2700000" algn="tl">
                    <a:srgbClr val="000000">
                      <a:alpha val="43137"/>
                    </a:srgbClr>
                  </a:outerShdw>
                </a:effectLst>
              </a:rPr>
              <a:t>Chalatenango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32202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79512" y="123478"/>
            <a:ext cx="8712968" cy="482453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SAN VICENTE</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23		Personal Masculino: 59</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519032"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Inspector José </a:t>
            </a:r>
            <a:r>
              <a:rPr lang="es-SV" sz="1400" b="1" dirty="0">
                <a:solidFill>
                  <a:schemeClr val="bg1"/>
                </a:solidFill>
                <a:effectLst>
                  <a:outerShdw blurRad="38100" dist="38100" dir="2700000" algn="tl">
                    <a:srgbClr val="000000">
                      <a:alpha val="43137"/>
                    </a:srgbClr>
                  </a:outerShdw>
                </a:effectLst>
              </a:rPr>
              <a:t>Alberto </a:t>
            </a:r>
            <a:r>
              <a:rPr lang="es-SV" sz="1400" b="1" dirty="0">
                <a:solidFill>
                  <a:schemeClr val="bg1"/>
                </a:solidFill>
                <a:effectLst>
                  <a:outerShdw blurRad="38100" dist="38100" dir="2700000" algn="tl">
                    <a:srgbClr val="000000">
                      <a:alpha val="43137"/>
                    </a:srgbClr>
                  </a:outerShdw>
                </a:effectLst>
                <a:latin typeface="+mj-lt"/>
              </a:rPr>
              <a:t>Á</a:t>
            </a:r>
            <a:r>
              <a:rPr lang="es-SV" sz="1400" b="1" dirty="0">
                <a:solidFill>
                  <a:schemeClr val="bg1"/>
                </a:solidFill>
                <a:effectLst>
                  <a:outerShdw blurRad="38100" dist="38100" dir="2700000" algn="tl">
                    <a:srgbClr val="000000">
                      <a:alpha val="43137"/>
                    </a:srgbClr>
                  </a:outerShdw>
                </a:effectLst>
              </a:rPr>
              <a:t>lvarez León. Director Centro Penal San Vicente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56142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95536" y="555526"/>
            <a:ext cx="8352928"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DE CUMPLIMIENTO DE PENAS DE USULUTAN</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a:t>
            </a:r>
            <a:r>
              <a:rPr lang="es-SV" sz="1800" dirty="0" smtClean="0">
                <a:solidFill>
                  <a:schemeClr val="bg1"/>
                </a:solidFill>
                <a:latin typeface="Oswald" charset="0"/>
              </a:rPr>
              <a:t>condenados.</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20		Personal Masculino: 37</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519032"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Cmte. Cristóbal </a:t>
            </a:r>
            <a:r>
              <a:rPr lang="es-SV" sz="1400" b="1" dirty="0">
                <a:solidFill>
                  <a:schemeClr val="bg1"/>
                </a:solidFill>
                <a:effectLst>
                  <a:outerShdw blurRad="38100" dist="38100" dir="2700000" algn="tl">
                    <a:srgbClr val="000000">
                      <a:alpha val="43137"/>
                    </a:srgbClr>
                  </a:outerShdw>
                </a:effectLst>
              </a:rPr>
              <a:t>de Jes</a:t>
            </a:r>
            <a:r>
              <a:rPr lang="es-SV" sz="1400" b="1" dirty="0">
                <a:solidFill>
                  <a:schemeClr val="bg1"/>
                </a:solidFill>
                <a:effectLst>
                  <a:outerShdw blurRad="38100" dist="38100" dir="2700000" algn="tl">
                    <a:srgbClr val="000000">
                      <a:alpha val="43137"/>
                    </a:srgbClr>
                  </a:outerShdw>
                </a:effectLst>
                <a:latin typeface="+mj-lt"/>
              </a:rPr>
              <a:t>ú</a:t>
            </a:r>
            <a:r>
              <a:rPr lang="es-SV" sz="1400" b="1" dirty="0">
                <a:solidFill>
                  <a:schemeClr val="bg1"/>
                </a:solidFill>
                <a:effectLst>
                  <a:outerShdw blurRad="38100" dist="38100" dir="2700000" algn="tl">
                    <a:srgbClr val="000000">
                      <a:alpha val="43137"/>
                    </a:srgbClr>
                  </a:outerShdw>
                </a:effectLst>
              </a:rPr>
              <a:t>s Raymundo. Director Centro Penal Usulután</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23038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555526"/>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DE LA UNION</a:t>
            </a:r>
            <a:r>
              <a:rPr lang="es-SV" sz="2400" b="1" dirty="0" smtClean="0">
                <a:solidFill>
                  <a:srgbClr val="F39D03"/>
                </a:solidFill>
                <a:effectLst>
                  <a:outerShdw blurRad="38100" dist="38100" dir="2700000" algn="tl">
                    <a:srgbClr val="000000">
                      <a:alpha val="43137"/>
                    </a:srgbClr>
                  </a:outerShdw>
                </a:effectLst>
                <a:latin typeface="Oswald" charset="0"/>
              </a:rPr>
              <a:t>.</a:t>
            </a: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Preventivo, Exclusivo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6			Personal Masculino: 37</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467544"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Inspector. </a:t>
            </a:r>
            <a:r>
              <a:rPr lang="es-SV" sz="1400" b="1" dirty="0">
                <a:solidFill>
                  <a:schemeClr val="bg1"/>
                </a:solidFill>
                <a:effectLst>
                  <a:outerShdw blurRad="38100" dist="38100" dir="2700000" algn="tl">
                    <a:srgbClr val="000000">
                      <a:alpha val="43137"/>
                    </a:srgbClr>
                  </a:outerShdw>
                </a:effectLst>
              </a:rPr>
              <a:t>Julio Adalberto Castro Pe</a:t>
            </a:r>
            <a:r>
              <a:rPr lang="es-SV" sz="1400" b="1" dirty="0">
                <a:solidFill>
                  <a:schemeClr val="bg1"/>
                </a:solidFill>
                <a:effectLst>
                  <a:outerShdw blurRad="38100" dist="38100" dir="2700000" algn="tl">
                    <a:srgbClr val="000000">
                      <a:alpha val="43137"/>
                    </a:srgbClr>
                  </a:outerShdw>
                </a:effectLst>
                <a:latin typeface="+mj-lt"/>
              </a:rPr>
              <a:t>ñ</a:t>
            </a:r>
            <a:r>
              <a:rPr lang="es-SV" sz="1400" b="1" dirty="0">
                <a:solidFill>
                  <a:schemeClr val="bg1"/>
                </a:solidFill>
                <a:effectLst>
                  <a:outerShdw blurRad="38100" dist="38100" dir="2700000" algn="tl">
                    <a:srgbClr val="000000">
                      <a:alpha val="43137"/>
                    </a:srgbClr>
                  </a:outerShdw>
                </a:effectLst>
              </a:rPr>
              <a:t>a. Director Centro Penal La Unión</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33335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23528" y="469347"/>
            <a:ext cx="8496944" cy="4478667"/>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IZALCO</a:t>
            </a:r>
            <a:r>
              <a:rPr lang="es-SV" sz="2400" b="1" dirty="0" smtClean="0">
                <a:solidFill>
                  <a:srgbClr val="F39D03"/>
                </a:solidFill>
                <a:effectLst>
                  <a:outerShdw blurRad="38100" dist="38100" dir="2700000" algn="tl">
                    <a:srgbClr val="000000">
                      <a:alpha val="43137"/>
                    </a:srgbClr>
                  </a:outerShdw>
                </a:effectLst>
                <a:latin typeface="Oswald" charset="0"/>
              </a:rPr>
              <a:t>.</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22		Personal Masculino: 126</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467544"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Licda. Rosa Alicia Serrano de Reyes. </a:t>
            </a:r>
            <a:r>
              <a:rPr lang="es-SV" sz="1400" b="1" dirty="0">
                <a:solidFill>
                  <a:schemeClr val="bg1"/>
                </a:solidFill>
                <a:effectLst>
                  <a:outerShdw blurRad="38100" dist="38100" dir="2700000" algn="tl">
                    <a:srgbClr val="000000">
                      <a:alpha val="43137"/>
                    </a:srgbClr>
                  </a:outerShdw>
                </a:effectLst>
              </a:rPr>
              <a:t>Director de Centro Penal </a:t>
            </a:r>
            <a:r>
              <a:rPr lang="es-SV" sz="1400" b="1" dirty="0" smtClean="0">
                <a:solidFill>
                  <a:schemeClr val="bg1"/>
                </a:solidFill>
                <a:effectLst>
                  <a:outerShdw blurRad="38100" dist="38100" dir="2700000" algn="tl">
                    <a:srgbClr val="000000">
                      <a:alpha val="43137"/>
                    </a:srgbClr>
                  </a:outerShdw>
                </a:effectLst>
              </a:rPr>
              <a:t>Izalco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7071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63688" y="378882"/>
            <a:ext cx="5544616" cy="680700"/>
          </a:xfrm>
        </p:spPr>
        <p:txBody>
          <a:bodyPr/>
          <a:lstStyle/>
          <a:p>
            <a:r>
              <a:rPr lang="es-ES" sz="2800" dirty="0" smtClean="0"/>
              <a:t>CONSEJO CRIMINOLOGICO NACIONAL</a:t>
            </a:r>
            <a:endParaRPr lang="es-ES" sz="2800" dirty="0"/>
          </a:p>
        </p:txBody>
      </p:sp>
      <p:sp>
        <p:nvSpPr>
          <p:cNvPr id="5" name="Shape 330"/>
          <p:cNvSpPr/>
          <p:nvPr/>
        </p:nvSpPr>
        <p:spPr>
          <a:xfrm>
            <a:off x="899592" y="1779662"/>
            <a:ext cx="7259504" cy="2808312"/>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Consejo Criminológico Nacional.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Determinar las clases de tratamiento aplicables, que los Concejos Criminológicos Regionales sometan a su consideración y resolver los incidentes sobre la aplicación de criterios de ubicación y clasificación de </a:t>
            </a:r>
            <a:r>
              <a:rPr lang="es-SV" sz="1800" dirty="0" smtClean="0">
                <a:solidFill>
                  <a:schemeClr val="accent1">
                    <a:lumMod val="75000"/>
                  </a:schemeClr>
                </a:solidFill>
                <a:latin typeface="Oswald" charset="0"/>
              </a:rPr>
              <a:t>Privados de libertad.</a:t>
            </a:r>
          </a:p>
          <a:p>
            <a:pPr lvl="0" algn="just"/>
            <a:endParaRPr lang="es-SV" sz="1800" dirty="0" smtClean="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8		Personal Masculino: 2</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6" name="5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7" name="Shape 229"/>
          <p:cNvSpPr txBox="1">
            <a:spLocks/>
          </p:cNvSpPr>
          <p:nvPr/>
        </p:nvSpPr>
        <p:spPr>
          <a:xfrm>
            <a:off x="1325917" y="987574"/>
            <a:ext cx="700570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smtClean="0">
                <a:solidFill>
                  <a:schemeClr val="accent1">
                    <a:lumMod val="75000"/>
                  </a:schemeClr>
                </a:solidFill>
                <a:effectLst>
                  <a:outerShdw blurRad="38100" dist="38100" dir="2700000" algn="tl">
                    <a:srgbClr val="000000">
                      <a:alpha val="43137"/>
                    </a:srgbClr>
                  </a:outerShdw>
                </a:effectLst>
              </a:rPr>
              <a:t>Lic. Jaime Ernesto Molina Padilla. Director del Consejo Criminológico Nacional</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79154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23479"/>
            <a:ext cx="8640960" cy="482453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PARA MUJERES DE ILOPANGO </a:t>
            </a:r>
            <a:r>
              <a:rPr lang="es-SV" sz="2400" b="1" dirty="0" smtClean="0">
                <a:solidFill>
                  <a:srgbClr val="F39D03"/>
                </a:solidFill>
                <a:effectLst>
                  <a:outerShdw blurRad="38100" dist="38100" dir="2700000" algn="tl">
                    <a:srgbClr val="000000">
                      <a:alpha val="43137"/>
                    </a:srgbClr>
                  </a:outerShdw>
                </a:effectLst>
                <a:latin typeface="Oswald" charset="0"/>
              </a:rPr>
              <a:t>.</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78		Personal Masculino: 61</a:t>
            </a:r>
            <a:endParaRPr lang="es-SV" dirty="0" smtClean="0">
              <a:solidFill>
                <a:srgbClr val="FFFFFF"/>
              </a:solidFill>
              <a:latin typeface="Oswald" charset="0"/>
            </a:endParaRPr>
          </a:p>
        </p:txBody>
      </p:sp>
      <p:sp>
        <p:nvSpPr>
          <p:cNvPr id="5" name="Shape 229"/>
          <p:cNvSpPr txBox="1">
            <a:spLocks/>
          </p:cNvSpPr>
          <p:nvPr/>
        </p:nvSpPr>
        <p:spPr>
          <a:xfrm>
            <a:off x="467544" y="987574"/>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Licda. </a:t>
            </a:r>
            <a:r>
              <a:rPr lang="es-SV" sz="1400" b="1" dirty="0">
                <a:solidFill>
                  <a:schemeClr val="bg1"/>
                </a:solidFill>
                <a:effectLst>
                  <a:outerShdw blurRad="38100" dist="38100" dir="2700000" algn="tl">
                    <a:srgbClr val="000000">
                      <a:alpha val="43137"/>
                    </a:srgbClr>
                  </a:outerShdw>
                </a:effectLst>
              </a:rPr>
              <a:t>Fanny </a:t>
            </a:r>
            <a:r>
              <a:rPr lang="es-SV" sz="1400" b="1" dirty="0" smtClean="0">
                <a:solidFill>
                  <a:schemeClr val="bg1"/>
                </a:solidFill>
                <a:effectLst>
                  <a:outerShdw blurRad="38100" dist="38100" dir="2700000" algn="tl">
                    <a:srgbClr val="000000">
                      <a:alpha val="43137"/>
                    </a:srgbClr>
                  </a:outerShdw>
                </a:effectLst>
              </a:rPr>
              <a:t>Patricia </a:t>
            </a:r>
            <a:r>
              <a:rPr lang="es-SV" sz="1400" b="1" dirty="0">
                <a:solidFill>
                  <a:schemeClr val="bg1"/>
                </a:solidFill>
                <a:effectLst>
                  <a:outerShdw blurRad="38100" dist="38100" dir="2700000" algn="tl">
                    <a:srgbClr val="000000">
                      <a:alpha val="43137"/>
                    </a:srgbClr>
                  </a:outerShdw>
                </a:effectLst>
              </a:rPr>
              <a:t>Pacheco de Ramírez. Directora Centro Penal Ilopango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33573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555526"/>
            <a:ext cx="8568952"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DE CUMPLIMIENTO DE PENAS DE SENSUNTEPEQUE</a:t>
            </a:r>
            <a:r>
              <a:rPr lang="es-SV" sz="2400" b="1" dirty="0" smtClean="0">
                <a:solidFill>
                  <a:srgbClr val="F39D03"/>
                </a:solidFill>
                <a:effectLst>
                  <a:outerShdw blurRad="38100" dist="38100" dir="2700000" algn="tl">
                    <a:srgbClr val="000000">
                      <a:alpha val="43137"/>
                    </a:srgbClr>
                  </a:outerShdw>
                </a:effectLst>
                <a:latin typeface="Oswald" charset="0"/>
              </a:rPr>
              <a:t>.</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a:t>
            </a:r>
            <a:r>
              <a:rPr lang="es-SV" sz="1800" dirty="0" smtClean="0">
                <a:solidFill>
                  <a:schemeClr val="bg1"/>
                </a:solidFill>
                <a:latin typeface="Oswald" charset="0"/>
              </a:rPr>
              <a:t>condenados.</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28		Personal Masculino: 22</a:t>
            </a:r>
            <a:endParaRPr lang="es-SV" dirty="0" smtClean="0">
              <a:solidFill>
                <a:srgbClr val="FFFFFF"/>
              </a:solidFill>
              <a:latin typeface="Oswald" charset="0"/>
            </a:endParaRPr>
          </a:p>
        </p:txBody>
      </p:sp>
      <p:sp>
        <p:nvSpPr>
          <p:cNvPr id="5" name="Shape 229"/>
          <p:cNvSpPr txBox="1">
            <a:spLocks/>
          </p:cNvSpPr>
          <p:nvPr/>
        </p:nvSpPr>
        <p:spPr>
          <a:xfrm>
            <a:off x="251520" y="987574"/>
            <a:ext cx="856895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Inspectora. </a:t>
            </a:r>
            <a:r>
              <a:rPr lang="es-SV" sz="1400" b="1" dirty="0">
                <a:solidFill>
                  <a:schemeClr val="bg1"/>
                </a:solidFill>
                <a:effectLst>
                  <a:outerShdw blurRad="38100" dist="38100" dir="2700000" algn="tl">
                    <a:srgbClr val="000000">
                      <a:alpha val="43137"/>
                    </a:srgbClr>
                  </a:outerShdw>
                </a:effectLst>
              </a:rPr>
              <a:t>América de los </a:t>
            </a:r>
            <a:r>
              <a:rPr lang="es-SV" sz="1400" b="1" dirty="0">
                <a:solidFill>
                  <a:schemeClr val="bg1"/>
                </a:solidFill>
                <a:effectLst>
                  <a:outerShdw blurRad="38100" dist="38100" dir="2700000" algn="tl">
                    <a:srgbClr val="000000">
                      <a:alpha val="43137"/>
                    </a:srgbClr>
                  </a:outerShdw>
                </a:effectLst>
                <a:latin typeface="Narkisim" pitchFamily="34" charset="-79"/>
                <a:cs typeface="Narkisim" pitchFamily="34" charset="-79"/>
              </a:rPr>
              <a:t>Á</a:t>
            </a:r>
            <a:r>
              <a:rPr lang="es-SV" sz="1400" b="1" dirty="0">
                <a:solidFill>
                  <a:schemeClr val="bg1"/>
                </a:solidFill>
                <a:effectLst>
                  <a:outerShdw blurRad="38100" dist="38100" dir="2700000" algn="tl">
                    <a:srgbClr val="000000">
                      <a:alpha val="43137"/>
                    </a:srgbClr>
                  </a:outerShdw>
                </a:effectLst>
              </a:rPr>
              <a:t>ngeles Hernández de Cajul. Directora Centro Penal Sensuntepeque</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8724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95487"/>
            <a:ext cx="8568952" cy="483870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PENITENCIARIO DE SEGURIDAD </a:t>
            </a:r>
            <a:r>
              <a:rPr lang="es-SV" sz="2400" b="1" dirty="0" smtClean="0">
                <a:solidFill>
                  <a:srgbClr val="F39D03"/>
                </a:solidFill>
                <a:effectLst>
                  <a:outerShdw blurRad="38100" dist="38100" dir="2700000" algn="tl">
                    <a:srgbClr val="000000">
                      <a:alpha val="43137"/>
                    </a:srgbClr>
                  </a:outerShdw>
                </a:effectLst>
                <a:latin typeface="Oswald" charset="0"/>
              </a:rPr>
              <a:t>DE </a:t>
            </a:r>
            <a:r>
              <a:rPr lang="es-SV" sz="2400" b="1" dirty="0">
                <a:solidFill>
                  <a:srgbClr val="F39D03"/>
                </a:solidFill>
                <a:effectLst>
                  <a:outerShdw blurRad="38100" dist="38100" dir="2700000" algn="tl">
                    <a:srgbClr val="000000">
                      <a:alpha val="43137"/>
                    </a:srgbClr>
                  </a:outerShdw>
                </a:effectLst>
                <a:latin typeface="Oswald" charset="0"/>
              </a:rPr>
              <a:t>SAN FRANCISCO GOTERA</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Seguridad, Para aquellos internos que presenten problemas de inadaptación extrema en los centros ordinarios y abiertos, Centros de Seguridad constituyendo un peligro para la seguridad del mismo interno, de los otros internos y demás personas relacionada con el centro.</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13		Personal Masculino: 47</a:t>
            </a:r>
            <a:endParaRPr lang="es-SV" dirty="0" smtClean="0">
              <a:solidFill>
                <a:srgbClr val="FFFFFF"/>
              </a:solidFill>
              <a:latin typeface="Oswald" charset="0"/>
            </a:endParaRPr>
          </a:p>
        </p:txBody>
      </p:sp>
      <p:sp>
        <p:nvSpPr>
          <p:cNvPr id="5" name="Shape 229"/>
          <p:cNvSpPr txBox="1">
            <a:spLocks/>
          </p:cNvSpPr>
          <p:nvPr/>
        </p:nvSpPr>
        <p:spPr>
          <a:xfrm>
            <a:off x="467544" y="1203598"/>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Inspector </a:t>
            </a:r>
            <a:r>
              <a:rPr lang="es-SV" sz="1400" b="1" dirty="0">
                <a:solidFill>
                  <a:schemeClr val="bg1"/>
                </a:solidFill>
                <a:effectLst>
                  <a:outerShdw blurRad="38100" dist="38100" dir="2700000" algn="tl">
                    <a:srgbClr val="000000">
                      <a:alpha val="43137"/>
                    </a:srgbClr>
                  </a:outerShdw>
                </a:effectLst>
              </a:rPr>
              <a:t>Oscar Benavides. Director Centro Penal San Francisco Gotera</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71077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95536" y="555526"/>
            <a:ext cx="8352928"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DE ILOBASCO</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Preventivo, Exclusivo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32		Personal Masculino: 93</a:t>
            </a:r>
            <a:endParaRPr lang="es-SV" dirty="0" smtClean="0">
              <a:solidFill>
                <a:srgbClr val="FFFFFF"/>
              </a:solidFill>
              <a:latin typeface="Oswald" charset="0"/>
            </a:endParaRPr>
          </a:p>
        </p:txBody>
      </p:sp>
      <p:sp>
        <p:nvSpPr>
          <p:cNvPr id="5" name="Shape 229"/>
          <p:cNvSpPr txBox="1">
            <a:spLocks/>
          </p:cNvSpPr>
          <p:nvPr/>
        </p:nvSpPr>
        <p:spPr>
          <a:xfrm>
            <a:off x="467544" y="1059582"/>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Sr. </a:t>
            </a:r>
            <a:r>
              <a:rPr lang="es-SV" sz="1400" b="1" dirty="0" err="1" smtClean="0">
                <a:solidFill>
                  <a:schemeClr val="bg1"/>
                </a:solidFill>
                <a:effectLst>
                  <a:outerShdw blurRad="38100" dist="38100" dir="2700000" algn="tl">
                    <a:srgbClr val="000000">
                      <a:alpha val="43137"/>
                    </a:srgbClr>
                  </a:outerShdw>
                </a:effectLst>
              </a:rPr>
              <a:t>Giovany</a:t>
            </a:r>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Cartagena. Director Centro Penal Ilobasco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83325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95536" y="216024"/>
            <a:ext cx="8424936"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a:t>
            </a:r>
            <a:r>
              <a:rPr lang="es-SV" sz="2400" b="1" dirty="0" smtClean="0">
                <a:solidFill>
                  <a:srgbClr val="F39D03"/>
                </a:solidFill>
                <a:effectLst>
                  <a:outerShdw blurRad="38100" dist="38100" dir="2700000" algn="tl">
                    <a:srgbClr val="000000">
                      <a:alpha val="43137"/>
                    </a:srgbClr>
                  </a:outerShdw>
                </a:effectLst>
                <a:latin typeface="Oswald" charset="0"/>
              </a:rPr>
              <a:t> </a:t>
            </a:r>
            <a:r>
              <a:rPr lang="es-SV" sz="2400" b="1" dirty="0">
                <a:solidFill>
                  <a:srgbClr val="F39D03"/>
                </a:solidFill>
                <a:effectLst>
                  <a:outerShdw blurRad="38100" dist="38100" dir="2700000" algn="tl">
                    <a:srgbClr val="000000">
                      <a:alpha val="43137"/>
                    </a:srgbClr>
                  </a:outerShdw>
                </a:effectLst>
                <a:latin typeface="Oswald" charset="0"/>
              </a:rPr>
              <a:t>PARA MUJERES GRANJA DE IZALCO</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a:t>
            </a:r>
            <a:r>
              <a:rPr lang="es-SV" sz="1600" dirty="0" smtClean="0">
                <a:solidFill>
                  <a:schemeClr val="bg1"/>
                </a:solidFill>
                <a:latin typeface="Oswald" charset="0"/>
              </a:rPr>
              <a:t>corresponde: Velar </a:t>
            </a:r>
            <a:r>
              <a:rPr lang="es-SV" sz="1600" dirty="0">
                <a:solidFill>
                  <a:schemeClr val="bg1"/>
                </a:solidFill>
                <a:latin typeface="Oswald" charset="0"/>
              </a:rPr>
              <a:t>por el cumplimiento de todos los objetivos institucionales emanados </a:t>
            </a:r>
            <a:r>
              <a:rPr lang="es-SV" sz="1600" dirty="0" smtClean="0">
                <a:solidFill>
                  <a:schemeClr val="bg1"/>
                </a:solidFill>
                <a:latin typeface="Oswald" charset="0"/>
              </a:rPr>
              <a:t>por la </a:t>
            </a:r>
            <a:r>
              <a:rPr lang="es-SV" sz="1600" dirty="0">
                <a:solidFill>
                  <a:schemeClr val="bg1"/>
                </a:solidFill>
                <a:latin typeface="Oswald" charset="0"/>
              </a:rPr>
              <a:t>Dirección General de Centros Penales, así como también coordinar todas </a:t>
            </a:r>
            <a:r>
              <a:rPr lang="es-SV" sz="1600" dirty="0" smtClean="0">
                <a:solidFill>
                  <a:schemeClr val="bg1"/>
                </a:solidFill>
                <a:latin typeface="Oswald" charset="0"/>
              </a:rPr>
              <a:t>las actividades </a:t>
            </a:r>
            <a:r>
              <a:rPr lang="es-SV" sz="1600" dirty="0">
                <a:solidFill>
                  <a:schemeClr val="bg1"/>
                </a:solidFill>
                <a:latin typeface="Oswald" charset="0"/>
              </a:rPr>
              <a:t>administrativas y de vigilancia y custodia de la población </a:t>
            </a:r>
            <a:r>
              <a:rPr lang="es-SV" sz="1600" dirty="0" smtClean="0">
                <a:solidFill>
                  <a:schemeClr val="bg1"/>
                </a:solidFill>
                <a:latin typeface="Oswald" charset="0"/>
              </a:rPr>
              <a:t>interna; y </a:t>
            </a:r>
            <a:r>
              <a:rPr lang="es-SV" sz="1600" dirty="0">
                <a:solidFill>
                  <a:schemeClr val="bg1"/>
                </a:solidFill>
                <a:latin typeface="Oswald" charset="0"/>
              </a:rPr>
              <a:t>dar fiel cumplimiento a la normativa penitenciaria</a:t>
            </a:r>
            <a:r>
              <a:rPr lang="es-SV" sz="1600" dirty="0" smtClean="0">
                <a:solidFill>
                  <a:schemeClr val="bg1"/>
                </a:solidFill>
                <a:latin typeface="Oswald" charset="0"/>
              </a:rPr>
              <a:t>.</a:t>
            </a:r>
          </a:p>
          <a:p>
            <a:pPr algn="just"/>
            <a:endParaRPr lang="es-SV" sz="1600" dirty="0">
              <a:solidFill>
                <a:schemeClr val="bg1"/>
              </a:solidFill>
              <a:latin typeface="Oswald" charset="0"/>
            </a:endParaRPr>
          </a:p>
          <a:p>
            <a:pPr algn="just"/>
            <a:r>
              <a:rPr lang="es-SV" sz="16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r>
              <a:rPr lang="es-SV" sz="1600" dirty="0" smtClean="0">
                <a:solidFill>
                  <a:schemeClr val="bg1"/>
                </a:solidFill>
                <a:latin typeface="Oswald" charset="0"/>
              </a:rPr>
              <a:t>.</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Así mismo se encuentra también en sus instalaciones la Granja Penitenciaria Izalco (Unidad Independiente).</a:t>
            </a:r>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43		Personal Masculino: 14</a:t>
            </a:r>
            <a:endParaRPr lang="es-SV" sz="1600" dirty="0" smtClean="0">
              <a:solidFill>
                <a:srgbClr val="FFFFFF"/>
              </a:solidFill>
              <a:latin typeface="Oswald" charset="0"/>
            </a:endParaRPr>
          </a:p>
        </p:txBody>
      </p:sp>
      <p:sp>
        <p:nvSpPr>
          <p:cNvPr id="5" name="Shape 229"/>
          <p:cNvSpPr txBox="1">
            <a:spLocks/>
          </p:cNvSpPr>
          <p:nvPr/>
        </p:nvSpPr>
        <p:spPr>
          <a:xfrm>
            <a:off x="0" y="1131590"/>
            <a:ext cx="91440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Sr</a:t>
            </a:r>
            <a:r>
              <a:rPr lang="es-SV" sz="1400" b="1" dirty="0">
                <a:solidFill>
                  <a:schemeClr val="bg1"/>
                </a:solidFill>
                <a:effectLst>
                  <a:outerShdw blurRad="38100" dist="38100" dir="2700000" algn="tl">
                    <a:srgbClr val="000000">
                      <a:alpha val="43137"/>
                    </a:srgbClr>
                  </a:outerShdw>
                </a:effectLst>
              </a:rPr>
              <a:t>. Oscar Dagoberto Menéndez Artero. </a:t>
            </a:r>
            <a:endParaRPr lang="es-SV" sz="1400" b="1" dirty="0" smtClean="0">
              <a:solidFill>
                <a:schemeClr val="bg1"/>
              </a:solidFill>
              <a:effectLst>
                <a:outerShdw blurRad="38100" dist="38100" dir="2700000" algn="tl">
                  <a:srgbClr val="000000">
                    <a:alpha val="43137"/>
                  </a:srgbClr>
                </a:outerShdw>
              </a:effectLst>
            </a:endParaRPr>
          </a:p>
          <a:p>
            <a:pPr>
              <a:buNone/>
            </a:pPr>
            <a:r>
              <a:rPr lang="es-SV" sz="1400" b="1" dirty="0" smtClean="0">
                <a:solidFill>
                  <a:schemeClr val="bg1"/>
                </a:solidFill>
                <a:effectLst>
                  <a:outerShdw blurRad="38100" dist="38100" dir="2700000" algn="tl">
                    <a:srgbClr val="000000">
                      <a:alpha val="43137"/>
                    </a:srgbClr>
                  </a:outerShdw>
                </a:effectLst>
              </a:rPr>
              <a:t>Director </a:t>
            </a:r>
            <a:r>
              <a:rPr lang="es-SV" sz="1400" b="1" dirty="0">
                <a:solidFill>
                  <a:schemeClr val="bg1"/>
                </a:solidFill>
                <a:effectLst>
                  <a:outerShdw blurRad="38100" dist="38100" dir="2700000" algn="tl">
                    <a:srgbClr val="000000">
                      <a:alpha val="43137"/>
                    </a:srgbClr>
                  </a:outerShdw>
                </a:effectLst>
              </a:rPr>
              <a:t>Centro Penitenciario para Mujeres Granja </a:t>
            </a:r>
            <a:r>
              <a:rPr lang="es-SV" sz="1400" b="1" dirty="0" smtClean="0">
                <a:solidFill>
                  <a:schemeClr val="bg1"/>
                </a:solidFill>
                <a:effectLst>
                  <a:outerShdw blurRad="38100" dist="38100" dir="2700000" algn="tl">
                    <a:srgbClr val="000000">
                      <a:alpha val="43137"/>
                    </a:srgbClr>
                  </a:outerShdw>
                </a:effectLst>
              </a:rPr>
              <a:t>Izalco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02657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251520" y="216024"/>
            <a:ext cx="864096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CENTROS ABIERTOS.</a:t>
            </a: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600" dirty="0">
                <a:solidFill>
                  <a:schemeClr val="bg1"/>
                </a:solidFill>
                <a:latin typeface="Oswald" charset="0"/>
              </a:rPr>
              <a:t>Le </a:t>
            </a:r>
            <a:r>
              <a:rPr lang="es-SV" sz="1600" dirty="0" smtClean="0">
                <a:solidFill>
                  <a:schemeClr val="bg1"/>
                </a:solidFill>
                <a:latin typeface="Oswald" charset="0"/>
              </a:rPr>
              <a:t>corresponde: Velar </a:t>
            </a:r>
            <a:r>
              <a:rPr lang="es-SV" sz="1600" dirty="0">
                <a:solidFill>
                  <a:schemeClr val="bg1"/>
                </a:solidFill>
                <a:latin typeface="Oswald" charset="0"/>
              </a:rPr>
              <a:t>por el cumplimiento de todos los objetivos institucionales emanados </a:t>
            </a:r>
            <a:r>
              <a:rPr lang="es-SV" sz="1600" dirty="0" smtClean="0">
                <a:solidFill>
                  <a:schemeClr val="bg1"/>
                </a:solidFill>
                <a:latin typeface="Oswald" charset="0"/>
              </a:rPr>
              <a:t>por la </a:t>
            </a:r>
            <a:r>
              <a:rPr lang="es-SV" sz="1600" dirty="0">
                <a:solidFill>
                  <a:schemeClr val="bg1"/>
                </a:solidFill>
                <a:latin typeface="Oswald" charset="0"/>
              </a:rPr>
              <a:t>Dirección General de Centros Penales, así como también coordinar todas </a:t>
            </a:r>
            <a:r>
              <a:rPr lang="es-SV" sz="1600" dirty="0" smtClean="0">
                <a:solidFill>
                  <a:schemeClr val="bg1"/>
                </a:solidFill>
                <a:latin typeface="Oswald" charset="0"/>
              </a:rPr>
              <a:t>las actividades </a:t>
            </a:r>
            <a:r>
              <a:rPr lang="es-SV" sz="1600" dirty="0">
                <a:solidFill>
                  <a:schemeClr val="bg1"/>
                </a:solidFill>
                <a:latin typeface="Oswald" charset="0"/>
              </a:rPr>
              <a:t>administrativas y de vigilancia y custodia de la población </a:t>
            </a:r>
            <a:r>
              <a:rPr lang="es-SV" sz="1600" dirty="0" smtClean="0">
                <a:solidFill>
                  <a:schemeClr val="bg1"/>
                </a:solidFill>
                <a:latin typeface="Oswald" charset="0"/>
              </a:rPr>
              <a:t>interna; y </a:t>
            </a:r>
            <a:r>
              <a:rPr lang="es-SV" sz="1600" dirty="0">
                <a:solidFill>
                  <a:schemeClr val="bg1"/>
                </a:solidFill>
                <a:latin typeface="Oswald" charset="0"/>
              </a:rPr>
              <a:t>dar fiel cumplimiento a la normativa penitenciaria</a:t>
            </a:r>
            <a:r>
              <a:rPr lang="es-SV" sz="1600" dirty="0" smtClean="0">
                <a:solidFill>
                  <a:schemeClr val="bg1"/>
                </a:solidFill>
                <a:latin typeface="Oswald" charset="0"/>
              </a:rPr>
              <a:t>.</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Estos Centros están destinados </a:t>
            </a:r>
            <a:r>
              <a:rPr lang="es-SV" sz="1600" dirty="0">
                <a:solidFill>
                  <a:schemeClr val="bg1"/>
                </a:solidFill>
                <a:latin typeface="Oswald" charset="0"/>
              </a:rPr>
              <a:t>destinados Centros Abiertos: Para los internos que han avanzado a las fases de Centros </a:t>
            </a:r>
            <a:r>
              <a:rPr lang="es-SV" sz="1600" dirty="0" smtClean="0">
                <a:solidFill>
                  <a:schemeClr val="bg1"/>
                </a:solidFill>
                <a:latin typeface="Oswald" charset="0"/>
              </a:rPr>
              <a:t>Abierto </a:t>
            </a:r>
            <a:r>
              <a:rPr lang="es-SV" sz="1600" dirty="0">
                <a:solidFill>
                  <a:schemeClr val="bg1"/>
                </a:solidFill>
                <a:latin typeface="Oswald" charset="0"/>
              </a:rPr>
              <a:t>confianza y de </a:t>
            </a:r>
            <a:r>
              <a:rPr lang="es-SV" sz="1600" dirty="0" smtClean="0">
                <a:solidFill>
                  <a:schemeClr val="bg1"/>
                </a:solidFill>
                <a:latin typeface="Oswald" charset="0"/>
              </a:rPr>
              <a:t>semi libertad </a:t>
            </a:r>
            <a:r>
              <a:rPr lang="es-SV" sz="1600" dirty="0">
                <a:solidFill>
                  <a:schemeClr val="bg1"/>
                </a:solidFill>
                <a:latin typeface="Oswald" charset="0"/>
              </a:rPr>
              <a:t>del Régimen </a:t>
            </a:r>
            <a:r>
              <a:rPr lang="es-SV" sz="1600" dirty="0" smtClean="0">
                <a:solidFill>
                  <a:schemeClr val="bg1"/>
                </a:solidFill>
                <a:latin typeface="Oswald" charset="0"/>
              </a:rPr>
              <a:t>Penitenciario.</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Existen dos de estos Centros Uno ubicado al Interior de Centro Preventivo y de Cumplimiento de Penas la Esperanza, conocido como Centro Abierto Hombres y el otro </a:t>
            </a:r>
            <a:r>
              <a:rPr lang="es-SV" sz="1600" dirty="0">
                <a:solidFill>
                  <a:schemeClr val="bg1"/>
                </a:solidFill>
                <a:latin typeface="Oswald" charset="0"/>
              </a:rPr>
              <a:t>en Residencial Santa Teresa, quince avenida norte, polígono c-3, N°3, Ciudad Merliot, Santa Tecla, </a:t>
            </a:r>
            <a:r>
              <a:rPr lang="es-SV" sz="1600" dirty="0" smtClean="0">
                <a:solidFill>
                  <a:schemeClr val="bg1"/>
                </a:solidFill>
                <a:latin typeface="Oswald" charset="0"/>
              </a:rPr>
              <a:t>conocido como Centro Abierto Mujeres.</a:t>
            </a:r>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8		Personal Masculino: 6</a:t>
            </a: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467544" y="843558"/>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Licda. </a:t>
            </a:r>
            <a:r>
              <a:rPr lang="es-SV" sz="1400" b="1" dirty="0">
                <a:solidFill>
                  <a:schemeClr val="bg1"/>
                </a:solidFill>
                <a:effectLst>
                  <a:outerShdw blurRad="38100" dist="38100" dir="2700000" algn="tl">
                    <a:srgbClr val="000000">
                      <a:alpha val="43137"/>
                    </a:srgbClr>
                  </a:outerShdw>
                </a:effectLst>
              </a:rPr>
              <a:t>Ruth Dalila Ponce Miranda. Directora de Centros Abiertos</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06224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GRANJA PENITENCIARIA SANTA ANA</a:t>
            </a:r>
            <a:r>
              <a:rPr lang="es-SV" sz="2400" b="1" dirty="0">
                <a:solidFill>
                  <a:srgbClr val="F39D03"/>
                </a:solidFill>
                <a:effectLst>
                  <a:outerShdw blurRad="38100" dist="38100" dir="2700000" algn="tl">
                    <a:srgbClr val="000000">
                      <a:alpha val="43137"/>
                    </a:srgbClr>
                  </a:outerShdw>
                </a:effectLst>
                <a:latin typeface="Oswald" charset="0"/>
              </a:rPr>
              <a:t> </a:t>
            </a:r>
            <a:r>
              <a:rPr lang="es-SV" sz="2400" b="1" dirty="0" smtClean="0">
                <a:solidFill>
                  <a:srgbClr val="F39D03"/>
                </a:solidFill>
                <a:effectLst>
                  <a:outerShdw blurRad="38100" dist="38100" dir="2700000" algn="tl">
                    <a:srgbClr val="000000">
                      <a:alpha val="43137"/>
                    </a:srgbClr>
                  </a:outerShdw>
                </a:effectLst>
                <a:latin typeface="Oswald" charset="0"/>
              </a:rPr>
              <a:t>(UNIDADES DEPENDIENTES</a:t>
            </a:r>
            <a:r>
              <a:rPr lang="es-SV" sz="2400" b="1" dirty="0" smtClean="0">
                <a:solidFill>
                  <a:srgbClr val="F39D03"/>
                </a:solidFill>
                <a:effectLst>
                  <a:outerShdw blurRad="38100" dist="38100" dir="2700000" algn="tl">
                    <a:srgbClr val="000000">
                      <a:alpha val="43137"/>
                    </a:srgbClr>
                  </a:outerShdw>
                </a:effectLst>
                <a:latin typeface="Oswald" charset="0"/>
              </a:rPr>
              <a:t>)</a:t>
            </a: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Las Granjas Penitenciarias amplían el programa de trabajo penitenciario. </a:t>
            </a:r>
            <a:r>
              <a:rPr lang="es-SV" sz="1600" dirty="0" smtClean="0">
                <a:solidFill>
                  <a:schemeClr val="bg1"/>
                </a:solidFill>
                <a:latin typeface="Oswald" charset="0"/>
              </a:rPr>
              <a:t>Comprenden edificios </a:t>
            </a:r>
            <a:r>
              <a:rPr lang="es-SV" sz="1600" dirty="0">
                <a:solidFill>
                  <a:schemeClr val="bg1"/>
                </a:solidFill>
                <a:latin typeface="Oswald" charset="0"/>
              </a:rPr>
              <a:t>y espacios aptos para prevenir y </a:t>
            </a:r>
            <a:r>
              <a:rPr lang="es-SV" sz="1600" dirty="0" smtClean="0">
                <a:solidFill>
                  <a:schemeClr val="bg1"/>
                </a:solidFill>
                <a:latin typeface="Oswald" charset="0"/>
              </a:rPr>
              <a:t>re-socializar </a:t>
            </a:r>
            <a:r>
              <a:rPr lang="es-SV" sz="1600" dirty="0">
                <a:solidFill>
                  <a:schemeClr val="bg1"/>
                </a:solidFill>
                <a:latin typeface="Oswald" charset="0"/>
              </a:rPr>
              <a:t>a la población privada de libertad, </a:t>
            </a:r>
            <a:r>
              <a:rPr lang="es-SV" sz="1600" dirty="0" smtClean="0">
                <a:solidFill>
                  <a:schemeClr val="bg1"/>
                </a:solidFill>
                <a:latin typeface="Oswald" charset="0"/>
              </a:rPr>
              <a:t>por lo </a:t>
            </a:r>
            <a:r>
              <a:rPr lang="es-SV" sz="1600" dirty="0">
                <a:solidFill>
                  <a:schemeClr val="bg1"/>
                </a:solidFill>
                <a:latin typeface="Oswald" charset="0"/>
              </a:rPr>
              <a:t>tanto se debe minimizar el uso de barreras físicas y extrema </a:t>
            </a:r>
            <a:r>
              <a:rPr lang="es-SV" sz="1600" dirty="0" smtClean="0">
                <a:solidFill>
                  <a:schemeClr val="bg1"/>
                </a:solidFill>
                <a:latin typeface="Oswald" charset="0"/>
              </a:rPr>
              <a:t>seguridad.</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El </a:t>
            </a:r>
            <a:r>
              <a:rPr lang="es-SV" sz="1600" dirty="0">
                <a:solidFill>
                  <a:schemeClr val="bg1"/>
                </a:solidFill>
                <a:latin typeface="Oswald" charset="0"/>
              </a:rPr>
              <a:t>objetivo principal de este tipo de infraestructura es la rehabilitación, el acercamiento al medio</a:t>
            </a:r>
          </a:p>
          <a:p>
            <a:pPr algn="just"/>
            <a:r>
              <a:rPr lang="es-SV" sz="1600" dirty="0">
                <a:solidFill>
                  <a:schemeClr val="bg1"/>
                </a:solidFill>
                <a:latin typeface="Oswald" charset="0"/>
              </a:rPr>
              <a:t>social y l</a:t>
            </a:r>
            <a:r>
              <a:rPr lang="es-SV" sz="1600" dirty="0" smtClean="0">
                <a:solidFill>
                  <a:schemeClr val="bg1"/>
                </a:solidFill>
                <a:latin typeface="Oswald" charset="0"/>
              </a:rPr>
              <a:t>a </a:t>
            </a:r>
            <a:r>
              <a:rPr lang="es-SV" sz="1600" dirty="0">
                <a:solidFill>
                  <a:schemeClr val="bg1"/>
                </a:solidFill>
                <a:latin typeface="Oswald" charset="0"/>
              </a:rPr>
              <a:t>auto sostenibilidad de las instalaciones, lo cual se pretende lograr mediante el cultivo</a:t>
            </a:r>
          </a:p>
          <a:p>
            <a:pPr algn="just"/>
            <a:r>
              <a:rPr lang="es-SV" sz="1600" dirty="0">
                <a:solidFill>
                  <a:schemeClr val="bg1"/>
                </a:solidFill>
                <a:latin typeface="Oswald" charset="0"/>
              </a:rPr>
              <a:t>de cereales, vegetales, crianza de aves, porcinos, peces, entre otros, así como actividades</a:t>
            </a:r>
          </a:p>
          <a:p>
            <a:pPr algn="just"/>
            <a:r>
              <a:rPr lang="es-SV" sz="1600" dirty="0">
                <a:solidFill>
                  <a:schemeClr val="bg1"/>
                </a:solidFill>
                <a:latin typeface="Oswald" charset="0"/>
              </a:rPr>
              <a:t>industriales según lo permita la infraestructura de las </a:t>
            </a:r>
            <a:r>
              <a:rPr lang="es-SV" sz="1600" dirty="0" smtClean="0">
                <a:solidFill>
                  <a:schemeClr val="bg1"/>
                </a:solidFill>
                <a:latin typeface="Oswald" charset="0"/>
              </a:rPr>
              <a:t>granjas.</a:t>
            </a:r>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5		Personal Masculino: 19</a:t>
            </a:r>
          </a:p>
          <a:p>
            <a:pPr marL="285750" lvl="0" indent="-285750" algn="ctr">
              <a:buFont typeface="Wingdings" pitchFamily="2" charset="2"/>
              <a:buChar char="q"/>
            </a:pP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07504" y="1131590"/>
            <a:ext cx="8928992"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smtClean="0">
                <a:solidFill>
                  <a:schemeClr val="bg1"/>
                </a:solidFill>
                <a:effectLst>
                  <a:outerShdw blurRad="38100" dist="38100" dir="2700000" algn="tl">
                    <a:srgbClr val="000000">
                      <a:alpha val="43137"/>
                    </a:srgbClr>
                  </a:outerShdw>
                </a:effectLst>
              </a:rPr>
              <a:t>Responsable: Ing. Oscar </a:t>
            </a:r>
            <a:r>
              <a:rPr lang="es-SV" sz="1400" b="1" dirty="0">
                <a:solidFill>
                  <a:schemeClr val="bg1"/>
                </a:solidFill>
                <a:effectLst>
                  <a:outerShdw blurRad="38100" dist="38100" dir="2700000" algn="tl">
                    <a:srgbClr val="000000">
                      <a:alpha val="43137"/>
                    </a:srgbClr>
                  </a:outerShdw>
                </a:effectLst>
              </a:rPr>
              <a:t>Antonio Magaña Flores. Director de Granja Penitenciaria para Hombres Santa Ana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59287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5" name="Shape 157"/>
          <p:cNvSpPr txBox="1">
            <a:spLocks/>
          </p:cNvSpPr>
          <p:nvPr/>
        </p:nvSpPr>
        <p:spPr>
          <a:xfrm>
            <a:off x="323528" y="123478"/>
            <a:ext cx="8640960" cy="792088"/>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3600" dirty="0" smtClean="0">
                <a:effectLst>
                  <a:outerShdw blurRad="38100" dist="38100" dir="2700000" algn="tl">
                    <a:srgbClr val="000000">
                      <a:alpha val="43137"/>
                    </a:srgbClr>
                  </a:outerShdw>
                </a:effectLst>
              </a:rPr>
              <a:t>CONCLUSION</a:t>
            </a:r>
            <a:endParaRPr lang="es-SV" sz="3600" dirty="0">
              <a:effectLst>
                <a:outerShdw blurRad="38100" dist="38100" dir="2700000" algn="tl">
                  <a:srgbClr val="000000">
                    <a:alpha val="43137"/>
                  </a:srgbClr>
                </a:outerShdw>
              </a:effectLst>
            </a:endParaRPr>
          </a:p>
        </p:txBody>
      </p:sp>
      <p:sp>
        <p:nvSpPr>
          <p:cNvPr id="8" name="Shape 329"/>
          <p:cNvSpPr/>
          <p:nvPr/>
        </p:nvSpPr>
        <p:spPr>
          <a:xfrm>
            <a:off x="3347864" y="849474"/>
            <a:ext cx="5338228" cy="4098539"/>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9900"/>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330"/>
          <p:cNvSpPr/>
          <p:nvPr/>
        </p:nvSpPr>
        <p:spPr>
          <a:xfrm>
            <a:off x="3635896" y="1131589"/>
            <a:ext cx="4752528" cy="2952329"/>
          </a:xfrm>
          <a:prstGeom prst="rect">
            <a:avLst/>
          </a:prstGeom>
          <a:noFill/>
          <a:ln>
            <a:noFill/>
          </a:ln>
        </p:spPr>
        <p:txBody>
          <a:bodyPr lIns="91425" tIns="91425" rIns="91425" bIns="91425" anchor="ctr" anchorCtr="0">
            <a:noAutofit/>
          </a:bodyPr>
          <a:lstStyle/>
          <a:p>
            <a:pPr lvl="0" algn="just"/>
            <a:r>
              <a:rPr lang="es-ES" sz="1600" dirty="0" smtClean="0">
                <a:solidFill>
                  <a:srgbClr val="FFFFFF"/>
                </a:solidFill>
                <a:latin typeface="Roboto Condensed"/>
                <a:ea typeface="Roboto Condensed"/>
                <a:cs typeface="Roboto Condensed"/>
                <a:sym typeface="Roboto Condensed"/>
              </a:rPr>
              <a:t>Es de esta forma que se detalla la Estructura Organizativa de la Dirección General de Centros Penales, para cualquier duda o consulta se sugiere verificar también el Manual de Organizaciones y Funciones, en el portal de transparencia de esta institución, donde puede también interponer una solicitud de información. En el siguiente enlace puede acceder al portal de transparencia de la </a:t>
            </a:r>
            <a:r>
              <a:rPr lang="es-ES" sz="1600" dirty="0">
                <a:solidFill>
                  <a:srgbClr val="FFFFFF"/>
                </a:solidFill>
                <a:latin typeface="Roboto Condensed"/>
                <a:ea typeface="Roboto Condensed"/>
                <a:cs typeface="Roboto Condensed"/>
                <a:sym typeface="Roboto Condensed"/>
              </a:rPr>
              <a:t>DGCP</a:t>
            </a:r>
            <a:r>
              <a:rPr lang="es-ES" sz="1600" dirty="0" smtClean="0">
                <a:solidFill>
                  <a:srgbClr val="FFFFFF"/>
                </a:solidFill>
                <a:latin typeface="Roboto Condensed"/>
                <a:ea typeface="Roboto Condensed"/>
                <a:cs typeface="Roboto Condensed"/>
                <a:sym typeface="Roboto Condensed"/>
              </a:rPr>
              <a:t>.</a:t>
            </a:r>
          </a:p>
          <a:p>
            <a:pPr lvl="0" algn="just"/>
            <a:endParaRPr lang="es-ES" sz="1600" dirty="0" smtClean="0">
              <a:solidFill>
                <a:srgbClr val="FFFFFF"/>
              </a:solidFill>
              <a:latin typeface="Roboto Condensed"/>
              <a:ea typeface="Roboto Condensed"/>
              <a:cs typeface="Roboto Condensed"/>
              <a:sym typeface="Roboto Condensed"/>
            </a:endParaRPr>
          </a:p>
          <a:p>
            <a:pPr lvl="0" algn="ctr"/>
            <a:r>
              <a:rPr lang="es-ES" sz="1600" dirty="0" smtClean="0">
                <a:solidFill>
                  <a:srgbClr val="FFFFFF"/>
                </a:solidFill>
                <a:effectLst>
                  <a:glow rad="88900">
                    <a:schemeClr val="bg1">
                      <a:alpha val="40000"/>
                    </a:schemeClr>
                  </a:glow>
                </a:effectLst>
                <a:latin typeface="Roboto Condensed"/>
                <a:ea typeface="Roboto Condensed"/>
                <a:cs typeface="Roboto Condensed"/>
                <a:sym typeface="Roboto Condensed"/>
                <a:hlinkClick r:id="rId3"/>
              </a:rPr>
              <a:t>http</a:t>
            </a:r>
            <a:r>
              <a:rPr lang="es-ES" sz="1600" dirty="0">
                <a:solidFill>
                  <a:srgbClr val="FFFFFF"/>
                </a:solidFill>
                <a:effectLst>
                  <a:glow rad="88900">
                    <a:schemeClr val="bg1">
                      <a:alpha val="40000"/>
                    </a:schemeClr>
                  </a:glow>
                </a:effectLst>
                <a:latin typeface="Roboto Condensed"/>
                <a:ea typeface="Roboto Condensed"/>
                <a:cs typeface="Roboto Condensed"/>
                <a:sym typeface="Roboto Condensed"/>
                <a:hlinkClick r:id="rId3"/>
              </a:rPr>
              <a:t>://</a:t>
            </a:r>
            <a:r>
              <a:rPr lang="es-ES" sz="1600" dirty="0" smtClean="0">
                <a:solidFill>
                  <a:srgbClr val="FFFFFF"/>
                </a:solidFill>
                <a:effectLst>
                  <a:glow rad="88900">
                    <a:schemeClr val="bg1">
                      <a:alpha val="40000"/>
                    </a:schemeClr>
                  </a:glow>
                </a:effectLst>
                <a:latin typeface="Roboto Condensed"/>
                <a:ea typeface="Roboto Condensed"/>
                <a:cs typeface="Roboto Condensed"/>
                <a:sym typeface="Roboto Condensed"/>
                <a:hlinkClick r:id="rId3"/>
              </a:rPr>
              <a:t>www.transparencia.gob.sv/institutions/dgcp</a:t>
            </a:r>
            <a:endParaRPr lang="es-ES" sz="1600" dirty="0">
              <a:solidFill>
                <a:srgbClr val="FFFFFF"/>
              </a:solidFill>
              <a:latin typeface="Roboto Condensed"/>
              <a:ea typeface="Roboto Condensed"/>
              <a:cs typeface="Roboto Condensed"/>
              <a:sym typeface="Roboto Condensed"/>
            </a:endParaRPr>
          </a:p>
        </p:txBody>
      </p:sp>
      <p:sp>
        <p:nvSpPr>
          <p:cNvPr id="10" name="Shape 331"/>
          <p:cNvSpPr txBox="1">
            <a:spLocks/>
          </p:cNvSpPr>
          <p:nvPr/>
        </p:nvSpPr>
        <p:spPr>
          <a:xfrm>
            <a:off x="432048" y="1681918"/>
            <a:ext cx="2771800" cy="168191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4BB5D9"/>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1pPr>
            <a:lvl2pPr marR="0" lvl="1" algn="l" rtl="0">
              <a:lnSpc>
                <a:spcPct val="100000"/>
              </a:lnSpc>
              <a:spcBef>
                <a:spcPts val="480"/>
              </a:spcBef>
              <a:spcAft>
                <a:spcPts val="0"/>
              </a:spcAft>
              <a:buClr>
                <a:srgbClr val="4BB5D9"/>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2pPr>
            <a:lvl3pPr marR="0" lvl="2" algn="l" rtl="0">
              <a:lnSpc>
                <a:spcPct val="100000"/>
              </a:lnSpc>
              <a:spcBef>
                <a:spcPts val="48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3pPr>
            <a:lvl4pPr marR="0" lvl="3" algn="l" rtl="0">
              <a:lnSpc>
                <a:spcPct val="100000"/>
              </a:lnSpc>
              <a:spcBef>
                <a:spcPts val="36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4pPr>
            <a:lvl5pPr marR="0" lvl="4" algn="l" rtl="0">
              <a:lnSpc>
                <a:spcPct val="100000"/>
              </a:lnSpc>
              <a:spcBef>
                <a:spcPts val="36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5pPr>
            <a:lvl6pPr marR="0" lvl="5" algn="l" rtl="0">
              <a:lnSpc>
                <a:spcPct val="100000"/>
              </a:lnSpc>
              <a:spcBef>
                <a:spcPts val="36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6pPr>
            <a:lvl7pPr marR="0" lvl="6" algn="l" rtl="0">
              <a:lnSpc>
                <a:spcPct val="100000"/>
              </a:lnSpc>
              <a:spcBef>
                <a:spcPts val="360"/>
              </a:spcBef>
              <a:spcAft>
                <a:spcPts val="0"/>
              </a:spcAft>
              <a:buClr>
                <a:srgbClr val="607896"/>
              </a:buClr>
              <a:buSzPct val="100000"/>
              <a:buFont typeface="Roboto Condensed"/>
              <a:buNone/>
              <a:defRPr sz="2000" b="0" i="0" u="none" strike="noStrike" cap="none">
                <a:solidFill>
                  <a:srgbClr val="607896"/>
                </a:solidFill>
                <a:latin typeface="Roboto Condensed"/>
                <a:ea typeface="Roboto Condensed"/>
                <a:cs typeface="Roboto Condensed"/>
                <a:sym typeface="Roboto Condensed"/>
              </a:defRPr>
            </a:lvl7pPr>
            <a:lvl8pPr marR="0" lvl="7" algn="l" rtl="0">
              <a:lnSpc>
                <a:spcPct val="100000"/>
              </a:lnSpc>
              <a:spcBef>
                <a:spcPts val="360"/>
              </a:spcBef>
              <a:spcAft>
                <a:spcPts val="0"/>
              </a:spcAft>
              <a:buClr>
                <a:srgbClr val="607896"/>
              </a:buClr>
              <a:buSzPct val="100000"/>
              <a:buFont typeface="Roboto Condensed"/>
              <a:buNone/>
              <a:defRPr sz="2000" b="0" i="0" u="none" strike="noStrike" cap="none">
                <a:solidFill>
                  <a:srgbClr val="607896"/>
                </a:solidFill>
                <a:latin typeface="Roboto Condensed"/>
                <a:ea typeface="Roboto Condensed"/>
                <a:cs typeface="Roboto Condensed"/>
                <a:sym typeface="Roboto Condensed"/>
              </a:defRPr>
            </a:lvl8pPr>
            <a:lvl9pPr marR="0" lvl="8" algn="l" rtl="0">
              <a:lnSpc>
                <a:spcPct val="100000"/>
              </a:lnSpc>
              <a:spcBef>
                <a:spcPts val="360"/>
              </a:spcBef>
              <a:spcAft>
                <a:spcPts val="0"/>
              </a:spcAft>
              <a:buClr>
                <a:srgbClr val="607896"/>
              </a:buClr>
              <a:buSzPct val="100000"/>
              <a:buFont typeface="Roboto Condensed"/>
              <a:buNone/>
              <a:defRPr sz="2000" b="0" i="0" u="none" strike="noStrike" cap="none">
                <a:solidFill>
                  <a:srgbClr val="607896"/>
                </a:solidFill>
                <a:latin typeface="Roboto Condensed"/>
                <a:ea typeface="Roboto Condensed"/>
                <a:cs typeface="Roboto Condensed"/>
                <a:sym typeface="Roboto Condensed"/>
              </a:defRPr>
            </a:lvl9pPr>
          </a:lstStyle>
          <a:p>
            <a:pPr>
              <a:spcBef>
                <a:spcPts val="0"/>
              </a:spcBef>
              <a:buFont typeface="Roboto Condensed"/>
              <a:buNone/>
            </a:pPr>
            <a:r>
              <a:rPr lang="es-SV" sz="4800" dirty="0" smtClean="0">
                <a:solidFill>
                  <a:srgbClr val="3796BF"/>
                </a:solidFill>
                <a:effectLst>
                  <a:glow rad="101600">
                    <a:schemeClr val="bg1">
                      <a:alpha val="40000"/>
                    </a:schemeClr>
                  </a:glow>
                </a:effectLst>
                <a:latin typeface="Oswald"/>
                <a:ea typeface="Oswald"/>
                <a:cs typeface="Oswald"/>
                <a:sym typeface="Oswald"/>
              </a:rPr>
              <a:t>En</a:t>
            </a:r>
            <a:r>
              <a:rPr lang="en" sz="4800" dirty="0" smtClean="0">
                <a:solidFill>
                  <a:srgbClr val="3796BF"/>
                </a:solidFill>
                <a:effectLst>
                  <a:glow rad="101600">
                    <a:schemeClr val="bg1">
                      <a:alpha val="40000"/>
                    </a:schemeClr>
                  </a:glow>
                </a:effectLst>
                <a:latin typeface="Oswald"/>
                <a:ea typeface="Oswald"/>
                <a:cs typeface="Oswald"/>
                <a:sym typeface="Oswald"/>
              </a:rPr>
              <a:t> conclusión:</a:t>
            </a:r>
            <a:endParaRPr lang="en" sz="4800" dirty="0">
              <a:solidFill>
                <a:srgbClr val="FFFFFF"/>
              </a:solidFill>
              <a:effectLst>
                <a:glow rad="101600">
                  <a:schemeClr val="bg1">
                    <a:alpha val="40000"/>
                  </a:schemeClr>
                </a:glow>
              </a:effectLst>
              <a:latin typeface="Oswald"/>
              <a:ea typeface="Oswald"/>
              <a:cs typeface="Oswald"/>
              <a:sym typeface="Oswald"/>
            </a:endParaRPr>
          </a:p>
        </p:txBody>
      </p:sp>
    </p:spTree>
    <p:extLst>
      <p:ext uri="{BB962C8B-B14F-4D97-AF65-F5344CB8AC3E}">
        <p14:creationId xmlns:p14="http://schemas.microsoft.com/office/powerpoint/2010/main" val="3014817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3" name="2 Rectángulo"/>
          <p:cNvSpPr/>
          <p:nvPr/>
        </p:nvSpPr>
        <p:spPr>
          <a:xfrm>
            <a:off x="2627784" y="1923678"/>
            <a:ext cx="817137"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9" name="Shape 330"/>
          <p:cNvSpPr/>
          <p:nvPr/>
        </p:nvSpPr>
        <p:spPr>
          <a:xfrm>
            <a:off x="539551" y="339502"/>
            <a:ext cx="8096991" cy="417646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buFont typeface="Wingdings" pitchFamily="2" charset="2"/>
              <a:buChar char="q"/>
            </a:pPr>
            <a:r>
              <a:rPr lang="es-SV" sz="2400" b="1" dirty="0" smtClean="0">
                <a:solidFill>
                  <a:schemeClr val="accent1">
                    <a:lumMod val="75000"/>
                  </a:schemeClr>
                </a:solidFill>
                <a:latin typeface="Oswald" charset="0"/>
              </a:rPr>
              <a:t>CENTRO DE ANALISIS E INFORMACION PENITENCIARIA. </a:t>
            </a:r>
          </a:p>
          <a:p>
            <a:pPr lvl="0"/>
            <a:endParaRPr lang="es-SV" sz="2400" dirty="0" smtClean="0">
              <a:solidFill>
                <a:schemeClr val="accent1">
                  <a:lumMod val="75000"/>
                </a:schemeClr>
              </a:solidFill>
              <a:latin typeface="Oswald" charset="0"/>
            </a:endParaRPr>
          </a:p>
          <a:p>
            <a:pPr lvl="0"/>
            <a:r>
              <a:rPr lang="es-SV" sz="2400" dirty="0" smtClean="0">
                <a:solidFill>
                  <a:schemeClr val="accent1">
                    <a:lumMod val="75000"/>
                  </a:schemeClr>
                </a:solidFill>
                <a:latin typeface="Oswald" charset="0"/>
              </a:rPr>
              <a:t>Le corresponde:</a:t>
            </a:r>
          </a:p>
          <a:p>
            <a:pPr lvl="0" algn="just"/>
            <a:endParaRPr lang="es-SV" sz="2400" dirty="0">
              <a:solidFill>
                <a:schemeClr val="accent1">
                  <a:lumMod val="75000"/>
                </a:schemeClr>
              </a:solidFill>
              <a:latin typeface="Oswald" charset="0"/>
            </a:endParaRPr>
          </a:p>
          <a:p>
            <a:pPr lvl="0" algn="just"/>
            <a:r>
              <a:rPr lang="es-SV" sz="2400" dirty="0" smtClean="0">
                <a:solidFill>
                  <a:schemeClr val="accent1">
                    <a:lumMod val="75000"/>
                  </a:schemeClr>
                </a:solidFill>
                <a:latin typeface="Oswald" charset="0"/>
              </a:rPr>
              <a:t>Es </a:t>
            </a:r>
            <a:r>
              <a:rPr lang="es-SV" sz="2400" dirty="0">
                <a:solidFill>
                  <a:schemeClr val="accent1">
                    <a:lumMod val="75000"/>
                  </a:schemeClr>
                </a:solidFill>
                <a:latin typeface="Oswald" charset="0"/>
              </a:rPr>
              <a:t>responsable de analizar, clasificar </a:t>
            </a:r>
            <a:r>
              <a:rPr lang="es-SV" sz="2400" dirty="0" smtClean="0">
                <a:solidFill>
                  <a:schemeClr val="accent1">
                    <a:lumMod val="75000"/>
                  </a:schemeClr>
                </a:solidFill>
                <a:latin typeface="Oswald" charset="0"/>
              </a:rPr>
              <a:t>y procesar </a:t>
            </a:r>
            <a:r>
              <a:rPr lang="es-SV" sz="2400" dirty="0">
                <a:solidFill>
                  <a:schemeClr val="accent1">
                    <a:lumMod val="75000"/>
                  </a:schemeClr>
                </a:solidFill>
                <a:latin typeface="Oswald" charset="0"/>
              </a:rPr>
              <a:t>la información a través de los medio idóneos, que permitan prevenir hechos o </a:t>
            </a:r>
            <a:r>
              <a:rPr lang="es-SV" sz="2400" dirty="0" smtClean="0">
                <a:solidFill>
                  <a:schemeClr val="accent1">
                    <a:lumMod val="75000"/>
                  </a:schemeClr>
                </a:solidFill>
                <a:latin typeface="Oswald" charset="0"/>
              </a:rPr>
              <a:t>actos que </a:t>
            </a:r>
            <a:r>
              <a:rPr lang="es-SV" sz="2400" dirty="0">
                <a:solidFill>
                  <a:schemeClr val="accent1">
                    <a:lumMod val="75000"/>
                  </a:schemeClr>
                </a:solidFill>
                <a:latin typeface="Oswald" charset="0"/>
              </a:rPr>
              <a:t>originen riesgos o amenazas al Sistema Penitenciario</a:t>
            </a:r>
            <a:r>
              <a:rPr lang="es-SV" sz="2400" dirty="0" smtClean="0">
                <a:solidFill>
                  <a:schemeClr val="accent1">
                    <a:lumMod val="75000"/>
                  </a:schemeClr>
                </a:solidFill>
                <a:latin typeface="Oswald" charset="0"/>
              </a:rPr>
              <a:t>.</a:t>
            </a:r>
          </a:p>
          <a:p>
            <a:pPr lvl="0" algn="just"/>
            <a:endParaRPr lang="es-SV" sz="2400" dirty="0" smtClean="0">
              <a:solidFill>
                <a:schemeClr val="accent1">
                  <a:lumMod val="75000"/>
                </a:schemeClr>
              </a:solidFill>
              <a:latin typeface="Oswald" charset="0"/>
            </a:endParaRPr>
          </a:p>
          <a:p>
            <a:pPr lvl="0" algn="ctr"/>
            <a:r>
              <a:rPr lang="es-SV" sz="2400" dirty="0" smtClean="0">
                <a:solidFill>
                  <a:schemeClr val="accent1">
                    <a:lumMod val="75000"/>
                  </a:schemeClr>
                </a:solidFill>
                <a:latin typeface="Oswald" charset="0"/>
              </a:rPr>
              <a:t>Cantidad de Personal:</a:t>
            </a:r>
          </a:p>
          <a:p>
            <a:pPr lvl="0" algn="ctr"/>
            <a:endParaRPr lang="es-SV" sz="2400" dirty="0">
              <a:solidFill>
                <a:schemeClr val="accent1">
                  <a:lumMod val="75000"/>
                </a:schemeClr>
              </a:solidFill>
              <a:latin typeface="Oswald" charset="0"/>
            </a:endParaRPr>
          </a:p>
          <a:p>
            <a:pPr lvl="0" algn="ctr"/>
            <a:r>
              <a:rPr lang="es-SV" sz="2400" dirty="0" smtClean="0">
                <a:solidFill>
                  <a:schemeClr val="accent1">
                    <a:lumMod val="75000"/>
                  </a:schemeClr>
                </a:solidFill>
                <a:latin typeface="Oswald" charset="0"/>
              </a:rPr>
              <a:t>Personal Femenino: 5		Personal Masculino: 5</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9" name="8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3083962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ctrTitle" idx="4294967295"/>
          </p:nvPr>
        </p:nvSpPr>
        <p:spPr>
          <a:xfrm>
            <a:off x="4824604" y="160720"/>
            <a:ext cx="2880320" cy="915566"/>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2</a:t>
            </a:r>
            <a:endParaRPr lang="en" sz="6000" dirty="0">
              <a:solidFill>
                <a:srgbClr val="FF9900"/>
              </a:solidFill>
            </a:endParaRPr>
          </a:p>
        </p:txBody>
      </p:sp>
      <p:pic>
        <p:nvPicPr>
          <p:cNvPr id="12" name="Imagen 3"/>
          <p:cNvPicPr>
            <a:picLocks noChangeAspect="1"/>
          </p:cNvPicPr>
          <p:nvPr/>
        </p:nvPicPr>
        <p:blipFill rotWithShape="1">
          <a:blip r:embed="rId3">
            <a:extLst>
              <a:ext uri="{28A0092B-C50C-407E-A947-70E740481C1C}">
                <a14:useLocalDpi xmlns:a14="http://schemas.microsoft.com/office/drawing/2010/main" val="0"/>
              </a:ext>
            </a:extLst>
          </a:blip>
          <a:srcRect l="63848" t="28117" r="31118" b="67844"/>
          <a:stretch/>
        </p:blipFill>
        <p:spPr>
          <a:xfrm>
            <a:off x="2491854" y="1268647"/>
            <a:ext cx="1102179" cy="1144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Shape 248"/>
          <p:cNvSpPr txBox="1">
            <a:spLocks/>
          </p:cNvSpPr>
          <p:nvPr/>
        </p:nvSpPr>
        <p:spPr>
          <a:xfrm>
            <a:off x="3995936" y="987574"/>
            <a:ext cx="4536503" cy="493433"/>
          </a:xfrm>
          <a:prstGeom prst="rect">
            <a:avLst/>
          </a:prstGeom>
          <a:effectLst>
            <a:outerShdw blurRad="50800" dist="38100" dir="11400000" algn="ctr" rotWithShape="0">
              <a:schemeClr val="bg1"/>
            </a:outerShdw>
          </a:effectLst>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s-SV" sz="2000" b="1" dirty="0" smtClean="0">
                <a:solidFill>
                  <a:srgbClr val="3796BF"/>
                </a:solidFill>
                <a:latin typeface="Oswald" charset="0"/>
              </a:rPr>
              <a:t>CONSEJOS CRIMINOLOGICOS REGIONALES</a:t>
            </a:r>
            <a:endParaRPr lang="en" sz="2000" b="1" dirty="0">
              <a:solidFill>
                <a:srgbClr val="3796BF"/>
              </a:solidFill>
              <a:latin typeface="Oswald" charset="0"/>
            </a:endParaRPr>
          </a:p>
        </p:txBody>
      </p:sp>
      <p:sp>
        <p:nvSpPr>
          <p:cNvPr id="14" name="Shape 229"/>
          <p:cNvSpPr txBox="1">
            <a:spLocks/>
          </p:cNvSpPr>
          <p:nvPr/>
        </p:nvSpPr>
        <p:spPr>
          <a:xfrm>
            <a:off x="3923928" y="1366123"/>
            <a:ext cx="4680520" cy="989603"/>
          </a:xfrm>
          <a:prstGeom prst="rect">
            <a:avLst/>
          </a:prstGeom>
          <a:noFill/>
          <a:ln>
            <a:noFill/>
          </a:ln>
          <a:effectLst>
            <a:outerShdw blurRad="50800" dist="25400" dir="10800000" algn="ctr" rotWithShape="0">
              <a:schemeClr val="bg1"/>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250" b="1" dirty="0" smtClean="0"/>
              <a:t> </a:t>
            </a:r>
            <a:r>
              <a:rPr lang="es-SV" sz="1400" dirty="0" smtClean="0"/>
              <a:t>Existen en el Sistema Penitenciario 4 Consejos Criminológicos Regionales, los cuales son: Consejo Criminológico Regional Central</a:t>
            </a:r>
            <a:r>
              <a:rPr lang="es-SV" sz="1400" dirty="0"/>
              <a:t>, Consejo Criminológico Regional </a:t>
            </a:r>
            <a:r>
              <a:rPr lang="es-SV" sz="1400" dirty="0" smtClean="0"/>
              <a:t>Paracentral, </a:t>
            </a:r>
            <a:r>
              <a:rPr lang="es-SV" sz="1400" dirty="0"/>
              <a:t>Consejo Criminológico Regional </a:t>
            </a:r>
            <a:r>
              <a:rPr lang="es-SV" sz="1400" dirty="0" smtClean="0"/>
              <a:t>Oriental, </a:t>
            </a:r>
            <a:r>
              <a:rPr lang="es-SV" sz="1400" dirty="0"/>
              <a:t>Consejo Criminológico Regional </a:t>
            </a:r>
            <a:r>
              <a:rPr lang="es-SV" sz="1400" dirty="0" smtClean="0"/>
              <a:t>Occidental.</a:t>
            </a:r>
          </a:p>
          <a:p>
            <a:pPr algn="just">
              <a:buFont typeface="Oswald"/>
              <a:buNone/>
            </a:pPr>
            <a:endParaRPr lang="es-SV" sz="1250" b="1" dirty="0" smtClean="0"/>
          </a:p>
          <a:p>
            <a:pPr>
              <a:buFont typeface="Oswald"/>
              <a:buNone/>
            </a:pPr>
            <a:endParaRPr lang="es-ES" sz="1250" dirty="0" smtClean="0"/>
          </a:p>
        </p:txBody>
      </p:sp>
      <p:sp>
        <p:nvSpPr>
          <p:cNvPr id="2" name="1 CuadroTexto"/>
          <p:cNvSpPr txBox="1"/>
          <p:nvPr/>
        </p:nvSpPr>
        <p:spPr>
          <a:xfrm>
            <a:off x="1763688"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PARACENTRAL</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sp>
        <p:nvSpPr>
          <p:cNvPr id="16" name="15 CuadroTexto"/>
          <p:cNvSpPr txBox="1"/>
          <p:nvPr/>
        </p:nvSpPr>
        <p:spPr>
          <a:xfrm>
            <a:off x="3198095"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ORIENTAL</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sp>
        <p:nvSpPr>
          <p:cNvPr id="17" name="16 CuadroTexto"/>
          <p:cNvSpPr txBox="1"/>
          <p:nvPr/>
        </p:nvSpPr>
        <p:spPr>
          <a:xfrm>
            <a:off x="323528"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CENTRAL</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sp>
        <p:nvSpPr>
          <p:cNvPr id="18" name="17 CuadroTexto"/>
          <p:cNvSpPr txBox="1"/>
          <p:nvPr/>
        </p:nvSpPr>
        <p:spPr>
          <a:xfrm>
            <a:off x="4629975"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OCCIDENTAL</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cxnSp>
        <p:nvCxnSpPr>
          <p:cNvPr id="4" name="3 Conector recto"/>
          <p:cNvCxnSpPr>
            <a:stCxn id="12" idx="2"/>
          </p:cNvCxnSpPr>
          <p:nvPr/>
        </p:nvCxnSpPr>
        <p:spPr>
          <a:xfrm flipH="1">
            <a:off x="3042943" y="2413256"/>
            <a:ext cx="1" cy="2682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flipH="1" flipV="1">
            <a:off x="683569" y="2681489"/>
            <a:ext cx="4522470" cy="37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flipH="1">
            <a:off x="683569" y="2681489"/>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flipH="1">
            <a:off x="2339750" y="2685228"/>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H="1">
            <a:off x="3774159" y="2681489"/>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H="1">
            <a:off x="5203808" y="2685228"/>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6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55" y="3833617"/>
            <a:ext cx="676217" cy="604406"/>
          </a:xfrm>
          <a:prstGeom prst="rect">
            <a:avLst/>
          </a:prstGeom>
        </p:spPr>
      </p:pic>
      <p:pic>
        <p:nvPicPr>
          <p:cNvPr id="26" name="25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3615" y="3833617"/>
            <a:ext cx="676217" cy="604406"/>
          </a:xfrm>
          <a:prstGeom prst="rect">
            <a:avLst/>
          </a:prstGeom>
        </p:spPr>
      </p:pic>
      <p:pic>
        <p:nvPicPr>
          <p:cNvPr id="27" name="26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3775" y="3833617"/>
            <a:ext cx="676217" cy="604406"/>
          </a:xfrm>
          <a:prstGeom prst="rect">
            <a:avLst/>
          </a:prstGeom>
        </p:spPr>
      </p:pic>
      <p:pic>
        <p:nvPicPr>
          <p:cNvPr id="28" name="27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3935" y="3839552"/>
            <a:ext cx="676217" cy="604406"/>
          </a:xfrm>
          <a:prstGeom prst="rect">
            <a:avLst/>
          </a:prstGeom>
        </p:spPr>
      </p:pic>
    </p:spTree>
    <p:extLst>
      <p:ext uri="{BB962C8B-B14F-4D97-AF65-F5344CB8AC3E}">
        <p14:creationId xmlns:p14="http://schemas.microsoft.com/office/powerpoint/2010/main" val="3786036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30"/>
          <p:cNvSpPr/>
          <p:nvPr/>
        </p:nvSpPr>
        <p:spPr>
          <a:xfrm>
            <a:off x="395536" y="318964"/>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Central. </a:t>
            </a:r>
          </a:p>
          <a:p>
            <a:pPr lvl="0" algn="ctr"/>
            <a:endParaRPr lang="es-SV" b="1" dirty="0" smtClean="0">
              <a:solidFill>
                <a:schemeClr val="tx1">
                  <a:lumMod val="65000"/>
                  <a:lumOff val="35000"/>
                </a:schemeClr>
              </a:solidFill>
              <a:latin typeface="Oswald" charset="0"/>
            </a:endParaRPr>
          </a:p>
          <a:p>
            <a:pPr lvl="0" algn="ctr"/>
            <a:endParaRPr lang="es-SV" b="1" dirty="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p>
          <a:p>
            <a:pPr lvl="0" algn="ct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12		Personal Masculino: 2</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6" name="Shape 229"/>
          <p:cNvSpPr txBox="1">
            <a:spLocks/>
          </p:cNvSpPr>
          <p:nvPr/>
        </p:nvSpPr>
        <p:spPr>
          <a:xfrm>
            <a:off x="1382718" y="267494"/>
            <a:ext cx="700570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es-SV" sz="1400" b="1" dirty="0" smtClean="0">
                <a:solidFill>
                  <a:schemeClr val="tx1">
                    <a:lumMod val="65000"/>
                    <a:lumOff val="35000"/>
                  </a:schemeClr>
                </a:solidFill>
                <a:effectLst>
                  <a:outerShdw blurRad="38100" dist="38100" dir="2700000" algn="tl">
                    <a:srgbClr val="000000">
                      <a:alpha val="43137"/>
                    </a:srgbClr>
                  </a:outerShdw>
                </a:effectLst>
              </a:rPr>
              <a:t>Lic. Julio César </a:t>
            </a:r>
            <a:r>
              <a:rPr lang="es-SV" sz="1400" b="1" dirty="0" err="1" smtClean="0">
                <a:solidFill>
                  <a:schemeClr val="tx1">
                    <a:lumMod val="65000"/>
                    <a:lumOff val="35000"/>
                  </a:schemeClr>
                </a:solidFill>
                <a:effectLst>
                  <a:outerShdw blurRad="38100" dist="38100" dir="2700000" algn="tl">
                    <a:srgbClr val="000000">
                      <a:alpha val="43137"/>
                    </a:srgbClr>
                  </a:outerShdw>
                </a:effectLst>
              </a:rPr>
              <a:t>Muller</a:t>
            </a:r>
            <a:r>
              <a:rPr lang="es-SV" sz="1400" b="1" dirty="0" smtClean="0">
                <a:solidFill>
                  <a:schemeClr val="tx1">
                    <a:lumMod val="65000"/>
                    <a:lumOff val="35000"/>
                  </a:schemeClr>
                </a:solidFill>
                <a:effectLst>
                  <a:outerShdw blurRad="38100" dist="38100" dir="2700000" algn="tl">
                    <a:srgbClr val="000000">
                      <a:alpha val="43137"/>
                    </a:srgbClr>
                  </a:outerShdw>
                </a:effectLst>
              </a:rPr>
              <a:t> Díaz. Director del Consejo Criminológico Regional Central</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6582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Wolse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3849</TotalTime>
  <Words>7938</Words>
  <Application>Microsoft Office PowerPoint</Application>
  <PresentationFormat>Presentación en pantalla (16:9)</PresentationFormat>
  <Paragraphs>774</Paragraphs>
  <Slides>67</Slides>
  <Notes>12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67</vt:i4>
      </vt:variant>
    </vt:vector>
  </HeadingPairs>
  <TitlesOfParts>
    <vt:vector size="76" baseType="lpstr">
      <vt:lpstr>Arial</vt:lpstr>
      <vt:lpstr>MS PGothic</vt:lpstr>
      <vt:lpstr>Wingdings</vt:lpstr>
      <vt:lpstr>Narkisim</vt:lpstr>
      <vt:lpstr>Roboto Condensed</vt:lpstr>
      <vt:lpstr>Oswald</vt:lpstr>
      <vt:lpstr>DotumChe</vt:lpstr>
      <vt:lpstr>Arial Narrow</vt:lpstr>
      <vt:lpstr>Wolsey template</vt:lpstr>
      <vt:lpstr>Presentación de PowerPoint</vt:lpstr>
      <vt:lpstr>Presentación de PowerPoint</vt:lpstr>
      <vt:lpstr>PARTE 1</vt:lpstr>
      <vt:lpstr>Ministerio de Justicia y Seguridad Pública</vt:lpstr>
      <vt:lpstr>Presentación de PowerPoint</vt:lpstr>
      <vt:lpstr>CONSEJO CRIMINOLOGICO NACIONAL</vt:lpstr>
      <vt:lpstr>Presentación de PowerPoint</vt:lpstr>
      <vt:lpstr>PARTE 2</vt:lpstr>
      <vt:lpstr>Presentación de PowerPoint</vt:lpstr>
      <vt:lpstr>Presentación de PowerPoint</vt:lpstr>
      <vt:lpstr>Presentación de PowerPoint</vt:lpstr>
      <vt:lpstr>Presentación de PowerPoint</vt:lpstr>
      <vt:lpstr>PARTE 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PARTE 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Carlos</dc:creator>
  <cp:lastModifiedBy>Andrea</cp:lastModifiedBy>
  <cp:revision>150</cp:revision>
  <dcterms:modified xsi:type="dcterms:W3CDTF">2018-02-27T15:32:24Z</dcterms:modified>
</cp:coreProperties>
</file>