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2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4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47" r:id="rId2"/>
    <p:sldId id="548" r:id="rId3"/>
    <p:sldId id="549" r:id="rId4"/>
    <p:sldId id="550" r:id="rId5"/>
    <p:sldId id="539" r:id="rId6"/>
    <p:sldId id="497" r:id="rId7"/>
    <p:sldId id="543" r:id="rId8"/>
    <p:sldId id="583" r:id="rId9"/>
    <p:sldId id="584" r:id="rId10"/>
    <p:sldId id="544" r:id="rId11"/>
    <p:sldId id="585" r:id="rId12"/>
    <p:sldId id="545" r:id="rId13"/>
    <p:sldId id="586" r:id="rId14"/>
    <p:sldId id="554" r:id="rId15"/>
    <p:sldId id="578" r:id="rId16"/>
    <p:sldId id="587" r:id="rId17"/>
    <p:sldId id="577" r:id="rId18"/>
    <p:sldId id="579" r:id="rId19"/>
    <p:sldId id="555" r:id="rId20"/>
    <p:sldId id="546" r:id="rId21"/>
    <p:sldId id="504" r:id="rId22"/>
    <p:sldId id="580" r:id="rId23"/>
    <p:sldId id="581" r:id="rId24"/>
    <p:sldId id="556" r:id="rId25"/>
    <p:sldId id="505" r:id="rId26"/>
    <p:sldId id="506" r:id="rId27"/>
    <p:sldId id="574" r:id="rId28"/>
    <p:sldId id="509" r:id="rId29"/>
    <p:sldId id="559" r:id="rId30"/>
    <p:sldId id="510" r:id="rId31"/>
    <p:sldId id="511" r:id="rId32"/>
    <p:sldId id="512" r:id="rId33"/>
    <p:sldId id="557" r:id="rId34"/>
    <p:sldId id="541" r:id="rId35"/>
    <p:sldId id="513" r:id="rId36"/>
    <p:sldId id="517" r:id="rId37"/>
    <p:sldId id="564" r:id="rId38"/>
    <p:sldId id="561" r:id="rId39"/>
    <p:sldId id="562" r:id="rId40"/>
    <p:sldId id="582" r:id="rId41"/>
    <p:sldId id="518" r:id="rId42"/>
    <p:sldId id="538" r:id="rId43"/>
    <p:sldId id="519" r:id="rId44"/>
    <p:sldId id="520" r:id="rId45"/>
    <p:sldId id="569" r:id="rId46"/>
    <p:sldId id="570" r:id="rId47"/>
    <p:sldId id="571" r:id="rId48"/>
    <p:sldId id="573" r:id="rId49"/>
    <p:sldId id="523" r:id="rId50"/>
    <p:sldId id="572" r:id="rId51"/>
    <p:sldId id="528" r:id="rId52"/>
    <p:sldId id="533" r:id="rId53"/>
    <p:sldId id="534" r:id="rId54"/>
    <p:sldId id="535" r:id="rId55"/>
    <p:sldId id="536" r:id="rId56"/>
    <p:sldId id="576" r:id="rId57"/>
  </p:sldIdLst>
  <p:sldSz cx="9144000" cy="6858000" type="screen4x3"/>
  <p:notesSz cx="6881813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Pleitez" initials="CP" lastIdx="4" clrIdx="0">
    <p:extLst/>
  </p:cmAuthor>
  <p:cmAuthor id="2" name="MONTEH05" initials="M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6FF33"/>
    <a:srgbClr val="FFFF00"/>
    <a:srgbClr val="00CC00"/>
    <a:srgbClr val="00A7E2"/>
    <a:srgbClr val="FF3300"/>
    <a:srgbClr val="FFFFCC"/>
    <a:srgbClr val="000000"/>
    <a:srgbClr val="3333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4434" autoAdjust="0"/>
  </p:normalViewPr>
  <p:slideViewPr>
    <p:cSldViewPr>
      <p:cViewPr varScale="1">
        <p:scale>
          <a:sx n="74" d="100"/>
          <a:sy n="74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QUINTP02\Documents\Documents\DEFENSORIA%20DEL%20CONSUMIDOR\2015\Rendicion%20de%20cuentas\Carpinter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1"/>
          <c:dPt>
            <c:idx val="0"/>
            <c:bubble3D val="0"/>
            <c:spPr>
              <a:solidFill>
                <a:srgbClr val="00A7E2"/>
              </a:solidFill>
              <a:ln w="63500">
                <a:solidFill>
                  <a:sysClr val="window" lastClr="FFFFFF"/>
                </a:solidFill>
              </a:ln>
              <a:effectLst/>
              <a:sp3d contourW="63500">
                <a:contourClr>
                  <a:sysClr val="window" lastClr="FFFFFF"/>
                </a:contourClr>
              </a:sp3d>
            </c:spPr>
          </c:dPt>
          <c:dPt>
            <c:idx val="1"/>
            <c:bubble3D val="0"/>
            <c:spPr>
              <a:solidFill>
                <a:srgbClr val="00CC00"/>
              </a:solidFill>
              <a:ln w="69850">
                <a:solidFill>
                  <a:sysClr val="window" lastClr="FFFFFF"/>
                </a:solidFill>
              </a:ln>
              <a:effectLst/>
              <a:sp3d contourW="69850">
                <a:contourClr>
                  <a:sysClr val="window" lastClr="FFFFFF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57150">
                <a:solidFill>
                  <a:sysClr val="window" lastClr="FFFFFF"/>
                </a:solidFill>
              </a:ln>
              <a:effectLst/>
              <a:sp3d contourW="57150">
                <a:contourClr>
                  <a:sysClr val="window" lastClr="FFFFFF"/>
                </a:contourClr>
              </a:sp3d>
            </c:spPr>
          </c:dPt>
          <c:dPt>
            <c:idx val="3"/>
            <c:bubble3D val="0"/>
            <c:spPr>
              <a:solidFill>
                <a:srgbClr val="CC00CC"/>
              </a:solidFill>
              <a:ln w="57150">
                <a:solidFill>
                  <a:sysClr val="window" lastClr="FFFFFF"/>
                </a:solidFill>
              </a:ln>
              <a:effectLst/>
              <a:sp3d contourW="57150">
                <a:contourClr>
                  <a:sysClr val="window" lastClr="FFFFFF"/>
                </a:contourClr>
              </a:sp3d>
            </c:spPr>
          </c:dPt>
          <c:cat>
            <c:strRef>
              <c:f>'San Miguel '!$A$5:$A$8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 Miguel '!$B$5:$B$8</c:f>
              <c:numCache>
                <c:formatCode>0.0%</c:formatCode>
                <c:ptCount val="4"/>
                <c:pt idx="0">
                  <c:v>0.43891017454235848</c:v>
                </c:pt>
                <c:pt idx="1">
                  <c:v>0.33141762452107282</c:v>
                </c:pt>
                <c:pt idx="2">
                  <c:v>0.16326096211153682</c:v>
                </c:pt>
                <c:pt idx="3">
                  <c:v>6.6411238825031929E-2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[Carpinteria.xlsx]San Miguel !Tabla dinámica2</c:name>
    <c:fmtId val="-1"/>
  </c:pivotSource>
  <c:chart>
    <c:autoTitleDeleted val="0"/>
    <c:pivotFmts>
      <c:pivotFmt>
        <c:idx val="0"/>
        <c:spPr>
          <a:solidFill>
            <a:srgbClr val="FF00FF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48.2%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FF00FF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48.2%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FF00FF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51.8%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rgbClr val="FF00FF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46.5%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48.2%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rgbClr val="00B050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53.5%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SV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'San Miguel '!$I$24:$I$25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046204932357461E-2"/>
                  <c:y val="-1.1214626463162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41.5%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51.5%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51.8%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46.5%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 Miguel '!$H$26:$H$30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 Miguel '!$I$26:$I$30</c:f>
              <c:numCache>
                <c:formatCode>General</c:formatCode>
                <c:ptCount val="4"/>
                <c:pt idx="0">
                  <c:v>855</c:v>
                </c:pt>
                <c:pt idx="1">
                  <c:v>802</c:v>
                </c:pt>
                <c:pt idx="2">
                  <c:v>397</c:v>
                </c:pt>
                <c:pt idx="3">
                  <c:v>145</c:v>
                </c:pt>
              </c:numCache>
            </c:numRef>
          </c:val>
        </c:ser>
        <c:ser>
          <c:idx val="1"/>
          <c:order val="1"/>
          <c:tx>
            <c:strRef>
              <c:f>'San Miguel '!$J$24:$J$25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58.5%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4620493235745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48.5%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523655900051145E-2"/>
                  <c:y val="-3.738208821054298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48.2%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7098938337616412E-2"/>
                  <c:y val="8.5949368169122454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 Miguel '!$H$26:$H$30</c:f>
              <c:strCache>
                <c:ptCount val="4"/>
                <c:pt idx="0">
                  <c:v>Asesoría</c:v>
                </c:pt>
                <c:pt idx="1">
                  <c:v>Denuncia</c:v>
                </c:pt>
                <c:pt idx="2">
                  <c:v>Derivación</c:v>
                </c:pt>
                <c:pt idx="3">
                  <c:v>Gestión</c:v>
                </c:pt>
              </c:strCache>
            </c:strRef>
          </c:cat>
          <c:val>
            <c:numRef>
              <c:f>'San Miguel '!$J$26:$J$30</c:f>
              <c:numCache>
                <c:formatCode>General</c:formatCode>
                <c:ptCount val="4"/>
                <c:pt idx="0">
                  <c:v>1207</c:v>
                </c:pt>
                <c:pt idx="1">
                  <c:v>754</c:v>
                </c:pt>
                <c:pt idx="2">
                  <c:v>370</c:v>
                </c:pt>
                <c:pt idx="3">
                  <c:v>167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9916752"/>
        <c:axId val="389908128"/>
      </c:barChart>
      <c:catAx>
        <c:axId val="3899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89908128"/>
        <c:crosses val="autoZero"/>
        <c:auto val="1"/>
        <c:lblAlgn val="ctr"/>
        <c:lblOffset val="100"/>
        <c:noMultiLvlLbl val="0"/>
      </c:catAx>
      <c:valAx>
        <c:axId val="389908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991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SV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7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  <a:sp3d/>
            </c:spPr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</c:dPt>
          <c:dPt>
            <c:idx val="9"/>
            <c:invertIfNegative val="0"/>
            <c:bubble3D val="0"/>
            <c:spPr>
              <a:solidFill>
                <a:srgbClr val="663300"/>
              </a:solidFill>
              <a:ln>
                <a:noFill/>
              </a:ln>
              <a:effectLst/>
              <a:sp3d/>
            </c:spPr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1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7.0546724150828523E-3"/>
                  <c:y val="-1.1909450150644927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  <a:r>
                      <a:rPr lang="en-US" baseline="0"/>
                      <a:t> (0.1%)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11 (0.2%)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12 (0.3%)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14 (0.3%)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17 (0.4%)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27 (0.6%)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29 (0.6%)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34 (0.7%)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77 (1.6%)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118 (2.5%)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166 (3.5%)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340 (7.2%)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409 (8.7%)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623 (13.3%)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774 (16.5%)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863 (18.4%)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4.4817927170868344E-3"/>
                  <c:y val="-4.33017529822519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1,179</a:t>
                    </a:r>
                    <a:r>
                      <a:rPr lang="en-US" baseline="0"/>
                      <a:t> (25.1%)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 Miguel '!$A$47:$A$63</c:f>
              <c:strCache>
                <c:ptCount val="17"/>
                <c:pt idx="0">
                  <c:v>Hidrocarburos</c:v>
                </c:pt>
                <c:pt idx="1">
                  <c:v>Alimentos y bebidas</c:v>
                </c:pt>
                <c:pt idx="2">
                  <c:v>Medicamentos</c:v>
                </c:pt>
                <c:pt idx="3">
                  <c:v>Muebles</c:v>
                </c:pt>
                <c:pt idx="4">
                  <c:v>Turismo</c:v>
                </c:pt>
                <c:pt idx="5">
                  <c:v>Libros</c:v>
                </c:pt>
                <c:pt idx="6">
                  <c:v>Inmuebles</c:v>
                </c:pt>
                <c:pt idx="7">
                  <c:v>Varios</c:v>
                </c:pt>
                <c:pt idx="8">
                  <c:v>Vehículos</c:v>
                </c:pt>
                <c:pt idx="9">
                  <c:v>Gobierno y Alcaldías</c:v>
                </c:pt>
                <c:pt idx="10">
                  <c:v>Servicios</c:v>
                </c:pt>
                <c:pt idx="11">
                  <c:v>Electrodomésticos</c:v>
                </c:pt>
                <c:pt idx="12">
                  <c:v>Comercio</c:v>
                </c:pt>
                <c:pt idx="13">
                  <c:v>Telecomunicaciones</c:v>
                </c:pt>
                <c:pt idx="14">
                  <c:v>Servicios Financieros</c:v>
                </c:pt>
                <c:pt idx="15">
                  <c:v>Energía Eléctrica</c:v>
                </c:pt>
                <c:pt idx="16">
                  <c:v>Agua Potable</c:v>
                </c:pt>
              </c:strCache>
            </c:strRef>
          </c:cat>
          <c:val>
            <c:numRef>
              <c:f>'San Miguel '!$B$47:$B$63</c:f>
              <c:numCache>
                <c:formatCode>#,##0</c:formatCode>
                <c:ptCount val="17"/>
                <c:pt idx="0">
                  <c:v>5</c:v>
                </c:pt>
                <c:pt idx="1">
                  <c:v>11</c:v>
                </c:pt>
                <c:pt idx="2">
                  <c:v>12</c:v>
                </c:pt>
                <c:pt idx="3">
                  <c:v>14</c:v>
                </c:pt>
                <c:pt idx="4">
                  <c:v>17</c:v>
                </c:pt>
                <c:pt idx="5">
                  <c:v>27</c:v>
                </c:pt>
                <c:pt idx="6">
                  <c:v>29</c:v>
                </c:pt>
                <c:pt idx="7">
                  <c:v>34</c:v>
                </c:pt>
                <c:pt idx="8">
                  <c:v>77</c:v>
                </c:pt>
                <c:pt idx="9">
                  <c:v>118</c:v>
                </c:pt>
                <c:pt idx="10">
                  <c:v>166</c:v>
                </c:pt>
                <c:pt idx="11">
                  <c:v>340</c:v>
                </c:pt>
                <c:pt idx="12">
                  <c:v>409</c:v>
                </c:pt>
                <c:pt idx="13">
                  <c:v>623</c:v>
                </c:pt>
                <c:pt idx="14">
                  <c:v>774</c:v>
                </c:pt>
                <c:pt idx="15">
                  <c:v>863</c:v>
                </c:pt>
                <c:pt idx="16">
                  <c:v>1179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7295360"/>
        <c:axId val="364482144"/>
        <c:axId val="0"/>
      </c:bar3DChart>
      <c:catAx>
        <c:axId val="38729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64482144"/>
        <c:crosses val="autoZero"/>
        <c:auto val="1"/>
        <c:lblAlgn val="ctr"/>
        <c:lblOffset val="100"/>
        <c:noMultiLvlLbl val="0"/>
      </c:catAx>
      <c:valAx>
        <c:axId val="36448214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38729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S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7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  <a:sp3d/>
            </c:spPr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  <a:sp3d/>
            </c:spPr>
          </c:dPt>
          <c:dPt>
            <c:idx val="9"/>
            <c:invertIfNegative val="0"/>
            <c:bubble3D val="0"/>
            <c:spPr>
              <a:solidFill>
                <a:srgbClr val="663300"/>
              </a:solidFill>
              <a:ln>
                <a:noFill/>
              </a:ln>
              <a:effectLst/>
              <a:sp3d/>
            </c:spPr>
          </c:dPt>
          <c:dPt>
            <c:idx val="1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1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  <a:sp3d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7.0546724150828523E-3"/>
                  <c:y val="-1.1909450150644927E-1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 (0.1%)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 (0.1%)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 (0.1%)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2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 (0.1%)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4 (0.3%)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5 (0.3%)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35 (2.2%)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37 (2.4%)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54 (3.5%)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91 (5.8%)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137 (8.8%)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165 (10.6%)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9.6047768257449066E-17"/>
                  <c:y val="-4.55191830202694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1,018</a:t>
                    </a:r>
                    <a:r>
                      <a:rPr lang="en-US" baseline="0"/>
                      <a:t> (65.4%)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s-SV"/>
                      <a:t>Agregar texto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'San Miguel '!$A$70:$A$85</c:f>
              <c:strCache>
                <c:ptCount val="16"/>
                <c:pt idx="0">
                  <c:v>Varios</c:v>
                </c:pt>
                <c:pt idx="1">
                  <c:v>Energía Eléctrica</c:v>
                </c:pt>
                <c:pt idx="2">
                  <c:v>Medicamentos</c:v>
                </c:pt>
                <c:pt idx="3">
                  <c:v>Gobierno y Alcaldías</c:v>
                </c:pt>
                <c:pt idx="4">
                  <c:v>Alimentos y bebidas</c:v>
                </c:pt>
                <c:pt idx="5">
                  <c:v>Inmuebles</c:v>
                </c:pt>
                <c:pt idx="6">
                  <c:v>Turismo</c:v>
                </c:pt>
                <c:pt idx="7">
                  <c:v>Muebles</c:v>
                </c:pt>
                <c:pt idx="8">
                  <c:v>Libros</c:v>
                </c:pt>
                <c:pt idx="9">
                  <c:v>Vehículos</c:v>
                </c:pt>
                <c:pt idx="10">
                  <c:v>Servicios</c:v>
                </c:pt>
                <c:pt idx="11">
                  <c:v>Servicios Financieros</c:v>
                </c:pt>
                <c:pt idx="12">
                  <c:v>Comercio</c:v>
                </c:pt>
                <c:pt idx="13">
                  <c:v>Telecomunicaciones</c:v>
                </c:pt>
                <c:pt idx="14">
                  <c:v>Electrodomésticos</c:v>
                </c:pt>
                <c:pt idx="15">
                  <c:v>Agua Potable</c:v>
                </c:pt>
              </c:strCache>
            </c:strRef>
          </c:cat>
          <c:val>
            <c:numRef>
              <c:f>'San Miguel '!$B$70:$B$85</c:f>
              <c:numCache>
                <c:formatCode>#,##0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35</c:v>
                </c:pt>
                <c:pt idx="10">
                  <c:v>37</c:v>
                </c:pt>
                <c:pt idx="11">
                  <c:v>54</c:v>
                </c:pt>
                <c:pt idx="12">
                  <c:v>91</c:v>
                </c:pt>
                <c:pt idx="13">
                  <c:v>137</c:v>
                </c:pt>
                <c:pt idx="14">
                  <c:v>165</c:v>
                </c:pt>
                <c:pt idx="15">
                  <c:v>1018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4483712"/>
        <c:axId val="364482536"/>
        <c:axId val="0"/>
      </c:bar3DChart>
      <c:catAx>
        <c:axId val="36448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64482536"/>
        <c:crosses val="autoZero"/>
        <c:auto val="1"/>
        <c:lblAlgn val="ctr"/>
        <c:lblOffset val="100"/>
        <c:noMultiLvlLbl val="0"/>
      </c:catAx>
      <c:valAx>
        <c:axId val="36448253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36448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s-S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09610953236804E-2"/>
          <c:y val="7.3176428773359795E-2"/>
          <c:w val="0.88435422090514804"/>
          <c:h val="0.7169941036776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Cantidad de inspecciones sin hallazgos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Hoja1!$E$6:$E$11</c:f>
              <c:numCache>
                <c:formatCode>General</c:formatCode>
                <c:ptCount val="6"/>
                <c:pt idx="0" formatCode="#,##0">
                  <c:v>1045</c:v>
                </c:pt>
                <c:pt idx="1">
                  <c:v>666</c:v>
                </c:pt>
                <c:pt idx="2" formatCode="#,##0">
                  <c:v>1508</c:v>
                </c:pt>
                <c:pt idx="3" formatCode="#,##0">
                  <c:v>2231</c:v>
                </c:pt>
                <c:pt idx="4" formatCode="#,##0">
                  <c:v>2733</c:v>
                </c:pt>
                <c:pt idx="5" formatCode="#,##0">
                  <c:v>2721</c:v>
                </c:pt>
              </c:numCache>
            </c:numRef>
          </c:val>
        </c:ser>
        <c:ser>
          <c:idx val="1"/>
          <c:order val="1"/>
          <c:tx>
            <c:strRef>
              <c:f>Hoja1!$F$5</c:f>
              <c:strCache>
                <c:ptCount val="1"/>
                <c:pt idx="0">
                  <c:v>Cantidad de inspecciones con hallazgos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Hoja1!$F$6:$F$11</c:f>
              <c:numCache>
                <c:formatCode>General</c:formatCode>
                <c:ptCount val="6"/>
                <c:pt idx="0">
                  <c:v>698</c:v>
                </c:pt>
                <c:pt idx="1">
                  <c:v>877</c:v>
                </c:pt>
                <c:pt idx="2" formatCode="#,##0">
                  <c:v>1537</c:v>
                </c:pt>
                <c:pt idx="3" formatCode="#,##0">
                  <c:v>1416</c:v>
                </c:pt>
                <c:pt idx="4" formatCode="#,##0">
                  <c:v>1375</c:v>
                </c:pt>
                <c:pt idx="5" formatCode="#,##0">
                  <c:v>1350</c:v>
                </c:pt>
              </c:numCache>
            </c:numRef>
          </c:val>
        </c:ser>
        <c:ser>
          <c:idx val="2"/>
          <c:order val="2"/>
          <c:tx>
            <c:strRef>
              <c:f>Hoja1!$G$5</c:f>
              <c:strCache>
                <c:ptCount val="1"/>
                <c:pt idx="0">
                  <c:v>Total de inspecciones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Hoja1!$G$6:$G$11</c:f>
              <c:numCache>
                <c:formatCode>#,##0</c:formatCode>
                <c:ptCount val="6"/>
                <c:pt idx="0">
                  <c:v>1743</c:v>
                </c:pt>
                <c:pt idx="1">
                  <c:v>1543</c:v>
                </c:pt>
                <c:pt idx="2">
                  <c:v>3045</c:v>
                </c:pt>
                <c:pt idx="3">
                  <c:v>3647</c:v>
                </c:pt>
                <c:pt idx="4">
                  <c:v>4108</c:v>
                </c:pt>
                <c:pt idx="5">
                  <c:v>4071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2042560"/>
        <c:axId val="332042952"/>
      </c:barChart>
      <c:catAx>
        <c:axId val="33204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32042952"/>
        <c:crosses val="autoZero"/>
        <c:auto val="1"/>
        <c:lblAlgn val="ctr"/>
        <c:lblOffset val="100"/>
        <c:noMultiLvlLbl val="0"/>
      </c:catAx>
      <c:valAx>
        <c:axId val="332042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33204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653470291044E-2"/>
          <c:y val="0.93729588866001801"/>
          <c:w val="0.9"/>
          <c:h val="6.27041113399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1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Atención con calidad y calidez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2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Protección de la economía familiar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SV" sz="2800" b="1" dirty="0" smtClean="0">
              <a:solidFill>
                <a:schemeClr val="bg1"/>
              </a:solidFill>
            </a:rPr>
            <a:t>3</a:t>
          </a:r>
          <a:endParaRPr lang="es-SV" sz="2800" b="1" dirty="0">
            <a:solidFill>
              <a:schemeClr val="bg1"/>
            </a:solidFill>
          </a:endParaRPr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Ejercicio de la potestad sancionadora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CC66FF"/>
        </a:solidFill>
      </dgm:spPr>
      <dgm:t>
        <a:bodyPr/>
        <a:lstStyle/>
        <a:p>
          <a:r>
            <a:rPr lang="es-SV" sz="2800" b="1" dirty="0" smtClean="0"/>
            <a:t>4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Fortaleciendo la vigilancia de mercados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SV" sz="2800" b="1" dirty="0" smtClean="0"/>
            <a:t>5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DA8556D6-B7A7-4840-AF2C-6C87CD95DB56}">
      <dgm:prSet phldrT="[Texto]" custT="1"/>
      <dgm:spPr>
        <a:solidFill>
          <a:srgbClr val="440EF2"/>
        </a:solidFill>
      </dgm:spPr>
      <dgm:t>
        <a:bodyPr/>
        <a:lstStyle/>
        <a:p>
          <a:r>
            <a:rPr lang="es-SV" sz="2800" b="1" dirty="0" smtClean="0"/>
            <a:t>6</a:t>
          </a:r>
          <a:endParaRPr lang="es-SV" sz="2800" b="1" dirty="0"/>
        </a:p>
      </dgm:t>
    </dgm:pt>
    <dgm:pt modelId="{2427D920-39D0-43CE-991C-6E0E979FD1ED}" type="parTrans" cxnId="{C06DB9A3-256C-4057-903C-0CD0639D540F}">
      <dgm:prSet/>
      <dgm:spPr/>
      <dgm:t>
        <a:bodyPr/>
        <a:lstStyle/>
        <a:p>
          <a:endParaRPr lang="es-SV" b="1"/>
        </a:p>
      </dgm:t>
    </dgm:pt>
    <dgm:pt modelId="{94B96CCD-AC95-4786-B2D3-882DBE8EC171}" type="sibTrans" cxnId="{C06DB9A3-256C-4057-903C-0CD0639D540F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dirty="0">
            <a:solidFill>
              <a:srgbClr val="00B050"/>
            </a:solidFill>
          </a:endParaRPr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BA8FA2A8-223B-4075-8C7F-0E2F8C4E1D2F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dirty="0">
            <a:solidFill>
              <a:srgbClr val="00B050"/>
            </a:solidFill>
          </a:endParaRPr>
        </a:p>
      </dgm:t>
    </dgm:pt>
    <dgm:pt modelId="{23DA5054-EFF4-4B18-B072-84F6ADFEC4DE}" type="parTrans" cxnId="{42C460EB-AC04-421D-9F59-921FE9714658}">
      <dgm:prSet/>
      <dgm:spPr/>
      <dgm:t>
        <a:bodyPr/>
        <a:lstStyle/>
        <a:p>
          <a:endParaRPr lang="es-SV" b="1"/>
        </a:p>
      </dgm:t>
    </dgm:pt>
    <dgm:pt modelId="{3ACAD6A8-67B6-4C71-B035-4EE5629B9078}" type="sibTrans" cxnId="{42C460EB-AC04-421D-9F59-921FE9714658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6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6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6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6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6"/>
      <dgm:spPr>
        <a:ln>
          <a:solidFill>
            <a:schemeClr val="bg1"/>
          </a:solidFill>
        </a:ln>
      </dgm:spPr>
    </dgm:pt>
    <dgm:pt modelId="{BA47336F-B2FA-49CF-A805-B2A437EDF3BA}" type="pres">
      <dgm:prSet presAssocID="{DF5A5719-977F-4791-B086-DFBB3BAF0E2E}" presName="sibTrans" presStyleCnt="0"/>
      <dgm:spPr/>
    </dgm:pt>
    <dgm:pt modelId="{99CAAA9E-A730-4E47-A1A6-B5D12958C157}" type="pres">
      <dgm:prSet presAssocID="{DA8556D6-B7A7-4840-AF2C-6C87CD95DB56}" presName="composite" presStyleCnt="0"/>
      <dgm:spPr/>
    </dgm:pt>
    <dgm:pt modelId="{7CD1F047-8642-49B5-889D-D3E41C93E755}" type="pres">
      <dgm:prSet presAssocID="{DA8556D6-B7A7-4840-AF2C-6C87CD95DB56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D9D76B1-3746-4CB4-82C2-DACC72DC6BC3}" type="pres">
      <dgm:prSet presAssocID="{DA8556D6-B7A7-4840-AF2C-6C87CD95DB56}" presName="Parent" presStyleLbl="alignNode1" presStyleIdx="5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CC9E7529-808E-4ECC-8566-592F5348E8B4}" type="pres">
      <dgm:prSet presAssocID="{DA8556D6-B7A7-4840-AF2C-6C87CD95DB56}" presName="Accent" presStyleLbl="parChTrans1D1" presStyleIdx="5" presStyleCnt="6"/>
      <dgm:spPr/>
    </dgm:pt>
  </dgm:ptLst>
  <dgm:cxnLst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42C460EB-AC04-421D-9F59-921FE9714658}" srcId="{DA8556D6-B7A7-4840-AF2C-6C87CD95DB56}" destId="{BA8FA2A8-223B-4075-8C7F-0E2F8C4E1D2F}" srcOrd="0" destOrd="0" parTransId="{23DA5054-EFF4-4B18-B072-84F6ADFEC4DE}" sibTransId="{3ACAD6A8-67B6-4C71-B035-4EE5629B9078}"/>
    <dgm:cxn modelId="{3F5A80FC-AD49-41BA-B3C2-6A71D521087D}" type="presOf" srcId="{DAC0AB14-D1AD-4510-B13C-A60D97FEB437}" destId="{F2194206-BE28-45A6-9A1D-47D22E67A158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77858753-109B-40F8-92DA-13E9C7500B42}" type="presOf" srcId="{89F93163-4128-4BEE-89FD-F509490213AF}" destId="{AB5AA925-CC9A-48B9-8493-17C609CF3716}" srcOrd="0" destOrd="0" presId="urn:microsoft.com/office/officeart/2011/layout/TabList"/>
    <dgm:cxn modelId="{61D80650-2C95-45B7-866C-F204F5E5974D}" type="presOf" srcId="{1A9787C1-55C9-4A06-8FC9-282EA60F3256}" destId="{400BCA1C-C215-4A47-B82F-5BE14BBAB2C4}" srcOrd="0" destOrd="0" presId="urn:microsoft.com/office/officeart/2011/layout/TabList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E6132EFE-B580-46CB-B433-D0E432A20C91}" type="presOf" srcId="{8DC537C6-C2EA-415C-9579-72235CAAB3C3}" destId="{8D6BF887-10B7-4DC9-8062-0F2BCE4E3999}" srcOrd="0" destOrd="0" presId="urn:microsoft.com/office/officeart/2011/layout/TabList"/>
    <dgm:cxn modelId="{485E8DDE-32EF-4A02-94BF-1D3B9727303C}" type="presOf" srcId="{23ED3A43-6EE8-43D9-ACFA-5030DA9AE872}" destId="{7FBED063-C0E7-4729-B3CB-2902941E1425}" srcOrd="0" destOrd="0" presId="urn:microsoft.com/office/officeart/2011/layout/TabList"/>
    <dgm:cxn modelId="{411F422B-1DA6-475A-9D89-6EBF79FF8799}" type="presOf" srcId="{BA8FA2A8-223B-4075-8C7F-0E2F8C4E1D2F}" destId="{7CD1F047-8642-49B5-889D-D3E41C93E755}" srcOrd="0" destOrd="0" presId="urn:microsoft.com/office/officeart/2011/layout/TabList"/>
    <dgm:cxn modelId="{C06DB9A3-256C-4057-903C-0CD0639D540F}" srcId="{8DC537C6-C2EA-415C-9579-72235CAAB3C3}" destId="{DA8556D6-B7A7-4840-AF2C-6C87CD95DB56}" srcOrd="5" destOrd="0" parTransId="{2427D920-39D0-43CE-991C-6E0E979FD1ED}" sibTransId="{94B96CCD-AC95-4786-B2D3-882DBE8EC171}"/>
    <dgm:cxn modelId="{7BBAEAAD-CC20-479F-98B3-266C6A830EE6}" type="presOf" srcId="{BEABCE5A-F85A-43FD-A1B3-9AE9FBF3D903}" destId="{657B83DE-3359-4C01-90D5-7DC12512EF53}" srcOrd="0" destOrd="0" presId="urn:microsoft.com/office/officeart/2011/layout/TabList"/>
    <dgm:cxn modelId="{F10303E6-9D77-4FA8-AACD-D52C205395BA}" type="presOf" srcId="{6C9210FE-7952-4B84-AF19-37D0E24080AD}" destId="{0C7ACBA7-4558-496B-9FBC-1F3968ADC0DD}" srcOrd="0" destOrd="0" presId="urn:microsoft.com/office/officeart/2011/layout/TabList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E7B62733-259E-4A81-922B-C562FF65D973}" type="presOf" srcId="{3F7C0661-5E7A-4E48-B94E-83F69B4F0844}" destId="{79A213D3-6321-4CD0-88A0-3300F40A2E1F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F00B16D9-09D1-4F8B-B249-1C8566FD247F}" type="presOf" srcId="{DA8556D6-B7A7-4840-AF2C-6C87CD95DB56}" destId="{9D9D76B1-3746-4CB4-82C2-DACC72DC6BC3}" srcOrd="0" destOrd="0" presId="urn:microsoft.com/office/officeart/2011/layout/TabList"/>
    <dgm:cxn modelId="{E4955236-0878-44FE-929C-3AF19F9D3D00}" type="presOf" srcId="{EDEC18C4-13F1-4120-A83A-3150CFCED4D7}" destId="{858AD245-A4DF-4EFD-9DB2-8BC1CE232CE2}" srcOrd="0" destOrd="0" presId="urn:microsoft.com/office/officeart/2011/layout/TabList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2FD05609-1EDE-41A0-BD70-C4BB4D0F25B8}" type="presOf" srcId="{BC7A04EA-DD42-4146-ABA9-A91AFCC8955A}" destId="{781DE2AB-07E1-446D-8462-5C9A5D4DDD08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6FCAD7E4-A4F9-43E9-B923-BD78F7714D65}" type="presOf" srcId="{5855D4B9-BAC9-4A89-ADCA-E257F9246DD3}" destId="{6A4EC5C0-024D-49EA-AF3C-53C2019A711C}" srcOrd="0" destOrd="0" presId="urn:microsoft.com/office/officeart/2011/layout/TabList"/>
    <dgm:cxn modelId="{E8F8A453-90A8-455D-B94F-C472822D730D}" type="presParOf" srcId="{8D6BF887-10B7-4DC9-8062-0F2BCE4E3999}" destId="{54F7497A-2151-4698-A13F-AEF95928BDC7}" srcOrd="0" destOrd="0" presId="urn:microsoft.com/office/officeart/2011/layout/TabList"/>
    <dgm:cxn modelId="{3AEF5A70-798E-4AE3-A9EA-A2C03E51ACB6}" type="presParOf" srcId="{54F7497A-2151-4698-A13F-AEF95928BDC7}" destId="{79A213D3-6321-4CD0-88A0-3300F40A2E1F}" srcOrd="0" destOrd="0" presId="urn:microsoft.com/office/officeart/2011/layout/TabList"/>
    <dgm:cxn modelId="{6B9EA096-9378-4651-B13A-6B7A6487DB18}" type="presParOf" srcId="{54F7497A-2151-4698-A13F-AEF95928BDC7}" destId="{6A4EC5C0-024D-49EA-AF3C-53C2019A711C}" srcOrd="1" destOrd="0" presId="urn:microsoft.com/office/officeart/2011/layout/TabList"/>
    <dgm:cxn modelId="{FE66CA59-E816-46CD-8A29-EDDB39ED0B96}" type="presParOf" srcId="{54F7497A-2151-4698-A13F-AEF95928BDC7}" destId="{39D8CA88-EF5C-43DE-AD92-0BDF4329C959}" srcOrd="2" destOrd="0" presId="urn:microsoft.com/office/officeart/2011/layout/TabList"/>
    <dgm:cxn modelId="{2C36D933-B905-4306-8C78-9602E6FE9D49}" type="presParOf" srcId="{8D6BF887-10B7-4DC9-8062-0F2BCE4E3999}" destId="{42D036CC-6B15-446C-877B-41F42A4B8ADB}" srcOrd="1" destOrd="0" presId="urn:microsoft.com/office/officeart/2011/layout/TabList"/>
    <dgm:cxn modelId="{31D9CC90-552F-4602-8EEF-C627D6465A6E}" type="presParOf" srcId="{8D6BF887-10B7-4DC9-8062-0F2BCE4E3999}" destId="{9A04E4FF-FBC0-4326-B60A-74DE58AC4A8A}" srcOrd="2" destOrd="0" presId="urn:microsoft.com/office/officeart/2011/layout/TabList"/>
    <dgm:cxn modelId="{E9EC36BC-4880-440D-9208-AEC4A2F85116}" type="presParOf" srcId="{9A04E4FF-FBC0-4326-B60A-74DE58AC4A8A}" destId="{7FBED063-C0E7-4729-B3CB-2902941E1425}" srcOrd="0" destOrd="0" presId="urn:microsoft.com/office/officeart/2011/layout/TabList"/>
    <dgm:cxn modelId="{DB40DEDC-A26D-4437-8ECC-C73730A52AB4}" type="presParOf" srcId="{9A04E4FF-FBC0-4326-B60A-74DE58AC4A8A}" destId="{858AD245-A4DF-4EFD-9DB2-8BC1CE232CE2}" srcOrd="1" destOrd="0" presId="urn:microsoft.com/office/officeart/2011/layout/TabList"/>
    <dgm:cxn modelId="{6FF0647F-C7B8-4BDF-B89A-782C9DAAA15D}" type="presParOf" srcId="{9A04E4FF-FBC0-4326-B60A-74DE58AC4A8A}" destId="{10ACA169-EC53-40CA-A38A-51B189A1133A}" srcOrd="2" destOrd="0" presId="urn:microsoft.com/office/officeart/2011/layout/TabList"/>
    <dgm:cxn modelId="{3304678E-88C9-4BD2-A1A9-8427DFE43A81}" type="presParOf" srcId="{8D6BF887-10B7-4DC9-8062-0F2BCE4E3999}" destId="{D2D78F70-354B-4913-979B-A6D252056EFF}" srcOrd="3" destOrd="0" presId="urn:microsoft.com/office/officeart/2011/layout/TabList"/>
    <dgm:cxn modelId="{1D691710-9411-4B46-983B-A6577A657389}" type="presParOf" srcId="{8D6BF887-10B7-4DC9-8062-0F2BCE4E3999}" destId="{127850FE-B624-4448-A28B-820A9D0FAA2A}" srcOrd="4" destOrd="0" presId="urn:microsoft.com/office/officeart/2011/layout/TabList"/>
    <dgm:cxn modelId="{49D10BC2-8B6C-43B0-B84D-DFA4C80BE599}" type="presParOf" srcId="{127850FE-B624-4448-A28B-820A9D0FAA2A}" destId="{F2194206-BE28-45A6-9A1D-47D22E67A158}" srcOrd="0" destOrd="0" presId="urn:microsoft.com/office/officeart/2011/layout/TabList"/>
    <dgm:cxn modelId="{53B64E08-042E-4D54-90FD-78A864E753A5}" type="presParOf" srcId="{127850FE-B624-4448-A28B-820A9D0FAA2A}" destId="{AB5AA925-CC9A-48B9-8493-17C609CF3716}" srcOrd="1" destOrd="0" presId="urn:microsoft.com/office/officeart/2011/layout/TabList"/>
    <dgm:cxn modelId="{27C429E7-C60B-4BB8-8B55-00CA02759C02}" type="presParOf" srcId="{127850FE-B624-4448-A28B-820A9D0FAA2A}" destId="{F53A2CB0-676D-4798-8EA9-D59C0937BE13}" srcOrd="2" destOrd="0" presId="urn:microsoft.com/office/officeart/2011/layout/TabList"/>
    <dgm:cxn modelId="{F1AD3DE9-22C1-437E-8653-D5BE1BB3AAEF}" type="presParOf" srcId="{8D6BF887-10B7-4DC9-8062-0F2BCE4E3999}" destId="{6D00382A-C2BA-42C1-9CEA-2DF065EC2444}" srcOrd="5" destOrd="0" presId="urn:microsoft.com/office/officeart/2011/layout/TabList"/>
    <dgm:cxn modelId="{C6CB7AFD-F2BF-4D9B-A2E6-467569346166}" type="presParOf" srcId="{8D6BF887-10B7-4DC9-8062-0F2BCE4E3999}" destId="{911B71EE-FA2D-44A9-B5B0-398A4656BB14}" srcOrd="6" destOrd="0" presId="urn:microsoft.com/office/officeart/2011/layout/TabList"/>
    <dgm:cxn modelId="{46A1326A-399B-439F-B9B9-A8B26AA02D22}" type="presParOf" srcId="{911B71EE-FA2D-44A9-B5B0-398A4656BB14}" destId="{400BCA1C-C215-4A47-B82F-5BE14BBAB2C4}" srcOrd="0" destOrd="0" presId="urn:microsoft.com/office/officeart/2011/layout/TabList"/>
    <dgm:cxn modelId="{3ED8BABF-2E49-430B-B07F-05ED91846239}" type="presParOf" srcId="{911B71EE-FA2D-44A9-B5B0-398A4656BB14}" destId="{781DE2AB-07E1-446D-8462-5C9A5D4DDD08}" srcOrd="1" destOrd="0" presId="urn:microsoft.com/office/officeart/2011/layout/TabList"/>
    <dgm:cxn modelId="{2EBF6A4F-218F-40AC-973D-923B56A4D4A4}" type="presParOf" srcId="{911B71EE-FA2D-44A9-B5B0-398A4656BB14}" destId="{378443BD-7C4E-4B81-A215-B8F457C0ED77}" srcOrd="2" destOrd="0" presId="urn:microsoft.com/office/officeart/2011/layout/TabList"/>
    <dgm:cxn modelId="{D34B84F5-3150-450F-B337-B51A618E582D}" type="presParOf" srcId="{8D6BF887-10B7-4DC9-8062-0F2BCE4E3999}" destId="{3883AC51-D72C-41A2-80CE-A029ABEB540C}" srcOrd="7" destOrd="0" presId="urn:microsoft.com/office/officeart/2011/layout/TabList"/>
    <dgm:cxn modelId="{A9804451-083A-44AB-83A1-0C73A4551EF7}" type="presParOf" srcId="{8D6BF887-10B7-4DC9-8062-0F2BCE4E3999}" destId="{E0FFDB9B-FE75-48AE-987A-C513BB202E1C}" srcOrd="8" destOrd="0" presId="urn:microsoft.com/office/officeart/2011/layout/TabList"/>
    <dgm:cxn modelId="{C871004D-9CDA-44A3-93DB-D60BE1A66AC3}" type="presParOf" srcId="{E0FFDB9B-FE75-48AE-987A-C513BB202E1C}" destId="{0C7ACBA7-4558-496B-9FBC-1F3968ADC0DD}" srcOrd="0" destOrd="0" presId="urn:microsoft.com/office/officeart/2011/layout/TabList"/>
    <dgm:cxn modelId="{A190EA4E-429B-4F6D-B617-24B02F3AB5F1}" type="presParOf" srcId="{E0FFDB9B-FE75-48AE-987A-C513BB202E1C}" destId="{657B83DE-3359-4C01-90D5-7DC12512EF53}" srcOrd="1" destOrd="0" presId="urn:microsoft.com/office/officeart/2011/layout/TabList"/>
    <dgm:cxn modelId="{94C6FB18-E9F2-4E88-902B-9FD3D84BA0FC}" type="presParOf" srcId="{E0FFDB9B-FE75-48AE-987A-C513BB202E1C}" destId="{FDC9C11C-0246-4ACC-890F-6DD4C4CB0642}" srcOrd="2" destOrd="0" presId="urn:microsoft.com/office/officeart/2011/layout/TabList"/>
    <dgm:cxn modelId="{49FC91E8-EBB0-4A8B-B9F8-512195E20BE5}" type="presParOf" srcId="{8D6BF887-10B7-4DC9-8062-0F2BCE4E3999}" destId="{BA47336F-B2FA-49CF-A805-B2A437EDF3BA}" srcOrd="9" destOrd="0" presId="urn:microsoft.com/office/officeart/2011/layout/TabList"/>
    <dgm:cxn modelId="{DEE6F204-59CD-4DE3-B00B-50BCB8A5CA6F}" type="presParOf" srcId="{8D6BF887-10B7-4DC9-8062-0F2BCE4E3999}" destId="{99CAAA9E-A730-4E47-A1A6-B5D12958C157}" srcOrd="10" destOrd="0" presId="urn:microsoft.com/office/officeart/2011/layout/TabList"/>
    <dgm:cxn modelId="{6662A55F-685D-47DF-A0A8-943A8745E085}" type="presParOf" srcId="{99CAAA9E-A730-4E47-A1A6-B5D12958C157}" destId="{7CD1F047-8642-49B5-889D-D3E41C93E755}" srcOrd="0" destOrd="0" presId="urn:microsoft.com/office/officeart/2011/layout/TabList"/>
    <dgm:cxn modelId="{0424AC33-C7EB-4BBC-9D93-33DDD75CEE04}" type="presParOf" srcId="{99CAAA9E-A730-4E47-A1A6-B5D12958C157}" destId="{9D9D76B1-3746-4CB4-82C2-DACC72DC6BC3}" srcOrd="1" destOrd="0" presId="urn:microsoft.com/office/officeart/2011/layout/TabList"/>
    <dgm:cxn modelId="{90AB6534-6C0A-4A6C-B5D1-36E68065CE73}" type="presParOf" srcId="{99CAAA9E-A730-4E47-A1A6-B5D12958C157}" destId="{CC9E7529-808E-4ECC-8566-592F5348E8B4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A7E2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Atenciones brindadas por tipo para la Oficina Regional de Oriente junio 2014 – mayo 2015*</a:t>
          </a:r>
          <a:endParaRPr lang="es-SV" sz="24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6191" custScaleY="73916" custLinFactNeighborX="-1904" custLinFactNeighborY="-5801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F494E0DA-6C48-40CF-9CB4-CF1F117BA403}" type="presOf" srcId="{E86F753F-03FD-4E10-A16A-53873D349C1F}" destId="{D6B8D22B-3D54-4991-92D1-B64CE575B271}" srcOrd="0" destOrd="0" presId="urn:microsoft.com/office/officeart/2005/8/layout/vList2"/>
    <dgm:cxn modelId="{66FA708F-907E-46BD-AE33-9D48F9B0334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4A78A4F4-9522-4797-9723-8C1E9E0BC3D5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A7E2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Atenciones brindadas por género para la Oficina Regional de Oriente junio 2014 – mayo 2015*</a:t>
          </a:r>
          <a:endParaRPr lang="es-SV" sz="24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6191" custScaleY="73916" custLinFactNeighborX="-312" custLinFactNeighborY="4467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C5B9083D-F1C5-4C54-9C86-CCE7B25AB9EA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6DA5F5A9-04F4-40C8-A68C-50E96301E1ED}" type="presOf" srcId="{489245DF-A588-400A-A119-3B84C78F38DA}" destId="{3ACD70FF-C930-423E-8844-56C3479C5476}" srcOrd="0" destOrd="0" presId="urn:microsoft.com/office/officeart/2005/8/layout/vList2"/>
    <dgm:cxn modelId="{6E4FFCB7-6427-45A9-B54D-953DA48C16EC}" type="presParOf" srcId="{D6B8D22B-3D54-4991-92D1-B64CE575B271}" destId="{3ACD70FF-C930-423E-8844-56C3479C547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sector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52463" custLinFactNeighborX="-1813" custLinFactNeighborY="-1365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7B2E0F6-C71C-BB4D-BBC0-C21A07996D02}" type="presOf" srcId="{E86F753F-03FD-4E10-A16A-53873D349C1F}" destId="{D6B8D22B-3D54-4991-92D1-B64CE575B271}" srcOrd="0" destOrd="0" presId="urn:microsoft.com/office/officeart/2005/8/layout/vList2"/>
    <dgm:cxn modelId="{A07201EB-6441-AF4C-8FB5-D8FC5F02DA3A}" type="presOf" srcId="{489245DF-A588-400A-A119-3B84C78F38DA}" destId="{3ACD70FF-C930-423E-8844-56C3479C5476}" srcOrd="0" destOrd="0" presId="urn:microsoft.com/office/officeart/2005/8/layout/vList2"/>
    <dgm:cxn modelId="{1787B81B-B93F-A641-B13C-899F7EC90F0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B254B1-B03E-4D5B-BBA8-41EDACAE8FE8}" type="doc">
      <dgm:prSet loTypeId="urn:microsoft.com/office/officeart/2005/8/layout/radial6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52ED0DAE-32E1-4E4F-937B-6A87407D2E89}" type="pres">
      <dgm:prSet presAssocID="{0DB254B1-B03E-4D5B-BBA8-41EDACAE8F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</dgm:ptLst>
  <dgm:cxnLst>
    <dgm:cxn modelId="{511E10CB-61D4-408B-97E8-BA6552C91D00}" type="presOf" srcId="{0DB254B1-B03E-4D5B-BBA8-41EDACAE8FE8}" destId="{52ED0DAE-32E1-4E4F-937B-6A87407D2E89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Denuncias atendidas por sector: 10,384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3282" custLinFactNeighborY="-1202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41C7212-7DDD-4C4C-89A6-7FE1074A0C3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4DCF462F-7989-1D4E-A77F-703838886BF8}" type="presOf" srcId="{489245DF-A588-400A-A119-3B84C78F38DA}" destId="{3ACD70FF-C930-423E-8844-56C3479C5476}" srcOrd="0" destOrd="0" presId="urn:microsoft.com/office/officeart/2005/8/layout/vList2"/>
    <dgm:cxn modelId="{74F75B46-19FF-794D-9FE2-C29F30E6CD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FE457A8-8DA9-4551-8299-8FABFD94F828}" type="doc">
      <dgm:prSet loTypeId="urn:microsoft.com/office/officeart/2005/8/layout/equation2" loCatId="relationship" qsTypeId="urn:microsoft.com/office/officeart/2005/8/quickstyle/3d1" qsCatId="3D" csTypeId="urn:microsoft.com/office/officeart/2005/8/colors/colorful3" csCatId="colorful" phldr="1"/>
      <dgm:spPr/>
    </dgm:pt>
    <dgm:pt modelId="{79F80219-9485-4DA4-828B-6DE8BEB616F8}">
      <dgm:prSet phldrT="[Texto]" custT="1"/>
      <dgm:spPr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Agua potable</a:t>
          </a:r>
        </a:p>
        <a:p>
          <a:r>
            <a:rPr lang="es-SV" sz="1400" b="1" dirty="0" smtClean="0"/>
            <a:t>4,983 (47.9%)</a:t>
          </a:r>
          <a:endParaRPr lang="es-SV" sz="1400" b="1" dirty="0"/>
        </a:p>
      </dgm:t>
    </dgm:pt>
    <dgm:pt modelId="{3CC7D335-C782-4C39-B3EF-FBDA873F85E4}" type="parTrans" cxnId="{6DED9CAC-9498-495F-AD47-318A1EE6CF5B}">
      <dgm:prSet/>
      <dgm:spPr/>
      <dgm:t>
        <a:bodyPr/>
        <a:lstStyle/>
        <a:p>
          <a:endParaRPr lang="es-SV"/>
        </a:p>
      </dgm:t>
    </dgm:pt>
    <dgm:pt modelId="{215B6958-9C0E-485B-9861-C7B76EACE815}" type="sibTrans" cxnId="{6DED9CAC-9498-495F-AD47-318A1EE6CF5B}">
      <dgm:prSet/>
      <dgm:spPr/>
      <dgm:t>
        <a:bodyPr/>
        <a:lstStyle/>
        <a:p>
          <a:endParaRPr lang="es-SV"/>
        </a:p>
      </dgm:t>
    </dgm:pt>
    <dgm:pt modelId="{9944D59D-2900-41D4-900E-9BA83043ABC2}">
      <dgm:prSet phldrT="[Texto]" custT="1"/>
      <dgm:spPr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Telecomunicaciones 1,452 (14.0%)</a:t>
          </a:r>
          <a:endParaRPr lang="es-SV" sz="1400" b="1" dirty="0"/>
        </a:p>
      </dgm:t>
    </dgm:pt>
    <dgm:pt modelId="{C87BBFA5-2D36-43A2-93EA-864A97784D84}" type="parTrans" cxnId="{DA078E60-8400-436A-B902-00774B15D541}">
      <dgm:prSet/>
      <dgm:spPr/>
      <dgm:t>
        <a:bodyPr/>
        <a:lstStyle/>
        <a:p>
          <a:endParaRPr lang="es-SV"/>
        </a:p>
      </dgm:t>
    </dgm:pt>
    <dgm:pt modelId="{E98EB9E3-4918-46CC-8FC3-C8964B5B355B}" type="sibTrans" cxnId="{DA078E60-8400-436A-B902-00774B15D541}">
      <dgm:prSet/>
      <dgm:spPr/>
      <dgm:t>
        <a:bodyPr/>
        <a:lstStyle/>
        <a:p>
          <a:endParaRPr lang="es-SV"/>
        </a:p>
      </dgm:t>
    </dgm:pt>
    <dgm:pt modelId="{58D359FC-6445-47BA-9691-BDFA4B87710C}">
      <dgm:prSet phldrT="[Texto]" custT="1"/>
      <dgm:spPr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</dgm:spPr>
      <dgm:t>
        <a:bodyPr/>
        <a:lstStyle/>
        <a:p>
          <a:r>
            <a:rPr lang="es-SV" sz="2000" dirty="0" smtClean="0"/>
            <a:t>8,556</a:t>
          </a:r>
        </a:p>
        <a:p>
          <a:r>
            <a:rPr lang="es-SV" sz="2000" dirty="0" smtClean="0"/>
            <a:t>82.4%</a:t>
          </a:r>
          <a:endParaRPr lang="es-SV" sz="2000" dirty="0"/>
        </a:p>
      </dgm:t>
    </dgm:pt>
    <dgm:pt modelId="{653CC025-EC06-4706-BAB7-11A4DE784CFD}" type="parTrans" cxnId="{6BF91129-43C0-496B-A12F-9B54C2B7B162}">
      <dgm:prSet/>
      <dgm:spPr/>
      <dgm:t>
        <a:bodyPr/>
        <a:lstStyle/>
        <a:p>
          <a:endParaRPr lang="es-SV"/>
        </a:p>
      </dgm:t>
    </dgm:pt>
    <dgm:pt modelId="{F5B6BD68-12AA-485D-8DC5-9A2EDB374426}" type="sibTrans" cxnId="{6BF91129-43C0-496B-A12F-9B54C2B7B162}">
      <dgm:prSet/>
      <dgm:spPr/>
      <dgm:t>
        <a:bodyPr/>
        <a:lstStyle/>
        <a:p>
          <a:endParaRPr lang="es-SV"/>
        </a:p>
      </dgm:t>
    </dgm:pt>
    <dgm:pt modelId="{FBAD6204-0099-457E-B821-C9B2FD972FAD}">
      <dgm:prSet phldrT="[Texto]" custT="1"/>
      <dgm:spPr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Electrodomésticos 1,073  (10.4%)</a:t>
          </a:r>
          <a:endParaRPr lang="es-SV" sz="1400" b="1" dirty="0"/>
        </a:p>
      </dgm:t>
    </dgm:pt>
    <dgm:pt modelId="{5A90A879-9D86-4F88-9457-1A4353650BBA}" type="parTrans" cxnId="{69089C9B-844F-4CC1-94C8-ADB966B06638}">
      <dgm:prSet/>
      <dgm:spPr/>
      <dgm:t>
        <a:bodyPr/>
        <a:lstStyle/>
        <a:p>
          <a:endParaRPr lang="es-SV"/>
        </a:p>
      </dgm:t>
    </dgm:pt>
    <dgm:pt modelId="{A78DEA83-261C-4897-80DB-DC9FD2D50DEF}" type="sibTrans" cxnId="{69089C9B-844F-4CC1-94C8-ADB966B06638}">
      <dgm:prSet/>
      <dgm:spPr/>
      <dgm:t>
        <a:bodyPr/>
        <a:lstStyle/>
        <a:p>
          <a:endParaRPr lang="es-SV"/>
        </a:p>
      </dgm:t>
    </dgm:pt>
    <dgm:pt modelId="{7D75A7EC-6FBE-D04E-AF34-45F2568E28A1}">
      <dgm:prSet phldrT="[Texto]" custT="1"/>
      <dgm:spPr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Servicios Financieros 1,048 (10.1%)</a:t>
          </a:r>
          <a:endParaRPr lang="es-SV" sz="1400" b="1" dirty="0"/>
        </a:p>
      </dgm:t>
    </dgm:pt>
    <dgm:pt modelId="{A0F31562-8C3C-1F4B-9934-A4361D7BAA9B}" type="parTrans" cxnId="{56AB8897-251F-B048-AD96-1778B277CF56}">
      <dgm:prSet/>
      <dgm:spPr/>
      <dgm:t>
        <a:bodyPr/>
        <a:lstStyle/>
        <a:p>
          <a:endParaRPr lang="es-ES"/>
        </a:p>
      </dgm:t>
    </dgm:pt>
    <dgm:pt modelId="{C8BDCFC5-E0FF-7A4F-A7E8-87B5C9A311F4}" type="sibTrans" cxnId="{56AB8897-251F-B048-AD96-1778B277CF56}">
      <dgm:prSet/>
      <dgm:spPr/>
      <dgm:t>
        <a:bodyPr/>
        <a:lstStyle/>
        <a:p>
          <a:endParaRPr lang="es-ES"/>
        </a:p>
      </dgm:t>
    </dgm:pt>
    <dgm:pt modelId="{6FBE22B7-4DD9-4462-B0D5-8298A3AAE3BF}" type="pres">
      <dgm:prSet presAssocID="{4FE457A8-8DA9-4551-8299-8FABFD94F828}" presName="Name0" presStyleCnt="0">
        <dgm:presLayoutVars>
          <dgm:dir/>
          <dgm:resizeHandles val="exact"/>
        </dgm:presLayoutVars>
      </dgm:prSet>
      <dgm:spPr/>
    </dgm:pt>
    <dgm:pt modelId="{F8BE3933-D488-461C-8973-C9AE793DF76A}" type="pres">
      <dgm:prSet presAssocID="{4FE457A8-8DA9-4551-8299-8FABFD94F828}" presName="vNodes" presStyleCnt="0"/>
      <dgm:spPr/>
    </dgm:pt>
    <dgm:pt modelId="{167A9C5A-C6DD-4DB1-A55F-49FABC542944}" type="pres">
      <dgm:prSet presAssocID="{79F80219-9485-4DA4-828B-6DE8BEB616F8}" presName="node" presStyleLbl="node1" presStyleIdx="0" presStyleCnt="5" custScaleX="363699" custScaleY="13413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B84255-BB90-49B3-A9B1-BA5F626C7A8D}" type="pres">
      <dgm:prSet presAssocID="{215B6958-9C0E-485B-9861-C7B76EACE815}" presName="spacerT" presStyleCnt="0"/>
      <dgm:spPr/>
    </dgm:pt>
    <dgm:pt modelId="{7602FF76-2E4E-4DE9-9B48-B1E400B6370D}" type="pres">
      <dgm:prSet presAssocID="{215B6958-9C0E-485B-9861-C7B76EACE815}" presName="sibTrans" presStyleLbl="sibTrans2D1" presStyleIdx="0" presStyleCnt="4"/>
      <dgm:spPr/>
      <dgm:t>
        <a:bodyPr/>
        <a:lstStyle/>
        <a:p>
          <a:endParaRPr lang="es-SV"/>
        </a:p>
      </dgm:t>
    </dgm:pt>
    <dgm:pt modelId="{2A5F5C45-E623-4ECD-8D0F-7410F3440974}" type="pres">
      <dgm:prSet presAssocID="{215B6958-9C0E-485B-9861-C7B76EACE815}" presName="spacerB" presStyleCnt="0"/>
      <dgm:spPr/>
    </dgm:pt>
    <dgm:pt modelId="{38174747-1E29-4B49-8149-C3609D74AC04}" type="pres">
      <dgm:prSet presAssocID="{9944D59D-2900-41D4-900E-9BA83043ABC2}" presName="node" presStyleLbl="node1" presStyleIdx="1" presStyleCnt="5" custScaleX="363699" custScaleY="12450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B465563-3269-46D8-8441-594157BCDC6E}" type="pres">
      <dgm:prSet presAssocID="{E98EB9E3-4918-46CC-8FC3-C8964B5B355B}" presName="spacerT" presStyleCnt="0"/>
      <dgm:spPr/>
    </dgm:pt>
    <dgm:pt modelId="{F5556038-C26A-4B85-88DA-3E90FD4B2E13}" type="pres">
      <dgm:prSet presAssocID="{E98EB9E3-4918-46CC-8FC3-C8964B5B355B}" presName="sibTrans" presStyleLbl="sibTrans2D1" presStyleIdx="1" presStyleCnt="4"/>
      <dgm:spPr/>
      <dgm:t>
        <a:bodyPr/>
        <a:lstStyle/>
        <a:p>
          <a:endParaRPr lang="es-SV"/>
        </a:p>
      </dgm:t>
    </dgm:pt>
    <dgm:pt modelId="{454B3AEF-6C47-4287-A1CD-8AC1D6CDA56A}" type="pres">
      <dgm:prSet presAssocID="{E98EB9E3-4918-46CC-8FC3-C8964B5B355B}" presName="spacerB" presStyleCnt="0"/>
      <dgm:spPr/>
    </dgm:pt>
    <dgm:pt modelId="{7F8F3150-D90D-4B0F-9E09-E004C13EAEBD}" type="pres">
      <dgm:prSet presAssocID="{FBAD6204-0099-457E-B821-C9B2FD972FAD}" presName="node" presStyleLbl="node1" presStyleIdx="2" presStyleCnt="5" custScaleX="363699" custScaleY="11468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8249E88-4C55-AC40-81E5-ADEDF9B07EE3}" type="pres">
      <dgm:prSet presAssocID="{A78DEA83-261C-4897-80DB-DC9FD2D50DEF}" presName="spacerT" presStyleCnt="0"/>
      <dgm:spPr/>
    </dgm:pt>
    <dgm:pt modelId="{EDAF9AF2-6E2B-CA48-BC99-EB5243E9C2DF}" type="pres">
      <dgm:prSet presAssocID="{A78DEA83-261C-4897-80DB-DC9FD2D50DE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2FCC0AF-715A-B44F-B902-E88E5F93D132}" type="pres">
      <dgm:prSet presAssocID="{A78DEA83-261C-4897-80DB-DC9FD2D50DEF}" presName="spacerB" presStyleCnt="0"/>
      <dgm:spPr/>
    </dgm:pt>
    <dgm:pt modelId="{1A9676F2-B096-A64F-9763-416EEF8E6C03}" type="pres">
      <dgm:prSet presAssocID="{7D75A7EC-6FBE-D04E-AF34-45F2568E28A1}" presName="node" presStyleLbl="node1" presStyleIdx="3" presStyleCnt="5" custScaleX="363699" custScaleY="10663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B55A7FB-9B61-421A-A152-4B8B669FC144}" type="pres">
      <dgm:prSet presAssocID="{4FE457A8-8DA9-4551-8299-8FABFD94F828}" presName="sibTransLast" presStyleLbl="sibTrans2D1" presStyleIdx="3" presStyleCnt="4"/>
      <dgm:spPr/>
      <dgm:t>
        <a:bodyPr/>
        <a:lstStyle/>
        <a:p>
          <a:endParaRPr lang="es-SV"/>
        </a:p>
      </dgm:t>
    </dgm:pt>
    <dgm:pt modelId="{D46DDF2B-7004-4918-8C50-92252B93E491}" type="pres">
      <dgm:prSet presAssocID="{4FE457A8-8DA9-4551-8299-8FABFD94F828}" presName="connectorText" presStyleLbl="sibTrans2D1" presStyleIdx="3" presStyleCnt="4"/>
      <dgm:spPr/>
      <dgm:t>
        <a:bodyPr/>
        <a:lstStyle/>
        <a:p>
          <a:endParaRPr lang="es-SV"/>
        </a:p>
      </dgm:t>
    </dgm:pt>
    <dgm:pt modelId="{DAAE61F0-7BA2-46A7-A706-8797473B8285}" type="pres">
      <dgm:prSet presAssocID="{4FE457A8-8DA9-4551-8299-8FABFD94F828}" presName="lastNode" presStyleLbl="node1" presStyleIdx="4" presStyleCnt="5" custScaleX="98887" custScaleY="7530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030C4E85-6BA0-D84D-B5EF-1357160C5B81}" type="presOf" srcId="{9944D59D-2900-41D4-900E-9BA83043ABC2}" destId="{38174747-1E29-4B49-8149-C3609D74AC04}" srcOrd="0" destOrd="0" presId="urn:microsoft.com/office/officeart/2005/8/layout/equation2"/>
    <dgm:cxn modelId="{F86AF1C3-A741-0E46-B0A3-6745678DDDE2}" type="presOf" srcId="{E98EB9E3-4918-46CC-8FC3-C8964B5B355B}" destId="{F5556038-C26A-4B85-88DA-3E90FD4B2E13}" srcOrd="0" destOrd="0" presId="urn:microsoft.com/office/officeart/2005/8/layout/equation2"/>
    <dgm:cxn modelId="{56AB8897-251F-B048-AD96-1778B277CF56}" srcId="{4FE457A8-8DA9-4551-8299-8FABFD94F828}" destId="{7D75A7EC-6FBE-D04E-AF34-45F2568E28A1}" srcOrd="3" destOrd="0" parTransId="{A0F31562-8C3C-1F4B-9934-A4361D7BAA9B}" sibTransId="{C8BDCFC5-E0FF-7A4F-A7E8-87B5C9A311F4}"/>
    <dgm:cxn modelId="{7244C0D4-74E9-FD4E-93A3-F794814D0CC2}" type="presOf" srcId="{C8BDCFC5-E0FF-7A4F-A7E8-87B5C9A311F4}" destId="{7B55A7FB-9B61-421A-A152-4B8B669FC144}" srcOrd="0" destOrd="0" presId="urn:microsoft.com/office/officeart/2005/8/layout/equation2"/>
    <dgm:cxn modelId="{E9D1E59E-FEC3-9F48-AF5E-C35AA747B17B}" type="presOf" srcId="{79F80219-9485-4DA4-828B-6DE8BEB616F8}" destId="{167A9C5A-C6DD-4DB1-A55F-49FABC542944}" srcOrd="0" destOrd="0" presId="urn:microsoft.com/office/officeart/2005/8/layout/equation2"/>
    <dgm:cxn modelId="{7137028B-57E7-0B4A-9BAC-40E2E7F47181}" type="presOf" srcId="{4FE457A8-8DA9-4551-8299-8FABFD94F828}" destId="{6FBE22B7-4DD9-4462-B0D5-8298A3AAE3BF}" srcOrd="0" destOrd="0" presId="urn:microsoft.com/office/officeart/2005/8/layout/equation2"/>
    <dgm:cxn modelId="{7445E98C-F30E-044B-B275-08768BFA7D37}" type="presOf" srcId="{FBAD6204-0099-457E-B821-C9B2FD972FAD}" destId="{7F8F3150-D90D-4B0F-9E09-E004C13EAEBD}" srcOrd="0" destOrd="0" presId="urn:microsoft.com/office/officeart/2005/8/layout/equation2"/>
    <dgm:cxn modelId="{DE2DAB10-65B0-794D-9974-224ECACDA2B5}" type="presOf" srcId="{C8BDCFC5-E0FF-7A4F-A7E8-87B5C9A311F4}" destId="{D46DDF2B-7004-4918-8C50-92252B93E491}" srcOrd="1" destOrd="0" presId="urn:microsoft.com/office/officeart/2005/8/layout/equation2"/>
    <dgm:cxn modelId="{6BF91129-43C0-496B-A12F-9B54C2B7B162}" srcId="{4FE457A8-8DA9-4551-8299-8FABFD94F828}" destId="{58D359FC-6445-47BA-9691-BDFA4B87710C}" srcOrd="4" destOrd="0" parTransId="{653CC025-EC06-4706-BAB7-11A4DE784CFD}" sibTransId="{F5B6BD68-12AA-485D-8DC5-9A2EDB374426}"/>
    <dgm:cxn modelId="{6DED9CAC-9498-495F-AD47-318A1EE6CF5B}" srcId="{4FE457A8-8DA9-4551-8299-8FABFD94F828}" destId="{79F80219-9485-4DA4-828B-6DE8BEB616F8}" srcOrd="0" destOrd="0" parTransId="{3CC7D335-C782-4C39-B3EF-FBDA873F85E4}" sibTransId="{215B6958-9C0E-485B-9861-C7B76EACE815}"/>
    <dgm:cxn modelId="{69089C9B-844F-4CC1-94C8-ADB966B06638}" srcId="{4FE457A8-8DA9-4551-8299-8FABFD94F828}" destId="{FBAD6204-0099-457E-B821-C9B2FD972FAD}" srcOrd="2" destOrd="0" parTransId="{5A90A879-9D86-4F88-9457-1A4353650BBA}" sibTransId="{A78DEA83-261C-4897-80DB-DC9FD2D50DEF}"/>
    <dgm:cxn modelId="{4067FD75-5B40-E14E-B52E-2183282EACFB}" type="presOf" srcId="{58D359FC-6445-47BA-9691-BDFA4B87710C}" destId="{DAAE61F0-7BA2-46A7-A706-8797473B8285}" srcOrd="0" destOrd="0" presId="urn:microsoft.com/office/officeart/2005/8/layout/equation2"/>
    <dgm:cxn modelId="{DA078E60-8400-436A-B902-00774B15D541}" srcId="{4FE457A8-8DA9-4551-8299-8FABFD94F828}" destId="{9944D59D-2900-41D4-900E-9BA83043ABC2}" srcOrd="1" destOrd="0" parTransId="{C87BBFA5-2D36-43A2-93EA-864A97784D84}" sibTransId="{E98EB9E3-4918-46CC-8FC3-C8964B5B355B}"/>
    <dgm:cxn modelId="{A175BA94-0D57-E840-BA8B-558D21CF87B1}" type="presOf" srcId="{A78DEA83-261C-4897-80DB-DC9FD2D50DEF}" destId="{EDAF9AF2-6E2B-CA48-BC99-EB5243E9C2DF}" srcOrd="0" destOrd="0" presId="urn:microsoft.com/office/officeart/2005/8/layout/equation2"/>
    <dgm:cxn modelId="{7DE41BDB-5ECA-2244-8631-5707A106B5E4}" type="presOf" srcId="{7D75A7EC-6FBE-D04E-AF34-45F2568E28A1}" destId="{1A9676F2-B096-A64F-9763-416EEF8E6C03}" srcOrd="0" destOrd="0" presId="urn:microsoft.com/office/officeart/2005/8/layout/equation2"/>
    <dgm:cxn modelId="{70115E41-066F-8A4F-9C68-6C1361BB9911}" type="presOf" srcId="{215B6958-9C0E-485B-9861-C7B76EACE815}" destId="{7602FF76-2E4E-4DE9-9B48-B1E400B6370D}" srcOrd="0" destOrd="0" presId="urn:microsoft.com/office/officeart/2005/8/layout/equation2"/>
    <dgm:cxn modelId="{EA936F12-21CF-6446-9A6A-2DF88572266D}" type="presParOf" srcId="{6FBE22B7-4DD9-4462-B0D5-8298A3AAE3BF}" destId="{F8BE3933-D488-461C-8973-C9AE793DF76A}" srcOrd="0" destOrd="0" presId="urn:microsoft.com/office/officeart/2005/8/layout/equation2"/>
    <dgm:cxn modelId="{AA9B05CA-DF76-F642-A6DF-8210C53E66E2}" type="presParOf" srcId="{F8BE3933-D488-461C-8973-C9AE793DF76A}" destId="{167A9C5A-C6DD-4DB1-A55F-49FABC542944}" srcOrd="0" destOrd="0" presId="urn:microsoft.com/office/officeart/2005/8/layout/equation2"/>
    <dgm:cxn modelId="{D8149DA9-AC4E-CD4E-9D5E-3D970F3D688A}" type="presParOf" srcId="{F8BE3933-D488-461C-8973-C9AE793DF76A}" destId="{0FB84255-BB90-49B3-A9B1-BA5F626C7A8D}" srcOrd="1" destOrd="0" presId="urn:microsoft.com/office/officeart/2005/8/layout/equation2"/>
    <dgm:cxn modelId="{EAD5332F-19C2-B44A-8065-A77DB5A9C6F9}" type="presParOf" srcId="{F8BE3933-D488-461C-8973-C9AE793DF76A}" destId="{7602FF76-2E4E-4DE9-9B48-B1E400B6370D}" srcOrd="2" destOrd="0" presId="urn:microsoft.com/office/officeart/2005/8/layout/equation2"/>
    <dgm:cxn modelId="{6525D8C0-8E85-ED43-96D3-954A5893F217}" type="presParOf" srcId="{F8BE3933-D488-461C-8973-C9AE793DF76A}" destId="{2A5F5C45-E623-4ECD-8D0F-7410F3440974}" srcOrd="3" destOrd="0" presId="urn:microsoft.com/office/officeart/2005/8/layout/equation2"/>
    <dgm:cxn modelId="{62788E60-5B56-3C4A-8E60-B3978EC2DBBE}" type="presParOf" srcId="{F8BE3933-D488-461C-8973-C9AE793DF76A}" destId="{38174747-1E29-4B49-8149-C3609D74AC04}" srcOrd="4" destOrd="0" presId="urn:microsoft.com/office/officeart/2005/8/layout/equation2"/>
    <dgm:cxn modelId="{93ABF411-5754-5043-81FC-F9C85A6F6548}" type="presParOf" srcId="{F8BE3933-D488-461C-8973-C9AE793DF76A}" destId="{4B465563-3269-46D8-8441-594157BCDC6E}" srcOrd="5" destOrd="0" presId="urn:microsoft.com/office/officeart/2005/8/layout/equation2"/>
    <dgm:cxn modelId="{722D4365-B430-A44A-A56E-F1D4EC0BCD11}" type="presParOf" srcId="{F8BE3933-D488-461C-8973-C9AE793DF76A}" destId="{F5556038-C26A-4B85-88DA-3E90FD4B2E13}" srcOrd="6" destOrd="0" presId="urn:microsoft.com/office/officeart/2005/8/layout/equation2"/>
    <dgm:cxn modelId="{E4A0B5D1-E365-124F-8D7E-1A3206B0ADC2}" type="presParOf" srcId="{F8BE3933-D488-461C-8973-C9AE793DF76A}" destId="{454B3AEF-6C47-4287-A1CD-8AC1D6CDA56A}" srcOrd="7" destOrd="0" presId="urn:microsoft.com/office/officeart/2005/8/layout/equation2"/>
    <dgm:cxn modelId="{0FB65C7B-5EFF-DC4B-92A2-030C07B282E9}" type="presParOf" srcId="{F8BE3933-D488-461C-8973-C9AE793DF76A}" destId="{7F8F3150-D90D-4B0F-9E09-E004C13EAEBD}" srcOrd="8" destOrd="0" presId="urn:microsoft.com/office/officeart/2005/8/layout/equation2"/>
    <dgm:cxn modelId="{35DF398A-B299-084F-9755-362119F5FA7D}" type="presParOf" srcId="{F8BE3933-D488-461C-8973-C9AE793DF76A}" destId="{A8249E88-4C55-AC40-81E5-ADEDF9B07EE3}" srcOrd="9" destOrd="0" presId="urn:microsoft.com/office/officeart/2005/8/layout/equation2"/>
    <dgm:cxn modelId="{16320B8E-BDDD-CB4A-99E0-49FC524BC7FA}" type="presParOf" srcId="{F8BE3933-D488-461C-8973-C9AE793DF76A}" destId="{EDAF9AF2-6E2B-CA48-BC99-EB5243E9C2DF}" srcOrd="10" destOrd="0" presId="urn:microsoft.com/office/officeart/2005/8/layout/equation2"/>
    <dgm:cxn modelId="{BCAC69F7-0279-354E-8C95-3A13C44E398A}" type="presParOf" srcId="{F8BE3933-D488-461C-8973-C9AE793DF76A}" destId="{B2FCC0AF-715A-B44F-B902-E88E5F93D132}" srcOrd="11" destOrd="0" presId="urn:microsoft.com/office/officeart/2005/8/layout/equation2"/>
    <dgm:cxn modelId="{F26B9894-2A7E-E644-9D62-078A397A50C1}" type="presParOf" srcId="{F8BE3933-D488-461C-8973-C9AE793DF76A}" destId="{1A9676F2-B096-A64F-9763-416EEF8E6C03}" srcOrd="12" destOrd="0" presId="urn:microsoft.com/office/officeart/2005/8/layout/equation2"/>
    <dgm:cxn modelId="{17B7517C-D2F6-2F46-9EE4-ECDFFE8EB6E1}" type="presParOf" srcId="{6FBE22B7-4DD9-4462-B0D5-8298A3AAE3BF}" destId="{7B55A7FB-9B61-421A-A152-4B8B669FC144}" srcOrd="1" destOrd="0" presId="urn:microsoft.com/office/officeart/2005/8/layout/equation2"/>
    <dgm:cxn modelId="{2F059752-D0FE-4F49-B6E1-A88661DCE3EB}" type="presParOf" srcId="{7B55A7FB-9B61-421A-A152-4B8B669FC144}" destId="{D46DDF2B-7004-4918-8C50-92252B93E491}" srcOrd="0" destOrd="0" presId="urn:microsoft.com/office/officeart/2005/8/layout/equation2"/>
    <dgm:cxn modelId="{CD04D258-7BFE-7040-9BE0-D11594A667F2}" type="presParOf" srcId="{6FBE22B7-4DD9-4462-B0D5-8298A3AAE3BF}" destId="{DAAE61F0-7BA2-46A7-A706-8797473B828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2. Protección de la economía familiar permitió recuperar  US</a:t>
          </a:r>
          <a:r>
            <a:rPr lang="es-SV" sz="2400" b="1" dirty="0" smtClean="0"/>
            <a:t>$2,722,657.88</a:t>
          </a:r>
          <a:r>
            <a:rPr lang="es-SV" sz="2400" dirty="0" smtClean="0"/>
            <a:t> para consumidores(as)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5645" custLinFactNeighborX="-214" custLinFactNeighborY="115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37773839-D64A-4C0D-8EB9-5DD12AFFE549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ABD77E-1D66-48AA-AC18-2E0A5CCF3C90}" type="presOf" srcId="{489245DF-A588-400A-A119-3B84C78F38DA}" destId="{3ACD70FF-C930-423E-8844-56C3479C5476}" srcOrd="0" destOrd="0" presId="urn:microsoft.com/office/officeart/2005/8/layout/vList2"/>
    <dgm:cxn modelId="{759647B2-B759-4A52-8191-105B5857C4F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F87EAEF-014D-4E10-B608-7E455ADBD1C9}" type="doc">
      <dgm:prSet loTypeId="urn:microsoft.com/office/officeart/2009/layout/CircleArrowProcess" loCatId="cycle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s-SV"/>
        </a:p>
      </dgm:t>
    </dgm:pt>
    <dgm:pt modelId="{BB89F818-DDD3-4AFD-89F2-AE0AFB6FFD2E}">
      <dgm:prSet phldrT="[Texto]" custT="1"/>
      <dgm:spPr/>
      <dgm:t>
        <a:bodyPr/>
        <a:lstStyle/>
        <a:p>
          <a:r>
            <a:rPr lang="es-SV" sz="1600" dirty="0" smtClean="0"/>
            <a:t>Electrodo-mésticos 23.1%</a:t>
          </a:r>
          <a:endParaRPr lang="es-SV" sz="1600" dirty="0"/>
        </a:p>
      </dgm:t>
    </dgm:pt>
    <dgm:pt modelId="{AD422D50-9E06-4F8C-AFEF-8D03082BFE62}" type="parTrans" cxnId="{ABA58932-66CB-419D-B705-040140F46C07}">
      <dgm:prSet/>
      <dgm:spPr/>
      <dgm:t>
        <a:bodyPr/>
        <a:lstStyle/>
        <a:p>
          <a:endParaRPr lang="es-SV"/>
        </a:p>
      </dgm:t>
    </dgm:pt>
    <dgm:pt modelId="{31DA64AE-244C-4132-A37E-BEA4740266FB}" type="sibTrans" cxnId="{ABA58932-66CB-419D-B705-040140F46C07}">
      <dgm:prSet/>
      <dgm:spPr/>
      <dgm:t>
        <a:bodyPr/>
        <a:lstStyle/>
        <a:p>
          <a:endParaRPr lang="es-SV"/>
        </a:p>
      </dgm:t>
    </dgm:pt>
    <dgm:pt modelId="{AB6EAB54-B8E0-477B-BC14-FD09E3DC47C8}">
      <dgm:prSet phldrT="[Texto]" custT="1"/>
      <dgm:spPr/>
      <dgm:t>
        <a:bodyPr/>
        <a:lstStyle/>
        <a:p>
          <a:r>
            <a:rPr lang="es-SV" sz="1600" dirty="0" smtClean="0"/>
            <a:t>Agua potable 22.2%</a:t>
          </a:r>
          <a:endParaRPr lang="es-SV" sz="1600" dirty="0"/>
        </a:p>
      </dgm:t>
    </dgm:pt>
    <dgm:pt modelId="{44E74CDC-847A-4426-B18A-B99E6DD86A5C}" type="parTrans" cxnId="{06CFE74D-11E0-4232-8509-1F57E5CE3D0E}">
      <dgm:prSet/>
      <dgm:spPr/>
      <dgm:t>
        <a:bodyPr/>
        <a:lstStyle/>
        <a:p>
          <a:endParaRPr lang="es-SV"/>
        </a:p>
      </dgm:t>
    </dgm:pt>
    <dgm:pt modelId="{E79DFA44-F3A0-4170-8313-3E25A1960D2C}" type="sibTrans" cxnId="{06CFE74D-11E0-4232-8509-1F57E5CE3D0E}">
      <dgm:prSet/>
      <dgm:spPr/>
      <dgm:t>
        <a:bodyPr/>
        <a:lstStyle/>
        <a:p>
          <a:endParaRPr lang="es-SV"/>
        </a:p>
      </dgm:t>
    </dgm:pt>
    <dgm:pt modelId="{94665AE9-7B28-4C4B-81B2-CB97A7A050B9}">
      <dgm:prSet phldrT="[Texto]" custT="1"/>
      <dgm:spPr/>
      <dgm:t>
        <a:bodyPr/>
        <a:lstStyle/>
        <a:p>
          <a:r>
            <a:rPr lang="es-SV" sz="1600" dirty="0" smtClean="0"/>
            <a:t>Comercio</a:t>
          </a:r>
        </a:p>
        <a:p>
          <a:r>
            <a:rPr lang="es-SV" sz="1600" dirty="0" smtClean="0"/>
            <a:t>9.8%</a:t>
          </a:r>
          <a:endParaRPr lang="es-SV" sz="1600" dirty="0"/>
        </a:p>
      </dgm:t>
    </dgm:pt>
    <dgm:pt modelId="{9440DD27-38EF-45AD-AF8B-461B0B8B9635}" type="parTrans" cxnId="{68675E85-56AE-479F-B767-9FA16D1F8730}">
      <dgm:prSet/>
      <dgm:spPr/>
      <dgm:t>
        <a:bodyPr/>
        <a:lstStyle/>
        <a:p>
          <a:endParaRPr lang="es-SV"/>
        </a:p>
      </dgm:t>
    </dgm:pt>
    <dgm:pt modelId="{DDB2E9A2-0861-40F5-B15D-9D1C4A43E5EA}" type="sibTrans" cxnId="{68675E85-56AE-479F-B767-9FA16D1F8730}">
      <dgm:prSet/>
      <dgm:spPr/>
      <dgm:t>
        <a:bodyPr/>
        <a:lstStyle/>
        <a:p>
          <a:endParaRPr lang="es-SV"/>
        </a:p>
      </dgm:t>
    </dgm:pt>
    <dgm:pt modelId="{A7786B07-E95C-45E3-9CA8-47497243589F}">
      <dgm:prSet phldrT="[Texto]" custT="1"/>
      <dgm:spPr/>
      <dgm:t>
        <a:bodyPr/>
        <a:lstStyle/>
        <a:p>
          <a:r>
            <a:rPr lang="es-SV" sz="1600" dirty="0" smtClean="0"/>
            <a:t>Servicios financieros 14.3%</a:t>
          </a:r>
          <a:endParaRPr lang="es-SV" sz="1600" dirty="0"/>
        </a:p>
      </dgm:t>
    </dgm:pt>
    <dgm:pt modelId="{4B187934-F7E6-4B8D-9FCC-7AB9C86A4735}" type="parTrans" cxnId="{7618D3A5-C40C-455F-8D3A-9B3F66FC16ED}">
      <dgm:prSet/>
      <dgm:spPr/>
      <dgm:t>
        <a:bodyPr/>
        <a:lstStyle/>
        <a:p>
          <a:endParaRPr lang="es-SV"/>
        </a:p>
      </dgm:t>
    </dgm:pt>
    <dgm:pt modelId="{D414CB54-6C84-4259-9DDF-7F0E47FF0F0D}" type="sibTrans" cxnId="{7618D3A5-C40C-455F-8D3A-9B3F66FC16ED}">
      <dgm:prSet/>
      <dgm:spPr/>
      <dgm:t>
        <a:bodyPr/>
        <a:lstStyle/>
        <a:p>
          <a:endParaRPr lang="es-SV"/>
        </a:p>
      </dgm:t>
    </dgm:pt>
    <dgm:pt modelId="{7D013B09-E541-4821-9F5F-FEEF7FA92513}">
      <dgm:prSet phldrT="[Texto]" custT="1"/>
      <dgm:spPr/>
      <dgm:t>
        <a:bodyPr/>
        <a:lstStyle/>
        <a:p>
          <a:r>
            <a:rPr lang="es-SV" sz="1600" dirty="0" smtClean="0"/>
            <a:t>Telecomuni-caciones 10%</a:t>
          </a:r>
          <a:endParaRPr lang="es-SV" sz="1600" dirty="0"/>
        </a:p>
      </dgm:t>
    </dgm:pt>
    <dgm:pt modelId="{9819FBDC-6DE6-4FB1-A3C2-A0931A658427}" type="parTrans" cxnId="{73D1600D-DD87-48E2-A56A-489FA78F7C26}">
      <dgm:prSet/>
      <dgm:spPr/>
      <dgm:t>
        <a:bodyPr/>
        <a:lstStyle/>
        <a:p>
          <a:endParaRPr lang="es-SV"/>
        </a:p>
      </dgm:t>
    </dgm:pt>
    <dgm:pt modelId="{DADF985D-0EF2-4D5C-81DD-57911BD7160F}" type="sibTrans" cxnId="{73D1600D-DD87-48E2-A56A-489FA78F7C26}">
      <dgm:prSet/>
      <dgm:spPr/>
      <dgm:t>
        <a:bodyPr/>
        <a:lstStyle/>
        <a:p>
          <a:endParaRPr lang="es-SV"/>
        </a:p>
      </dgm:t>
    </dgm:pt>
    <dgm:pt modelId="{4F867F58-6D59-4C0D-9507-50916CD14D52}" type="pres">
      <dgm:prSet presAssocID="{2F87EAEF-014D-4E10-B608-7E455ADBD1C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12AE35B6-053F-4C0F-B3E8-28335C9BE640}" type="pres">
      <dgm:prSet presAssocID="{BB89F818-DDD3-4AFD-89F2-AE0AFB6FFD2E}" presName="Accent1" presStyleCnt="0"/>
      <dgm:spPr/>
    </dgm:pt>
    <dgm:pt modelId="{3CD75037-7DFC-49C8-9456-79BFD02C56F0}" type="pres">
      <dgm:prSet presAssocID="{BB89F818-DDD3-4AFD-89F2-AE0AFB6FFD2E}" presName="Accent" presStyleLbl="node1" presStyleIdx="0" presStyleCnt="5" custScaleX="136480"/>
      <dgm:spPr>
        <a:solidFill>
          <a:srgbClr val="00CC00"/>
        </a:solidFill>
      </dgm:spPr>
    </dgm:pt>
    <dgm:pt modelId="{9817EE43-94B5-467B-BAE4-6679A66AAF7F}" type="pres">
      <dgm:prSet presAssocID="{BB89F818-DDD3-4AFD-89F2-AE0AFB6FFD2E}" presName="Parent1" presStyleLbl="revTx" presStyleIdx="0" presStyleCnt="5" custLinFactNeighborX="5248" custLinFactNeighborY="-237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291C745-449A-4385-A671-FEFBBBF97CD6}" type="pres">
      <dgm:prSet presAssocID="{AB6EAB54-B8E0-477B-BC14-FD09E3DC47C8}" presName="Accent2" presStyleCnt="0"/>
      <dgm:spPr/>
    </dgm:pt>
    <dgm:pt modelId="{CC7A311B-E29E-48A8-A213-BD7AF3F44CE8}" type="pres">
      <dgm:prSet presAssocID="{AB6EAB54-B8E0-477B-BC14-FD09E3DC47C8}" presName="Accent" presStyleLbl="node1" presStyleIdx="1" presStyleCnt="5" custScaleX="136480"/>
      <dgm:spPr>
        <a:solidFill>
          <a:srgbClr val="0070C0"/>
        </a:solidFill>
      </dgm:spPr>
      <dgm:t>
        <a:bodyPr/>
        <a:lstStyle/>
        <a:p>
          <a:endParaRPr lang="es-SV"/>
        </a:p>
      </dgm:t>
    </dgm:pt>
    <dgm:pt modelId="{D14276C4-DB48-4D80-893A-78A9132DF546}" type="pres">
      <dgm:prSet presAssocID="{AB6EAB54-B8E0-477B-BC14-FD09E3DC47C8}" presName="Parent2" presStyleLbl="revTx" presStyleIdx="1" presStyleCnt="5" custLinFactNeighborX="-14783" custLinFactNeighborY="-216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33C9C30-E31A-429B-B24E-9A8B97C238D7}" type="pres">
      <dgm:prSet presAssocID="{A7786B07-E95C-45E3-9CA8-47497243589F}" presName="Accent3" presStyleCnt="0"/>
      <dgm:spPr/>
    </dgm:pt>
    <dgm:pt modelId="{93708544-C985-403E-9F74-6CA5D2C46B60}" type="pres">
      <dgm:prSet presAssocID="{A7786B07-E95C-45E3-9CA8-47497243589F}" presName="Accent" presStyleLbl="node1" presStyleIdx="2" presStyleCnt="5" custScaleX="136480"/>
      <dgm:spPr>
        <a:solidFill>
          <a:srgbClr val="CC00CC"/>
        </a:solidFill>
      </dgm:spPr>
    </dgm:pt>
    <dgm:pt modelId="{B8D2D09D-28E3-4154-B37C-7564FDD283CD}" type="pres">
      <dgm:prSet presAssocID="{A7786B07-E95C-45E3-9CA8-47497243589F}" presName="Parent3" presStyleLbl="revTx" presStyleIdx="2" presStyleCnt="5" custScaleX="134961" custLinFactNeighborX="5802" custLinFactNeighborY="-204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B452F95-96DB-41A4-B3A6-1D4E0B78F957}" type="pres">
      <dgm:prSet presAssocID="{7D013B09-E541-4821-9F5F-FEEF7FA92513}" presName="Accent4" presStyleCnt="0"/>
      <dgm:spPr/>
    </dgm:pt>
    <dgm:pt modelId="{17CD5E81-484F-40EB-B705-79724EDB1C73}" type="pres">
      <dgm:prSet presAssocID="{7D013B09-E541-4821-9F5F-FEEF7FA92513}" presName="Accent" presStyleLbl="node1" presStyleIdx="3" presStyleCnt="5" custScaleX="136480"/>
      <dgm:spPr>
        <a:solidFill>
          <a:srgbClr val="00A7E2"/>
        </a:solidFill>
      </dgm:spPr>
    </dgm:pt>
    <dgm:pt modelId="{10B815CD-9227-4EAF-BB41-5DA215A346CB}" type="pres">
      <dgm:prSet presAssocID="{7D013B09-E541-4821-9F5F-FEEF7FA92513}" presName="Parent4" presStyleLbl="revTx" presStyleIdx="3" presStyleCnt="5" custScaleX="1442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57341EE-C865-446F-9BC9-875FC69D4071}" type="pres">
      <dgm:prSet presAssocID="{94665AE9-7B28-4C4B-81B2-CB97A7A050B9}" presName="Accent5" presStyleCnt="0"/>
      <dgm:spPr/>
    </dgm:pt>
    <dgm:pt modelId="{9A2E7940-47B5-434C-BCBB-DEA639239000}" type="pres">
      <dgm:prSet presAssocID="{94665AE9-7B28-4C4B-81B2-CB97A7A050B9}" presName="Accent" presStyleLbl="node1" presStyleIdx="4" presStyleCnt="5" custScaleX="136480"/>
      <dgm:spPr>
        <a:solidFill>
          <a:srgbClr val="FFFF00"/>
        </a:solidFill>
      </dgm:spPr>
    </dgm:pt>
    <dgm:pt modelId="{307E05D0-3FF8-48D9-94F6-0B43A7C61973}" type="pres">
      <dgm:prSet presAssocID="{94665AE9-7B28-4C4B-81B2-CB97A7A050B9}" presName="Parent5" presStyleLbl="revTx" presStyleIdx="4" presStyleCnt="5" custScaleX="1233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7AF3C3E5-E470-4848-9EDB-7A7DB6231757}" type="presOf" srcId="{7D013B09-E541-4821-9F5F-FEEF7FA92513}" destId="{10B815CD-9227-4EAF-BB41-5DA215A346CB}" srcOrd="0" destOrd="0" presId="urn:microsoft.com/office/officeart/2009/layout/CircleArrowProcess"/>
    <dgm:cxn modelId="{55741F46-0FD5-4D48-8C9B-F8E8B4AAFD83}" type="presOf" srcId="{2F87EAEF-014D-4E10-B608-7E455ADBD1C9}" destId="{4F867F58-6D59-4C0D-9507-50916CD14D52}" srcOrd="0" destOrd="0" presId="urn:microsoft.com/office/officeart/2009/layout/CircleArrowProcess"/>
    <dgm:cxn modelId="{06CFE74D-11E0-4232-8509-1F57E5CE3D0E}" srcId="{2F87EAEF-014D-4E10-B608-7E455ADBD1C9}" destId="{AB6EAB54-B8E0-477B-BC14-FD09E3DC47C8}" srcOrd="1" destOrd="0" parTransId="{44E74CDC-847A-4426-B18A-B99E6DD86A5C}" sibTransId="{E79DFA44-F3A0-4170-8313-3E25A1960D2C}"/>
    <dgm:cxn modelId="{E352A5C1-486C-400B-A238-35854E906A7D}" type="presOf" srcId="{94665AE9-7B28-4C4B-81B2-CB97A7A050B9}" destId="{307E05D0-3FF8-48D9-94F6-0B43A7C61973}" srcOrd="0" destOrd="0" presId="urn:microsoft.com/office/officeart/2009/layout/CircleArrowProcess"/>
    <dgm:cxn modelId="{7618D3A5-C40C-455F-8D3A-9B3F66FC16ED}" srcId="{2F87EAEF-014D-4E10-B608-7E455ADBD1C9}" destId="{A7786B07-E95C-45E3-9CA8-47497243589F}" srcOrd="2" destOrd="0" parTransId="{4B187934-F7E6-4B8D-9FCC-7AB9C86A4735}" sibTransId="{D414CB54-6C84-4259-9DDF-7F0E47FF0F0D}"/>
    <dgm:cxn modelId="{ABA58932-66CB-419D-B705-040140F46C07}" srcId="{2F87EAEF-014D-4E10-B608-7E455ADBD1C9}" destId="{BB89F818-DDD3-4AFD-89F2-AE0AFB6FFD2E}" srcOrd="0" destOrd="0" parTransId="{AD422D50-9E06-4F8C-AFEF-8D03082BFE62}" sibTransId="{31DA64AE-244C-4132-A37E-BEA4740266FB}"/>
    <dgm:cxn modelId="{7EBBAE70-5801-425E-ABC5-CF9F9B8C9652}" type="presOf" srcId="{A7786B07-E95C-45E3-9CA8-47497243589F}" destId="{B8D2D09D-28E3-4154-B37C-7564FDD283CD}" srcOrd="0" destOrd="0" presId="urn:microsoft.com/office/officeart/2009/layout/CircleArrowProcess"/>
    <dgm:cxn modelId="{E24AF733-3828-4A25-904E-E3D9C54440AB}" type="presOf" srcId="{AB6EAB54-B8E0-477B-BC14-FD09E3DC47C8}" destId="{D14276C4-DB48-4D80-893A-78A9132DF546}" srcOrd="0" destOrd="0" presId="urn:microsoft.com/office/officeart/2009/layout/CircleArrowProcess"/>
    <dgm:cxn modelId="{6926EA72-8FDD-4671-A257-EB70798DC25E}" type="presOf" srcId="{BB89F818-DDD3-4AFD-89F2-AE0AFB6FFD2E}" destId="{9817EE43-94B5-467B-BAE4-6679A66AAF7F}" srcOrd="0" destOrd="0" presId="urn:microsoft.com/office/officeart/2009/layout/CircleArrowProcess"/>
    <dgm:cxn modelId="{73D1600D-DD87-48E2-A56A-489FA78F7C26}" srcId="{2F87EAEF-014D-4E10-B608-7E455ADBD1C9}" destId="{7D013B09-E541-4821-9F5F-FEEF7FA92513}" srcOrd="3" destOrd="0" parTransId="{9819FBDC-6DE6-4FB1-A3C2-A0931A658427}" sibTransId="{DADF985D-0EF2-4D5C-81DD-57911BD7160F}"/>
    <dgm:cxn modelId="{68675E85-56AE-479F-B767-9FA16D1F8730}" srcId="{2F87EAEF-014D-4E10-B608-7E455ADBD1C9}" destId="{94665AE9-7B28-4C4B-81B2-CB97A7A050B9}" srcOrd="4" destOrd="0" parTransId="{9440DD27-38EF-45AD-AF8B-461B0B8B9635}" sibTransId="{DDB2E9A2-0861-40F5-B15D-9D1C4A43E5EA}"/>
    <dgm:cxn modelId="{E84850D2-1E7B-47A4-AE35-6C7300A44EEC}" type="presParOf" srcId="{4F867F58-6D59-4C0D-9507-50916CD14D52}" destId="{12AE35B6-053F-4C0F-B3E8-28335C9BE640}" srcOrd="0" destOrd="0" presId="urn:microsoft.com/office/officeart/2009/layout/CircleArrowProcess"/>
    <dgm:cxn modelId="{90C5A5A3-31EB-437F-AFDF-456A8FF36565}" type="presParOf" srcId="{12AE35B6-053F-4C0F-B3E8-28335C9BE640}" destId="{3CD75037-7DFC-49C8-9456-79BFD02C56F0}" srcOrd="0" destOrd="0" presId="urn:microsoft.com/office/officeart/2009/layout/CircleArrowProcess"/>
    <dgm:cxn modelId="{EA178F7D-04A9-4A5B-A2F2-6D57240030A9}" type="presParOf" srcId="{4F867F58-6D59-4C0D-9507-50916CD14D52}" destId="{9817EE43-94B5-467B-BAE4-6679A66AAF7F}" srcOrd="1" destOrd="0" presId="urn:microsoft.com/office/officeart/2009/layout/CircleArrowProcess"/>
    <dgm:cxn modelId="{290B050B-BE3F-4576-B8E3-02D46F51C2FC}" type="presParOf" srcId="{4F867F58-6D59-4C0D-9507-50916CD14D52}" destId="{F291C745-449A-4385-A671-FEFBBBF97CD6}" srcOrd="2" destOrd="0" presId="urn:microsoft.com/office/officeart/2009/layout/CircleArrowProcess"/>
    <dgm:cxn modelId="{4F871806-27D6-4E0B-9D44-8881AF9F97A9}" type="presParOf" srcId="{F291C745-449A-4385-A671-FEFBBBF97CD6}" destId="{CC7A311B-E29E-48A8-A213-BD7AF3F44CE8}" srcOrd="0" destOrd="0" presId="urn:microsoft.com/office/officeart/2009/layout/CircleArrowProcess"/>
    <dgm:cxn modelId="{906D3EFA-D514-4692-9ED2-B47C8BBB1CD0}" type="presParOf" srcId="{4F867F58-6D59-4C0D-9507-50916CD14D52}" destId="{D14276C4-DB48-4D80-893A-78A9132DF546}" srcOrd="3" destOrd="0" presId="urn:microsoft.com/office/officeart/2009/layout/CircleArrowProcess"/>
    <dgm:cxn modelId="{C47A376C-D730-436F-B7CA-68D6A2BBE13C}" type="presParOf" srcId="{4F867F58-6D59-4C0D-9507-50916CD14D52}" destId="{233C9C30-E31A-429B-B24E-9A8B97C238D7}" srcOrd="4" destOrd="0" presId="urn:microsoft.com/office/officeart/2009/layout/CircleArrowProcess"/>
    <dgm:cxn modelId="{2E2D10FF-7EAA-47C2-990E-21AB04F34E62}" type="presParOf" srcId="{233C9C30-E31A-429B-B24E-9A8B97C238D7}" destId="{93708544-C985-403E-9F74-6CA5D2C46B60}" srcOrd="0" destOrd="0" presId="urn:microsoft.com/office/officeart/2009/layout/CircleArrowProcess"/>
    <dgm:cxn modelId="{E36EB31E-3AA0-499F-98D5-F942F2BA3CCB}" type="presParOf" srcId="{4F867F58-6D59-4C0D-9507-50916CD14D52}" destId="{B8D2D09D-28E3-4154-B37C-7564FDD283CD}" srcOrd="5" destOrd="0" presId="urn:microsoft.com/office/officeart/2009/layout/CircleArrowProcess"/>
    <dgm:cxn modelId="{B02F2667-056D-4A20-926B-2830F57E81B1}" type="presParOf" srcId="{4F867F58-6D59-4C0D-9507-50916CD14D52}" destId="{9B452F95-96DB-41A4-B3A6-1D4E0B78F957}" srcOrd="6" destOrd="0" presId="urn:microsoft.com/office/officeart/2009/layout/CircleArrowProcess"/>
    <dgm:cxn modelId="{6D69046B-07DF-4AC0-85FD-54D709A6B77C}" type="presParOf" srcId="{9B452F95-96DB-41A4-B3A6-1D4E0B78F957}" destId="{17CD5E81-484F-40EB-B705-79724EDB1C73}" srcOrd="0" destOrd="0" presId="urn:microsoft.com/office/officeart/2009/layout/CircleArrowProcess"/>
    <dgm:cxn modelId="{47325FD6-4294-4442-A454-E25564C90CFB}" type="presParOf" srcId="{4F867F58-6D59-4C0D-9507-50916CD14D52}" destId="{10B815CD-9227-4EAF-BB41-5DA215A346CB}" srcOrd="7" destOrd="0" presId="urn:microsoft.com/office/officeart/2009/layout/CircleArrowProcess"/>
    <dgm:cxn modelId="{0032F5F1-BD84-4E46-92A7-381DAC042AA6}" type="presParOf" srcId="{4F867F58-6D59-4C0D-9507-50916CD14D52}" destId="{757341EE-C865-446F-9BC9-875FC69D4071}" srcOrd="8" destOrd="0" presId="urn:microsoft.com/office/officeart/2009/layout/CircleArrowProcess"/>
    <dgm:cxn modelId="{A020C519-5DDA-4379-95AB-BE92185B644E}" type="presParOf" srcId="{757341EE-C865-446F-9BC9-875FC69D4071}" destId="{9A2E7940-47B5-434C-BCBB-DEA639239000}" srcOrd="0" destOrd="0" presId="urn:microsoft.com/office/officeart/2009/layout/CircleArrowProcess"/>
    <dgm:cxn modelId="{F31943EA-C417-407B-9F27-9A50B2A45AA0}" type="presParOf" srcId="{4F867F58-6D59-4C0D-9507-50916CD14D52}" destId="{307E05D0-3FF8-48D9-94F6-0B43A7C61973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1D72D0A-AA24-4504-850C-7F896AA59C4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1D3BE84-7C3E-401A-B139-3C8AC3A62961}" type="presOf" srcId="{489245DF-A588-400A-A119-3B84C78F38DA}" destId="{3ACD70FF-C930-423E-8844-56C3479C5476}" srcOrd="0" destOrd="0" presId="urn:microsoft.com/office/officeart/2005/8/layout/vList2"/>
    <dgm:cxn modelId="{91A889EC-00F7-477B-A8F4-81A805C5676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2DE661B5-963B-F542-ABC8-5506A714A239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3701118-F8E8-C546-9222-6E0FB5E49F8D}" type="presOf" srcId="{E86F753F-03FD-4E10-A16A-53873D349C1F}" destId="{D6B8D22B-3D54-4991-92D1-B64CE575B271}" srcOrd="0" destOrd="0" presId="urn:microsoft.com/office/officeart/2005/8/layout/vList2"/>
    <dgm:cxn modelId="{19C1DD42-0111-F640-9EE2-0E82A2161D6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685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FBE00E9-AB03-4735-A5EA-D2967654B6D1}" type="presOf" srcId="{489245DF-A588-400A-A119-3B84C78F38DA}" destId="{3ACD70FF-C930-423E-8844-56C3479C5476}" srcOrd="0" destOrd="0" presId="urn:microsoft.com/office/officeart/2005/8/layout/vList2"/>
    <dgm:cxn modelId="{C471D50A-81CC-4562-993C-82995E736C8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1D6447-58AA-4EAE-904F-186185614A3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X="-906" custLinFactNeighborY="38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9B1C29A-A1C7-4515-AE2B-EBF3EC8FF630}" type="presOf" srcId="{E86F753F-03FD-4E10-A16A-53873D349C1F}" destId="{D6B8D22B-3D54-4991-92D1-B64CE575B271}" srcOrd="0" destOrd="0" presId="urn:microsoft.com/office/officeart/2005/8/layout/vList2"/>
    <dgm:cxn modelId="{917C4BAB-4122-41B7-819D-DF146545CCD8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29B475B8-E49E-4684-90F6-468B2E00A74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-1305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D3FC71C-6E6B-1D40-8BA2-BA2B2EF5EE53}" type="presOf" srcId="{489245DF-A588-400A-A119-3B84C78F38DA}" destId="{3ACD70FF-C930-423E-8844-56C3479C5476}" srcOrd="0" destOrd="0" presId="urn:microsoft.com/office/officeart/2005/8/layout/vList2"/>
    <dgm:cxn modelId="{EC05E3A9-EB31-CA4C-A2B6-A091C4E95ED0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F95185D-96FF-694E-AFB1-33DCE684B87D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276798F-4307-4E6E-9AD8-9A251E2403A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EB0D9C8-F556-4A77-A981-CA7E93924BC7}" type="presOf" srcId="{489245DF-A588-400A-A119-3B84C78F38DA}" destId="{3ACD70FF-C930-423E-8844-56C3479C5476}" srcOrd="0" destOrd="0" presId="urn:microsoft.com/office/officeart/2005/8/layout/vList2"/>
    <dgm:cxn modelId="{E87583B0-6ABB-4472-B156-85D15E5DB1E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827910C-9610-1E46-B757-3E10F0626A38}" type="presOf" srcId="{489245DF-A588-400A-A119-3B84C78F38DA}" destId="{3ACD70FF-C930-423E-8844-56C3479C5476}" srcOrd="0" destOrd="0" presId="urn:microsoft.com/office/officeart/2005/8/layout/vList2"/>
    <dgm:cxn modelId="{ACF16FB3-F194-F840-B834-14E5F7DA7A5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2B5174-FA6A-5B45-9409-2EB5F379F87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24127AA-0512-874B-897C-A27BB60886CC}" type="presOf" srcId="{E86F753F-03FD-4E10-A16A-53873D349C1F}" destId="{D6B8D22B-3D54-4991-92D1-B64CE575B271}" srcOrd="0" destOrd="0" presId="urn:microsoft.com/office/officeart/2005/8/layout/vList2"/>
    <dgm:cxn modelId="{0989F125-FDB7-1F4D-8B7E-3D6BDA57833D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EDE6B3-30DA-C445-9490-42EC512313B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63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2FC5743-4D7D-4E86-9440-4009CC9815A2}" type="presOf" srcId="{489245DF-A588-400A-A119-3B84C78F38DA}" destId="{3ACD70FF-C930-423E-8844-56C3479C5476}" srcOrd="0" destOrd="0" presId="urn:microsoft.com/office/officeart/2005/8/layout/vList2"/>
    <dgm:cxn modelId="{BFBA4787-083E-46F5-A215-4CFB929E041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6E6AC83E-3DD1-4040-BD42-7A2E5BD43BC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187A334-AFA7-4BEA-8C70-5C84BDAEEB7A}" type="doc">
      <dgm:prSet loTypeId="urn:microsoft.com/office/officeart/2005/8/layout/vList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80F7510-3A9D-49DE-9290-932B065C2E1E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SV" sz="1700" dirty="0" smtClean="0"/>
            <a:t>   Tiendas de conveniencia 30.07</a:t>
          </a:r>
          <a:r>
            <a:rPr lang="es-SV" sz="1800" dirty="0" smtClean="0"/>
            <a:t>%</a:t>
          </a:r>
          <a:endParaRPr lang="es-SV" sz="1800" dirty="0"/>
        </a:p>
      </dgm:t>
    </dgm:pt>
    <dgm:pt modelId="{DF9D487C-9F70-4519-87C0-EDC23A1955CF}" type="parTrans" cxnId="{D75E998E-A441-4A44-B1E5-FC25B6D27FD0}">
      <dgm:prSet/>
      <dgm:spPr/>
      <dgm:t>
        <a:bodyPr/>
        <a:lstStyle/>
        <a:p>
          <a:endParaRPr lang="es-SV"/>
        </a:p>
      </dgm:t>
    </dgm:pt>
    <dgm:pt modelId="{993A5F95-DACD-42E9-903E-FC7606355883}" type="sibTrans" cxnId="{D75E998E-A441-4A44-B1E5-FC25B6D27FD0}">
      <dgm:prSet/>
      <dgm:spPr/>
      <dgm:t>
        <a:bodyPr/>
        <a:lstStyle/>
        <a:p>
          <a:endParaRPr lang="es-SV"/>
        </a:p>
      </dgm:t>
    </dgm:pt>
    <dgm:pt modelId="{C7B93B70-061F-469F-8B9D-58A72B88C2E3}">
      <dgm:prSet custT="1"/>
      <dgm:spPr>
        <a:solidFill>
          <a:srgbClr val="00CC00"/>
        </a:solidFill>
      </dgm:spPr>
      <dgm:t>
        <a:bodyPr/>
        <a:lstStyle/>
        <a:p>
          <a:pPr algn="ctr"/>
          <a:r>
            <a:rPr lang="es-SV" sz="1600" dirty="0" smtClean="0"/>
            <a:t>Farmacias y hospitales privados  23.78% </a:t>
          </a:r>
          <a:endParaRPr lang="es-SV" sz="1600" dirty="0"/>
        </a:p>
      </dgm:t>
    </dgm:pt>
    <dgm:pt modelId="{A29081B9-BA2B-4A01-9B13-4ABB535FBC30}" type="parTrans" cxnId="{36D29A6D-89BA-47DA-A4D3-1AB819C559F3}">
      <dgm:prSet/>
      <dgm:spPr/>
      <dgm:t>
        <a:bodyPr/>
        <a:lstStyle/>
        <a:p>
          <a:endParaRPr lang="es-SV"/>
        </a:p>
      </dgm:t>
    </dgm:pt>
    <dgm:pt modelId="{C4F62A8F-1ABC-4BD3-8DBB-4358E30046F0}" type="sibTrans" cxnId="{36D29A6D-89BA-47DA-A4D3-1AB819C559F3}">
      <dgm:prSet/>
      <dgm:spPr/>
      <dgm:t>
        <a:bodyPr/>
        <a:lstStyle/>
        <a:p>
          <a:endParaRPr lang="es-SV"/>
        </a:p>
      </dgm:t>
    </dgm:pt>
    <dgm:pt modelId="{371672F5-14AE-CC44-A941-C9110EAECD27}">
      <dgm:prSet custT="1"/>
      <dgm:spPr>
        <a:solidFill>
          <a:srgbClr val="3333CC"/>
        </a:solidFill>
      </dgm:spPr>
      <dgm:t>
        <a:bodyPr/>
        <a:lstStyle/>
        <a:p>
          <a:pPr algn="ctr"/>
          <a:r>
            <a:rPr lang="es-SV" sz="1500" dirty="0" smtClean="0"/>
            <a:t>Restaurantes 12%</a:t>
          </a:r>
          <a:endParaRPr lang="es-SV" sz="1500" dirty="0"/>
        </a:p>
      </dgm:t>
    </dgm:pt>
    <dgm:pt modelId="{42995BDD-EAB7-6B45-83B0-2D2DB287575B}" type="parTrans" cxnId="{18EB3835-25E9-CD44-8579-8429B6824E15}">
      <dgm:prSet/>
      <dgm:spPr/>
      <dgm:t>
        <a:bodyPr/>
        <a:lstStyle/>
        <a:p>
          <a:endParaRPr lang="es-ES"/>
        </a:p>
      </dgm:t>
    </dgm:pt>
    <dgm:pt modelId="{59F1669C-C30C-164C-AC7E-2E69E3117EDC}" type="sibTrans" cxnId="{18EB3835-25E9-CD44-8579-8429B6824E15}">
      <dgm:prSet/>
      <dgm:spPr/>
      <dgm:t>
        <a:bodyPr/>
        <a:lstStyle/>
        <a:p>
          <a:endParaRPr lang="es-ES"/>
        </a:p>
      </dgm:t>
    </dgm:pt>
    <dgm:pt modelId="{756B18DA-0E0E-43AF-83D9-10E6EB20E570}" type="pres">
      <dgm:prSet presAssocID="{D187A334-AFA7-4BEA-8C70-5C84BDAEEB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DB58BC5-A0DE-419D-BF72-0C99BE80FFC5}" type="pres">
      <dgm:prSet presAssocID="{180F7510-3A9D-49DE-9290-932B065C2E1E}" presName="comp" presStyleCnt="0"/>
      <dgm:spPr/>
    </dgm:pt>
    <dgm:pt modelId="{07DF5DFA-AF7C-47C5-B779-40828ECD46AF}" type="pres">
      <dgm:prSet presAssocID="{180F7510-3A9D-49DE-9290-932B065C2E1E}" presName="box" presStyleLbl="node1" presStyleIdx="0" presStyleCnt="3" custLinFactNeighborX="-3166" custLinFactNeighborY="-144"/>
      <dgm:spPr/>
      <dgm:t>
        <a:bodyPr/>
        <a:lstStyle/>
        <a:p>
          <a:endParaRPr lang="es-SV"/>
        </a:p>
      </dgm:t>
    </dgm:pt>
    <dgm:pt modelId="{5D96FC5F-B519-497C-84CB-AB1A0A4E57E0}" type="pres">
      <dgm:prSet presAssocID="{180F7510-3A9D-49DE-9290-932B065C2E1E}" presName="img" presStyleLbl="fgImgPlace1" presStyleIdx="0" presStyleCnt="3" custScaleX="117532" custLinFactX="-100000" custLinFactNeighborX="-136118" custLinFactNeighborY="7335"/>
      <dgm:spPr/>
      <dgm:t>
        <a:bodyPr/>
        <a:lstStyle/>
        <a:p>
          <a:endParaRPr lang="es-ES"/>
        </a:p>
      </dgm:t>
    </dgm:pt>
    <dgm:pt modelId="{8CECCCB8-F427-40BD-966A-F42E2BC6D273}" type="pres">
      <dgm:prSet presAssocID="{180F7510-3A9D-49DE-9290-932B065C2E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CACB9AB-C3AE-484E-A896-0CDD8335E122}" type="pres">
      <dgm:prSet presAssocID="{993A5F95-DACD-42E9-903E-FC7606355883}" presName="spacer" presStyleCnt="0"/>
      <dgm:spPr/>
    </dgm:pt>
    <dgm:pt modelId="{7FD64A1E-4AB2-410D-A1D3-488333D1231E}" type="pres">
      <dgm:prSet presAssocID="{C7B93B70-061F-469F-8B9D-58A72B88C2E3}" presName="comp" presStyleCnt="0"/>
      <dgm:spPr/>
    </dgm:pt>
    <dgm:pt modelId="{45B06740-C8E2-4A67-A45C-5E975E1D60A3}" type="pres">
      <dgm:prSet presAssocID="{C7B93B70-061F-469F-8B9D-58A72B88C2E3}" presName="box" presStyleLbl="node1" presStyleIdx="1" presStyleCnt="3"/>
      <dgm:spPr/>
      <dgm:t>
        <a:bodyPr/>
        <a:lstStyle/>
        <a:p>
          <a:endParaRPr lang="es-SV"/>
        </a:p>
      </dgm:t>
    </dgm:pt>
    <dgm:pt modelId="{DB22414C-2D2B-44B0-8E24-2C202EEA9D68}" type="pres">
      <dgm:prSet presAssocID="{C7B93B70-061F-469F-8B9D-58A72B88C2E3}" presName="img" presStyleLbl="fgImgPlace1" presStyleIdx="1" presStyleCnt="3" custScaleX="117532" custScaleY="118901" custLinFactY="-46561" custLinFactNeighborX="-172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5437BB-7A3C-43B0-9EF7-EA31B4DF1417}" type="pres">
      <dgm:prSet presAssocID="{C7B93B70-061F-469F-8B9D-58A72B88C2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61433BD-E848-4E3E-8046-7A7948024154}" type="pres">
      <dgm:prSet presAssocID="{C4F62A8F-1ABC-4BD3-8DBB-4358E30046F0}" presName="spacer" presStyleCnt="0"/>
      <dgm:spPr/>
    </dgm:pt>
    <dgm:pt modelId="{98EC327C-C478-5C41-9A1D-B9BB21D789E0}" type="pres">
      <dgm:prSet presAssocID="{371672F5-14AE-CC44-A941-C9110EAECD27}" presName="comp" presStyleCnt="0"/>
      <dgm:spPr/>
    </dgm:pt>
    <dgm:pt modelId="{F81B5A68-970E-784A-A8C2-826FB9E15DBD}" type="pres">
      <dgm:prSet presAssocID="{371672F5-14AE-CC44-A941-C9110EAECD27}" presName="box" presStyleLbl="node1" presStyleIdx="2" presStyleCnt="3"/>
      <dgm:spPr/>
      <dgm:t>
        <a:bodyPr/>
        <a:lstStyle/>
        <a:p>
          <a:endParaRPr lang="es-ES"/>
        </a:p>
      </dgm:t>
    </dgm:pt>
    <dgm:pt modelId="{1F2673D9-F222-4D44-9BFE-06AD62D9EABB}" type="pres">
      <dgm:prSet presAssocID="{371672F5-14AE-CC44-A941-C9110EAECD27}" presName="img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209837A3-1BD5-B74F-AA42-56AC874C4055}" type="pres">
      <dgm:prSet presAssocID="{371672F5-14AE-CC44-A941-C9110EAECD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EB3835-25E9-CD44-8579-8429B6824E15}" srcId="{D187A334-AFA7-4BEA-8C70-5C84BDAEEB7A}" destId="{371672F5-14AE-CC44-A941-C9110EAECD27}" srcOrd="2" destOrd="0" parTransId="{42995BDD-EAB7-6B45-83B0-2D2DB287575B}" sibTransId="{59F1669C-C30C-164C-AC7E-2E69E3117EDC}"/>
    <dgm:cxn modelId="{4119AFAD-0165-44A7-8444-F2993F45A781}" type="presOf" srcId="{180F7510-3A9D-49DE-9290-932B065C2E1E}" destId="{07DF5DFA-AF7C-47C5-B779-40828ECD46AF}" srcOrd="0" destOrd="0" presId="urn:microsoft.com/office/officeart/2005/8/layout/vList4"/>
    <dgm:cxn modelId="{EE28798E-9D9D-B44C-AA98-67733BCCB549}" type="presOf" srcId="{371672F5-14AE-CC44-A941-C9110EAECD27}" destId="{F81B5A68-970E-784A-A8C2-826FB9E15DBD}" srcOrd="0" destOrd="0" presId="urn:microsoft.com/office/officeart/2005/8/layout/vList4"/>
    <dgm:cxn modelId="{84AB2D27-83FF-4E29-8A1E-5AB21C2D5503}" type="presOf" srcId="{180F7510-3A9D-49DE-9290-932B065C2E1E}" destId="{8CECCCB8-F427-40BD-966A-F42E2BC6D273}" srcOrd="1" destOrd="0" presId="urn:microsoft.com/office/officeart/2005/8/layout/vList4"/>
    <dgm:cxn modelId="{5A3428DD-1F4E-B540-8E0B-A8E4DF1B805B}" type="presOf" srcId="{371672F5-14AE-CC44-A941-C9110EAECD27}" destId="{209837A3-1BD5-B74F-AA42-56AC874C4055}" srcOrd="1" destOrd="0" presId="urn:microsoft.com/office/officeart/2005/8/layout/vList4"/>
    <dgm:cxn modelId="{5BBF05AC-9B71-47CA-B638-5A9DE84CDBE1}" type="presOf" srcId="{C7B93B70-061F-469F-8B9D-58A72B88C2E3}" destId="{45B06740-C8E2-4A67-A45C-5E975E1D60A3}" srcOrd="0" destOrd="0" presId="urn:microsoft.com/office/officeart/2005/8/layout/vList4"/>
    <dgm:cxn modelId="{239B2F52-6586-4F2A-A483-705BF0701C3A}" type="presOf" srcId="{D187A334-AFA7-4BEA-8C70-5C84BDAEEB7A}" destId="{756B18DA-0E0E-43AF-83D9-10E6EB20E570}" srcOrd="0" destOrd="0" presId="urn:microsoft.com/office/officeart/2005/8/layout/vList4"/>
    <dgm:cxn modelId="{EA2B8510-5580-467E-A5C4-0DCD8D22BC65}" type="presOf" srcId="{C7B93B70-061F-469F-8B9D-58A72B88C2E3}" destId="{5F5437BB-7A3C-43B0-9EF7-EA31B4DF1417}" srcOrd="1" destOrd="0" presId="urn:microsoft.com/office/officeart/2005/8/layout/vList4"/>
    <dgm:cxn modelId="{36D29A6D-89BA-47DA-A4D3-1AB819C559F3}" srcId="{D187A334-AFA7-4BEA-8C70-5C84BDAEEB7A}" destId="{C7B93B70-061F-469F-8B9D-58A72B88C2E3}" srcOrd="1" destOrd="0" parTransId="{A29081B9-BA2B-4A01-9B13-4ABB535FBC30}" sibTransId="{C4F62A8F-1ABC-4BD3-8DBB-4358E30046F0}"/>
    <dgm:cxn modelId="{D75E998E-A441-4A44-B1E5-FC25B6D27FD0}" srcId="{D187A334-AFA7-4BEA-8C70-5C84BDAEEB7A}" destId="{180F7510-3A9D-49DE-9290-932B065C2E1E}" srcOrd="0" destOrd="0" parTransId="{DF9D487C-9F70-4519-87C0-EDC23A1955CF}" sibTransId="{993A5F95-DACD-42E9-903E-FC7606355883}"/>
    <dgm:cxn modelId="{F8C35BE3-C61B-43ED-8507-F099080A1A42}" type="presParOf" srcId="{756B18DA-0E0E-43AF-83D9-10E6EB20E570}" destId="{8DB58BC5-A0DE-419D-BF72-0C99BE80FFC5}" srcOrd="0" destOrd="0" presId="urn:microsoft.com/office/officeart/2005/8/layout/vList4"/>
    <dgm:cxn modelId="{3E9CACB6-0D6B-4A79-9631-74428511090C}" type="presParOf" srcId="{8DB58BC5-A0DE-419D-BF72-0C99BE80FFC5}" destId="{07DF5DFA-AF7C-47C5-B779-40828ECD46AF}" srcOrd="0" destOrd="0" presId="urn:microsoft.com/office/officeart/2005/8/layout/vList4"/>
    <dgm:cxn modelId="{CBCF83E8-C397-4D02-8553-1299FA128436}" type="presParOf" srcId="{8DB58BC5-A0DE-419D-BF72-0C99BE80FFC5}" destId="{5D96FC5F-B519-497C-84CB-AB1A0A4E57E0}" srcOrd="1" destOrd="0" presId="urn:microsoft.com/office/officeart/2005/8/layout/vList4"/>
    <dgm:cxn modelId="{7C5B313C-C783-46EF-98A4-07C4D777CECF}" type="presParOf" srcId="{8DB58BC5-A0DE-419D-BF72-0C99BE80FFC5}" destId="{8CECCCB8-F427-40BD-966A-F42E2BC6D273}" srcOrd="2" destOrd="0" presId="urn:microsoft.com/office/officeart/2005/8/layout/vList4"/>
    <dgm:cxn modelId="{EC0BC4CE-BAF0-45D5-A259-C0A56D76E0A7}" type="presParOf" srcId="{756B18DA-0E0E-43AF-83D9-10E6EB20E570}" destId="{0CACB9AB-C3AE-484E-A896-0CDD8335E122}" srcOrd="1" destOrd="0" presId="urn:microsoft.com/office/officeart/2005/8/layout/vList4"/>
    <dgm:cxn modelId="{A2DFFC94-ECC9-4EFD-AC1F-41C4DED7C89E}" type="presParOf" srcId="{756B18DA-0E0E-43AF-83D9-10E6EB20E570}" destId="{7FD64A1E-4AB2-410D-A1D3-488333D1231E}" srcOrd="2" destOrd="0" presId="urn:microsoft.com/office/officeart/2005/8/layout/vList4"/>
    <dgm:cxn modelId="{F1CD330E-D97A-411E-8DF6-295D19C6C65F}" type="presParOf" srcId="{7FD64A1E-4AB2-410D-A1D3-488333D1231E}" destId="{45B06740-C8E2-4A67-A45C-5E975E1D60A3}" srcOrd="0" destOrd="0" presId="urn:microsoft.com/office/officeart/2005/8/layout/vList4"/>
    <dgm:cxn modelId="{A7608EF3-3993-440A-8FD3-01772F703D25}" type="presParOf" srcId="{7FD64A1E-4AB2-410D-A1D3-488333D1231E}" destId="{DB22414C-2D2B-44B0-8E24-2C202EEA9D68}" srcOrd="1" destOrd="0" presId="urn:microsoft.com/office/officeart/2005/8/layout/vList4"/>
    <dgm:cxn modelId="{C2EFFE73-D366-4618-9F1C-A9D3C4F90868}" type="presParOf" srcId="{7FD64A1E-4AB2-410D-A1D3-488333D1231E}" destId="{5F5437BB-7A3C-43B0-9EF7-EA31B4DF1417}" srcOrd="2" destOrd="0" presId="urn:microsoft.com/office/officeart/2005/8/layout/vList4"/>
    <dgm:cxn modelId="{2A9F6657-4289-4244-9117-DFF6F3049EF7}" type="presParOf" srcId="{756B18DA-0E0E-43AF-83D9-10E6EB20E570}" destId="{561433BD-E848-4E3E-8046-7A7948024154}" srcOrd="3" destOrd="0" presId="urn:microsoft.com/office/officeart/2005/8/layout/vList4"/>
    <dgm:cxn modelId="{61C869DC-5F9F-6540-B95D-D7B7B0A19A33}" type="presParOf" srcId="{756B18DA-0E0E-43AF-83D9-10E6EB20E570}" destId="{98EC327C-C478-5C41-9A1D-B9BB21D789E0}" srcOrd="4" destOrd="0" presId="urn:microsoft.com/office/officeart/2005/8/layout/vList4"/>
    <dgm:cxn modelId="{463E36CE-1CC9-8645-96F2-039845B57BD3}" type="presParOf" srcId="{98EC327C-C478-5C41-9A1D-B9BB21D789E0}" destId="{F81B5A68-970E-784A-A8C2-826FB9E15DBD}" srcOrd="0" destOrd="0" presId="urn:microsoft.com/office/officeart/2005/8/layout/vList4"/>
    <dgm:cxn modelId="{7D1DD506-7B8C-C542-80C9-0DC9337211C6}" type="presParOf" srcId="{98EC327C-C478-5C41-9A1D-B9BB21D789E0}" destId="{1F2673D9-F222-4D44-9BFE-06AD62D9EABB}" srcOrd="1" destOrd="0" presId="urn:microsoft.com/office/officeart/2005/8/layout/vList4"/>
    <dgm:cxn modelId="{A1CB4704-F88A-BC45-9100-EA31B859827C}" type="presParOf" srcId="{98EC327C-C478-5C41-9A1D-B9BB21D789E0}" destId="{209837A3-1BD5-B74F-AA42-56AC874C40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F9E7181-1FE1-4592-B6ED-F3F190448C40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DE395EEA-2805-4770-80D7-CA0D83BA9949}">
      <dgm:prSet phldrT="[Texto]"/>
      <dgm:spPr>
        <a:solidFill>
          <a:srgbClr val="0033CC">
            <a:alpha val="50000"/>
          </a:srgbClr>
        </a:solidFill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b="1" dirty="0" smtClean="0">
              <a:solidFill>
                <a:schemeClr val="bg1"/>
              </a:solidFill>
            </a:rPr>
            <a:t>Tres principales hallazgos</a:t>
          </a:r>
          <a:endParaRPr lang="es-SV" b="1" dirty="0">
            <a:solidFill>
              <a:schemeClr val="bg1"/>
            </a:solidFill>
          </a:endParaRPr>
        </a:p>
      </dgm:t>
    </dgm:pt>
    <dgm:pt modelId="{B224DF98-3B53-4A84-9AF6-7F1D41C82591}" type="parTrans" cxnId="{AB63F842-272E-4D04-B390-B82F0F759B7D}">
      <dgm:prSet/>
      <dgm:spPr/>
      <dgm:t>
        <a:bodyPr/>
        <a:lstStyle/>
        <a:p>
          <a:endParaRPr lang="es-SV"/>
        </a:p>
      </dgm:t>
    </dgm:pt>
    <dgm:pt modelId="{488AF884-28C1-4713-8E58-73D251ED93C6}" type="sibTrans" cxnId="{AB63F842-272E-4D04-B390-B82F0F759B7D}">
      <dgm:prSet/>
      <dgm:spPr/>
      <dgm:t>
        <a:bodyPr/>
        <a:lstStyle/>
        <a:p>
          <a:endParaRPr lang="es-SV"/>
        </a:p>
      </dgm:t>
    </dgm:pt>
    <dgm:pt modelId="{6893B7BE-3FFA-4AD6-9D3C-696AF8B09A2E}">
      <dgm:prSet phldrT="[Texto]"/>
      <dgm:spPr>
        <a:solidFill>
          <a:schemeClr val="accent6">
            <a:lumMod val="40000"/>
            <a:lumOff val="60000"/>
            <a:alpha val="50000"/>
          </a:schemeClr>
        </a:solidFill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</dgm:spPr>
      <dgm:t>
        <a:bodyPr/>
        <a:lstStyle/>
        <a:p>
          <a:r>
            <a:rPr lang="es-SV" dirty="0" smtClean="0"/>
            <a:t>1ro. Productos con fecha de vencimiento expiradas,       Art. 14</a:t>
          </a:r>
          <a:endParaRPr lang="es-SV" dirty="0"/>
        </a:p>
      </dgm:t>
    </dgm:pt>
    <dgm:pt modelId="{49695C65-3455-4554-BB23-DDE4A2D896D7}" type="parTrans" cxnId="{8DE1A56F-D823-4922-9E9F-C2BD06D9F017}">
      <dgm:prSet/>
      <dgm:spPr/>
      <dgm:t>
        <a:bodyPr/>
        <a:lstStyle/>
        <a:p>
          <a:endParaRPr lang="es-SV"/>
        </a:p>
      </dgm:t>
    </dgm:pt>
    <dgm:pt modelId="{4F652CA5-0C5B-4DED-9564-13BAF87FA92F}" type="sibTrans" cxnId="{8DE1A56F-D823-4922-9E9F-C2BD06D9F017}">
      <dgm:prSet/>
      <dgm:spPr/>
      <dgm:t>
        <a:bodyPr/>
        <a:lstStyle/>
        <a:p>
          <a:endParaRPr lang="es-SV"/>
        </a:p>
      </dgm:t>
    </dgm:pt>
    <dgm:pt modelId="{E5A7A495-1DA9-4122-A9D6-8A3E0766BB15}">
      <dgm:prSet phldrT="[Texto]"/>
      <dgm:spPr>
        <a:solidFill>
          <a:srgbClr val="CCFFCC">
            <a:alpha val="50000"/>
          </a:srgbClr>
        </a:solidFill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3er. Productos sin fecha de vencimiento en el etiquetado, Art, 28</a:t>
          </a:r>
          <a:endParaRPr lang="es-SV" dirty="0"/>
        </a:p>
      </dgm:t>
    </dgm:pt>
    <dgm:pt modelId="{70AA60E6-035F-4603-8CAD-CE2B4BC3C0F9}" type="parTrans" cxnId="{A926A5BE-FE63-4A70-AE74-81ACD6B6F9BB}">
      <dgm:prSet/>
      <dgm:spPr/>
      <dgm:t>
        <a:bodyPr/>
        <a:lstStyle/>
        <a:p>
          <a:endParaRPr lang="es-SV"/>
        </a:p>
      </dgm:t>
    </dgm:pt>
    <dgm:pt modelId="{06D9AFEC-4835-460C-806C-C6624F0F7CE7}" type="sibTrans" cxnId="{A926A5BE-FE63-4A70-AE74-81ACD6B6F9BB}">
      <dgm:prSet/>
      <dgm:spPr/>
      <dgm:t>
        <a:bodyPr/>
        <a:lstStyle/>
        <a:p>
          <a:endParaRPr lang="es-SV"/>
        </a:p>
      </dgm:t>
    </dgm:pt>
    <dgm:pt modelId="{B3D6761B-39FB-4BBC-AB53-D827132E5CC5}">
      <dgm:prSet phldrT="[Texto]"/>
      <dgm:spPr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2do. Productos sin precio a la vista, Art. 27</a:t>
          </a:r>
          <a:endParaRPr lang="es-SV" dirty="0"/>
        </a:p>
      </dgm:t>
    </dgm:pt>
    <dgm:pt modelId="{16D7105E-D705-4067-8AA4-03CBDBFD7B51}" type="parTrans" cxnId="{E6F7D075-30E5-4B8F-B2A7-031D1F626217}">
      <dgm:prSet/>
      <dgm:spPr/>
      <dgm:t>
        <a:bodyPr/>
        <a:lstStyle/>
        <a:p>
          <a:endParaRPr lang="es-SV"/>
        </a:p>
      </dgm:t>
    </dgm:pt>
    <dgm:pt modelId="{F308CAA3-EC07-42D7-B1F0-38BB122DFD74}" type="sibTrans" cxnId="{E6F7D075-30E5-4B8F-B2A7-031D1F626217}">
      <dgm:prSet/>
      <dgm:spPr/>
      <dgm:t>
        <a:bodyPr/>
        <a:lstStyle/>
        <a:p>
          <a:endParaRPr lang="es-SV"/>
        </a:p>
      </dgm:t>
    </dgm:pt>
    <dgm:pt modelId="{04B17293-B5E7-43AF-A810-201A8D6FD4D2}" type="pres">
      <dgm:prSet presAssocID="{AF9E7181-1FE1-4592-B6ED-F3F190448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63D288EE-D34C-4265-9FED-9EDFF8AE189B}" type="pres">
      <dgm:prSet presAssocID="{AF9E7181-1FE1-4592-B6ED-F3F190448C40}" presName="radial" presStyleCnt="0">
        <dgm:presLayoutVars>
          <dgm:animLvl val="ctr"/>
        </dgm:presLayoutVars>
      </dgm:prSet>
      <dgm:spPr/>
    </dgm:pt>
    <dgm:pt modelId="{E5AD352B-150F-4745-B6A8-89F8B5592503}" type="pres">
      <dgm:prSet presAssocID="{DE395EEA-2805-4770-80D7-CA0D83BA9949}" presName="centerShape" presStyleLbl="vennNode1" presStyleIdx="0" presStyleCnt="4" custScaleX="78871" custScaleY="79946" custLinFactNeighborX="-63" custLinFactNeighborY="792"/>
      <dgm:spPr/>
      <dgm:t>
        <a:bodyPr/>
        <a:lstStyle/>
        <a:p>
          <a:endParaRPr lang="es-SV"/>
        </a:p>
      </dgm:t>
    </dgm:pt>
    <dgm:pt modelId="{001C26F2-DA84-4196-BCE0-F0E2F6EF90FA}" type="pres">
      <dgm:prSet presAssocID="{6893B7BE-3FFA-4AD6-9D3C-696AF8B09A2E}" presName="node" presStyleLbl="vennNode1" presStyleIdx="1" presStyleCnt="4" custScaleX="146204" custScaleY="151267" custRadScaleRad="106768" custRadScaleInc="-23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28906C8-EBEF-4B79-A226-2AB13E1A7F93}" type="pres">
      <dgm:prSet presAssocID="{E5A7A495-1DA9-4122-A9D6-8A3E0766BB15}" presName="node" presStyleLbl="vennNode1" presStyleIdx="2" presStyleCnt="4" custScaleX="139398" custScaleY="138301" custRadScaleRad="115312" custRadScaleInc="-174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FD75578-3613-41B1-A364-5CBFCB23F17A}" type="pres">
      <dgm:prSet presAssocID="{B3D6761B-39FB-4BBC-AB53-D827132E5CC5}" presName="node" presStyleLbl="vennNode1" presStyleIdx="3" presStyleCnt="4" custScaleX="153474" custScaleY="131618" custRadScaleRad="100711" custRadScaleInc="-5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3CE2C3DB-BB0A-4AA8-BD33-4A6C6F48463F}" type="presOf" srcId="{DE395EEA-2805-4770-80D7-CA0D83BA9949}" destId="{E5AD352B-150F-4745-B6A8-89F8B5592503}" srcOrd="0" destOrd="0" presId="urn:microsoft.com/office/officeart/2005/8/layout/radial3"/>
    <dgm:cxn modelId="{A926A5BE-FE63-4A70-AE74-81ACD6B6F9BB}" srcId="{DE395EEA-2805-4770-80D7-CA0D83BA9949}" destId="{E5A7A495-1DA9-4122-A9D6-8A3E0766BB15}" srcOrd="1" destOrd="0" parTransId="{70AA60E6-035F-4603-8CAD-CE2B4BC3C0F9}" sibTransId="{06D9AFEC-4835-460C-806C-C6624F0F7CE7}"/>
    <dgm:cxn modelId="{234F2A82-6986-4C25-A4A7-3E38DA86DD9C}" type="presOf" srcId="{6893B7BE-3FFA-4AD6-9D3C-696AF8B09A2E}" destId="{001C26F2-DA84-4196-BCE0-F0E2F6EF90FA}" srcOrd="0" destOrd="0" presId="urn:microsoft.com/office/officeart/2005/8/layout/radial3"/>
    <dgm:cxn modelId="{9BF4BF24-EB2A-433D-8CCF-8B80C5DD8FF2}" type="presOf" srcId="{B3D6761B-39FB-4BBC-AB53-D827132E5CC5}" destId="{6FD75578-3613-41B1-A364-5CBFCB23F17A}" srcOrd="0" destOrd="0" presId="urn:microsoft.com/office/officeart/2005/8/layout/radial3"/>
    <dgm:cxn modelId="{8DE1A56F-D823-4922-9E9F-C2BD06D9F017}" srcId="{DE395EEA-2805-4770-80D7-CA0D83BA9949}" destId="{6893B7BE-3FFA-4AD6-9D3C-696AF8B09A2E}" srcOrd="0" destOrd="0" parTransId="{49695C65-3455-4554-BB23-DDE4A2D896D7}" sibTransId="{4F652CA5-0C5B-4DED-9564-13BAF87FA92F}"/>
    <dgm:cxn modelId="{E6F7D075-30E5-4B8F-B2A7-031D1F626217}" srcId="{DE395EEA-2805-4770-80D7-CA0D83BA9949}" destId="{B3D6761B-39FB-4BBC-AB53-D827132E5CC5}" srcOrd="2" destOrd="0" parTransId="{16D7105E-D705-4067-8AA4-03CBDBFD7B51}" sibTransId="{F308CAA3-EC07-42D7-B1F0-38BB122DFD74}"/>
    <dgm:cxn modelId="{D26CDEEB-ACD1-434B-9498-AAFE22C30F9F}" type="presOf" srcId="{E5A7A495-1DA9-4122-A9D6-8A3E0766BB15}" destId="{128906C8-EBEF-4B79-A226-2AB13E1A7F93}" srcOrd="0" destOrd="0" presId="urn:microsoft.com/office/officeart/2005/8/layout/radial3"/>
    <dgm:cxn modelId="{AB63F842-272E-4D04-B390-B82F0F759B7D}" srcId="{AF9E7181-1FE1-4592-B6ED-F3F190448C40}" destId="{DE395EEA-2805-4770-80D7-CA0D83BA9949}" srcOrd="0" destOrd="0" parTransId="{B224DF98-3B53-4A84-9AF6-7F1D41C82591}" sibTransId="{488AF884-28C1-4713-8E58-73D251ED93C6}"/>
    <dgm:cxn modelId="{9968478F-870C-43A9-89C0-26461862DCD1}" type="presOf" srcId="{AF9E7181-1FE1-4592-B6ED-F3F190448C40}" destId="{04B17293-B5E7-43AF-A810-201A8D6FD4D2}" srcOrd="0" destOrd="0" presId="urn:microsoft.com/office/officeart/2005/8/layout/radial3"/>
    <dgm:cxn modelId="{FD2260D4-81B8-46B8-A95C-978B8BC8F931}" type="presParOf" srcId="{04B17293-B5E7-43AF-A810-201A8D6FD4D2}" destId="{63D288EE-D34C-4265-9FED-9EDFF8AE189B}" srcOrd="0" destOrd="0" presId="urn:microsoft.com/office/officeart/2005/8/layout/radial3"/>
    <dgm:cxn modelId="{3AC9A127-3A77-4C30-9997-4D52F96FBDA9}" type="presParOf" srcId="{63D288EE-D34C-4265-9FED-9EDFF8AE189B}" destId="{E5AD352B-150F-4745-B6A8-89F8B5592503}" srcOrd="0" destOrd="0" presId="urn:microsoft.com/office/officeart/2005/8/layout/radial3"/>
    <dgm:cxn modelId="{CB780B2E-86DF-4B5F-A8DE-7021540E78F9}" type="presParOf" srcId="{63D288EE-D34C-4265-9FED-9EDFF8AE189B}" destId="{001C26F2-DA84-4196-BCE0-F0E2F6EF90FA}" srcOrd="1" destOrd="0" presId="urn:microsoft.com/office/officeart/2005/8/layout/radial3"/>
    <dgm:cxn modelId="{5CC806D9-4341-4572-953E-5DA9BA714FEA}" type="presParOf" srcId="{63D288EE-D34C-4265-9FED-9EDFF8AE189B}" destId="{128906C8-EBEF-4B79-A226-2AB13E1A7F93}" srcOrd="2" destOrd="0" presId="urn:microsoft.com/office/officeart/2005/8/layout/radial3"/>
    <dgm:cxn modelId="{9294DBEC-55E1-4265-B305-AB933819FFFE}" type="presParOf" srcId="{63D288EE-D34C-4265-9FED-9EDFF8AE189B}" destId="{6FD75578-3613-41B1-A364-5CBFCB23F17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70388AE-4D02-423A-AD22-A7DF4E8118C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D0B3704-3054-40F7-84BD-BD5075347F80}" type="presOf" srcId="{489245DF-A588-400A-A119-3B84C78F38DA}" destId="{3ACD70FF-C930-423E-8844-56C3479C5476}" srcOrd="0" destOrd="0" presId="urn:microsoft.com/office/officeart/2005/8/layout/vList2"/>
    <dgm:cxn modelId="{03A866D2-8A8B-4BCB-998B-FE011F2B1BD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3A34AA5-5A6B-4227-835A-4F7471C97B0F}" type="presOf" srcId="{489245DF-A588-400A-A119-3B84C78F38DA}" destId="{3ACD70FF-C930-423E-8844-56C3479C5476}" srcOrd="0" destOrd="0" presId="urn:microsoft.com/office/officeart/2005/8/layout/vList2"/>
    <dgm:cxn modelId="{7508751F-D152-411D-9B7C-A8D1E0BA187A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0BAE05B-1D91-4ACD-A9E4-ED464CAD7A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78134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3BAB4E4-64BB-4C3E-8803-A4077419EB24}" type="presOf" srcId="{E86F753F-03FD-4E10-A16A-53873D349C1F}" destId="{D6B8D22B-3D54-4991-92D1-B64CE575B271}" srcOrd="0" destOrd="0" presId="urn:microsoft.com/office/officeart/2005/8/layout/vList2"/>
    <dgm:cxn modelId="{A0A88796-5CC3-418C-BBBB-72247903BB6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A9AAB12-44D0-432F-8C01-047BE8C1CB8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EB2942-064F-4583-9770-C8269617511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BB288F8C-010D-42C4-9EC8-5DAEAE7F4C3C}" type="presOf" srcId="{489245DF-A588-400A-A119-3B84C78F38DA}" destId="{3ACD70FF-C930-423E-8844-56C3479C5476}" srcOrd="0" destOrd="0" presId="urn:microsoft.com/office/officeart/2005/8/layout/vList2"/>
    <dgm:cxn modelId="{4BCD67FC-EDC9-4BE2-B87D-DFB9E6B9128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FB64A87-DA5F-4F45-9CAF-DD4B638E39C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D825341-9F53-4C00-B3B9-D068AD327CAB}" type="presOf" srcId="{489245DF-A588-400A-A119-3B84C78F38DA}" destId="{3ACD70FF-C930-423E-8844-56C3479C5476}" srcOrd="0" destOrd="0" presId="urn:microsoft.com/office/officeart/2005/8/layout/vList2"/>
    <dgm:cxn modelId="{93ABA2D5-E779-4A9F-ADA9-AF2329A597F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23DD221-9896-4DBA-A8C3-64F08DE68CF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F36B26F-DEC5-4DFF-9316-6D01E57A7433}" type="presOf" srcId="{E86F753F-03FD-4E10-A16A-53873D349C1F}" destId="{D6B8D22B-3D54-4991-92D1-B64CE575B271}" srcOrd="0" destOrd="0" presId="urn:microsoft.com/office/officeart/2005/8/layout/vList2"/>
    <dgm:cxn modelId="{D5626055-EF6A-4755-844B-38A7A695671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6. Acercamiento de los servicios con calidad y calidez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89823" custScaleY="62392" custLinFactNeighborX="-978" custLinFactNeighborY="-1367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9D7EE71-0FEB-4F90-A1DE-ACDA1BA2C4CA}" type="presOf" srcId="{489245DF-A588-400A-A119-3B84C78F38DA}" destId="{3ACD70FF-C930-423E-8844-56C3479C5476}" srcOrd="0" destOrd="0" presId="urn:microsoft.com/office/officeart/2005/8/layout/vList2"/>
    <dgm:cxn modelId="{5B1E2D94-67CC-4D83-814F-ACAEA0088883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5993B484-7EF1-459F-B954-2CBA84C3694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63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14C6D50-1A48-4861-A605-19CFDB9A0F6C}" type="presOf" srcId="{489245DF-A588-400A-A119-3B84C78F38DA}" destId="{3ACD70FF-C930-423E-8844-56C3479C5476}" srcOrd="0" destOrd="0" presId="urn:microsoft.com/office/officeart/2005/8/layout/vList2"/>
    <dgm:cxn modelId="{D8C40C89-B8A7-4017-AFB5-0D25FA47284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2244E08-04D7-4788-8789-FDB6B299008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FD245E06-6BB3-49FB-B05E-FEB09A76F31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76ABF76-A876-44C8-93EF-8FA0577AE4B1}" type="presOf" srcId="{489245DF-A588-400A-A119-3B84C78F38DA}" destId="{3ACD70FF-C930-423E-8844-56C3479C5476}" srcOrd="0" destOrd="0" presId="urn:microsoft.com/office/officeart/2005/8/layout/vList2"/>
    <dgm:cxn modelId="{47E0B30B-61D7-4FB3-AD25-4F9C9C06B7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6F2CD27F-CE7B-4FC2-BE5C-BDC1C4718696}">
      <dgm:prSet phldrT="[Texto]" custT="1"/>
      <dgm:spPr>
        <a:solidFill>
          <a:srgbClr val="00B0F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i="0" dirty="0" smtClean="0">
              <a:solidFill>
                <a:schemeClr val="tx1"/>
              </a:solidFill>
              <a:latin typeface="+mn-lt"/>
            </a:rPr>
            <a:t>1,012 AFECTADOS</a:t>
          </a:r>
          <a:endParaRPr lang="es-SV" sz="1200" b="1" i="0" dirty="0">
            <a:solidFill>
              <a:schemeClr val="tx1"/>
            </a:solidFill>
            <a:latin typeface="+mn-lt"/>
          </a:endParaRPr>
        </a:p>
      </dgm:t>
    </dgm:pt>
    <dgm:pt modelId="{AFE6A146-471C-4056-8AA2-7701C1327FD1}" type="sib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A44B9A44-AE6E-41E7-9A7D-DD5D4B801061}" type="par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7E91174F-A3CF-43C5-9043-FE6CD376BA3A}" type="pres">
      <dgm:prSet presAssocID="{A44B9A44-AE6E-41E7-9A7D-DD5D4B801061}" presName="Name25" presStyleLbl="parChTrans1D1" presStyleIdx="0" presStyleCnt="1"/>
      <dgm:spPr/>
      <dgm:t>
        <a:bodyPr/>
        <a:lstStyle/>
        <a:p>
          <a:endParaRPr lang="es-SV"/>
        </a:p>
      </dgm:t>
    </dgm:pt>
    <dgm:pt modelId="{C5619561-DCE1-45D4-9C3A-44ADDC592759}" type="pres">
      <dgm:prSet presAssocID="{6F2CD27F-CE7B-4FC2-BE5C-BDC1C4718696}" presName="node" presStyleCnt="0"/>
      <dgm:spPr/>
    </dgm:pt>
    <dgm:pt modelId="{11C57540-3C13-4F4D-9FA3-5AD2CD595F5D}" type="pres">
      <dgm:prSet presAssocID="{6F2CD27F-CE7B-4FC2-BE5C-BDC1C4718696}" presName="parentNode" presStyleLbl="node1" presStyleIdx="1" presStyleCnt="2" custScaleX="137606" custScaleY="102033" custLinFactNeighborX="422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95235A-E28C-40CD-A21D-07B3D23DE2F1}" type="pres">
      <dgm:prSet presAssocID="{6F2CD27F-CE7B-4FC2-BE5C-BDC1C471869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99928C4-9675-4E44-8E5A-0D5FAF779156}" type="presOf" srcId="{A44B9A44-AE6E-41E7-9A7D-DD5D4B801061}" destId="{7E91174F-A3CF-43C5-9043-FE6CD376BA3A}" srcOrd="0" destOrd="0" presId="urn:microsoft.com/office/officeart/2005/8/layout/radial2"/>
    <dgm:cxn modelId="{4A19495A-3659-4047-932A-CA04312C50DE}" type="presOf" srcId="{304BC498-1C96-4445-8CFA-0718A9F95BAA}" destId="{7BA011D6-540F-4801-8CEB-0E4DFC131324}" srcOrd="0" destOrd="0" presId="urn:microsoft.com/office/officeart/2005/8/layout/radial2"/>
    <dgm:cxn modelId="{F6CF6AFB-9F5A-479D-B5B5-BF0A72ECB7DE}" type="presOf" srcId="{6F2CD27F-CE7B-4FC2-BE5C-BDC1C4718696}" destId="{11C57540-3C13-4F4D-9FA3-5AD2CD595F5D}" srcOrd="0" destOrd="0" presId="urn:microsoft.com/office/officeart/2005/8/layout/radial2"/>
    <dgm:cxn modelId="{489168B2-0638-4611-BE03-5A9DF89488A9}" srcId="{304BC498-1C96-4445-8CFA-0718A9F95BAA}" destId="{6F2CD27F-CE7B-4FC2-BE5C-BDC1C4718696}" srcOrd="0" destOrd="0" parTransId="{A44B9A44-AE6E-41E7-9A7D-DD5D4B801061}" sibTransId="{AFE6A146-471C-4056-8AA2-7701C1327FD1}"/>
    <dgm:cxn modelId="{CE4D605D-528E-4724-8738-6B78153CADC5}" type="presParOf" srcId="{7BA011D6-540F-4801-8CEB-0E4DFC131324}" destId="{966B3E67-9F43-4AEA-89C9-76D78D33735A}" srcOrd="0" destOrd="0" presId="urn:microsoft.com/office/officeart/2005/8/layout/radial2"/>
    <dgm:cxn modelId="{4817B43F-D4E3-4657-B027-2F089E9CD2CB}" type="presParOf" srcId="{966B3E67-9F43-4AEA-89C9-76D78D33735A}" destId="{01C139B7-D79A-428A-ACBC-90176414BF64}" srcOrd="0" destOrd="0" presId="urn:microsoft.com/office/officeart/2005/8/layout/radial2"/>
    <dgm:cxn modelId="{76208C6D-CEA3-4EDD-A949-A4096C7CB85D}" type="presParOf" srcId="{01C139B7-D79A-428A-ACBC-90176414BF64}" destId="{686A0896-37E7-4E36-89BB-4650C385882B}" srcOrd="0" destOrd="0" presId="urn:microsoft.com/office/officeart/2005/8/layout/radial2"/>
    <dgm:cxn modelId="{B4231F40-D864-402A-B960-C7FE5784608F}" type="presParOf" srcId="{01C139B7-D79A-428A-ACBC-90176414BF64}" destId="{3494D1C6-F6F2-4FC2-9A7F-C5E16DF00D2D}" srcOrd="1" destOrd="0" presId="urn:microsoft.com/office/officeart/2005/8/layout/radial2"/>
    <dgm:cxn modelId="{0FCD7885-4666-49D2-8430-9147C07C8838}" type="presParOf" srcId="{966B3E67-9F43-4AEA-89C9-76D78D33735A}" destId="{7E91174F-A3CF-43C5-9043-FE6CD376BA3A}" srcOrd="1" destOrd="0" presId="urn:microsoft.com/office/officeart/2005/8/layout/radial2"/>
    <dgm:cxn modelId="{ED9D0F88-385F-4651-91E1-0804474487A3}" type="presParOf" srcId="{966B3E67-9F43-4AEA-89C9-76D78D33735A}" destId="{C5619561-DCE1-45D4-9C3A-44ADDC592759}" srcOrd="2" destOrd="0" presId="urn:microsoft.com/office/officeart/2005/8/layout/radial2"/>
    <dgm:cxn modelId="{9A2306A3-112D-4E84-8E9A-F792B023B504}" type="presParOf" srcId="{C5619561-DCE1-45D4-9C3A-44ADDC592759}" destId="{11C57540-3C13-4F4D-9FA3-5AD2CD595F5D}" srcOrd="0" destOrd="0" presId="urn:microsoft.com/office/officeart/2005/8/layout/radial2"/>
    <dgm:cxn modelId="{CE9A3E34-6C37-446E-98E7-66528F89AA1D}" type="presParOf" srcId="{C5619561-DCE1-45D4-9C3A-44ADDC592759}" destId="{AB95235A-E28C-40CD-A21D-07B3D23DE2F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rgbClr val="00CC0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60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B1831AD9-2DF6-44E7-A40B-38B17AB7224F}" type="presOf" srcId="{89C65C14-2E8F-46B3-BA80-4AA3EE743208}" destId="{C27A24D5-F9C7-4E84-8F41-5BAA2E0AFFD1}" srcOrd="0" destOrd="0" presId="urn:microsoft.com/office/officeart/2005/8/layout/radial2"/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ECFFA53F-1939-4B0A-9571-C0043145AC05}" type="presOf" srcId="{F749CC2B-AA7D-4C29-BCFF-C689DAA3C3B4}" destId="{BB73B534-934C-40A2-A8E0-F013CC3778C4}" srcOrd="0" destOrd="0" presId="urn:microsoft.com/office/officeart/2005/8/layout/radial2"/>
    <dgm:cxn modelId="{01E6195A-C15E-4F6D-A1A7-AC1F4649E6E9}" type="presOf" srcId="{304BC498-1C96-4445-8CFA-0718A9F95BAA}" destId="{7BA011D6-540F-4801-8CEB-0E4DFC131324}" srcOrd="0" destOrd="0" presId="urn:microsoft.com/office/officeart/2005/8/layout/radial2"/>
    <dgm:cxn modelId="{32CD3125-C87F-45C1-8D9E-9E071B59248F}" type="presParOf" srcId="{7BA011D6-540F-4801-8CEB-0E4DFC131324}" destId="{966B3E67-9F43-4AEA-89C9-76D78D33735A}" srcOrd="0" destOrd="0" presId="urn:microsoft.com/office/officeart/2005/8/layout/radial2"/>
    <dgm:cxn modelId="{A00E4583-5148-42AE-AFB4-BE42EB394811}" type="presParOf" srcId="{966B3E67-9F43-4AEA-89C9-76D78D33735A}" destId="{01C139B7-D79A-428A-ACBC-90176414BF64}" srcOrd="0" destOrd="0" presId="urn:microsoft.com/office/officeart/2005/8/layout/radial2"/>
    <dgm:cxn modelId="{7D652461-B6D4-4905-A5C7-959258895075}" type="presParOf" srcId="{01C139B7-D79A-428A-ACBC-90176414BF64}" destId="{686A0896-37E7-4E36-89BB-4650C385882B}" srcOrd="0" destOrd="0" presId="urn:microsoft.com/office/officeart/2005/8/layout/radial2"/>
    <dgm:cxn modelId="{1079E843-C138-4F54-A624-7061C7340AE9}" type="presParOf" srcId="{01C139B7-D79A-428A-ACBC-90176414BF64}" destId="{3494D1C6-F6F2-4FC2-9A7F-C5E16DF00D2D}" srcOrd="1" destOrd="0" presId="urn:microsoft.com/office/officeart/2005/8/layout/radial2"/>
    <dgm:cxn modelId="{B82A0867-1071-4921-AD8F-F331662A4353}" type="presParOf" srcId="{966B3E67-9F43-4AEA-89C9-76D78D33735A}" destId="{BB73B534-934C-40A2-A8E0-F013CC3778C4}" srcOrd="1" destOrd="0" presId="urn:microsoft.com/office/officeart/2005/8/layout/radial2"/>
    <dgm:cxn modelId="{C9D18950-3454-4CD2-995C-09858EC00F46}" type="presParOf" srcId="{966B3E67-9F43-4AEA-89C9-76D78D33735A}" destId="{B9A13536-A66B-43F9-964B-79834CC5950B}" srcOrd="2" destOrd="0" presId="urn:microsoft.com/office/officeart/2005/8/layout/radial2"/>
    <dgm:cxn modelId="{40C2F1D4-9C62-4971-91D5-ECAFB1F26816}" type="presParOf" srcId="{B9A13536-A66B-43F9-964B-79834CC5950B}" destId="{C27A24D5-F9C7-4E84-8F41-5BAA2E0AFFD1}" srcOrd="0" destOrd="0" presId="urn:microsoft.com/office/officeart/2005/8/layout/radial2"/>
    <dgm:cxn modelId="{FE405A72-7112-4016-991F-2BF0DA49C3E4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chemeClr val="accent4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15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>
          <a:solidFill>
            <a:srgbClr val="66FF33"/>
          </a:solidFill>
        </a:ln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 custLinFactNeighborY="5902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88DA2C79-97E3-4770-A542-4974D7E3EBA3}" type="presOf" srcId="{F749CC2B-AA7D-4C29-BCFF-C689DAA3C3B4}" destId="{BB73B534-934C-40A2-A8E0-F013CC3778C4}" srcOrd="0" destOrd="0" presId="urn:microsoft.com/office/officeart/2005/8/layout/radial2"/>
    <dgm:cxn modelId="{6C07908C-67A9-45E2-9055-86AFEDC63C02}" type="presOf" srcId="{89C65C14-2E8F-46B3-BA80-4AA3EE743208}" destId="{C27A24D5-F9C7-4E84-8F41-5BAA2E0AFFD1}" srcOrd="0" destOrd="0" presId="urn:microsoft.com/office/officeart/2005/8/layout/radial2"/>
    <dgm:cxn modelId="{3269F46F-14C9-4190-AA1B-4E49355752A3}" type="presOf" srcId="{304BC498-1C96-4445-8CFA-0718A9F95BAA}" destId="{7BA011D6-540F-4801-8CEB-0E4DFC131324}" srcOrd="0" destOrd="0" presId="urn:microsoft.com/office/officeart/2005/8/layout/radial2"/>
    <dgm:cxn modelId="{235353EE-E1F3-4BE9-A1E6-5C9BF9360CD8}" type="presParOf" srcId="{7BA011D6-540F-4801-8CEB-0E4DFC131324}" destId="{966B3E67-9F43-4AEA-89C9-76D78D33735A}" srcOrd="0" destOrd="0" presId="urn:microsoft.com/office/officeart/2005/8/layout/radial2"/>
    <dgm:cxn modelId="{9B26818A-7452-4514-806A-05382B6A5CD3}" type="presParOf" srcId="{966B3E67-9F43-4AEA-89C9-76D78D33735A}" destId="{01C139B7-D79A-428A-ACBC-90176414BF64}" srcOrd="0" destOrd="0" presId="urn:microsoft.com/office/officeart/2005/8/layout/radial2"/>
    <dgm:cxn modelId="{77206906-1A44-4D59-8E1D-F6CEAF14A237}" type="presParOf" srcId="{01C139B7-D79A-428A-ACBC-90176414BF64}" destId="{686A0896-37E7-4E36-89BB-4650C385882B}" srcOrd="0" destOrd="0" presId="urn:microsoft.com/office/officeart/2005/8/layout/radial2"/>
    <dgm:cxn modelId="{B392895B-7188-416B-8001-26CA4E97627A}" type="presParOf" srcId="{01C139B7-D79A-428A-ACBC-90176414BF64}" destId="{3494D1C6-F6F2-4FC2-9A7F-C5E16DF00D2D}" srcOrd="1" destOrd="0" presId="urn:microsoft.com/office/officeart/2005/8/layout/radial2"/>
    <dgm:cxn modelId="{2C7AD6A2-EB02-4344-A496-C2DAED16B108}" type="presParOf" srcId="{966B3E67-9F43-4AEA-89C9-76D78D33735A}" destId="{BB73B534-934C-40A2-A8E0-F013CC3778C4}" srcOrd="1" destOrd="0" presId="urn:microsoft.com/office/officeart/2005/8/layout/radial2"/>
    <dgm:cxn modelId="{C5D4450A-A241-4CDA-B317-94A185F7A502}" type="presParOf" srcId="{966B3E67-9F43-4AEA-89C9-76D78D33735A}" destId="{B9A13536-A66B-43F9-964B-79834CC5950B}" srcOrd="2" destOrd="0" presId="urn:microsoft.com/office/officeart/2005/8/layout/radial2"/>
    <dgm:cxn modelId="{4F39C5A8-6E80-4E97-8553-B643DA76895D}" type="presParOf" srcId="{B9A13536-A66B-43F9-964B-79834CC5950B}" destId="{C27A24D5-F9C7-4E84-8F41-5BAA2E0AFFD1}" srcOrd="0" destOrd="0" presId="urn:microsoft.com/office/officeart/2005/8/layout/radial2"/>
    <dgm:cxn modelId="{D9F0BFF7-9526-49DD-9EDB-6641C9319942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518FEDC-7199-48DB-87A6-C86367CF3C8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854A9C3-6D98-4DEA-94ED-12CA6BE59A54}" type="presOf" srcId="{489245DF-A588-400A-A119-3B84C78F38DA}" destId="{3ACD70FF-C930-423E-8844-56C3479C5476}" srcOrd="0" destOrd="0" presId="urn:microsoft.com/office/officeart/2005/8/layout/vList2"/>
    <dgm:cxn modelId="{F9E23A5A-E10A-4173-B728-89B09989073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7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ES" sz="2200" b="1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dirty="0">
            <a:solidFill>
              <a:srgbClr val="00B050"/>
            </a:solidFill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SV" sz="2800" b="1" dirty="0" smtClean="0"/>
            <a:t>8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dirty="0">
            <a:solidFill>
              <a:srgbClr val="00B050"/>
            </a:solidFill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SV" sz="2800" b="1" dirty="0" smtClean="0"/>
            <a:t>9</a:t>
          </a:r>
          <a:endParaRPr lang="es-SV" sz="2800" b="1" dirty="0"/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dirty="0">
            <a:solidFill>
              <a:srgbClr val="00B050"/>
            </a:solidFill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10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dirty="0">
            <a:solidFill>
              <a:srgbClr val="00B050"/>
            </a:solidFill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SV" sz="2800" b="1" dirty="0" smtClean="0"/>
            <a:t>11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Ejecución presupuestaria </a:t>
          </a:r>
          <a:endParaRPr lang="es-SV" sz="2200" b="1" dirty="0">
            <a:solidFill>
              <a:srgbClr val="00B050"/>
            </a:solidFill>
          </a:endParaRPr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5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5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5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5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5"/>
      <dgm:spPr>
        <a:ln>
          <a:solidFill>
            <a:schemeClr val="bg1"/>
          </a:solidFill>
        </a:ln>
      </dgm:spPr>
    </dgm:pt>
  </dgm:ptLst>
  <dgm:cxnLst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FF7A7779-D5DD-4122-A913-F4883A98BA9C}" type="presOf" srcId="{1A9787C1-55C9-4A06-8FC9-282EA60F3256}" destId="{400BCA1C-C215-4A47-B82F-5BE14BBAB2C4}" srcOrd="0" destOrd="0" presId="urn:microsoft.com/office/officeart/2011/layout/TabList"/>
    <dgm:cxn modelId="{B81418F6-6FDE-4094-BE38-C02EC77805EE}" type="presOf" srcId="{EDEC18C4-13F1-4120-A83A-3150CFCED4D7}" destId="{858AD245-A4DF-4EFD-9DB2-8BC1CE232CE2}" srcOrd="0" destOrd="0" presId="urn:microsoft.com/office/officeart/2011/layout/TabList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51E78023-304B-4DBF-8882-AD97AFEC9716}" type="presOf" srcId="{23ED3A43-6EE8-43D9-ACFA-5030DA9AE872}" destId="{7FBED063-C0E7-4729-B3CB-2902941E1425}" srcOrd="0" destOrd="0" presId="urn:microsoft.com/office/officeart/2011/layout/TabList"/>
    <dgm:cxn modelId="{6AF135B0-EFF2-4506-B0E4-5B73502FE5A8}" type="presOf" srcId="{8DC537C6-C2EA-415C-9579-72235CAAB3C3}" destId="{8D6BF887-10B7-4DC9-8062-0F2BCE4E3999}" srcOrd="0" destOrd="0" presId="urn:microsoft.com/office/officeart/2011/layout/TabList"/>
    <dgm:cxn modelId="{06CDA2AE-6325-4F93-8D82-FF808ECB2F6C}" type="presOf" srcId="{5855D4B9-BAC9-4A89-ADCA-E257F9246DD3}" destId="{6A4EC5C0-024D-49EA-AF3C-53C2019A711C}" srcOrd="0" destOrd="0" presId="urn:microsoft.com/office/officeart/2011/layout/TabList"/>
    <dgm:cxn modelId="{382ADE92-0E34-45E1-A898-B24C136D0BCB}" type="presOf" srcId="{3F7C0661-5E7A-4E48-B94E-83F69B4F0844}" destId="{79A213D3-6321-4CD0-88A0-3300F40A2E1F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9FA14A73-A456-4205-9A48-30C73A4796D5}" type="presOf" srcId="{BC7A04EA-DD42-4146-ABA9-A91AFCC8955A}" destId="{781DE2AB-07E1-446D-8462-5C9A5D4DDD08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917CB069-C18F-4BF3-A1C4-A09B4138AAF3}" type="presOf" srcId="{DAC0AB14-D1AD-4510-B13C-A60D97FEB437}" destId="{F2194206-BE28-45A6-9A1D-47D22E67A158}" srcOrd="0" destOrd="0" presId="urn:microsoft.com/office/officeart/2011/layout/TabList"/>
    <dgm:cxn modelId="{147D2776-54BD-4879-8AC0-CFF3DB827C40}" type="presOf" srcId="{89F93163-4128-4BEE-89FD-F509490213AF}" destId="{AB5AA925-CC9A-48B9-8493-17C609CF3716}" srcOrd="0" destOrd="0" presId="urn:microsoft.com/office/officeart/2011/layout/TabList"/>
    <dgm:cxn modelId="{5E245C0C-7770-4A65-8C62-DD1B040347B1}" type="presOf" srcId="{6C9210FE-7952-4B84-AF19-37D0E24080AD}" destId="{0C7ACBA7-4558-496B-9FBC-1F3968ADC0DD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788A46C8-FC00-4F39-93D5-44E383827A2C}" type="presOf" srcId="{BEABCE5A-F85A-43FD-A1B3-9AE9FBF3D903}" destId="{657B83DE-3359-4C01-90D5-7DC12512EF53}" srcOrd="0" destOrd="0" presId="urn:microsoft.com/office/officeart/2011/layout/TabList"/>
    <dgm:cxn modelId="{9635EB51-E3D5-4D4F-9D34-871CA3C40F25}" type="presParOf" srcId="{8D6BF887-10B7-4DC9-8062-0F2BCE4E3999}" destId="{54F7497A-2151-4698-A13F-AEF95928BDC7}" srcOrd="0" destOrd="0" presId="urn:microsoft.com/office/officeart/2011/layout/TabList"/>
    <dgm:cxn modelId="{51EE4F71-2742-42A2-9E2A-63AB5477D1CC}" type="presParOf" srcId="{54F7497A-2151-4698-A13F-AEF95928BDC7}" destId="{79A213D3-6321-4CD0-88A0-3300F40A2E1F}" srcOrd="0" destOrd="0" presId="urn:microsoft.com/office/officeart/2011/layout/TabList"/>
    <dgm:cxn modelId="{A3120DB2-DB46-469F-BF3A-86E165FD20AB}" type="presParOf" srcId="{54F7497A-2151-4698-A13F-AEF95928BDC7}" destId="{6A4EC5C0-024D-49EA-AF3C-53C2019A711C}" srcOrd="1" destOrd="0" presId="urn:microsoft.com/office/officeart/2011/layout/TabList"/>
    <dgm:cxn modelId="{A4B694BD-424C-4F6B-945C-E89D93EC8290}" type="presParOf" srcId="{54F7497A-2151-4698-A13F-AEF95928BDC7}" destId="{39D8CA88-EF5C-43DE-AD92-0BDF4329C959}" srcOrd="2" destOrd="0" presId="urn:microsoft.com/office/officeart/2011/layout/TabList"/>
    <dgm:cxn modelId="{1CD126C9-4B78-45CF-AD54-8E5E6D47978C}" type="presParOf" srcId="{8D6BF887-10B7-4DC9-8062-0F2BCE4E3999}" destId="{42D036CC-6B15-446C-877B-41F42A4B8ADB}" srcOrd="1" destOrd="0" presId="urn:microsoft.com/office/officeart/2011/layout/TabList"/>
    <dgm:cxn modelId="{4F2EBBDF-A6D9-435F-8B07-F2D8610A71B0}" type="presParOf" srcId="{8D6BF887-10B7-4DC9-8062-0F2BCE4E3999}" destId="{9A04E4FF-FBC0-4326-B60A-74DE58AC4A8A}" srcOrd="2" destOrd="0" presId="urn:microsoft.com/office/officeart/2011/layout/TabList"/>
    <dgm:cxn modelId="{62BE6B33-246F-4245-B8D2-BBD4131ADE62}" type="presParOf" srcId="{9A04E4FF-FBC0-4326-B60A-74DE58AC4A8A}" destId="{7FBED063-C0E7-4729-B3CB-2902941E1425}" srcOrd="0" destOrd="0" presId="urn:microsoft.com/office/officeart/2011/layout/TabList"/>
    <dgm:cxn modelId="{35E08BDC-2D85-41CD-85CA-361C0B4CD71F}" type="presParOf" srcId="{9A04E4FF-FBC0-4326-B60A-74DE58AC4A8A}" destId="{858AD245-A4DF-4EFD-9DB2-8BC1CE232CE2}" srcOrd="1" destOrd="0" presId="urn:microsoft.com/office/officeart/2011/layout/TabList"/>
    <dgm:cxn modelId="{590E31E5-21D2-4CC7-92AE-07C8A719BA25}" type="presParOf" srcId="{9A04E4FF-FBC0-4326-B60A-74DE58AC4A8A}" destId="{10ACA169-EC53-40CA-A38A-51B189A1133A}" srcOrd="2" destOrd="0" presId="urn:microsoft.com/office/officeart/2011/layout/TabList"/>
    <dgm:cxn modelId="{F7247D4C-8E8D-4A9C-8EB0-B4FE2F8B2FAB}" type="presParOf" srcId="{8D6BF887-10B7-4DC9-8062-0F2BCE4E3999}" destId="{D2D78F70-354B-4913-979B-A6D252056EFF}" srcOrd="3" destOrd="0" presId="urn:microsoft.com/office/officeart/2011/layout/TabList"/>
    <dgm:cxn modelId="{83E0B979-1089-4D4E-85E5-BBFF4CB5B5BC}" type="presParOf" srcId="{8D6BF887-10B7-4DC9-8062-0F2BCE4E3999}" destId="{127850FE-B624-4448-A28B-820A9D0FAA2A}" srcOrd="4" destOrd="0" presId="urn:microsoft.com/office/officeart/2011/layout/TabList"/>
    <dgm:cxn modelId="{632603C0-4727-48FF-AAAF-F5678C4AB3BD}" type="presParOf" srcId="{127850FE-B624-4448-A28B-820A9D0FAA2A}" destId="{F2194206-BE28-45A6-9A1D-47D22E67A158}" srcOrd="0" destOrd="0" presId="urn:microsoft.com/office/officeart/2011/layout/TabList"/>
    <dgm:cxn modelId="{FC62AAFE-A1F9-498F-ADEC-50CC4F7D0049}" type="presParOf" srcId="{127850FE-B624-4448-A28B-820A9D0FAA2A}" destId="{AB5AA925-CC9A-48B9-8493-17C609CF3716}" srcOrd="1" destOrd="0" presId="urn:microsoft.com/office/officeart/2011/layout/TabList"/>
    <dgm:cxn modelId="{5E51C9C9-8970-497E-B23B-476511BFBBC9}" type="presParOf" srcId="{127850FE-B624-4448-A28B-820A9D0FAA2A}" destId="{F53A2CB0-676D-4798-8EA9-D59C0937BE13}" srcOrd="2" destOrd="0" presId="urn:microsoft.com/office/officeart/2011/layout/TabList"/>
    <dgm:cxn modelId="{5650AD7B-ADC5-428D-9DC5-2BAF2A29F3AA}" type="presParOf" srcId="{8D6BF887-10B7-4DC9-8062-0F2BCE4E3999}" destId="{6D00382A-C2BA-42C1-9CEA-2DF065EC2444}" srcOrd="5" destOrd="0" presId="urn:microsoft.com/office/officeart/2011/layout/TabList"/>
    <dgm:cxn modelId="{BF635E8A-A130-4A25-9A7E-DE502CBD84D7}" type="presParOf" srcId="{8D6BF887-10B7-4DC9-8062-0F2BCE4E3999}" destId="{911B71EE-FA2D-44A9-B5B0-398A4656BB14}" srcOrd="6" destOrd="0" presId="urn:microsoft.com/office/officeart/2011/layout/TabList"/>
    <dgm:cxn modelId="{D77ACCB8-303F-4ACE-8458-0AF7E905ACD6}" type="presParOf" srcId="{911B71EE-FA2D-44A9-B5B0-398A4656BB14}" destId="{400BCA1C-C215-4A47-B82F-5BE14BBAB2C4}" srcOrd="0" destOrd="0" presId="urn:microsoft.com/office/officeart/2011/layout/TabList"/>
    <dgm:cxn modelId="{4A2E0C82-7047-4691-AAD4-AB1B9A36C11B}" type="presParOf" srcId="{911B71EE-FA2D-44A9-B5B0-398A4656BB14}" destId="{781DE2AB-07E1-446D-8462-5C9A5D4DDD08}" srcOrd="1" destOrd="0" presId="urn:microsoft.com/office/officeart/2011/layout/TabList"/>
    <dgm:cxn modelId="{3EC9E89F-A5E9-4347-ABB1-F9C0A39A5528}" type="presParOf" srcId="{911B71EE-FA2D-44A9-B5B0-398A4656BB14}" destId="{378443BD-7C4E-4B81-A215-B8F457C0ED77}" srcOrd="2" destOrd="0" presId="urn:microsoft.com/office/officeart/2011/layout/TabList"/>
    <dgm:cxn modelId="{E5E6D21D-389E-4E91-8646-D028A79D9AD7}" type="presParOf" srcId="{8D6BF887-10B7-4DC9-8062-0F2BCE4E3999}" destId="{3883AC51-D72C-41A2-80CE-A029ABEB540C}" srcOrd="7" destOrd="0" presId="urn:microsoft.com/office/officeart/2011/layout/TabList"/>
    <dgm:cxn modelId="{9097B13C-CB61-42D1-ADA7-40534403F348}" type="presParOf" srcId="{8D6BF887-10B7-4DC9-8062-0F2BCE4E3999}" destId="{E0FFDB9B-FE75-48AE-987A-C513BB202E1C}" srcOrd="8" destOrd="0" presId="urn:microsoft.com/office/officeart/2011/layout/TabList"/>
    <dgm:cxn modelId="{5B822878-E880-4B65-B894-10AC32D0D522}" type="presParOf" srcId="{E0FFDB9B-FE75-48AE-987A-C513BB202E1C}" destId="{0C7ACBA7-4558-496B-9FBC-1F3968ADC0DD}" srcOrd="0" destOrd="0" presId="urn:microsoft.com/office/officeart/2011/layout/TabList"/>
    <dgm:cxn modelId="{BF22FAB0-69FF-4EF2-A5F2-11AA1D520CCB}" type="presParOf" srcId="{E0FFDB9B-FE75-48AE-987A-C513BB202E1C}" destId="{657B83DE-3359-4C01-90D5-7DC12512EF53}" srcOrd="1" destOrd="0" presId="urn:microsoft.com/office/officeart/2011/layout/TabList"/>
    <dgm:cxn modelId="{3E4692A9-5710-4DC5-B63B-7B2021CB3A84}" type="presParOf" srcId="{E0FFDB9B-FE75-48AE-987A-C513BB202E1C}" destId="{FDC9C11C-0246-4ACC-890F-6DD4C4CB0642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2A3D4A1-F9CB-41F6-97C9-E9FA160C7F2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4229B6-2469-4293-9AF2-6845658FA1EA}" type="presOf" srcId="{E86F753F-03FD-4E10-A16A-53873D349C1F}" destId="{D6B8D22B-3D54-4991-92D1-B64CE575B271}" srcOrd="0" destOrd="0" presId="urn:microsoft.com/office/officeart/2005/8/layout/vList2"/>
    <dgm:cxn modelId="{162A5455-D15A-437B-8E88-7569286895B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26D55F8-3B55-4668-B5EF-9F467FCA6276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00F9C70F-82D5-4712-B1E5-2E7D82CF4959}">
      <dgm:prSet phldrT="[Texto]" phldr="1"/>
      <dgm:spPr>
        <a:solidFill>
          <a:schemeClr val="bg1"/>
        </a:solidFill>
      </dgm:spPr>
      <dgm:t>
        <a:bodyPr/>
        <a:lstStyle/>
        <a:p>
          <a:endParaRPr lang="es-SV"/>
        </a:p>
      </dgm:t>
    </dgm:pt>
    <dgm:pt modelId="{9FD6C9D4-77E7-4EFE-AB93-907616C8292C}" type="parTrans" cxnId="{BA7F58D1-0886-4A73-962B-7BAC54F375AD}">
      <dgm:prSet/>
      <dgm:spPr/>
      <dgm:t>
        <a:bodyPr/>
        <a:lstStyle/>
        <a:p>
          <a:endParaRPr lang="es-SV"/>
        </a:p>
      </dgm:t>
    </dgm:pt>
    <dgm:pt modelId="{D9109D8A-6BD4-4C53-8BEF-EFB3DA704676}" type="sibTrans" cxnId="{BA7F58D1-0886-4A73-962B-7BAC54F375AD}">
      <dgm:prSet/>
      <dgm:spPr>
        <a:effectLst>
          <a:outerShdw blurRad="50800" dist="38100" dir="10800000" sx="104000" sy="104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7E410EA-A5FB-42BA-AB3D-FA8784E716F9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NEYLA S.A de C.V.</a:t>
          </a:r>
          <a:endParaRPr lang="es-SV" dirty="0"/>
        </a:p>
      </dgm:t>
    </dgm:pt>
    <dgm:pt modelId="{78C418C2-002F-400D-886F-EEDF689BFF34}" type="parTrans" cxnId="{20840F6F-4AB5-4119-9E89-D78D9550D4AF}">
      <dgm:prSet/>
      <dgm:spPr/>
      <dgm:t>
        <a:bodyPr/>
        <a:lstStyle/>
        <a:p>
          <a:endParaRPr lang="es-SV"/>
        </a:p>
      </dgm:t>
    </dgm:pt>
    <dgm:pt modelId="{FFEC9125-E2D8-40C8-9D1E-9DE671EF2B76}" type="sibTrans" cxnId="{20840F6F-4AB5-4119-9E89-D78D9550D4AF}">
      <dgm:prSet/>
      <dgm:spPr>
        <a:effectLst>
          <a:outerShdw blurRad="50800" dist="38100" dir="5400000" sx="102000" sy="102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BE8E37E2-5C26-4C4A-B972-1B4762A79DE7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Manuel de Jesús Quiñonez </a:t>
          </a:r>
          <a:endParaRPr lang="es-SV" dirty="0"/>
        </a:p>
      </dgm:t>
    </dgm:pt>
    <dgm:pt modelId="{58EF54B5-95AF-4ED3-B968-C6F65E264780}" type="parTrans" cxnId="{CAF7EA82-846F-41F5-A9B5-5E35533FB7D0}">
      <dgm:prSet/>
      <dgm:spPr/>
      <dgm:t>
        <a:bodyPr/>
        <a:lstStyle/>
        <a:p>
          <a:endParaRPr lang="es-SV"/>
        </a:p>
      </dgm:t>
    </dgm:pt>
    <dgm:pt modelId="{B8DE69E4-0882-423F-869D-4B60CEB4FFAE}" type="sibTrans" cxnId="{CAF7EA82-846F-41F5-A9B5-5E35533FB7D0}">
      <dgm:prSet/>
      <dgm:spPr>
        <a:effectLst>
          <a:outerShdw blurRad="50800" dist="38100" sx="102000" sy="1020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FED8166F-AFB7-49A0-9AB4-46EA70820D49}" type="pres">
      <dgm:prSet presAssocID="{326D55F8-3B55-4668-B5EF-9F467FCA6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3B6D2E5-5071-411F-8D1F-7C5DE6A2861A}" type="pres">
      <dgm:prSet presAssocID="{00F9C70F-82D5-4712-B1E5-2E7D82CF49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A90372B-27D4-4A2D-9921-98207EBF01FA}" type="pres">
      <dgm:prSet presAssocID="{D9109D8A-6BD4-4C53-8BEF-EFB3DA704676}" presName="sibTrans" presStyleLbl="sibTrans2D1" presStyleIdx="0" presStyleCnt="3"/>
      <dgm:spPr/>
      <dgm:t>
        <a:bodyPr/>
        <a:lstStyle/>
        <a:p>
          <a:endParaRPr lang="es-SV"/>
        </a:p>
      </dgm:t>
    </dgm:pt>
    <dgm:pt modelId="{41BE365D-71E6-4CBA-B6CA-9382BD2FBEF7}" type="pres">
      <dgm:prSet presAssocID="{D9109D8A-6BD4-4C53-8BEF-EFB3DA704676}" presName="connectorText" presStyleLbl="sibTrans2D1" presStyleIdx="0" presStyleCnt="3"/>
      <dgm:spPr/>
      <dgm:t>
        <a:bodyPr/>
        <a:lstStyle/>
        <a:p>
          <a:endParaRPr lang="es-SV"/>
        </a:p>
      </dgm:t>
    </dgm:pt>
    <dgm:pt modelId="{F52E4894-6ED3-46E8-AEBA-BE1313CED3DB}" type="pres">
      <dgm:prSet presAssocID="{27E410EA-A5FB-42BA-AB3D-FA8784E716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70350F-F910-4F1A-A622-BB55955DAC5C}" type="pres">
      <dgm:prSet presAssocID="{FFEC9125-E2D8-40C8-9D1E-9DE671EF2B76}" presName="sibTrans" presStyleLbl="sibTrans2D1" presStyleIdx="1" presStyleCnt="3"/>
      <dgm:spPr/>
      <dgm:t>
        <a:bodyPr/>
        <a:lstStyle/>
        <a:p>
          <a:endParaRPr lang="es-SV"/>
        </a:p>
      </dgm:t>
    </dgm:pt>
    <dgm:pt modelId="{AE5445A5-165E-4E6F-B630-CC475B92696E}" type="pres">
      <dgm:prSet presAssocID="{FFEC9125-E2D8-40C8-9D1E-9DE671EF2B76}" presName="connectorText" presStyleLbl="sibTrans2D1" presStyleIdx="1" presStyleCnt="3"/>
      <dgm:spPr/>
      <dgm:t>
        <a:bodyPr/>
        <a:lstStyle/>
        <a:p>
          <a:endParaRPr lang="es-SV"/>
        </a:p>
      </dgm:t>
    </dgm:pt>
    <dgm:pt modelId="{5487E5E5-7047-4B55-8E41-AF8E713D8126}" type="pres">
      <dgm:prSet presAssocID="{BE8E37E2-5C26-4C4A-B972-1B4762A79DE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88D2288-7994-4271-BC79-B1263E8161F9}" type="pres">
      <dgm:prSet presAssocID="{B8DE69E4-0882-423F-869D-4B60CEB4FFAE}" presName="sibTrans" presStyleLbl="sibTrans2D1" presStyleIdx="2" presStyleCnt="3"/>
      <dgm:spPr/>
      <dgm:t>
        <a:bodyPr/>
        <a:lstStyle/>
        <a:p>
          <a:endParaRPr lang="es-SV"/>
        </a:p>
      </dgm:t>
    </dgm:pt>
    <dgm:pt modelId="{B46A5E43-238C-4422-8161-3D8DE64D4A8D}" type="pres">
      <dgm:prSet presAssocID="{B8DE69E4-0882-423F-869D-4B60CEB4FFAE}" presName="connectorText" presStyleLbl="sibTrans2D1" presStyleIdx="2" presStyleCnt="3"/>
      <dgm:spPr/>
      <dgm:t>
        <a:bodyPr/>
        <a:lstStyle/>
        <a:p>
          <a:endParaRPr lang="es-SV"/>
        </a:p>
      </dgm:t>
    </dgm:pt>
  </dgm:ptLst>
  <dgm:cxnLst>
    <dgm:cxn modelId="{8574A6C9-5D01-45AF-AF70-E51FA0656D8D}" type="presOf" srcId="{326D55F8-3B55-4668-B5EF-9F467FCA6276}" destId="{FED8166F-AFB7-49A0-9AB4-46EA70820D49}" srcOrd="0" destOrd="0" presId="urn:microsoft.com/office/officeart/2005/8/layout/cycle7"/>
    <dgm:cxn modelId="{FF4EE6FF-0C63-4D29-B211-D828079D40D9}" type="presOf" srcId="{D9109D8A-6BD4-4C53-8BEF-EFB3DA704676}" destId="{0A90372B-27D4-4A2D-9921-98207EBF01FA}" srcOrd="0" destOrd="0" presId="urn:microsoft.com/office/officeart/2005/8/layout/cycle7"/>
    <dgm:cxn modelId="{20840F6F-4AB5-4119-9E89-D78D9550D4AF}" srcId="{326D55F8-3B55-4668-B5EF-9F467FCA6276}" destId="{27E410EA-A5FB-42BA-AB3D-FA8784E716F9}" srcOrd="1" destOrd="0" parTransId="{78C418C2-002F-400D-886F-EEDF689BFF34}" sibTransId="{FFEC9125-E2D8-40C8-9D1E-9DE671EF2B76}"/>
    <dgm:cxn modelId="{1A47566B-20DB-45B9-A2BA-6DB72FADC5C3}" type="presOf" srcId="{00F9C70F-82D5-4712-B1E5-2E7D82CF4959}" destId="{A3B6D2E5-5071-411F-8D1F-7C5DE6A2861A}" srcOrd="0" destOrd="0" presId="urn:microsoft.com/office/officeart/2005/8/layout/cycle7"/>
    <dgm:cxn modelId="{69AEF502-8217-4F90-A834-E4813DB89BD0}" type="presOf" srcId="{FFEC9125-E2D8-40C8-9D1E-9DE671EF2B76}" destId="{CA70350F-F910-4F1A-A622-BB55955DAC5C}" srcOrd="0" destOrd="0" presId="urn:microsoft.com/office/officeart/2005/8/layout/cycle7"/>
    <dgm:cxn modelId="{5244FF8A-4BB9-462E-BC1D-7B71F47043CF}" type="presOf" srcId="{B8DE69E4-0882-423F-869D-4B60CEB4FFAE}" destId="{B46A5E43-238C-4422-8161-3D8DE64D4A8D}" srcOrd="1" destOrd="0" presId="urn:microsoft.com/office/officeart/2005/8/layout/cycle7"/>
    <dgm:cxn modelId="{567A1504-0E48-4F0F-A5C3-CA2BE2777C3D}" type="presOf" srcId="{FFEC9125-E2D8-40C8-9D1E-9DE671EF2B76}" destId="{AE5445A5-165E-4E6F-B630-CC475B92696E}" srcOrd="1" destOrd="0" presId="urn:microsoft.com/office/officeart/2005/8/layout/cycle7"/>
    <dgm:cxn modelId="{B3CF0DB1-B696-40EA-BBD4-7A7D0D580F26}" type="presOf" srcId="{BE8E37E2-5C26-4C4A-B972-1B4762A79DE7}" destId="{5487E5E5-7047-4B55-8E41-AF8E713D8126}" srcOrd="0" destOrd="0" presId="urn:microsoft.com/office/officeart/2005/8/layout/cycle7"/>
    <dgm:cxn modelId="{CAF7EA82-846F-41F5-A9B5-5E35533FB7D0}" srcId="{326D55F8-3B55-4668-B5EF-9F467FCA6276}" destId="{BE8E37E2-5C26-4C4A-B972-1B4762A79DE7}" srcOrd="2" destOrd="0" parTransId="{58EF54B5-95AF-4ED3-B968-C6F65E264780}" sibTransId="{B8DE69E4-0882-423F-869D-4B60CEB4FFAE}"/>
    <dgm:cxn modelId="{B928A783-FB7B-48F8-BA6C-9B3FE7754123}" type="presOf" srcId="{B8DE69E4-0882-423F-869D-4B60CEB4FFAE}" destId="{088D2288-7994-4271-BC79-B1263E8161F9}" srcOrd="0" destOrd="0" presId="urn:microsoft.com/office/officeart/2005/8/layout/cycle7"/>
    <dgm:cxn modelId="{9FC6C5DC-3A1E-4906-847E-18D3D8D81DA2}" type="presOf" srcId="{27E410EA-A5FB-42BA-AB3D-FA8784E716F9}" destId="{F52E4894-6ED3-46E8-AEBA-BE1313CED3DB}" srcOrd="0" destOrd="0" presId="urn:microsoft.com/office/officeart/2005/8/layout/cycle7"/>
    <dgm:cxn modelId="{E4E3FD52-1D00-4EEA-A5B8-D52F479823B0}" type="presOf" srcId="{D9109D8A-6BD4-4C53-8BEF-EFB3DA704676}" destId="{41BE365D-71E6-4CBA-B6CA-9382BD2FBEF7}" srcOrd="1" destOrd="0" presId="urn:microsoft.com/office/officeart/2005/8/layout/cycle7"/>
    <dgm:cxn modelId="{BA7F58D1-0886-4A73-962B-7BAC54F375AD}" srcId="{326D55F8-3B55-4668-B5EF-9F467FCA6276}" destId="{00F9C70F-82D5-4712-B1E5-2E7D82CF4959}" srcOrd="0" destOrd="0" parTransId="{9FD6C9D4-77E7-4EFE-AB93-907616C8292C}" sibTransId="{D9109D8A-6BD4-4C53-8BEF-EFB3DA704676}"/>
    <dgm:cxn modelId="{0723CC52-D4E8-41E6-A6B6-3156A406A81F}" type="presParOf" srcId="{FED8166F-AFB7-49A0-9AB4-46EA70820D49}" destId="{A3B6D2E5-5071-411F-8D1F-7C5DE6A2861A}" srcOrd="0" destOrd="0" presId="urn:microsoft.com/office/officeart/2005/8/layout/cycle7"/>
    <dgm:cxn modelId="{AA725058-6FFC-446E-B0CE-2446B6850960}" type="presParOf" srcId="{FED8166F-AFB7-49A0-9AB4-46EA70820D49}" destId="{0A90372B-27D4-4A2D-9921-98207EBF01FA}" srcOrd="1" destOrd="0" presId="urn:microsoft.com/office/officeart/2005/8/layout/cycle7"/>
    <dgm:cxn modelId="{B825BC2C-D2CF-4439-B58D-21B0A706C8D4}" type="presParOf" srcId="{0A90372B-27D4-4A2D-9921-98207EBF01FA}" destId="{41BE365D-71E6-4CBA-B6CA-9382BD2FBEF7}" srcOrd="0" destOrd="0" presId="urn:microsoft.com/office/officeart/2005/8/layout/cycle7"/>
    <dgm:cxn modelId="{A3CF0ED8-DC44-4A81-AD3D-094F9F5F71E1}" type="presParOf" srcId="{FED8166F-AFB7-49A0-9AB4-46EA70820D49}" destId="{F52E4894-6ED3-46E8-AEBA-BE1313CED3DB}" srcOrd="2" destOrd="0" presId="urn:microsoft.com/office/officeart/2005/8/layout/cycle7"/>
    <dgm:cxn modelId="{A891F9DB-773E-4D86-B2E1-15A8643EC902}" type="presParOf" srcId="{FED8166F-AFB7-49A0-9AB4-46EA70820D49}" destId="{CA70350F-F910-4F1A-A622-BB55955DAC5C}" srcOrd="3" destOrd="0" presId="urn:microsoft.com/office/officeart/2005/8/layout/cycle7"/>
    <dgm:cxn modelId="{CC715F6C-423F-4691-9EE4-82B15C3283AB}" type="presParOf" srcId="{CA70350F-F910-4F1A-A622-BB55955DAC5C}" destId="{AE5445A5-165E-4E6F-B630-CC475B92696E}" srcOrd="0" destOrd="0" presId="urn:microsoft.com/office/officeart/2005/8/layout/cycle7"/>
    <dgm:cxn modelId="{5F0F8F74-B6CD-493A-A2B6-CE25C6597CC7}" type="presParOf" srcId="{FED8166F-AFB7-49A0-9AB4-46EA70820D49}" destId="{5487E5E5-7047-4B55-8E41-AF8E713D8126}" srcOrd="4" destOrd="0" presId="urn:microsoft.com/office/officeart/2005/8/layout/cycle7"/>
    <dgm:cxn modelId="{7EEBA832-2068-4615-B019-174BFCAB2120}" type="presParOf" srcId="{FED8166F-AFB7-49A0-9AB4-46EA70820D49}" destId="{088D2288-7994-4271-BC79-B1263E8161F9}" srcOrd="5" destOrd="0" presId="urn:microsoft.com/office/officeart/2005/8/layout/cycle7"/>
    <dgm:cxn modelId="{6F906280-9260-4C2C-8FF5-1855D2953568}" type="presParOf" srcId="{088D2288-7994-4271-BC79-B1263E8161F9}" destId="{B46A5E43-238C-4422-8161-3D8DE64D4A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551000E-9F36-4493-9F9F-71190DCFA903}" type="doc">
      <dgm:prSet loTypeId="urn:microsoft.com/office/officeart/2005/8/layout/gear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6FFAC27-F1FE-493B-B798-FCEB8DF0A904}">
      <dgm:prSet phldrT="[Texto]" custT="1"/>
      <dgm:spPr>
        <a:effectLst>
          <a:outerShdw blurRad="50800" dist="38100" dir="2700000" sx="105000" sy="105000" algn="tl" rotWithShape="0">
            <a:schemeClr val="accent5">
              <a:alpha val="40000"/>
            </a:schemeClr>
          </a:outerShdw>
        </a:effectLst>
      </dgm:spPr>
      <dgm:t>
        <a:bodyPr/>
        <a:lstStyle/>
        <a:p>
          <a:r>
            <a:rPr lang="es-SV" sz="1400" b="1" dirty="0" smtClean="0"/>
            <a:t>Colonia Santa Clara Cruz Michapa, Cuscatlán         </a:t>
          </a:r>
          <a:endParaRPr lang="es-SV" sz="1400" b="0" dirty="0"/>
        </a:p>
      </dgm:t>
    </dgm:pt>
    <dgm:pt modelId="{4261583A-8EEC-4176-9007-60F54CE98D8E}" type="parTrans" cxnId="{ACDA6B94-9DA6-4B76-ADD2-45F362C29D84}">
      <dgm:prSet/>
      <dgm:spPr/>
      <dgm:t>
        <a:bodyPr/>
        <a:lstStyle/>
        <a:p>
          <a:endParaRPr lang="es-SV"/>
        </a:p>
      </dgm:t>
    </dgm:pt>
    <dgm:pt modelId="{1136C491-28BF-4DFB-9E98-584FA5FCAB60}" type="sibTrans" cxnId="{ACDA6B94-9DA6-4B76-ADD2-45F362C29D84}">
      <dgm:prSet/>
      <dgm:spPr>
        <a:effectLst>
          <a:outerShdw blurRad="40000" dist="23000" dir="5400000" sx="96000" sy="96000" rotWithShape="0">
            <a:schemeClr val="accent5">
              <a:alpha val="35000"/>
            </a:schemeClr>
          </a:outerShdw>
        </a:effectLst>
      </dgm:spPr>
      <dgm:t>
        <a:bodyPr/>
        <a:lstStyle/>
        <a:p>
          <a:endParaRPr lang="es-SV"/>
        </a:p>
      </dgm:t>
    </dgm:pt>
    <dgm:pt modelId="{D01D43AD-EE63-4896-94C7-A5B22DE41600}">
      <dgm:prSet phldrT="[Texto]" custT="1"/>
      <dgm:spPr>
        <a:solidFill>
          <a:srgbClr val="FFFF00"/>
        </a:solidFill>
        <a:effectLst>
          <a:outerShdw blurRad="50800" dist="38100" dir="10800000" sx="103000" sy="103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sz="1600" b="0" dirty="0" smtClean="0">
              <a:solidFill>
                <a:schemeClr val="tx1"/>
              </a:solidFill>
            </a:rPr>
            <a:t>Empresa Del Sur</a:t>
          </a:r>
          <a:endParaRPr lang="es-SV" sz="1600" b="0" dirty="0">
            <a:solidFill>
              <a:schemeClr val="tx1"/>
            </a:solidFill>
          </a:endParaRPr>
        </a:p>
      </dgm:t>
    </dgm:pt>
    <dgm:pt modelId="{7747ABF9-D69B-408D-804F-667FF9CFAFBE}" type="parTrans" cxnId="{EF75F573-6621-429D-9472-0EBCB1CA2E8E}">
      <dgm:prSet/>
      <dgm:spPr/>
      <dgm:t>
        <a:bodyPr/>
        <a:lstStyle/>
        <a:p>
          <a:endParaRPr lang="es-SV"/>
        </a:p>
      </dgm:t>
    </dgm:pt>
    <dgm:pt modelId="{B28AB9BC-C68C-4568-95E5-AD832840D80C}" type="sibTrans" cxnId="{EF75F573-6621-429D-9472-0EBCB1CA2E8E}">
      <dgm:prSet/>
      <dgm:spPr>
        <a:solidFill>
          <a:srgbClr val="FFFF00"/>
        </a:solidFill>
      </dgm:spPr>
      <dgm:t>
        <a:bodyPr/>
        <a:lstStyle/>
        <a:p>
          <a:endParaRPr lang="es-SV"/>
        </a:p>
      </dgm:t>
    </dgm:pt>
    <dgm:pt modelId="{428A3C4A-59F3-4F41-9995-57B3420D95DE}" type="pres">
      <dgm:prSet presAssocID="{3551000E-9F36-4493-9F9F-71190DCFA90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163E7BFD-33CD-43B2-9A8C-353E44D48D38}" type="pres">
      <dgm:prSet presAssocID="{56FFAC27-F1FE-493B-B798-FCEB8DF0A904}" presName="gear1" presStyleLbl="node1" presStyleIdx="0" presStyleCnt="2" custScaleY="10291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70F086C-ECBA-420B-9B0D-89B2D16BF190}" type="pres">
      <dgm:prSet presAssocID="{56FFAC27-F1FE-493B-B798-FCEB8DF0A904}" presName="gear1srcNode" presStyleLbl="node1" presStyleIdx="0" presStyleCnt="2"/>
      <dgm:spPr/>
      <dgm:t>
        <a:bodyPr/>
        <a:lstStyle/>
        <a:p>
          <a:endParaRPr lang="es-SV"/>
        </a:p>
      </dgm:t>
    </dgm:pt>
    <dgm:pt modelId="{F26CE038-489F-4C57-BFDE-6EBF263CEB2D}" type="pres">
      <dgm:prSet presAssocID="{56FFAC27-F1FE-493B-B798-FCEB8DF0A904}" presName="gear1dstNode" presStyleLbl="node1" presStyleIdx="0" presStyleCnt="2"/>
      <dgm:spPr/>
      <dgm:t>
        <a:bodyPr/>
        <a:lstStyle/>
        <a:p>
          <a:endParaRPr lang="es-SV"/>
        </a:p>
      </dgm:t>
    </dgm:pt>
    <dgm:pt modelId="{F6309F95-6CA0-4DF2-BBF6-7B4C9C197E15}" type="pres">
      <dgm:prSet presAssocID="{D01D43AD-EE63-4896-94C7-A5B22DE41600}" presName="gear2" presStyleLbl="node1" presStyleIdx="1" presStyleCnt="2" custScaleX="128162" custScaleY="11199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C23A3F-38AC-4E79-A2F3-A27F7D696051}" type="pres">
      <dgm:prSet presAssocID="{D01D43AD-EE63-4896-94C7-A5B22DE41600}" presName="gear2srcNode" presStyleLbl="node1" presStyleIdx="1" presStyleCnt="2"/>
      <dgm:spPr/>
      <dgm:t>
        <a:bodyPr/>
        <a:lstStyle/>
        <a:p>
          <a:endParaRPr lang="es-SV"/>
        </a:p>
      </dgm:t>
    </dgm:pt>
    <dgm:pt modelId="{7641CFDE-928C-4E3E-A969-6F27DE05633F}" type="pres">
      <dgm:prSet presAssocID="{D01D43AD-EE63-4896-94C7-A5B22DE41600}" presName="gear2dstNode" presStyleLbl="node1" presStyleIdx="1" presStyleCnt="2"/>
      <dgm:spPr/>
      <dgm:t>
        <a:bodyPr/>
        <a:lstStyle/>
        <a:p>
          <a:endParaRPr lang="es-SV"/>
        </a:p>
      </dgm:t>
    </dgm:pt>
    <dgm:pt modelId="{E0A11094-58E7-432D-A701-D0EF760BF030}" type="pres">
      <dgm:prSet presAssocID="{1136C491-28BF-4DFB-9E98-584FA5FCAB60}" presName="connector1" presStyleLbl="sibTrans2D1" presStyleIdx="0" presStyleCnt="2"/>
      <dgm:spPr/>
      <dgm:t>
        <a:bodyPr/>
        <a:lstStyle/>
        <a:p>
          <a:endParaRPr lang="es-SV"/>
        </a:p>
      </dgm:t>
    </dgm:pt>
    <dgm:pt modelId="{C9082D85-E680-4B31-8198-6DDBD8B6330B}" type="pres">
      <dgm:prSet presAssocID="{B28AB9BC-C68C-4568-95E5-AD832840D80C}" presName="connector2" presStyleLbl="sibTrans2D1" presStyleIdx="1" presStyleCnt="2" custLinFactNeighborX="-9265"/>
      <dgm:spPr/>
      <dgm:t>
        <a:bodyPr/>
        <a:lstStyle/>
        <a:p>
          <a:endParaRPr lang="es-SV"/>
        </a:p>
      </dgm:t>
    </dgm:pt>
  </dgm:ptLst>
  <dgm:cxnLst>
    <dgm:cxn modelId="{446C0AFD-A0AD-45B1-A403-D5723DCD5ABA}" type="presOf" srcId="{1136C491-28BF-4DFB-9E98-584FA5FCAB60}" destId="{E0A11094-58E7-432D-A701-D0EF760BF030}" srcOrd="0" destOrd="0" presId="urn:microsoft.com/office/officeart/2005/8/layout/gear1"/>
    <dgm:cxn modelId="{21F69432-EEE8-49AD-9A8B-FF7A787B17F7}" type="presOf" srcId="{B28AB9BC-C68C-4568-95E5-AD832840D80C}" destId="{C9082D85-E680-4B31-8198-6DDBD8B6330B}" srcOrd="0" destOrd="0" presId="urn:microsoft.com/office/officeart/2005/8/layout/gear1"/>
    <dgm:cxn modelId="{E226B3F1-2FE1-42D0-BE38-4F0867B54A20}" type="presOf" srcId="{56FFAC27-F1FE-493B-B798-FCEB8DF0A904}" destId="{F26CE038-489F-4C57-BFDE-6EBF263CEB2D}" srcOrd="2" destOrd="0" presId="urn:microsoft.com/office/officeart/2005/8/layout/gear1"/>
    <dgm:cxn modelId="{ACDA6B94-9DA6-4B76-ADD2-45F362C29D84}" srcId="{3551000E-9F36-4493-9F9F-71190DCFA903}" destId="{56FFAC27-F1FE-493B-B798-FCEB8DF0A904}" srcOrd="0" destOrd="0" parTransId="{4261583A-8EEC-4176-9007-60F54CE98D8E}" sibTransId="{1136C491-28BF-4DFB-9E98-584FA5FCAB60}"/>
    <dgm:cxn modelId="{8B53E083-4DC5-4EE5-A8E1-CE3CEFA8C8A0}" type="presOf" srcId="{3551000E-9F36-4493-9F9F-71190DCFA903}" destId="{428A3C4A-59F3-4F41-9995-57B3420D95DE}" srcOrd="0" destOrd="0" presId="urn:microsoft.com/office/officeart/2005/8/layout/gear1"/>
    <dgm:cxn modelId="{EF75F573-6621-429D-9472-0EBCB1CA2E8E}" srcId="{3551000E-9F36-4493-9F9F-71190DCFA903}" destId="{D01D43AD-EE63-4896-94C7-A5B22DE41600}" srcOrd="1" destOrd="0" parTransId="{7747ABF9-D69B-408D-804F-667FF9CFAFBE}" sibTransId="{B28AB9BC-C68C-4568-95E5-AD832840D80C}"/>
    <dgm:cxn modelId="{E7E528DD-3587-416B-AB1E-F774CC88A19A}" type="presOf" srcId="{56FFAC27-F1FE-493B-B798-FCEB8DF0A904}" destId="{270F086C-ECBA-420B-9B0D-89B2D16BF190}" srcOrd="1" destOrd="0" presId="urn:microsoft.com/office/officeart/2005/8/layout/gear1"/>
    <dgm:cxn modelId="{01463586-E921-4182-A54F-1A0113B7B92A}" type="presOf" srcId="{D01D43AD-EE63-4896-94C7-A5B22DE41600}" destId="{F6309F95-6CA0-4DF2-BBF6-7B4C9C197E15}" srcOrd="0" destOrd="0" presId="urn:microsoft.com/office/officeart/2005/8/layout/gear1"/>
    <dgm:cxn modelId="{426DF855-27EF-44D2-A6EB-C71F773624BF}" type="presOf" srcId="{56FFAC27-F1FE-493B-B798-FCEB8DF0A904}" destId="{163E7BFD-33CD-43B2-9A8C-353E44D48D38}" srcOrd="0" destOrd="0" presId="urn:microsoft.com/office/officeart/2005/8/layout/gear1"/>
    <dgm:cxn modelId="{D146A9D5-38A2-4C68-86C8-A134B3AA8BC7}" type="presOf" srcId="{D01D43AD-EE63-4896-94C7-A5B22DE41600}" destId="{7641CFDE-928C-4E3E-A969-6F27DE05633F}" srcOrd="2" destOrd="0" presId="urn:microsoft.com/office/officeart/2005/8/layout/gear1"/>
    <dgm:cxn modelId="{88CBF374-ADBB-4895-BEE6-8DEC80D72BF0}" type="presOf" srcId="{D01D43AD-EE63-4896-94C7-A5B22DE41600}" destId="{CAC23A3F-38AC-4E79-A2F3-A27F7D696051}" srcOrd="1" destOrd="0" presId="urn:microsoft.com/office/officeart/2005/8/layout/gear1"/>
    <dgm:cxn modelId="{B11A9EFE-D937-47A4-8562-01331DFD9AB8}" type="presParOf" srcId="{428A3C4A-59F3-4F41-9995-57B3420D95DE}" destId="{163E7BFD-33CD-43B2-9A8C-353E44D48D38}" srcOrd="0" destOrd="0" presId="urn:microsoft.com/office/officeart/2005/8/layout/gear1"/>
    <dgm:cxn modelId="{CFF25177-3A24-4425-B747-D7F42427EC3C}" type="presParOf" srcId="{428A3C4A-59F3-4F41-9995-57B3420D95DE}" destId="{270F086C-ECBA-420B-9B0D-89B2D16BF190}" srcOrd="1" destOrd="0" presId="urn:microsoft.com/office/officeart/2005/8/layout/gear1"/>
    <dgm:cxn modelId="{1B7BB958-6A49-48EF-A90E-1D8BDB4E30A5}" type="presParOf" srcId="{428A3C4A-59F3-4F41-9995-57B3420D95DE}" destId="{F26CE038-489F-4C57-BFDE-6EBF263CEB2D}" srcOrd="2" destOrd="0" presId="urn:microsoft.com/office/officeart/2005/8/layout/gear1"/>
    <dgm:cxn modelId="{DD20E62C-D11F-4F95-B912-4ABE8408AEA0}" type="presParOf" srcId="{428A3C4A-59F3-4F41-9995-57B3420D95DE}" destId="{F6309F95-6CA0-4DF2-BBF6-7B4C9C197E15}" srcOrd="3" destOrd="0" presId="urn:microsoft.com/office/officeart/2005/8/layout/gear1"/>
    <dgm:cxn modelId="{09E41541-3847-402B-9B3E-BC94A2B6B34F}" type="presParOf" srcId="{428A3C4A-59F3-4F41-9995-57B3420D95DE}" destId="{CAC23A3F-38AC-4E79-A2F3-A27F7D696051}" srcOrd="4" destOrd="0" presId="urn:microsoft.com/office/officeart/2005/8/layout/gear1"/>
    <dgm:cxn modelId="{75954437-067D-40BA-895F-990AC32945F0}" type="presParOf" srcId="{428A3C4A-59F3-4F41-9995-57B3420D95DE}" destId="{7641CFDE-928C-4E3E-A969-6F27DE05633F}" srcOrd="5" destOrd="0" presId="urn:microsoft.com/office/officeart/2005/8/layout/gear1"/>
    <dgm:cxn modelId="{1C72D665-A7B7-4E2A-A3F5-13E6558BB4DB}" type="presParOf" srcId="{428A3C4A-59F3-4F41-9995-57B3420D95DE}" destId="{E0A11094-58E7-432D-A701-D0EF760BF030}" srcOrd="6" destOrd="0" presId="urn:microsoft.com/office/officeart/2005/8/layout/gear1"/>
    <dgm:cxn modelId="{EABC95FF-B51D-43B1-B29E-5E5B43A2067B}" type="presParOf" srcId="{428A3C4A-59F3-4F41-9995-57B3420D95DE}" destId="{C9082D85-E680-4B31-8198-6DDBD8B6330B}" srcOrd="7" destOrd="0" presId="urn:microsoft.com/office/officeart/2005/8/layout/gear1"/>
  </dgm:cxnLst>
  <dgm:bg>
    <a:effectLst>
      <a:outerShdw blurRad="50800" dist="38100" dir="2700000" algn="tl" rotWithShape="0">
        <a:srgbClr val="66FF33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DCA84D-5694-9E46-91EC-D6A60B3D208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FD33DF-F259-1D4C-8937-5D25AA625387}" type="presOf" srcId="{E86F753F-03FD-4E10-A16A-53873D349C1F}" destId="{D6B8D22B-3D54-4991-92D1-B64CE575B271}" srcOrd="0" destOrd="0" presId="urn:microsoft.com/office/officeart/2005/8/layout/vList2"/>
    <dgm:cxn modelId="{922C16FF-BC4F-1944-8398-8F43514B4AA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63FF5C0-793A-43A8-B858-1103A137FB58}" type="doc">
      <dgm:prSet loTypeId="urn:microsoft.com/office/officeart/2005/8/layout/venn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F7961FCB-12FD-45F3-B71F-5EFA8798011D}">
      <dgm:prSet phldrT="[Texto]" custT="1"/>
      <dgm:spPr>
        <a:solidFill>
          <a:srgbClr val="00FF00"/>
        </a:solidFill>
      </dgm:spPr>
      <dgm:t>
        <a:bodyPr/>
        <a:lstStyle/>
        <a:p>
          <a:r>
            <a:rPr lang="es-SV" sz="1800" b="1" dirty="0" smtClean="0">
              <a:solidFill>
                <a:schemeClr val="tx1"/>
              </a:solidFill>
            </a:rPr>
            <a:t>97</a:t>
          </a:r>
        </a:p>
        <a:p>
          <a:r>
            <a:rPr lang="es-SV" sz="1800" b="1" dirty="0" smtClean="0">
              <a:solidFill>
                <a:schemeClr val="tx1"/>
              </a:solidFill>
            </a:rPr>
            <a:t>proveedores</a:t>
          </a:r>
          <a:endParaRPr lang="es-SV" sz="1900" b="1" dirty="0">
            <a:solidFill>
              <a:schemeClr val="tx1"/>
            </a:solidFill>
          </a:endParaRPr>
        </a:p>
      </dgm:t>
    </dgm:pt>
    <dgm:pt modelId="{1D816AD4-3B27-4775-9D9C-3B49A3EE7026}" type="parTrans" cxnId="{26071797-1F69-4CFC-9C7D-D0C7A5D1E91A}">
      <dgm:prSet/>
      <dgm:spPr/>
      <dgm:t>
        <a:bodyPr/>
        <a:lstStyle/>
        <a:p>
          <a:endParaRPr lang="es-SV"/>
        </a:p>
      </dgm:t>
    </dgm:pt>
    <dgm:pt modelId="{3FE9284E-106A-4C51-9AB9-DCC8BFA2C042}" type="sibTrans" cxnId="{26071797-1F69-4CFC-9C7D-D0C7A5D1E91A}">
      <dgm:prSet/>
      <dgm:spPr/>
      <dgm:t>
        <a:bodyPr/>
        <a:lstStyle/>
        <a:p>
          <a:endParaRPr lang="es-SV"/>
        </a:p>
      </dgm:t>
    </dgm:pt>
    <dgm:pt modelId="{698E1198-7BF3-44E8-9706-BDD3555E67D4}">
      <dgm:prSet phldrT="[Texto]" custT="1"/>
      <dgm:spPr>
        <a:solidFill>
          <a:srgbClr val="00B0F0"/>
        </a:solidFill>
      </dgm:spPr>
      <dgm:t>
        <a:bodyPr/>
        <a:lstStyle/>
        <a:p>
          <a:endParaRPr lang="es-SV" sz="1800" b="1" dirty="0" smtClean="0"/>
        </a:p>
        <a:p>
          <a:r>
            <a:rPr lang="es-SV" sz="1800" b="1" dirty="0" smtClean="0"/>
            <a:t>61</a:t>
          </a:r>
        </a:p>
        <a:p>
          <a:r>
            <a:rPr lang="es-SV" sz="1800" b="1" dirty="0" smtClean="0"/>
            <a:t>empresas </a:t>
          </a:r>
          <a:endParaRPr lang="es-SV" sz="1800" b="1" dirty="0"/>
        </a:p>
      </dgm:t>
    </dgm:pt>
    <dgm:pt modelId="{C431B066-69D5-4FDF-94D2-D19B97B2BEDF}" type="parTrans" cxnId="{7C401C91-4EE1-4815-BDBD-546B4867BBA6}">
      <dgm:prSet/>
      <dgm:spPr/>
      <dgm:t>
        <a:bodyPr/>
        <a:lstStyle/>
        <a:p>
          <a:endParaRPr lang="es-SV"/>
        </a:p>
      </dgm:t>
    </dgm:pt>
    <dgm:pt modelId="{87F0189D-FB73-4526-B8E6-763EACE70A1C}" type="sibTrans" cxnId="{7C401C91-4EE1-4815-BDBD-546B4867BBA6}">
      <dgm:prSet/>
      <dgm:spPr/>
      <dgm:t>
        <a:bodyPr/>
        <a:lstStyle/>
        <a:p>
          <a:endParaRPr lang="es-SV"/>
        </a:p>
      </dgm:t>
    </dgm:pt>
    <dgm:pt modelId="{BABC920C-20FF-45ED-A30D-D7200F8B028D}">
      <dgm:prSet phldrT="[Texto]" custT="1"/>
      <dgm:spPr>
        <a:solidFill>
          <a:srgbClr val="CC66FF"/>
        </a:solidFill>
        <a:ln>
          <a:solidFill>
            <a:srgbClr val="CC66FF"/>
          </a:solidFill>
        </a:ln>
      </dgm:spPr>
      <dgm:t>
        <a:bodyPr/>
        <a:lstStyle/>
        <a:p>
          <a:r>
            <a:rPr lang="es-SV" sz="1800" b="1" dirty="0" smtClean="0"/>
            <a:t>talleres</a:t>
          </a:r>
          <a:endParaRPr lang="es-SV" sz="1800" b="1" dirty="0"/>
        </a:p>
      </dgm:t>
    </dgm:pt>
    <dgm:pt modelId="{6859F2DA-9106-4E3A-AE7B-D3AADD94622E}" type="parTrans" cxnId="{EF902174-01B8-479A-ADCD-BD822ED9FF0A}">
      <dgm:prSet/>
      <dgm:spPr/>
      <dgm:t>
        <a:bodyPr/>
        <a:lstStyle/>
        <a:p>
          <a:endParaRPr lang="es-SV"/>
        </a:p>
      </dgm:t>
    </dgm:pt>
    <dgm:pt modelId="{D24F8016-6523-460F-A966-248E01A8F4D9}" type="sibTrans" cxnId="{EF902174-01B8-479A-ADCD-BD822ED9FF0A}">
      <dgm:prSet/>
      <dgm:spPr/>
      <dgm:t>
        <a:bodyPr/>
        <a:lstStyle/>
        <a:p>
          <a:endParaRPr lang="es-SV"/>
        </a:p>
      </dgm:t>
    </dgm:pt>
    <dgm:pt modelId="{B17B9F6C-36D7-4673-90D4-990660E5B59A}" type="pres">
      <dgm:prSet presAssocID="{463FF5C0-793A-43A8-B858-1103A137FB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AA1E978-B819-4562-B9E5-28E21442D54B}" type="pres">
      <dgm:prSet presAssocID="{463FF5C0-793A-43A8-B858-1103A137FB58}" presName="comp1" presStyleCnt="0"/>
      <dgm:spPr/>
    </dgm:pt>
    <dgm:pt modelId="{258D003E-0BF8-45E2-92A7-9CD5EF7D9207}" type="pres">
      <dgm:prSet presAssocID="{463FF5C0-793A-43A8-B858-1103A137FB58}" presName="circle1" presStyleLbl="node1" presStyleIdx="0" presStyleCnt="3" custScaleX="12410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CCD1C84E-5B31-427D-9F31-084EF265E5F0}" type="pres">
      <dgm:prSet presAssocID="{463FF5C0-793A-43A8-B858-1103A137FB58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80C5DD3-1AFD-41E7-936F-32C1E5597AFE}" type="pres">
      <dgm:prSet presAssocID="{463FF5C0-793A-43A8-B858-1103A137FB58}" presName="comp2" presStyleCnt="0"/>
      <dgm:spPr/>
    </dgm:pt>
    <dgm:pt modelId="{E4A547AB-CFDE-4C56-AC88-6DA9FDAB9126}" type="pres">
      <dgm:prSet presAssocID="{463FF5C0-793A-43A8-B858-1103A137FB58}" presName="circle2" presStyleLbl="node1" presStyleIdx="1" presStyleCnt="3" custScaleX="11789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5E628786-7550-4AB3-93A2-C45391238FF7}" type="pres">
      <dgm:prSet presAssocID="{463FF5C0-793A-43A8-B858-1103A137FB58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AD07199-69C2-49BE-9F0C-3D3DB6E12C40}" type="pres">
      <dgm:prSet presAssocID="{463FF5C0-793A-43A8-B858-1103A137FB58}" presName="comp3" presStyleCnt="0"/>
      <dgm:spPr/>
    </dgm:pt>
    <dgm:pt modelId="{401A0565-50C3-4428-B362-C8F4282302CB}" type="pres">
      <dgm:prSet presAssocID="{463FF5C0-793A-43A8-B858-1103A137FB58}" presName="circle3" presStyleLbl="node1" presStyleIdx="2" presStyleCnt="3" custScaleX="98898" custScaleY="79276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40BC28FB-C0A1-4037-B871-773B248EA301}" type="pres">
      <dgm:prSet presAssocID="{463FF5C0-793A-43A8-B858-1103A137FB58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A3189DBD-D086-48F6-B5BF-9AF67C9386BB}" type="presOf" srcId="{F7961FCB-12FD-45F3-B71F-5EFA8798011D}" destId="{258D003E-0BF8-45E2-92A7-9CD5EF7D9207}" srcOrd="0" destOrd="0" presId="urn:microsoft.com/office/officeart/2005/8/layout/venn2"/>
    <dgm:cxn modelId="{26071797-1F69-4CFC-9C7D-D0C7A5D1E91A}" srcId="{463FF5C0-793A-43A8-B858-1103A137FB58}" destId="{F7961FCB-12FD-45F3-B71F-5EFA8798011D}" srcOrd="0" destOrd="0" parTransId="{1D816AD4-3B27-4775-9D9C-3B49A3EE7026}" sibTransId="{3FE9284E-106A-4C51-9AB9-DCC8BFA2C042}"/>
    <dgm:cxn modelId="{1D5DD31B-4A04-4377-9A0E-40342157BF31}" type="presOf" srcId="{F7961FCB-12FD-45F3-B71F-5EFA8798011D}" destId="{CCD1C84E-5B31-427D-9F31-084EF265E5F0}" srcOrd="1" destOrd="0" presId="urn:microsoft.com/office/officeart/2005/8/layout/venn2"/>
    <dgm:cxn modelId="{EF902174-01B8-479A-ADCD-BD822ED9FF0A}" srcId="{463FF5C0-793A-43A8-B858-1103A137FB58}" destId="{BABC920C-20FF-45ED-A30D-D7200F8B028D}" srcOrd="2" destOrd="0" parTransId="{6859F2DA-9106-4E3A-AE7B-D3AADD94622E}" sibTransId="{D24F8016-6523-460F-A966-248E01A8F4D9}"/>
    <dgm:cxn modelId="{0095A2F9-0645-48EB-AA09-2803C6F9CD1E}" type="presOf" srcId="{463FF5C0-793A-43A8-B858-1103A137FB58}" destId="{B17B9F6C-36D7-4673-90D4-990660E5B59A}" srcOrd="0" destOrd="0" presId="urn:microsoft.com/office/officeart/2005/8/layout/venn2"/>
    <dgm:cxn modelId="{48113E05-833A-4ADA-9F4F-F7DA7FFE8B93}" type="presOf" srcId="{BABC920C-20FF-45ED-A30D-D7200F8B028D}" destId="{40BC28FB-C0A1-4037-B871-773B248EA301}" srcOrd="1" destOrd="0" presId="urn:microsoft.com/office/officeart/2005/8/layout/venn2"/>
    <dgm:cxn modelId="{B4753D56-CF87-4F9C-B3F1-49E3A443FA31}" type="presOf" srcId="{BABC920C-20FF-45ED-A30D-D7200F8B028D}" destId="{401A0565-50C3-4428-B362-C8F4282302CB}" srcOrd="0" destOrd="0" presId="urn:microsoft.com/office/officeart/2005/8/layout/venn2"/>
    <dgm:cxn modelId="{74801CF0-3B3F-4D45-8E81-A8E8B5F962F3}" type="presOf" srcId="{698E1198-7BF3-44E8-9706-BDD3555E67D4}" destId="{E4A547AB-CFDE-4C56-AC88-6DA9FDAB9126}" srcOrd="0" destOrd="0" presId="urn:microsoft.com/office/officeart/2005/8/layout/venn2"/>
    <dgm:cxn modelId="{D17E5EE7-104A-4ADF-83F7-B5DA99187EB5}" type="presOf" srcId="{698E1198-7BF3-44E8-9706-BDD3555E67D4}" destId="{5E628786-7550-4AB3-93A2-C45391238FF7}" srcOrd="1" destOrd="0" presId="urn:microsoft.com/office/officeart/2005/8/layout/venn2"/>
    <dgm:cxn modelId="{7C401C91-4EE1-4815-BDBD-546B4867BBA6}" srcId="{463FF5C0-793A-43A8-B858-1103A137FB58}" destId="{698E1198-7BF3-44E8-9706-BDD3555E67D4}" srcOrd="1" destOrd="0" parTransId="{C431B066-69D5-4FDF-94D2-D19B97B2BEDF}" sibTransId="{87F0189D-FB73-4526-B8E6-763EACE70A1C}"/>
    <dgm:cxn modelId="{36035987-EAFB-44F5-9692-98DB015A764D}" type="presParOf" srcId="{B17B9F6C-36D7-4673-90D4-990660E5B59A}" destId="{AAA1E978-B819-4562-B9E5-28E21442D54B}" srcOrd="0" destOrd="0" presId="urn:microsoft.com/office/officeart/2005/8/layout/venn2"/>
    <dgm:cxn modelId="{0E10F68F-F3C0-42AD-9CF0-99DF3EA2BCA1}" type="presParOf" srcId="{AAA1E978-B819-4562-B9E5-28E21442D54B}" destId="{258D003E-0BF8-45E2-92A7-9CD5EF7D9207}" srcOrd="0" destOrd="0" presId="urn:microsoft.com/office/officeart/2005/8/layout/venn2"/>
    <dgm:cxn modelId="{ECA309A7-9DC3-4B4D-B800-C41C99B25498}" type="presParOf" srcId="{AAA1E978-B819-4562-B9E5-28E21442D54B}" destId="{CCD1C84E-5B31-427D-9F31-084EF265E5F0}" srcOrd="1" destOrd="0" presId="urn:microsoft.com/office/officeart/2005/8/layout/venn2"/>
    <dgm:cxn modelId="{F0E01714-5748-4200-A743-5FC51CA285BB}" type="presParOf" srcId="{B17B9F6C-36D7-4673-90D4-990660E5B59A}" destId="{880C5DD3-1AFD-41E7-936F-32C1E5597AFE}" srcOrd="1" destOrd="0" presId="urn:microsoft.com/office/officeart/2005/8/layout/venn2"/>
    <dgm:cxn modelId="{00B4CCB7-0A95-41DB-B786-1996797FE75F}" type="presParOf" srcId="{880C5DD3-1AFD-41E7-936F-32C1E5597AFE}" destId="{E4A547AB-CFDE-4C56-AC88-6DA9FDAB9126}" srcOrd="0" destOrd="0" presId="urn:microsoft.com/office/officeart/2005/8/layout/venn2"/>
    <dgm:cxn modelId="{5718B1F7-FA88-4360-BAD6-28288307D2DB}" type="presParOf" srcId="{880C5DD3-1AFD-41E7-936F-32C1E5597AFE}" destId="{5E628786-7550-4AB3-93A2-C45391238FF7}" srcOrd="1" destOrd="0" presId="urn:microsoft.com/office/officeart/2005/8/layout/venn2"/>
    <dgm:cxn modelId="{4BF223E3-452B-403E-AA3B-6A45E79E21F3}" type="presParOf" srcId="{B17B9F6C-36D7-4673-90D4-990660E5B59A}" destId="{FAD07199-69C2-49BE-9F0C-3D3DB6E12C40}" srcOrd="2" destOrd="0" presId="urn:microsoft.com/office/officeart/2005/8/layout/venn2"/>
    <dgm:cxn modelId="{4809478F-E3A2-4162-B8CA-A8DD1BCEA508}" type="presParOf" srcId="{FAD07199-69C2-49BE-9F0C-3D3DB6E12C40}" destId="{401A0565-50C3-4428-B362-C8F4282302CB}" srcOrd="0" destOrd="0" presId="urn:microsoft.com/office/officeart/2005/8/layout/venn2"/>
    <dgm:cxn modelId="{57CE9F13-1BD5-440E-AA35-BBFE0D51C3EF}" type="presParOf" srcId="{FAD07199-69C2-49BE-9F0C-3D3DB6E12C40}" destId="{40BC28FB-C0A1-4037-B871-773B248EA30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8. Coordinación efectiva del Sistema Nacional de Protección al Consumidor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628BCE2-0765-4A54-A3A9-31B25246FBE1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58D4D27-F026-4100-8680-8BC79CE3B037}" type="presOf" srcId="{489245DF-A588-400A-A119-3B84C78F38DA}" destId="{3ACD70FF-C930-423E-8844-56C3479C5476}" srcOrd="0" destOrd="0" presId="urn:microsoft.com/office/officeart/2005/8/layout/vList2"/>
    <dgm:cxn modelId="{99CACBA2-F541-4F3A-BD09-65703DFDE0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1. Atenciones brindadas*</a:t>
          </a:r>
          <a:endParaRPr lang="es-SV" sz="28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8082" custLinFactNeighborY="-2404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1CB7C3F-1909-41BE-96D5-22168412084A}" type="presOf" srcId="{489245DF-A588-400A-A119-3B84C78F38DA}" destId="{3ACD70FF-C930-423E-8844-56C3479C5476}" srcOrd="0" destOrd="0" presId="urn:microsoft.com/office/officeart/2005/8/layout/vList2"/>
    <dgm:cxn modelId="{C97DE60A-963E-422F-91C8-7BC9485C2BF8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CF95193-9356-4F7E-A299-820FED184ED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254B1-B03E-4D5B-BBA8-41EDACAE8FE8}" type="doc">
      <dgm:prSet loTypeId="urn:microsoft.com/office/officeart/2005/8/layout/radial6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119FEBE-D36D-4DBE-B6DD-40D026D74E13}">
      <dgm:prSet phldrT="[Texto]"/>
      <dgm:spPr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dirty="0" smtClean="0"/>
            <a:t>Total 58,682</a:t>
          </a:r>
          <a:endParaRPr lang="es-SV" dirty="0"/>
        </a:p>
      </dgm:t>
    </dgm:pt>
    <dgm:pt modelId="{01A31B0B-C402-47E6-9E5B-023B5C629205}" type="parTrans" cxnId="{B429DDF9-3DED-46DA-B2AD-85461F94D6B1}">
      <dgm:prSet/>
      <dgm:spPr/>
      <dgm:t>
        <a:bodyPr/>
        <a:lstStyle/>
        <a:p>
          <a:endParaRPr lang="es-SV"/>
        </a:p>
      </dgm:t>
    </dgm:pt>
    <dgm:pt modelId="{62DB12F9-8BC3-4E7A-8E32-24A1B87AD5B0}" type="sibTrans" cxnId="{B429DDF9-3DED-46DA-B2AD-85461F94D6B1}">
      <dgm:prSet/>
      <dgm:spPr/>
      <dgm:t>
        <a:bodyPr/>
        <a:lstStyle/>
        <a:p>
          <a:endParaRPr lang="es-SV"/>
        </a:p>
      </dgm:t>
    </dgm:pt>
    <dgm:pt modelId="{0F7F960B-6C0C-4E46-9784-6B9316857EDA}">
      <dgm:prSet phldrT="[Texto]" custT="1"/>
      <dgm:spPr>
        <a:solidFill>
          <a:srgbClr val="FF00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b="1" dirty="0" smtClean="0"/>
            <a:t>Asesorías 44,438</a:t>
          </a:r>
        </a:p>
        <a:p>
          <a:r>
            <a:rPr lang="es-SV" sz="1800" b="1" dirty="0" smtClean="0"/>
            <a:t>75.7%</a:t>
          </a:r>
          <a:endParaRPr lang="es-SV" sz="1800" b="1" dirty="0"/>
        </a:p>
      </dgm:t>
    </dgm:pt>
    <dgm:pt modelId="{3EBE272C-0CF7-48C9-A037-9D1F603F236A}" type="parTrans" cxnId="{166CAD10-6BA6-4AE1-BD46-CAB583AB9F87}">
      <dgm:prSet/>
      <dgm:spPr/>
      <dgm:t>
        <a:bodyPr/>
        <a:lstStyle/>
        <a:p>
          <a:endParaRPr lang="es-SV"/>
        </a:p>
      </dgm:t>
    </dgm:pt>
    <dgm:pt modelId="{1B846590-327F-4C31-B6BA-6C8F9E0A92BD}" type="sibTrans" cxnId="{166CAD10-6BA6-4AE1-BD46-CAB583AB9F87}">
      <dgm:prSet/>
      <dgm:spPr>
        <a:solidFill>
          <a:srgbClr val="FF00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0F548BAE-09CB-450C-A0F3-807B84E41B28}">
      <dgm:prSet phldrT="[Texto]" custT="1"/>
      <dgm:spPr>
        <a:solidFill>
          <a:srgbClr val="00CC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2000" dirty="0" smtClean="0"/>
            <a:t>Denuncias 10,364</a:t>
          </a:r>
        </a:p>
        <a:p>
          <a:r>
            <a:rPr lang="es-SV" sz="2000" dirty="0" smtClean="0"/>
            <a:t>17.7%</a:t>
          </a:r>
          <a:endParaRPr lang="es-SV" sz="2000" dirty="0"/>
        </a:p>
      </dgm:t>
    </dgm:pt>
    <dgm:pt modelId="{300D5945-9ABA-4F9C-A3FE-39B8CB4A9561}" type="parTrans" cxnId="{649762A9-FEBF-455D-B93C-9BC755E00C30}">
      <dgm:prSet/>
      <dgm:spPr/>
      <dgm:t>
        <a:bodyPr/>
        <a:lstStyle/>
        <a:p>
          <a:endParaRPr lang="es-SV"/>
        </a:p>
      </dgm:t>
    </dgm:pt>
    <dgm:pt modelId="{7527A1A7-B819-46A3-B8B6-FFF086807B19}" type="sibTrans" cxnId="{649762A9-FEBF-455D-B93C-9BC755E00C30}">
      <dgm:prSet/>
      <dgm:spPr>
        <a:solidFill>
          <a:srgbClr val="00CC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5BEA3570-ECF7-4F84-B0FA-72F374AE22EC}">
      <dgm:prSet phldrT="[Texto]" custT="1"/>
      <dgm:spPr>
        <a:solidFill>
          <a:srgbClr val="0099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/>
            <a:t>Derivaciones 1,869</a:t>
          </a:r>
        </a:p>
        <a:p>
          <a:r>
            <a:rPr lang="es-SV" sz="1800" dirty="0" smtClean="0"/>
            <a:t>3.2%</a:t>
          </a:r>
          <a:endParaRPr lang="es-SV" sz="1800" dirty="0"/>
        </a:p>
      </dgm:t>
    </dgm:pt>
    <dgm:pt modelId="{FA58CA68-4BFE-4F1B-A3F6-6529B8E1F6C3}" type="parTrans" cxnId="{5A203AD5-9142-4981-BAB3-79913EA95CE8}">
      <dgm:prSet/>
      <dgm:spPr/>
      <dgm:t>
        <a:bodyPr/>
        <a:lstStyle/>
        <a:p>
          <a:endParaRPr lang="es-SV"/>
        </a:p>
      </dgm:t>
    </dgm:pt>
    <dgm:pt modelId="{BF1E4979-75FF-45EB-998F-A0B6F6C70DE5}" type="sibTrans" cxnId="{5A203AD5-9142-4981-BAB3-79913EA95CE8}">
      <dgm:prSet/>
      <dgm:spPr>
        <a:solidFill>
          <a:srgbClr val="0099FF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59C2F4B-BF09-4B73-88FB-6DF169036713}">
      <dgm:prSet phldrT="[Texto]" custT="1"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>
              <a:solidFill>
                <a:schemeClr val="tx1"/>
              </a:solidFill>
            </a:rPr>
            <a:t>Gestiones 1,506</a:t>
          </a:r>
        </a:p>
        <a:p>
          <a:r>
            <a:rPr lang="es-SV" sz="1800" dirty="0" smtClean="0">
              <a:solidFill>
                <a:schemeClr val="tx1"/>
              </a:solidFill>
            </a:rPr>
            <a:t>2.6% </a:t>
          </a:r>
          <a:endParaRPr lang="es-SV" sz="1800" dirty="0">
            <a:solidFill>
              <a:schemeClr val="tx1"/>
            </a:solidFill>
          </a:endParaRPr>
        </a:p>
      </dgm:t>
    </dgm:pt>
    <dgm:pt modelId="{FD51017B-DCCB-46D2-AE7E-E39704A5CFC5}" type="parTrans" cxnId="{D64294BB-A2C9-4EE9-82A6-51E526379E89}">
      <dgm:prSet/>
      <dgm:spPr/>
      <dgm:t>
        <a:bodyPr/>
        <a:lstStyle/>
        <a:p>
          <a:endParaRPr lang="es-SV"/>
        </a:p>
      </dgm:t>
    </dgm:pt>
    <dgm:pt modelId="{9E134126-BE9E-4841-977C-169E8236A043}" type="sibTrans" cxnId="{D64294BB-A2C9-4EE9-82A6-51E526379E89}">
      <dgm:prSet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673EAB28-F842-4AF0-83B6-95A12451BCDC}">
      <dgm:prSet phldrT="[Texto]" custT="1"/>
      <dgm:spPr>
        <a:solidFill>
          <a:srgbClr val="CC66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600" b="1" dirty="0" smtClean="0">
              <a:solidFill>
                <a:schemeClr val="bg1"/>
              </a:solidFill>
            </a:rPr>
            <a:t>Avisos de Infracción 505</a:t>
          </a:r>
        </a:p>
        <a:p>
          <a:r>
            <a:rPr lang="es-SV" sz="1600" b="1" dirty="0" smtClean="0">
              <a:solidFill>
                <a:schemeClr val="bg1"/>
              </a:solidFill>
            </a:rPr>
            <a:t>0.8% </a:t>
          </a:r>
          <a:endParaRPr lang="es-SV" sz="1600" b="1" dirty="0">
            <a:solidFill>
              <a:schemeClr val="bg1"/>
            </a:solidFill>
          </a:endParaRPr>
        </a:p>
      </dgm:t>
    </dgm:pt>
    <dgm:pt modelId="{F20C3884-3F68-4D29-B5A4-C31B1A00EF1C}" type="parTrans" cxnId="{2701E3B5-BEDB-4221-8206-A6BDF4BC864C}">
      <dgm:prSet/>
      <dgm:spPr/>
      <dgm:t>
        <a:bodyPr/>
        <a:lstStyle/>
        <a:p>
          <a:endParaRPr lang="es-SV"/>
        </a:p>
      </dgm:t>
    </dgm:pt>
    <dgm:pt modelId="{5882CF9B-0017-488A-9B5F-6F442A280652}" type="sibTrans" cxnId="{2701E3B5-BEDB-4221-8206-A6BDF4BC864C}">
      <dgm:prSet/>
      <dgm:spPr>
        <a:solidFill>
          <a:srgbClr val="CC66FF"/>
        </a:solidFill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52ED0DAE-32E1-4E4F-937B-6A87407D2E89}" type="pres">
      <dgm:prSet presAssocID="{0DB254B1-B03E-4D5B-BBA8-41EDACAE8F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66FFD46-7BBB-4BCB-B947-44F1B55B5A22}" type="pres">
      <dgm:prSet presAssocID="{1119FEBE-D36D-4DBE-B6DD-40D026D74E13}" presName="centerShape" presStyleLbl="node0" presStyleIdx="0" presStyleCnt="1" custScaleX="75177" custScaleY="72687"/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C9B81E92-616B-4619-AD4A-4EAC35984518}" type="pres">
      <dgm:prSet presAssocID="{0F7F960B-6C0C-4E46-9784-6B9316857EDA}" presName="node" presStyleLbl="node1" presStyleIdx="0" presStyleCnt="5" custScaleX="100549" custScaleY="8648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1C0B524-5C75-4DBB-ABEF-173D626C45A4}" type="pres">
      <dgm:prSet presAssocID="{0F7F960B-6C0C-4E46-9784-6B9316857EDA}" presName="dummy" presStyleCnt="0"/>
      <dgm:spPr/>
      <dgm:t>
        <a:bodyPr/>
        <a:lstStyle/>
        <a:p>
          <a:endParaRPr lang="es-SV"/>
        </a:p>
      </dgm:t>
    </dgm:pt>
    <dgm:pt modelId="{1A0BFA14-FD43-48D2-8C99-1A1E3010D26E}" type="pres">
      <dgm:prSet presAssocID="{1B846590-327F-4C31-B6BA-6C8F9E0A92BD}" presName="sibTrans" presStyleLbl="sibTrans2D1" presStyleIdx="0" presStyleCnt="5"/>
      <dgm:spPr/>
      <dgm:t>
        <a:bodyPr/>
        <a:lstStyle/>
        <a:p>
          <a:endParaRPr lang="es-SV"/>
        </a:p>
      </dgm:t>
    </dgm:pt>
    <dgm:pt modelId="{B923D42C-BBD6-4D69-9EEB-E9D6773D4157}" type="pres">
      <dgm:prSet presAssocID="{0F548BAE-09CB-450C-A0F3-807B84E41B28}" presName="node" presStyleLbl="node1" presStyleIdx="1" presStyleCnt="5" custScaleX="101362" custScaleY="8649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1173D5-90D7-44B4-8588-29C80CCC9052}" type="pres">
      <dgm:prSet presAssocID="{0F548BAE-09CB-450C-A0F3-807B84E41B28}" presName="dummy" presStyleCnt="0"/>
      <dgm:spPr/>
      <dgm:t>
        <a:bodyPr/>
        <a:lstStyle/>
        <a:p>
          <a:endParaRPr lang="es-SV"/>
        </a:p>
      </dgm:t>
    </dgm:pt>
    <dgm:pt modelId="{63F8CEFC-6FD4-4B9D-9D9A-8688367D3A16}" type="pres">
      <dgm:prSet presAssocID="{7527A1A7-B819-46A3-B8B6-FFF086807B19}" presName="sibTrans" presStyleLbl="sibTrans2D1" presStyleIdx="1" presStyleCnt="5"/>
      <dgm:spPr/>
      <dgm:t>
        <a:bodyPr/>
        <a:lstStyle/>
        <a:p>
          <a:endParaRPr lang="es-SV"/>
        </a:p>
      </dgm:t>
    </dgm:pt>
    <dgm:pt modelId="{D2522B48-A5D8-41FF-AFA7-E369222B500C}" type="pres">
      <dgm:prSet presAssocID="{5BEA3570-ECF7-4F84-B0FA-72F374AE22EC}" presName="node" presStyleLbl="node1" presStyleIdx="2" presStyleCnt="5" custScaleX="108280" custScaleY="8302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BAE4724-6C3F-4FD3-944D-D514ECA04B3C}" type="pres">
      <dgm:prSet presAssocID="{5BEA3570-ECF7-4F84-B0FA-72F374AE22EC}" presName="dummy" presStyleCnt="0"/>
      <dgm:spPr/>
      <dgm:t>
        <a:bodyPr/>
        <a:lstStyle/>
        <a:p>
          <a:endParaRPr lang="es-SV"/>
        </a:p>
      </dgm:t>
    </dgm:pt>
    <dgm:pt modelId="{A6FE659E-816F-4267-A5A2-13F1ED22E5B2}" type="pres">
      <dgm:prSet presAssocID="{BF1E4979-75FF-45EB-998F-A0B6F6C70DE5}" presName="sibTrans" presStyleLbl="sibTrans2D1" presStyleIdx="2" presStyleCnt="5"/>
      <dgm:spPr/>
      <dgm:t>
        <a:bodyPr/>
        <a:lstStyle/>
        <a:p>
          <a:endParaRPr lang="es-SV"/>
        </a:p>
      </dgm:t>
    </dgm:pt>
    <dgm:pt modelId="{57F4333E-142D-4B68-861B-CE25F8BC1B97}" type="pres">
      <dgm:prSet presAssocID="{259C2F4B-BF09-4B73-88FB-6DF169036713}" presName="node" presStyleLbl="node1" presStyleIdx="3" presStyleCnt="5" custScaleX="97434" custScaleY="8213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1537535E-495C-4338-9E85-29A6DB391A7A}" type="pres">
      <dgm:prSet presAssocID="{259C2F4B-BF09-4B73-88FB-6DF169036713}" presName="dummy" presStyleCnt="0"/>
      <dgm:spPr/>
      <dgm:t>
        <a:bodyPr/>
        <a:lstStyle/>
        <a:p>
          <a:endParaRPr lang="es-SV"/>
        </a:p>
      </dgm:t>
    </dgm:pt>
    <dgm:pt modelId="{4DFED668-20BE-498F-8531-2A74FA3A9081}" type="pres">
      <dgm:prSet presAssocID="{9E134126-BE9E-4841-977C-169E8236A043}" presName="sibTrans" presStyleLbl="sibTrans2D1" presStyleIdx="3" presStyleCnt="5"/>
      <dgm:spPr/>
      <dgm:t>
        <a:bodyPr/>
        <a:lstStyle/>
        <a:p>
          <a:endParaRPr lang="es-SV"/>
        </a:p>
      </dgm:t>
    </dgm:pt>
    <dgm:pt modelId="{48D754D2-795D-413C-B7A0-82D50BC3912C}" type="pres">
      <dgm:prSet presAssocID="{673EAB28-F842-4AF0-83B6-95A12451BCDC}" presName="node" presStyleLbl="node1" presStyleIdx="4" presStyleCnt="5" custScaleX="103718" custScaleY="8568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78F0AFC-D235-41BC-94D1-FDF9846F083F}" type="pres">
      <dgm:prSet presAssocID="{673EAB28-F842-4AF0-83B6-95A12451BCDC}" presName="dummy" presStyleCnt="0"/>
      <dgm:spPr/>
    </dgm:pt>
    <dgm:pt modelId="{E2FB0C4D-9F13-4E7C-82DC-E3D77BDB675D}" type="pres">
      <dgm:prSet presAssocID="{5882CF9B-0017-488A-9B5F-6F442A280652}" presName="sibTrans" presStyleLbl="sibTrans2D1" presStyleIdx="4" presStyleCnt="5"/>
      <dgm:spPr/>
      <dgm:t>
        <a:bodyPr/>
        <a:lstStyle/>
        <a:p>
          <a:endParaRPr lang="es-SV"/>
        </a:p>
      </dgm:t>
    </dgm:pt>
  </dgm:ptLst>
  <dgm:cxnLst>
    <dgm:cxn modelId="{33ED2A92-413C-43CA-A846-CC94706B0165}" type="presOf" srcId="{1B846590-327F-4C31-B6BA-6C8F9E0A92BD}" destId="{1A0BFA14-FD43-48D2-8C99-1A1E3010D26E}" srcOrd="0" destOrd="0" presId="urn:microsoft.com/office/officeart/2005/8/layout/radial6"/>
    <dgm:cxn modelId="{9420D10E-C946-4357-BF1E-56CC15CED572}" type="presOf" srcId="{1119FEBE-D36D-4DBE-B6DD-40D026D74E13}" destId="{F66FFD46-7BBB-4BCB-B947-44F1B55B5A22}" srcOrd="0" destOrd="0" presId="urn:microsoft.com/office/officeart/2005/8/layout/radial6"/>
    <dgm:cxn modelId="{4C1CB1CF-EC12-4444-A39F-FF73F6EFE11E}" type="presOf" srcId="{5882CF9B-0017-488A-9B5F-6F442A280652}" destId="{E2FB0C4D-9F13-4E7C-82DC-E3D77BDB675D}" srcOrd="0" destOrd="0" presId="urn:microsoft.com/office/officeart/2005/8/layout/radial6"/>
    <dgm:cxn modelId="{7B183B45-65AD-4826-9864-99E6FF181138}" type="presOf" srcId="{0F548BAE-09CB-450C-A0F3-807B84E41B28}" destId="{B923D42C-BBD6-4D69-9EEB-E9D6773D4157}" srcOrd="0" destOrd="0" presId="urn:microsoft.com/office/officeart/2005/8/layout/radial6"/>
    <dgm:cxn modelId="{166CAD10-6BA6-4AE1-BD46-CAB583AB9F87}" srcId="{1119FEBE-D36D-4DBE-B6DD-40D026D74E13}" destId="{0F7F960B-6C0C-4E46-9784-6B9316857EDA}" srcOrd="0" destOrd="0" parTransId="{3EBE272C-0CF7-48C9-A037-9D1F603F236A}" sibTransId="{1B846590-327F-4C31-B6BA-6C8F9E0A92BD}"/>
    <dgm:cxn modelId="{EBBA9548-79D2-4E80-9BAD-0A4EFE581F93}" type="presOf" srcId="{9E134126-BE9E-4841-977C-169E8236A043}" destId="{4DFED668-20BE-498F-8531-2A74FA3A9081}" srcOrd="0" destOrd="0" presId="urn:microsoft.com/office/officeart/2005/8/layout/radial6"/>
    <dgm:cxn modelId="{5CBB391E-C6CD-47E6-95C4-11E18DD3B27A}" type="presOf" srcId="{BF1E4979-75FF-45EB-998F-A0B6F6C70DE5}" destId="{A6FE659E-816F-4267-A5A2-13F1ED22E5B2}" srcOrd="0" destOrd="0" presId="urn:microsoft.com/office/officeart/2005/8/layout/radial6"/>
    <dgm:cxn modelId="{4398FAB9-6992-4EF8-9930-9C84513C4847}" type="presOf" srcId="{7527A1A7-B819-46A3-B8B6-FFF086807B19}" destId="{63F8CEFC-6FD4-4B9D-9D9A-8688367D3A16}" srcOrd="0" destOrd="0" presId="urn:microsoft.com/office/officeart/2005/8/layout/radial6"/>
    <dgm:cxn modelId="{5A203AD5-9142-4981-BAB3-79913EA95CE8}" srcId="{1119FEBE-D36D-4DBE-B6DD-40D026D74E13}" destId="{5BEA3570-ECF7-4F84-B0FA-72F374AE22EC}" srcOrd="2" destOrd="0" parTransId="{FA58CA68-4BFE-4F1B-A3F6-6529B8E1F6C3}" sibTransId="{BF1E4979-75FF-45EB-998F-A0B6F6C70DE5}"/>
    <dgm:cxn modelId="{2701E3B5-BEDB-4221-8206-A6BDF4BC864C}" srcId="{1119FEBE-D36D-4DBE-B6DD-40D026D74E13}" destId="{673EAB28-F842-4AF0-83B6-95A12451BCDC}" srcOrd="4" destOrd="0" parTransId="{F20C3884-3F68-4D29-B5A4-C31B1A00EF1C}" sibTransId="{5882CF9B-0017-488A-9B5F-6F442A280652}"/>
    <dgm:cxn modelId="{2DABD9B6-CA19-4098-9A0A-D5957B332F8C}" type="presOf" srcId="{259C2F4B-BF09-4B73-88FB-6DF169036713}" destId="{57F4333E-142D-4B68-861B-CE25F8BC1B97}" srcOrd="0" destOrd="0" presId="urn:microsoft.com/office/officeart/2005/8/layout/radial6"/>
    <dgm:cxn modelId="{9CC7DA11-D993-435C-8FAE-B4C899076678}" type="presOf" srcId="{0F7F960B-6C0C-4E46-9784-6B9316857EDA}" destId="{C9B81E92-616B-4619-AD4A-4EAC35984518}" srcOrd="0" destOrd="0" presId="urn:microsoft.com/office/officeart/2005/8/layout/radial6"/>
    <dgm:cxn modelId="{FFA1FD57-E841-4628-8CC9-CB3B08956BCF}" type="presOf" srcId="{5BEA3570-ECF7-4F84-B0FA-72F374AE22EC}" destId="{D2522B48-A5D8-41FF-AFA7-E369222B500C}" srcOrd="0" destOrd="0" presId="urn:microsoft.com/office/officeart/2005/8/layout/radial6"/>
    <dgm:cxn modelId="{D64294BB-A2C9-4EE9-82A6-51E526379E89}" srcId="{1119FEBE-D36D-4DBE-B6DD-40D026D74E13}" destId="{259C2F4B-BF09-4B73-88FB-6DF169036713}" srcOrd="3" destOrd="0" parTransId="{FD51017B-DCCB-46D2-AE7E-E39704A5CFC5}" sibTransId="{9E134126-BE9E-4841-977C-169E8236A043}"/>
    <dgm:cxn modelId="{05484E73-143B-4524-B21D-11EE0B70399A}" type="presOf" srcId="{673EAB28-F842-4AF0-83B6-95A12451BCDC}" destId="{48D754D2-795D-413C-B7A0-82D50BC3912C}" srcOrd="0" destOrd="0" presId="urn:microsoft.com/office/officeart/2005/8/layout/radial6"/>
    <dgm:cxn modelId="{649762A9-FEBF-455D-B93C-9BC755E00C30}" srcId="{1119FEBE-D36D-4DBE-B6DD-40D026D74E13}" destId="{0F548BAE-09CB-450C-A0F3-807B84E41B28}" srcOrd="1" destOrd="0" parTransId="{300D5945-9ABA-4F9C-A3FE-39B8CB4A9561}" sibTransId="{7527A1A7-B819-46A3-B8B6-FFF086807B19}"/>
    <dgm:cxn modelId="{B429DDF9-3DED-46DA-B2AD-85461F94D6B1}" srcId="{0DB254B1-B03E-4D5B-BBA8-41EDACAE8FE8}" destId="{1119FEBE-D36D-4DBE-B6DD-40D026D74E13}" srcOrd="0" destOrd="0" parTransId="{01A31B0B-C402-47E6-9E5B-023B5C629205}" sibTransId="{62DB12F9-8BC3-4E7A-8E32-24A1B87AD5B0}"/>
    <dgm:cxn modelId="{74439D6E-7CE4-420A-B6C9-D2DDEA20F7E7}" type="presOf" srcId="{0DB254B1-B03E-4D5B-BBA8-41EDACAE8FE8}" destId="{52ED0DAE-32E1-4E4F-937B-6A87407D2E89}" srcOrd="0" destOrd="0" presId="urn:microsoft.com/office/officeart/2005/8/layout/radial6"/>
    <dgm:cxn modelId="{3EFF7FC7-47B6-457E-B11D-DDEFBB77AFBC}" type="presParOf" srcId="{52ED0DAE-32E1-4E4F-937B-6A87407D2E89}" destId="{F66FFD46-7BBB-4BCB-B947-44F1B55B5A22}" srcOrd="0" destOrd="0" presId="urn:microsoft.com/office/officeart/2005/8/layout/radial6"/>
    <dgm:cxn modelId="{636C74ED-0B4E-4D7C-B10E-9EE7C210495D}" type="presParOf" srcId="{52ED0DAE-32E1-4E4F-937B-6A87407D2E89}" destId="{C9B81E92-616B-4619-AD4A-4EAC35984518}" srcOrd="1" destOrd="0" presId="urn:microsoft.com/office/officeart/2005/8/layout/radial6"/>
    <dgm:cxn modelId="{9E4AF160-9131-426B-AA58-9D638DC37412}" type="presParOf" srcId="{52ED0DAE-32E1-4E4F-937B-6A87407D2E89}" destId="{41C0B524-5C75-4DBB-ABEF-173D626C45A4}" srcOrd="2" destOrd="0" presId="urn:microsoft.com/office/officeart/2005/8/layout/radial6"/>
    <dgm:cxn modelId="{F6D8A7D7-A0D2-495A-93E1-BF4DFE0C99D9}" type="presParOf" srcId="{52ED0DAE-32E1-4E4F-937B-6A87407D2E89}" destId="{1A0BFA14-FD43-48D2-8C99-1A1E3010D26E}" srcOrd="3" destOrd="0" presId="urn:microsoft.com/office/officeart/2005/8/layout/radial6"/>
    <dgm:cxn modelId="{572C1651-885A-49DA-9D7F-7284552D2492}" type="presParOf" srcId="{52ED0DAE-32E1-4E4F-937B-6A87407D2E89}" destId="{B923D42C-BBD6-4D69-9EEB-E9D6773D4157}" srcOrd="4" destOrd="0" presId="urn:microsoft.com/office/officeart/2005/8/layout/radial6"/>
    <dgm:cxn modelId="{5B8B1FF0-B1F7-49CF-B96A-79FB49698DA7}" type="presParOf" srcId="{52ED0DAE-32E1-4E4F-937B-6A87407D2E89}" destId="{0F1173D5-90D7-44B4-8588-29C80CCC9052}" srcOrd="5" destOrd="0" presId="urn:microsoft.com/office/officeart/2005/8/layout/radial6"/>
    <dgm:cxn modelId="{08B04396-4E79-4C96-91B8-24D122277BE7}" type="presParOf" srcId="{52ED0DAE-32E1-4E4F-937B-6A87407D2E89}" destId="{63F8CEFC-6FD4-4B9D-9D9A-8688367D3A16}" srcOrd="6" destOrd="0" presId="urn:microsoft.com/office/officeart/2005/8/layout/radial6"/>
    <dgm:cxn modelId="{9BA75119-A8AF-4325-AD78-76942217E592}" type="presParOf" srcId="{52ED0DAE-32E1-4E4F-937B-6A87407D2E89}" destId="{D2522B48-A5D8-41FF-AFA7-E369222B500C}" srcOrd="7" destOrd="0" presId="urn:microsoft.com/office/officeart/2005/8/layout/radial6"/>
    <dgm:cxn modelId="{8BF098DA-DBD8-4552-8D3B-91F416265132}" type="presParOf" srcId="{52ED0DAE-32E1-4E4F-937B-6A87407D2E89}" destId="{ABAE4724-6C3F-4FD3-944D-D514ECA04B3C}" srcOrd="8" destOrd="0" presId="urn:microsoft.com/office/officeart/2005/8/layout/radial6"/>
    <dgm:cxn modelId="{A12A89B2-424D-4B5F-AB9F-4925D87E1605}" type="presParOf" srcId="{52ED0DAE-32E1-4E4F-937B-6A87407D2E89}" destId="{A6FE659E-816F-4267-A5A2-13F1ED22E5B2}" srcOrd="9" destOrd="0" presId="urn:microsoft.com/office/officeart/2005/8/layout/radial6"/>
    <dgm:cxn modelId="{E5EC60B8-12B1-419C-A5D5-1D772C564387}" type="presParOf" srcId="{52ED0DAE-32E1-4E4F-937B-6A87407D2E89}" destId="{57F4333E-142D-4B68-861B-CE25F8BC1B97}" srcOrd="10" destOrd="0" presId="urn:microsoft.com/office/officeart/2005/8/layout/radial6"/>
    <dgm:cxn modelId="{2D1B1B23-B8A4-488C-AAE8-C0BB3A16F39A}" type="presParOf" srcId="{52ED0DAE-32E1-4E4F-937B-6A87407D2E89}" destId="{1537535E-495C-4338-9E85-29A6DB391A7A}" srcOrd="11" destOrd="0" presId="urn:microsoft.com/office/officeart/2005/8/layout/radial6"/>
    <dgm:cxn modelId="{24C38E46-8DD3-4575-89D4-C8AE37A58377}" type="presParOf" srcId="{52ED0DAE-32E1-4E4F-937B-6A87407D2E89}" destId="{4DFED668-20BE-498F-8531-2A74FA3A9081}" srcOrd="12" destOrd="0" presId="urn:microsoft.com/office/officeart/2005/8/layout/radial6"/>
    <dgm:cxn modelId="{CF4B7C96-6DD1-4CD0-9AB5-50D7BD843ABC}" type="presParOf" srcId="{52ED0DAE-32E1-4E4F-937B-6A87407D2E89}" destId="{48D754D2-795D-413C-B7A0-82D50BC3912C}" srcOrd="13" destOrd="0" presId="urn:microsoft.com/office/officeart/2005/8/layout/radial6"/>
    <dgm:cxn modelId="{0B1B944B-20EC-438F-8246-B28F770AC79C}" type="presParOf" srcId="{52ED0DAE-32E1-4E4F-937B-6A87407D2E89}" destId="{A78F0AFC-D235-41BC-94D1-FDF9846F083F}" srcOrd="14" destOrd="0" presId="urn:microsoft.com/office/officeart/2005/8/layout/radial6"/>
    <dgm:cxn modelId="{F74EF213-7014-48BA-BEBC-46157A28440C}" type="presParOf" srcId="{52ED0DAE-32E1-4E4F-937B-6A87407D2E89}" destId="{E2FB0C4D-9F13-4E7C-82DC-E3D77BDB675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género*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 sz="1600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 sz="1600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2985" custLinFactNeighborY="-254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47A97DB-8A15-401D-9E8A-714E12F6B282}" type="presOf" srcId="{E86F753F-03FD-4E10-A16A-53873D349C1F}" destId="{D6B8D22B-3D54-4991-92D1-B64CE575B271}" srcOrd="0" destOrd="0" presId="urn:microsoft.com/office/officeart/2005/8/layout/vList2"/>
    <dgm:cxn modelId="{CF3E9F09-4B45-4C0F-98DC-EFB63866071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8652281-DD63-4952-A364-04AD28C0E24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oficina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70493" custLinFactNeighborX="98" custLinFactNeighborY="764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3344A15-1D77-46CB-9103-78A8423E0663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A545E67-42CB-46CD-9422-309DD62339AD}" type="presOf" srcId="{E86F753F-03FD-4E10-A16A-53873D349C1F}" destId="{D6B8D22B-3D54-4991-92D1-B64CE575B271}" srcOrd="0" destOrd="0" presId="urn:microsoft.com/office/officeart/2005/8/layout/vList2"/>
    <dgm:cxn modelId="{0BCB60C7-9CD4-4F4C-8CA9-3AB73EF4AAE6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7C00C2-C78D-4670-BF55-FD3A65085981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3E5F782A-9887-4D59-8DA4-295EE5D48B3A}">
      <dgm:prSet phldrT="[Texto]"/>
      <dgm:spPr/>
      <dgm:t>
        <a:bodyPr/>
        <a:lstStyle/>
        <a:p>
          <a:pPr algn="just"/>
          <a:r>
            <a:rPr lang="es-SV" dirty="0" smtClean="0"/>
            <a:t>Activación de usuarios de Defensoría en Línea</a:t>
          </a:r>
          <a:endParaRPr lang="es-SV" dirty="0"/>
        </a:p>
      </dgm:t>
    </dgm:pt>
    <dgm:pt modelId="{D48465BE-550D-44BC-A734-E0835BE2CDE7}" type="parTrans" cxnId="{DDBC0EED-46FD-4923-9230-5029CE1ABC80}">
      <dgm:prSet/>
      <dgm:spPr/>
      <dgm:t>
        <a:bodyPr/>
        <a:lstStyle/>
        <a:p>
          <a:endParaRPr lang="es-SV"/>
        </a:p>
      </dgm:t>
    </dgm:pt>
    <dgm:pt modelId="{8C279653-9EB7-4A91-AD7E-FD46EF426183}" type="sibTrans" cxnId="{DDBC0EED-46FD-4923-9230-5029CE1ABC80}">
      <dgm:prSet/>
      <dgm:spPr/>
      <dgm:t>
        <a:bodyPr/>
        <a:lstStyle/>
        <a:p>
          <a:endParaRPr lang="es-SV"/>
        </a:p>
      </dgm:t>
    </dgm:pt>
    <dgm:pt modelId="{F87B9CAA-491F-45D4-9E02-CF29B9902269}">
      <dgm:prSet phldrT="[Texto]"/>
      <dgm:spPr/>
      <dgm:t>
        <a:bodyPr/>
        <a:lstStyle/>
        <a:p>
          <a:pPr algn="just"/>
          <a:r>
            <a:rPr lang="es-SV" dirty="0" smtClean="0"/>
            <a:t>Denuncias no personales (avisos)</a:t>
          </a:r>
          <a:endParaRPr lang="es-SV" dirty="0"/>
        </a:p>
      </dgm:t>
    </dgm:pt>
    <dgm:pt modelId="{A958493B-E0C1-4E9D-A740-0B15AB24996E}" type="parTrans" cxnId="{A3808E54-682B-4D1F-B0A6-8456CE14C743}">
      <dgm:prSet/>
      <dgm:spPr/>
      <dgm:t>
        <a:bodyPr/>
        <a:lstStyle/>
        <a:p>
          <a:endParaRPr lang="es-SV"/>
        </a:p>
      </dgm:t>
    </dgm:pt>
    <dgm:pt modelId="{C64F99FF-5FEF-463B-A8C1-7B949BB302EF}" type="sibTrans" cxnId="{A3808E54-682B-4D1F-B0A6-8456CE14C743}">
      <dgm:prSet/>
      <dgm:spPr/>
      <dgm:t>
        <a:bodyPr/>
        <a:lstStyle/>
        <a:p>
          <a:endParaRPr lang="es-SV"/>
        </a:p>
      </dgm:t>
    </dgm:pt>
    <dgm:pt modelId="{B093A054-5D5D-40EA-94D9-BB79FE88D1EE}">
      <dgm:prSet phldrT="[Texto]"/>
      <dgm:spPr/>
      <dgm:t>
        <a:bodyPr/>
        <a:lstStyle/>
        <a:p>
          <a:pPr algn="just"/>
          <a:r>
            <a:rPr lang="es-SV" dirty="0" smtClean="0"/>
            <a:t>Solicitudes de información general</a:t>
          </a:r>
          <a:endParaRPr lang="es-SV" dirty="0"/>
        </a:p>
      </dgm:t>
    </dgm:pt>
    <dgm:pt modelId="{7F7A7132-18DC-46DB-9461-DB9A7FA796F2}" type="parTrans" cxnId="{65BF2A3A-42E8-4FA4-BFE3-3630424AB97D}">
      <dgm:prSet/>
      <dgm:spPr/>
      <dgm:t>
        <a:bodyPr/>
        <a:lstStyle/>
        <a:p>
          <a:endParaRPr lang="es-SV"/>
        </a:p>
      </dgm:t>
    </dgm:pt>
    <dgm:pt modelId="{AC89E954-2C7B-462F-BAA9-1AD25FFF5FA0}" type="sibTrans" cxnId="{65BF2A3A-42E8-4FA4-BFE3-3630424AB97D}">
      <dgm:prSet/>
      <dgm:spPr/>
      <dgm:t>
        <a:bodyPr/>
        <a:lstStyle/>
        <a:p>
          <a:endParaRPr lang="es-SV"/>
        </a:p>
      </dgm:t>
    </dgm:pt>
    <dgm:pt modelId="{3CAD4ED9-95EB-4D67-BC67-5279323F7683}">
      <dgm:prSet phldrT="[Texto]"/>
      <dgm:spPr/>
      <dgm:t>
        <a:bodyPr/>
        <a:lstStyle/>
        <a:p>
          <a:pPr algn="just"/>
          <a:r>
            <a:rPr lang="es-SV" dirty="0" smtClean="0"/>
            <a:t>Consultas de consumidores sobre el estado de sus casos</a:t>
          </a:r>
          <a:endParaRPr lang="es-SV" dirty="0"/>
        </a:p>
      </dgm:t>
    </dgm:pt>
    <dgm:pt modelId="{A2104927-95BF-4021-A1EB-40571C561625}" type="parTrans" cxnId="{CB591B1F-9E49-44A6-936D-D7BBA34095E1}">
      <dgm:prSet/>
      <dgm:spPr/>
      <dgm:t>
        <a:bodyPr/>
        <a:lstStyle/>
        <a:p>
          <a:endParaRPr lang="es-SV"/>
        </a:p>
      </dgm:t>
    </dgm:pt>
    <dgm:pt modelId="{49D27347-60B4-44F0-B262-1CD0A2CE71F3}" type="sibTrans" cxnId="{CB591B1F-9E49-44A6-936D-D7BBA34095E1}">
      <dgm:prSet/>
      <dgm:spPr/>
      <dgm:t>
        <a:bodyPr/>
        <a:lstStyle/>
        <a:p>
          <a:endParaRPr lang="es-SV"/>
        </a:p>
      </dgm:t>
    </dgm:pt>
    <dgm:pt modelId="{532ACDF5-AD19-4427-89CF-39B80EA5AC8E}" type="pres">
      <dgm:prSet presAssocID="{FE7C00C2-C78D-4670-BF55-FD3A650859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A7474CE5-7537-4FBB-9E49-4011AB5D5A9D}" type="pres">
      <dgm:prSet presAssocID="{3E5F782A-9887-4D59-8DA4-295EE5D48B3A}" presName="composite" presStyleCnt="0"/>
      <dgm:spPr/>
    </dgm:pt>
    <dgm:pt modelId="{74AF2ED7-8017-48C6-A3C9-80A9D288B026}" type="pres">
      <dgm:prSet presAssocID="{3E5F782A-9887-4D59-8DA4-295EE5D48B3A}" presName="LShape" presStyleLbl="alignNode1" presStyleIdx="0" presStyleCnt="7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D01EE16D-466D-4FC4-A44C-BC73B6695729}" type="pres">
      <dgm:prSet presAssocID="{3E5F782A-9887-4D59-8DA4-295EE5D48B3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7EF7DE6-E8BE-4F1B-A086-5D8FC3C11AC3}" type="pres">
      <dgm:prSet presAssocID="{3E5F782A-9887-4D59-8DA4-295EE5D48B3A}" presName="Triangle" presStyleLbl="alignNode1" presStyleIdx="1" presStyleCnt="7"/>
      <dgm:spPr/>
    </dgm:pt>
    <dgm:pt modelId="{3ED53885-930B-46E6-9D8D-F374279DC416}" type="pres">
      <dgm:prSet presAssocID="{8C279653-9EB7-4A91-AD7E-FD46EF426183}" presName="sibTrans" presStyleCnt="0"/>
      <dgm:spPr/>
    </dgm:pt>
    <dgm:pt modelId="{84D2927B-9EA4-4988-AE5A-F90A1E5AAA73}" type="pres">
      <dgm:prSet presAssocID="{8C279653-9EB7-4A91-AD7E-FD46EF426183}" presName="space" presStyleCnt="0"/>
      <dgm:spPr/>
    </dgm:pt>
    <dgm:pt modelId="{3BC20B5A-07BB-4790-A8E6-ACE9ABF1CF19}" type="pres">
      <dgm:prSet presAssocID="{F87B9CAA-491F-45D4-9E02-CF29B9902269}" presName="composite" presStyleCnt="0"/>
      <dgm:spPr/>
    </dgm:pt>
    <dgm:pt modelId="{E64B01E6-D016-459E-B932-6D262E742845}" type="pres">
      <dgm:prSet presAssocID="{F87B9CAA-491F-45D4-9E02-CF29B9902269}" presName="LShape" presStyleLbl="alignNode1" presStyleIdx="2" presStyleCnt="7"/>
      <dgm:spPr/>
    </dgm:pt>
    <dgm:pt modelId="{045E8A8B-2BB8-4EEF-81C0-4EAD14BCE84C}" type="pres">
      <dgm:prSet presAssocID="{F87B9CAA-491F-45D4-9E02-CF29B99022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EC6E171-9C2C-4679-9EE5-6E152F4C6927}" type="pres">
      <dgm:prSet presAssocID="{F87B9CAA-491F-45D4-9E02-CF29B9902269}" presName="Triangle" presStyleLbl="alignNode1" presStyleIdx="3" presStyleCnt="7"/>
      <dgm:spPr/>
    </dgm:pt>
    <dgm:pt modelId="{5958A578-337C-40B6-A193-E0FEC5FA6F2B}" type="pres">
      <dgm:prSet presAssocID="{C64F99FF-5FEF-463B-A8C1-7B949BB302EF}" presName="sibTrans" presStyleCnt="0"/>
      <dgm:spPr/>
    </dgm:pt>
    <dgm:pt modelId="{AB9EFF26-D2B4-4B26-B083-7B889273A49A}" type="pres">
      <dgm:prSet presAssocID="{C64F99FF-5FEF-463B-A8C1-7B949BB302EF}" presName="space" presStyleCnt="0"/>
      <dgm:spPr/>
    </dgm:pt>
    <dgm:pt modelId="{69DF6965-352F-45AE-8104-110A579C0657}" type="pres">
      <dgm:prSet presAssocID="{B093A054-5D5D-40EA-94D9-BB79FE88D1EE}" presName="composite" presStyleCnt="0"/>
      <dgm:spPr/>
    </dgm:pt>
    <dgm:pt modelId="{12454DD7-A454-4273-9C7D-1A52BD82C445}" type="pres">
      <dgm:prSet presAssocID="{B093A054-5D5D-40EA-94D9-BB79FE88D1EE}" presName="LShape" presStyleLbl="alignNode1" presStyleIdx="4" presStyleCnt="7"/>
      <dgm:spPr/>
    </dgm:pt>
    <dgm:pt modelId="{9414CBCF-D95D-4609-9AD5-E395FCFC0D88}" type="pres">
      <dgm:prSet presAssocID="{B093A054-5D5D-40EA-94D9-BB79FE88D1E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A906560-C69F-4AF2-A37F-E38A67FE656C}" type="pres">
      <dgm:prSet presAssocID="{B093A054-5D5D-40EA-94D9-BB79FE88D1EE}" presName="Triangle" presStyleLbl="alignNode1" presStyleIdx="5" presStyleCnt="7"/>
      <dgm:spPr/>
    </dgm:pt>
    <dgm:pt modelId="{ACB3B902-5C80-4EC0-9CA4-E1F59A3C7711}" type="pres">
      <dgm:prSet presAssocID="{AC89E954-2C7B-462F-BAA9-1AD25FFF5FA0}" presName="sibTrans" presStyleCnt="0"/>
      <dgm:spPr/>
    </dgm:pt>
    <dgm:pt modelId="{72AF815B-A5F3-4BB2-9CC7-5EAD116379C3}" type="pres">
      <dgm:prSet presAssocID="{AC89E954-2C7B-462F-BAA9-1AD25FFF5FA0}" presName="space" presStyleCnt="0"/>
      <dgm:spPr/>
    </dgm:pt>
    <dgm:pt modelId="{9B7F3E25-6047-4CE3-A6AF-649920051E98}" type="pres">
      <dgm:prSet presAssocID="{3CAD4ED9-95EB-4D67-BC67-5279323F7683}" presName="composite" presStyleCnt="0"/>
      <dgm:spPr/>
    </dgm:pt>
    <dgm:pt modelId="{E55FF67F-0C42-4015-8B5B-68B48025C879}" type="pres">
      <dgm:prSet presAssocID="{3CAD4ED9-95EB-4D67-BC67-5279323F7683}" presName="LShape" presStyleLbl="alignNode1" presStyleIdx="6" presStyleCnt="7"/>
      <dgm:spPr/>
    </dgm:pt>
    <dgm:pt modelId="{6F47CD95-830F-4F05-BC81-B6645F5F4F1E}" type="pres">
      <dgm:prSet presAssocID="{3CAD4ED9-95EB-4D67-BC67-5279323F768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DDBC0EED-46FD-4923-9230-5029CE1ABC80}" srcId="{FE7C00C2-C78D-4670-BF55-FD3A65085981}" destId="{3E5F782A-9887-4D59-8DA4-295EE5D48B3A}" srcOrd="0" destOrd="0" parTransId="{D48465BE-550D-44BC-A734-E0835BE2CDE7}" sibTransId="{8C279653-9EB7-4A91-AD7E-FD46EF426183}"/>
    <dgm:cxn modelId="{65BF2A3A-42E8-4FA4-BFE3-3630424AB97D}" srcId="{FE7C00C2-C78D-4670-BF55-FD3A65085981}" destId="{B093A054-5D5D-40EA-94D9-BB79FE88D1EE}" srcOrd="2" destOrd="0" parTransId="{7F7A7132-18DC-46DB-9461-DB9A7FA796F2}" sibTransId="{AC89E954-2C7B-462F-BAA9-1AD25FFF5FA0}"/>
    <dgm:cxn modelId="{B6FA26D6-036D-4058-8473-A8124E59860D}" type="presOf" srcId="{FE7C00C2-C78D-4670-BF55-FD3A65085981}" destId="{532ACDF5-AD19-4427-89CF-39B80EA5AC8E}" srcOrd="0" destOrd="0" presId="urn:microsoft.com/office/officeart/2009/3/layout/StepUpProcess"/>
    <dgm:cxn modelId="{8EEE0EA0-0483-4551-A84F-C0CAB70532EF}" type="presOf" srcId="{B093A054-5D5D-40EA-94D9-BB79FE88D1EE}" destId="{9414CBCF-D95D-4609-9AD5-E395FCFC0D88}" srcOrd="0" destOrd="0" presId="urn:microsoft.com/office/officeart/2009/3/layout/StepUpProcess"/>
    <dgm:cxn modelId="{8FDE0E97-7E63-40EA-85AB-B3EEF5D35528}" type="presOf" srcId="{3CAD4ED9-95EB-4D67-BC67-5279323F7683}" destId="{6F47CD95-830F-4F05-BC81-B6645F5F4F1E}" srcOrd="0" destOrd="0" presId="urn:microsoft.com/office/officeart/2009/3/layout/StepUpProcess"/>
    <dgm:cxn modelId="{A3808E54-682B-4D1F-B0A6-8456CE14C743}" srcId="{FE7C00C2-C78D-4670-BF55-FD3A65085981}" destId="{F87B9CAA-491F-45D4-9E02-CF29B9902269}" srcOrd="1" destOrd="0" parTransId="{A958493B-E0C1-4E9D-A740-0B15AB24996E}" sibTransId="{C64F99FF-5FEF-463B-A8C1-7B949BB302EF}"/>
    <dgm:cxn modelId="{887B0731-730C-4BD6-8C01-5355860B0FDE}" type="presOf" srcId="{F87B9CAA-491F-45D4-9E02-CF29B9902269}" destId="{045E8A8B-2BB8-4EEF-81C0-4EAD14BCE84C}" srcOrd="0" destOrd="0" presId="urn:microsoft.com/office/officeart/2009/3/layout/StepUpProcess"/>
    <dgm:cxn modelId="{CB591B1F-9E49-44A6-936D-D7BBA34095E1}" srcId="{FE7C00C2-C78D-4670-BF55-FD3A65085981}" destId="{3CAD4ED9-95EB-4D67-BC67-5279323F7683}" srcOrd="3" destOrd="0" parTransId="{A2104927-95BF-4021-A1EB-40571C561625}" sibTransId="{49D27347-60B4-44F0-B262-1CD0A2CE71F3}"/>
    <dgm:cxn modelId="{7924DB0E-ED2C-4062-A315-A3DC5ACF13EC}" type="presOf" srcId="{3E5F782A-9887-4D59-8DA4-295EE5D48B3A}" destId="{D01EE16D-466D-4FC4-A44C-BC73B6695729}" srcOrd="0" destOrd="0" presId="urn:microsoft.com/office/officeart/2009/3/layout/StepUpProcess"/>
    <dgm:cxn modelId="{0AE1B3B7-9150-41D3-BD83-84BE51A4E384}" type="presParOf" srcId="{532ACDF5-AD19-4427-89CF-39B80EA5AC8E}" destId="{A7474CE5-7537-4FBB-9E49-4011AB5D5A9D}" srcOrd="0" destOrd="0" presId="urn:microsoft.com/office/officeart/2009/3/layout/StepUpProcess"/>
    <dgm:cxn modelId="{245EC0D3-9C07-4F62-BBA7-073E656A40CB}" type="presParOf" srcId="{A7474CE5-7537-4FBB-9E49-4011AB5D5A9D}" destId="{74AF2ED7-8017-48C6-A3C9-80A9D288B026}" srcOrd="0" destOrd="0" presId="urn:microsoft.com/office/officeart/2009/3/layout/StepUpProcess"/>
    <dgm:cxn modelId="{02B7E525-100A-4513-BB0A-2C36863E22A8}" type="presParOf" srcId="{A7474CE5-7537-4FBB-9E49-4011AB5D5A9D}" destId="{D01EE16D-466D-4FC4-A44C-BC73B6695729}" srcOrd="1" destOrd="0" presId="urn:microsoft.com/office/officeart/2009/3/layout/StepUpProcess"/>
    <dgm:cxn modelId="{6996BE29-904D-4F24-8005-02A59CD12AFF}" type="presParOf" srcId="{A7474CE5-7537-4FBB-9E49-4011AB5D5A9D}" destId="{37EF7DE6-E8BE-4F1B-A086-5D8FC3C11AC3}" srcOrd="2" destOrd="0" presId="urn:microsoft.com/office/officeart/2009/3/layout/StepUpProcess"/>
    <dgm:cxn modelId="{2325B718-0376-4800-8F6B-E919D06AF659}" type="presParOf" srcId="{532ACDF5-AD19-4427-89CF-39B80EA5AC8E}" destId="{3ED53885-930B-46E6-9D8D-F374279DC416}" srcOrd="1" destOrd="0" presId="urn:microsoft.com/office/officeart/2009/3/layout/StepUpProcess"/>
    <dgm:cxn modelId="{2B85F518-FE54-48E2-A6C2-700ACC065A2E}" type="presParOf" srcId="{3ED53885-930B-46E6-9D8D-F374279DC416}" destId="{84D2927B-9EA4-4988-AE5A-F90A1E5AAA73}" srcOrd="0" destOrd="0" presId="urn:microsoft.com/office/officeart/2009/3/layout/StepUpProcess"/>
    <dgm:cxn modelId="{0DFA0947-2603-4063-A8F3-5EF5474EC1C5}" type="presParOf" srcId="{532ACDF5-AD19-4427-89CF-39B80EA5AC8E}" destId="{3BC20B5A-07BB-4790-A8E6-ACE9ABF1CF19}" srcOrd="2" destOrd="0" presId="urn:microsoft.com/office/officeart/2009/3/layout/StepUpProcess"/>
    <dgm:cxn modelId="{A25AAB0D-CA57-4191-86C3-F6D69EC114F0}" type="presParOf" srcId="{3BC20B5A-07BB-4790-A8E6-ACE9ABF1CF19}" destId="{E64B01E6-D016-459E-B932-6D262E742845}" srcOrd="0" destOrd="0" presId="urn:microsoft.com/office/officeart/2009/3/layout/StepUpProcess"/>
    <dgm:cxn modelId="{C50FF136-474D-4A02-92A3-BABE2CEB8948}" type="presParOf" srcId="{3BC20B5A-07BB-4790-A8E6-ACE9ABF1CF19}" destId="{045E8A8B-2BB8-4EEF-81C0-4EAD14BCE84C}" srcOrd="1" destOrd="0" presId="urn:microsoft.com/office/officeart/2009/3/layout/StepUpProcess"/>
    <dgm:cxn modelId="{9B4D5625-FFFD-4D09-A60C-5442DACF2963}" type="presParOf" srcId="{3BC20B5A-07BB-4790-A8E6-ACE9ABF1CF19}" destId="{7EC6E171-9C2C-4679-9EE5-6E152F4C6927}" srcOrd="2" destOrd="0" presId="urn:microsoft.com/office/officeart/2009/3/layout/StepUpProcess"/>
    <dgm:cxn modelId="{8DA4F372-19AD-4EE7-A860-3C701929B17D}" type="presParOf" srcId="{532ACDF5-AD19-4427-89CF-39B80EA5AC8E}" destId="{5958A578-337C-40B6-A193-E0FEC5FA6F2B}" srcOrd="3" destOrd="0" presId="urn:microsoft.com/office/officeart/2009/3/layout/StepUpProcess"/>
    <dgm:cxn modelId="{3211ED12-F6D6-40B8-95FD-86085748637E}" type="presParOf" srcId="{5958A578-337C-40B6-A193-E0FEC5FA6F2B}" destId="{AB9EFF26-D2B4-4B26-B083-7B889273A49A}" srcOrd="0" destOrd="0" presId="urn:microsoft.com/office/officeart/2009/3/layout/StepUpProcess"/>
    <dgm:cxn modelId="{614C43DA-10B7-42A2-82B0-F1A077744BEF}" type="presParOf" srcId="{532ACDF5-AD19-4427-89CF-39B80EA5AC8E}" destId="{69DF6965-352F-45AE-8104-110A579C0657}" srcOrd="4" destOrd="0" presId="urn:microsoft.com/office/officeart/2009/3/layout/StepUpProcess"/>
    <dgm:cxn modelId="{C8D5CCF8-BC87-43C1-A046-E32F512171E8}" type="presParOf" srcId="{69DF6965-352F-45AE-8104-110A579C0657}" destId="{12454DD7-A454-4273-9C7D-1A52BD82C445}" srcOrd="0" destOrd="0" presId="urn:microsoft.com/office/officeart/2009/3/layout/StepUpProcess"/>
    <dgm:cxn modelId="{64965FEC-5430-454D-A144-ABD7DFBD3E4E}" type="presParOf" srcId="{69DF6965-352F-45AE-8104-110A579C0657}" destId="{9414CBCF-D95D-4609-9AD5-E395FCFC0D88}" srcOrd="1" destOrd="0" presId="urn:microsoft.com/office/officeart/2009/3/layout/StepUpProcess"/>
    <dgm:cxn modelId="{12D32BB2-7E89-42F6-8A27-D788649A17CB}" type="presParOf" srcId="{69DF6965-352F-45AE-8104-110A579C0657}" destId="{AA906560-C69F-4AF2-A37F-E38A67FE656C}" srcOrd="2" destOrd="0" presId="urn:microsoft.com/office/officeart/2009/3/layout/StepUpProcess"/>
    <dgm:cxn modelId="{0C8C7D39-22D0-479F-BC2E-704B1C33ED22}" type="presParOf" srcId="{532ACDF5-AD19-4427-89CF-39B80EA5AC8E}" destId="{ACB3B902-5C80-4EC0-9CA4-E1F59A3C7711}" srcOrd="5" destOrd="0" presId="urn:microsoft.com/office/officeart/2009/3/layout/StepUpProcess"/>
    <dgm:cxn modelId="{E12B0B79-920A-4046-A088-6EDDFC21F066}" type="presParOf" srcId="{ACB3B902-5C80-4EC0-9CA4-E1F59A3C7711}" destId="{72AF815B-A5F3-4BB2-9CC7-5EAD116379C3}" srcOrd="0" destOrd="0" presId="urn:microsoft.com/office/officeart/2009/3/layout/StepUpProcess"/>
    <dgm:cxn modelId="{BFEFCA31-B7E9-40F7-B641-F48C22AF0C0D}" type="presParOf" srcId="{532ACDF5-AD19-4427-89CF-39B80EA5AC8E}" destId="{9B7F3E25-6047-4CE3-A6AF-649920051E98}" srcOrd="6" destOrd="0" presId="urn:microsoft.com/office/officeart/2009/3/layout/StepUpProcess"/>
    <dgm:cxn modelId="{606B07B3-339E-4C23-B184-D08183935A37}" type="presParOf" srcId="{9B7F3E25-6047-4CE3-A6AF-649920051E98}" destId="{E55FF67F-0C42-4015-8B5B-68B48025C879}" srcOrd="0" destOrd="0" presId="urn:microsoft.com/office/officeart/2009/3/layout/StepUpProcess"/>
    <dgm:cxn modelId="{950FD537-6B33-46E3-B3E1-D10EB7457E65}" type="presParOf" srcId="{9B7F3E25-6047-4CE3-A6AF-649920051E98}" destId="{6F47CD95-830F-4F05-BC81-B6645F5F4F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E7529-808E-4ECC-8566-592F5348E8B4}">
      <dsp:nvSpPr>
        <dsp:cNvPr id="0" name=""/>
        <dsp:cNvSpPr/>
      </dsp:nvSpPr>
      <dsp:spPr>
        <a:xfrm>
          <a:off x="0" y="4320176"/>
          <a:ext cx="7344816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9C11C-0246-4ACC-890F-6DD4C4CB0642}">
      <dsp:nvSpPr>
        <dsp:cNvPr id="0" name=""/>
        <dsp:cNvSpPr/>
      </dsp:nvSpPr>
      <dsp:spPr>
        <a:xfrm>
          <a:off x="0" y="3594437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2868699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142960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417221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691483"/>
          <a:ext cx="7344816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1909652" y="303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Atención con calidad y calidez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303"/>
        <a:ext cx="5435163" cy="691179"/>
      </dsp:txXfrm>
    </dsp:sp>
    <dsp:sp modelId="{6A4EC5C0-024D-49EA-AF3C-53C2019A711C}">
      <dsp:nvSpPr>
        <dsp:cNvPr id="0" name=""/>
        <dsp:cNvSpPr/>
      </dsp:nvSpPr>
      <dsp:spPr>
        <a:xfrm>
          <a:off x="593128" y="142832"/>
          <a:ext cx="723395" cy="40612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</a:t>
          </a:r>
          <a:endParaRPr lang="es-SV" sz="2800" b="1" kern="1200" dirty="0"/>
        </a:p>
      </dsp:txBody>
      <dsp:txXfrm>
        <a:off x="593128" y="142832"/>
        <a:ext cx="621864" cy="406123"/>
      </dsp:txXfrm>
    </dsp:sp>
    <dsp:sp modelId="{7FBED063-C0E7-4729-B3CB-2902941E1425}">
      <dsp:nvSpPr>
        <dsp:cNvPr id="0" name=""/>
        <dsp:cNvSpPr/>
      </dsp:nvSpPr>
      <dsp:spPr>
        <a:xfrm>
          <a:off x="1909652" y="726042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Protección de la economía familiar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726042"/>
        <a:ext cx="5435163" cy="691179"/>
      </dsp:txXfrm>
    </dsp:sp>
    <dsp:sp modelId="{858AD245-A4DF-4EFD-9DB2-8BC1CE232CE2}">
      <dsp:nvSpPr>
        <dsp:cNvPr id="0" name=""/>
        <dsp:cNvSpPr/>
      </dsp:nvSpPr>
      <dsp:spPr>
        <a:xfrm>
          <a:off x="593128" y="868570"/>
          <a:ext cx="723395" cy="40612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2</a:t>
          </a:r>
          <a:endParaRPr lang="es-SV" sz="2800" b="1" kern="1200" dirty="0"/>
        </a:p>
      </dsp:txBody>
      <dsp:txXfrm>
        <a:off x="593128" y="868570"/>
        <a:ext cx="621864" cy="406123"/>
      </dsp:txXfrm>
    </dsp:sp>
    <dsp:sp modelId="{F2194206-BE28-45A6-9A1D-47D22E67A158}">
      <dsp:nvSpPr>
        <dsp:cNvPr id="0" name=""/>
        <dsp:cNvSpPr/>
      </dsp:nvSpPr>
      <dsp:spPr>
        <a:xfrm>
          <a:off x="1909652" y="1451780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Ejercicio de la potestad sancionadora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1451780"/>
        <a:ext cx="5435163" cy="691179"/>
      </dsp:txXfrm>
    </dsp:sp>
    <dsp:sp modelId="{AB5AA925-CC9A-48B9-8493-17C609CF3716}">
      <dsp:nvSpPr>
        <dsp:cNvPr id="0" name=""/>
        <dsp:cNvSpPr/>
      </dsp:nvSpPr>
      <dsp:spPr>
        <a:xfrm>
          <a:off x="593128" y="1594309"/>
          <a:ext cx="723395" cy="406123"/>
        </a:xfrm>
        <a:prstGeom prst="homePlate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>
              <a:solidFill>
                <a:schemeClr val="bg1"/>
              </a:solidFill>
            </a:rPr>
            <a:t>3</a:t>
          </a:r>
          <a:endParaRPr lang="es-SV" sz="2800" b="1" kern="1200" dirty="0">
            <a:solidFill>
              <a:schemeClr val="bg1"/>
            </a:solidFill>
          </a:endParaRPr>
        </a:p>
      </dsp:txBody>
      <dsp:txXfrm>
        <a:off x="593128" y="1594309"/>
        <a:ext cx="621864" cy="406123"/>
      </dsp:txXfrm>
    </dsp:sp>
    <dsp:sp modelId="{400BCA1C-C215-4A47-B82F-5BE14BBAB2C4}">
      <dsp:nvSpPr>
        <dsp:cNvPr id="0" name=""/>
        <dsp:cNvSpPr/>
      </dsp:nvSpPr>
      <dsp:spPr>
        <a:xfrm>
          <a:off x="1909652" y="2177519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Fortaleciendo la vigilancia de mercados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09652" y="2177519"/>
        <a:ext cx="5435163" cy="691179"/>
      </dsp:txXfrm>
    </dsp:sp>
    <dsp:sp modelId="{781DE2AB-07E1-446D-8462-5C9A5D4DDD08}">
      <dsp:nvSpPr>
        <dsp:cNvPr id="0" name=""/>
        <dsp:cNvSpPr/>
      </dsp:nvSpPr>
      <dsp:spPr>
        <a:xfrm>
          <a:off x="593128" y="2320047"/>
          <a:ext cx="723395" cy="406123"/>
        </a:xfrm>
        <a:prstGeom prst="homePlate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4</a:t>
          </a:r>
          <a:endParaRPr lang="es-SV" sz="2800" b="1" kern="1200" dirty="0"/>
        </a:p>
      </dsp:txBody>
      <dsp:txXfrm>
        <a:off x="593128" y="2320047"/>
        <a:ext cx="621864" cy="406123"/>
      </dsp:txXfrm>
    </dsp:sp>
    <dsp:sp modelId="{0C7ACBA7-4558-496B-9FBC-1F3968ADC0DD}">
      <dsp:nvSpPr>
        <dsp:cNvPr id="0" name=""/>
        <dsp:cNvSpPr/>
      </dsp:nvSpPr>
      <dsp:spPr>
        <a:xfrm>
          <a:off x="1909652" y="2903258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2903258"/>
        <a:ext cx="5435163" cy="691179"/>
      </dsp:txXfrm>
    </dsp:sp>
    <dsp:sp modelId="{657B83DE-3359-4C01-90D5-7DC12512EF53}">
      <dsp:nvSpPr>
        <dsp:cNvPr id="0" name=""/>
        <dsp:cNvSpPr/>
      </dsp:nvSpPr>
      <dsp:spPr>
        <a:xfrm>
          <a:off x="593128" y="3045786"/>
          <a:ext cx="723395" cy="406123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5</a:t>
          </a:r>
          <a:endParaRPr lang="es-SV" sz="2800" b="1" kern="1200" dirty="0"/>
        </a:p>
      </dsp:txBody>
      <dsp:txXfrm>
        <a:off x="593128" y="3045786"/>
        <a:ext cx="621864" cy="406123"/>
      </dsp:txXfrm>
    </dsp:sp>
    <dsp:sp modelId="{7CD1F047-8642-49B5-889D-D3E41C93E755}">
      <dsp:nvSpPr>
        <dsp:cNvPr id="0" name=""/>
        <dsp:cNvSpPr/>
      </dsp:nvSpPr>
      <dsp:spPr>
        <a:xfrm>
          <a:off x="1909652" y="3628996"/>
          <a:ext cx="5435163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09652" y="3628996"/>
        <a:ext cx="5435163" cy="691179"/>
      </dsp:txXfrm>
    </dsp:sp>
    <dsp:sp modelId="{9D9D76B1-3746-4CB4-82C2-DACC72DC6BC3}">
      <dsp:nvSpPr>
        <dsp:cNvPr id="0" name=""/>
        <dsp:cNvSpPr/>
      </dsp:nvSpPr>
      <dsp:spPr>
        <a:xfrm>
          <a:off x="593128" y="3771524"/>
          <a:ext cx="723395" cy="406123"/>
        </a:xfrm>
        <a:prstGeom prst="homePlate">
          <a:avLst/>
        </a:prstGeom>
        <a:solidFill>
          <a:srgbClr val="440E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6</a:t>
          </a:r>
          <a:endParaRPr lang="es-SV" sz="2800" b="1" kern="1200" dirty="0"/>
        </a:p>
      </dsp:txBody>
      <dsp:txXfrm>
        <a:off x="593128" y="3771524"/>
        <a:ext cx="621864" cy="4061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8" y="0"/>
          <a:ext cx="7342112" cy="885572"/>
        </a:xfrm>
        <a:prstGeom prst="roundRect">
          <a:avLst/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Atenciones brindadas por tipo para la Oficina Regional de Oriente junio 2014 – mayo 2015*</a:t>
          </a:r>
          <a:endParaRPr lang="es-SV" sz="2400" kern="1200" dirty="0"/>
        </a:p>
      </dsp:txBody>
      <dsp:txXfrm>
        <a:off x="43268" y="43230"/>
        <a:ext cx="7255652" cy="7991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120540" y="110142"/>
          <a:ext cx="7280931" cy="885572"/>
        </a:xfrm>
        <a:prstGeom prst="roundRect">
          <a:avLst/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Atenciones brindadas por género para la Oficina Regional de Oriente junio 2014 – mayo 2015*</a:t>
          </a:r>
          <a:endParaRPr lang="es-SV" sz="2400" kern="1200" dirty="0"/>
        </a:p>
      </dsp:txBody>
      <dsp:txXfrm>
        <a:off x="163770" y="153372"/>
        <a:ext cx="7194471" cy="7991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215990" y="52475"/>
          <a:ext cx="7225120" cy="62854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sector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 – Mayo 2015*</a:t>
          </a:r>
          <a:endParaRPr lang="es-SV" sz="1600" kern="1200" dirty="0"/>
        </a:p>
      </dsp:txBody>
      <dsp:txXfrm>
        <a:off x="246673" y="83158"/>
        <a:ext cx="7163754" cy="5671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3209"/>
          <a:ext cx="7225120" cy="75816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Denuncias atendidas por sector: 10,384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2014– Mayo 2015*</a:t>
          </a:r>
          <a:endParaRPr lang="es-SV" sz="1600" kern="1200" dirty="0"/>
        </a:p>
      </dsp:txBody>
      <dsp:txXfrm>
        <a:off x="397047" y="80220"/>
        <a:ext cx="7151098" cy="68414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A9C5A-C6DD-4DB1-A55F-49FABC542944}">
      <dsp:nvSpPr>
        <dsp:cNvPr id="0" name=""/>
        <dsp:cNvSpPr/>
      </dsp:nvSpPr>
      <dsp:spPr>
        <a:xfrm>
          <a:off x="881574" y="583"/>
          <a:ext cx="2086570" cy="769531"/>
        </a:xfrm>
        <a:prstGeom prst="round2DiagRect">
          <a:avLst/>
        </a:prstGeom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Agua potable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4,983 (47.9%)</a:t>
          </a:r>
          <a:endParaRPr lang="es-SV" sz="1400" b="1" kern="1200" dirty="0"/>
        </a:p>
      </dsp:txBody>
      <dsp:txXfrm>
        <a:off x="919139" y="38148"/>
        <a:ext cx="2011440" cy="694401"/>
      </dsp:txXfrm>
    </dsp:sp>
    <dsp:sp modelId="{7602FF76-2E4E-4DE9-9B48-B1E400B6370D}">
      <dsp:nvSpPr>
        <dsp:cNvPr id="0" name=""/>
        <dsp:cNvSpPr/>
      </dsp:nvSpPr>
      <dsp:spPr>
        <a:xfrm>
          <a:off x="1758484" y="816700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943944"/>
        <a:ext cx="244538" cy="78262"/>
      </dsp:txXfrm>
    </dsp:sp>
    <dsp:sp modelId="{38174747-1E29-4B49-8149-C3609D74AC04}">
      <dsp:nvSpPr>
        <dsp:cNvPr id="0" name=""/>
        <dsp:cNvSpPr/>
      </dsp:nvSpPr>
      <dsp:spPr>
        <a:xfrm>
          <a:off x="881574" y="1196036"/>
          <a:ext cx="2086570" cy="714306"/>
        </a:xfrm>
        <a:prstGeom prst="round2DiagRect">
          <a:avLst/>
        </a:prstGeom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Telecomunicaciones 1,452 (14.0%)</a:t>
          </a:r>
          <a:endParaRPr lang="es-SV" sz="1400" b="1" kern="1200" dirty="0"/>
        </a:p>
      </dsp:txBody>
      <dsp:txXfrm>
        <a:off x="916444" y="1230906"/>
        <a:ext cx="2016830" cy="644566"/>
      </dsp:txXfrm>
    </dsp:sp>
    <dsp:sp modelId="{F5556038-C26A-4B85-88DA-3E90FD4B2E13}">
      <dsp:nvSpPr>
        <dsp:cNvPr id="0" name=""/>
        <dsp:cNvSpPr/>
      </dsp:nvSpPr>
      <dsp:spPr>
        <a:xfrm>
          <a:off x="1758484" y="1956928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2084172"/>
        <a:ext cx="244538" cy="78262"/>
      </dsp:txXfrm>
    </dsp:sp>
    <dsp:sp modelId="{7F8F3150-D90D-4B0F-9E09-E004C13EAEBD}">
      <dsp:nvSpPr>
        <dsp:cNvPr id="0" name=""/>
        <dsp:cNvSpPr/>
      </dsp:nvSpPr>
      <dsp:spPr>
        <a:xfrm>
          <a:off x="881574" y="2336264"/>
          <a:ext cx="2086570" cy="657934"/>
        </a:xfrm>
        <a:prstGeom prst="round2DiagRect">
          <a:avLst/>
        </a:prstGeom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Electrodomésticos 1,073  (10.4%)</a:t>
          </a:r>
          <a:endParaRPr lang="es-SV" sz="1400" b="1" kern="1200" dirty="0"/>
        </a:p>
      </dsp:txBody>
      <dsp:txXfrm>
        <a:off x="913692" y="2368382"/>
        <a:ext cx="2022334" cy="593698"/>
      </dsp:txXfrm>
    </dsp:sp>
    <dsp:sp modelId="{EDAF9AF2-6E2B-CA48-BC99-EB5243E9C2DF}">
      <dsp:nvSpPr>
        <dsp:cNvPr id="0" name=""/>
        <dsp:cNvSpPr/>
      </dsp:nvSpPr>
      <dsp:spPr>
        <a:xfrm>
          <a:off x="1758484" y="3040783"/>
          <a:ext cx="332750" cy="332750"/>
        </a:xfrm>
        <a:prstGeom prst="mathPlus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500" kern="1200"/>
        </a:p>
      </dsp:txBody>
      <dsp:txXfrm>
        <a:off x="1802590" y="3168027"/>
        <a:ext cx="244538" cy="78262"/>
      </dsp:txXfrm>
    </dsp:sp>
    <dsp:sp modelId="{1A9676F2-B096-A64F-9763-416EEF8E6C03}">
      <dsp:nvSpPr>
        <dsp:cNvPr id="0" name=""/>
        <dsp:cNvSpPr/>
      </dsp:nvSpPr>
      <dsp:spPr>
        <a:xfrm>
          <a:off x="881574" y="3420119"/>
          <a:ext cx="2086570" cy="611745"/>
        </a:xfrm>
        <a:prstGeom prst="round2DiagRect">
          <a:avLst/>
        </a:prstGeom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Servicios Financieros 1,048 (10.1%)</a:t>
          </a:r>
          <a:endParaRPr lang="es-SV" sz="1400" b="1" kern="1200" dirty="0"/>
        </a:p>
      </dsp:txBody>
      <dsp:txXfrm>
        <a:off x="911437" y="3449982"/>
        <a:ext cx="2026844" cy="552019"/>
      </dsp:txXfrm>
    </dsp:sp>
    <dsp:sp modelId="{7B55A7FB-9B61-421A-A152-4B8B669FC144}">
      <dsp:nvSpPr>
        <dsp:cNvPr id="0" name=""/>
        <dsp:cNvSpPr/>
      </dsp:nvSpPr>
      <dsp:spPr>
        <a:xfrm>
          <a:off x="3054201" y="1909514"/>
          <a:ext cx="182439" cy="2134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3054201" y="1952198"/>
        <a:ext cx="127707" cy="128051"/>
      </dsp:txXfrm>
    </dsp:sp>
    <dsp:sp modelId="{DAAE61F0-7BA2-46A7-A706-8797473B8285}">
      <dsp:nvSpPr>
        <dsp:cNvPr id="0" name=""/>
        <dsp:cNvSpPr/>
      </dsp:nvSpPr>
      <dsp:spPr>
        <a:xfrm>
          <a:off x="3312370" y="1584175"/>
          <a:ext cx="1134645" cy="864096"/>
        </a:xfrm>
        <a:prstGeom prst="round2DiagRect">
          <a:avLst/>
        </a:prstGeom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8,556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82.4%</a:t>
          </a:r>
          <a:endParaRPr lang="es-SV" sz="2000" kern="1200" dirty="0"/>
        </a:p>
      </dsp:txBody>
      <dsp:txXfrm>
        <a:off x="3354552" y="1626357"/>
        <a:ext cx="1050281" cy="77973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43033" y="311465"/>
          <a:ext cx="7225120" cy="786479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2. Protección de la economía familiar permitió recuperar  US</a:t>
          </a:r>
          <a:r>
            <a:rPr lang="es-SV" sz="2400" b="1" kern="1200" dirty="0" smtClean="0"/>
            <a:t>$2,722,657.88</a:t>
          </a:r>
          <a:r>
            <a:rPr lang="es-SV" sz="2400" kern="1200" dirty="0" smtClean="0"/>
            <a:t> para consumidores(as)</a:t>
          </a:r>
        </a:p>
      </dsp:txBody>
      <dsp:txXfrm>
        <a:off x="381426" y="349858"/>
        <a:ext cx="7148334" cy="7096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75037-7DFC-49C8-9456-79BFD02C56F0}">
      <dsp:nvSpPr>
        <dsp:cNvPr id="0" name=""/>
        <dsp:cNvSpPr/>
      </dsp:nvSpPr>
      <dsp:spPr>
        <a:xfrm>
          <a:off x="1640594" y="0"/>
          <a:ext cx="2379444" cy="17435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7EE43-94B5-467B-BAE4-6679A66AAF7F}">
      <dsp:nvSpPr>
        <dsp:cNvPr id="0" name=""/>
        <dsp:cNvSpPr/>
      </dsp:nvSpPr>
      <dsp:spPr>
        <a:xfrm>
          <a:off x="2394581" y="515835"/>
          <a:ext cx="972937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Electrodo-mésticos 23.1%</a:t>
          </a:r>
          <a:endParaRPr lang="es-SV" sz="1600" kern="1200" dirty="0"/>
        </a:p>
      </dsp:txBody>
      <dsp:txXfrm>
        <a:off x="2394581" y="515835"/>
        <a:ext cx="972937" cy="486251"/>
      </dsp:txXfrm>
    </dsp:sp>
    <dsp:sp modelId="{CC7A311B-E29E-48A8-A213-BD7AF3F44CE8}">
      <dsp:nvSpPr>
        <dsp:cNvPr id="0" name=""/>
        <dsp:cNvSpPr/>
      </dsp:nvSpPr>
      <dsp:spPr>
        <a:xfrm>
          <a:off x="1156251" y="1001767"/>
          <a:ext cx="2379444" cy="17435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4276C4-DB48-4D80-893A-78A9132DF546}">
      <dsp:nvSpPr>
        <dsp:cNvPr id="0" name=""/>
        <dsp:cNvSpPr/>
      </dsp:nvSpPr>
      <dsp:spPr>
        <a:xfrm>
          <a:off x="1713386" y="1530415"/>
          <a:ext cx="972937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Agua potable 22.2%</a:t>
          </a:r>
          <a:endParaRPr lang="es-SV" sz="1600" kern="1200" dirty="0"/>
        </a:p>
      </dsp:txBody>
      <dsp:txXfrm>
        <a:off x="1713386" y="1530415"/>
        <a:ext cx="972937" cy="486251"/>
      </dsp:txXfrm>
    </dsp:sp>
    <dsp:sp modelId="{93708544-C985-403E-9F74-6CA5D2C46B60}">
      <dsp:nvSpPr>
        <dsp:cNvPr id="0" name=""/>
        <dsp:cNvSpPr/>
      </dsp:nvSpPr>
      <dsp:spPr>
        <a:xfrm>
          <a:off x="1640594" y="2008037"/>
          <a:ext cx="2379444" cy="174352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CC00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D2D09D-28E3-4154-B37C-7564FDD283CD}">
      <dsp:nvSpPr>
        <dsp:cNvPr id="0" name=""/>
        <dsp:cNvSpPr/>
      </dsp:nvSpPr>
      <dsp:spPr>
        <a:xfrm>
          <a:off x="2229896" y="2539516"/>
          <a:ext cx="1313085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Servicios financieros 14.3%</a:t>
          </a:r>
          <a:endParaRPr lang="es-SV" sz="1600" kern="1200" dirty="0"/>
        </a:p>
      </dsp:txBody>
      <dsp:txXfrm>
        <a:off x="2229896" y="2539516"/>
        <a:ext cx="1313085" cy="486251"/>
      </dsp:txXfrm>
    </dsp:sp>
    <dsp:sp modelId="{17CD5E81-484F-40EB-B705-79724EDB1C73}">
      <dsp:nvSpPr>
        <dsp:cNvPr id="0" name=""/>
        <dsp:cNvSpPr/>
      </dsp:nvSpPr>
      <dsp:spPr>
        <a:xfrm>
          <a:off x="1156251" y="3011493"/>
          <a:ext cx="2379444" cy="17435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A7E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B815CD-9227-4EAF-BB41-5DA215A346CB}">
      <dsp:nvSpPr>
        <dsp:cNvPr id="0" name=""/>
        <dsp:cNvSpPr/>
      </dsp:nvSpPr>
      <dsp:spPr>
        <a:xfrm>
          <a:off x="1642070" y="3642944"/>
          <a:ext cx="1403228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Telecomuni-caciones 10%</a:t>
          </a:r>
          <a:endParaRPr lang="es-SV" sz="1600" kern="1200" dirty="0"/>
        </a:p>
      </dsp:txBody>
      <dsp:txXfrm>
        <a:off x="1642070" y="3642944"/>
        <a:ext cx="1403228" cy="486251"/>
      </dsp:txXfrm>
    </dsp:sp>
    <dsp:sp modelId="{9A2E7940-47B5-434C-BCBB-DEA639239000}">
      <dsp:nvSpPr>
        <dsp:cNvPr id="0" name=""/>
        <dsp:cNvSpPr/>
      </dsp:nvSpPr>
      <dsp:spPr>
        <a:xfrm>
          <a:off x="1809340" y="4129196"/>
          <a:ext cx="2044242" cy="149871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7E05D0-3FF8-48D9-94F6-0B43A7C61973}">
      <dsp:nvSpPr>
        <dsp:cNvPr id="0" name=""/>
        <dsp:cNvSpPr/>
      </dsp:nvSpPr>
      <dsp:spPr>
        <a:xfrm>
          <a:off x="2229891" y="4646963"/>
          <a:ext cx="1200195" cy="48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Comercio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9.8%</a:t>
          </a:r>
          <a:endParaRPr lang="es-SV" sz="1600" kern="1200" dirty="0"/>
        </a:p>
      </dsp:txBody>
      <dsp:txXfrm>
        <a:off x="2229891" y="4646963"/>
        <a:ext cx="1200195" cy="48625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93808"/>
          <a:ext cx="6912768" cy="924550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45133" y="338941"/>
        <a:ext cx="6822502" cy="8342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288052" y="277668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3. Ejercicio de la potestad sancionadora</a:t>
          </a:r>
        </a:p>
      </dsp:txBody>
      <dsp:txXfrm>
        <a:off x="316679" y="306295"/>
        <a:ext cx="7167866" cy="52917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116634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3. Ejercicio de la potestad sancionadora</a:t>
          </a:r>
        </a:p>
      </dsp:txBody>
      <dsp:txXfrm>
        <a:off x="388663" y="145261"/>
        <a:ext cx="7167866" cy="52917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349684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78311"/>
        <a:ext cx="7167866" cy="5291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F5DFA-AF7C-47C5-B779-40828ECD46AF}">
      <dsp:nvSpPr>
        <dsp:cNvPr id="0" name=""/>
        <dsp:cNvSpPr/>
      </dsp:nvSpPr>
      <dsp:spPr>
        <a:xfrm>
          <a:off x="0" y="0"/>
          <a:ext cx="3384376" cy="953165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700" kern="1200" dirty="0" smtClean="0"/>
            <a:t>   Tiendas de conveniencia 30.07</a:t>
          </a:r>
          <a:r>
            <a:rPr lang="es-SV" sz="1800" kern="1200" dirty="0" smtClean="0"/>
            <a:t>%</a:t>
          </a:r>
          <a:endParaRPr lang="es-SV" sz="1800" kern="1200" dirty="0"/>
        </a:p>
      </dsp:txBody>
      <dsp:txXfrm>
        <a:off x="772191" y="0"/>
        <a:ext cx="2612184" cy="953165"/>
      </dsp:txXfrm>
    </dsp:sp>
    <dsp:sp modelId="{5D96FC5F-B519-497C-84CB-AB1A0A4E57E0}">
      <dsp:nvSpPr>
        <dsp:cNvPr id="0" name=""/>
        <dsp:cNvSpPr/>
      </dsp:nvSpPr>
      <dsp:spPr>
        <a:xfrm>
          <a:off x="0" y="151248"/>
          <a:ext cx="795544" cy="76253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B06740-C8E2-4A67-A45C-5E975E1D60A3}">
      <dsp:nvSpPr>
        <dsp:cNvPr id="0" name=""/>
        <dsp:cNvSpPr/>
      </dsp:nvSpPr>
      <dsp:spPr>
        <a:xfrm>
          <a:off x="0" y="1048482"/>
          <a:ext cx="3384376" cy="953165"/>
        </a:xfrm>
        <a:prstGeom prst="roundRect">
          <a:avLst>
            <a:gd name="adj" fmla="val 10000"/>
          </a:avLst>
        </a:prstGeom>
        <a:solidFill>
          <a:srgbClr val="00CC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Farmacias y hospitales privados  23.78% </a:t>
          </a:r>
          <a:endParaRPr lang="es-SV" sz="1600" kern="1200" dirty="0"/>
        </a:p>
      </dsp:txBody>
      <dsp:txXfrm>
        <a:off x="772191" y="1048482"/>
        <a:ext cx="2612184" cy="953165"/>
      </dsp:txXfrm>
    </dsp:sp>
    <dsp:sp modelId="{DB22414C-2D2B-44B0-8E24-2C202EEA9D68}">
      <dsp:nvSpPr>
        <dsp:cNvPr id="0" name=""/>
        <dsp:cNvSpPr/>
      </dsp:nvSpPr>
      <dsp:spPr>
        <a:xfrm>
          <a:off x="24298" y="0"/>
          <a:ext cx="795544" cy="9066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1B5A68-970E-784A-A8C2-826FB9E15DBD}">
      <dsp:nvSpPr>
        <dsp:cNvPr id="0" name=""/>
        <dsp:cNvSpPr/>
      </dsp:nvSpPr>
      <dsp:spPr>
        <a:xfrm>
          <a:off x="0" y="2096965"/>
          <a:ext cx="3384376" cy="953165"/>
        </a:xfrm>
        <a:prstGeom prst="roundRect">
          <a:avLst>
            <a:gd name="adj" fmla="val 10000"/>
          </a:avLst>
        </a:prstGeom>
        <a:solidFill>
          <a:srgbClr val="3333CC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kern="1200" dirty="0" smtClean="0"/>
            <a:t>Restaurantes 12%</a:t>
          </a:r>
          <a:endParaRPr lang="es-SV" sz="1500" kern="1200" dirty="0"/>
        </a:p>
      </dsp:txBody>
      <dsp:txXfrm>
        <a:off x="772191" y="2096965"/>
        <a:ext cx="2612184" cy="953165"/>
      </dsp:txXfrm>
    </dsp:sp>
    <dsp:sp modelId="{1F2673D9-F222-4D44-9BFE-06AD62D9EABB}">
      <dsp:nvSpPr>
        <dsp:cNvPr id="0" name=""/>
        <dsp:cNvSpPr/>
      </dsp:nvSpPr>
      <dsp:spPr>
        <a:xfrm>
          <a:off x="95316" y="2192281"/>
          <a:ext cx="676875" cy="76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D352B-150F-4745-B6A8-89F8B5592503}">
      <dsp:nvSpPr>
        <dsp:cNvPr id="0" name=""/>
        <dsp:cNvSpPr/>
      </dsp:nvSpPr>
      <dsp:spPr>
        <a:xfrm>
          <a:off x="1531483" y="1653195"/>
          <a:ext cx="2160830" cy="2190281"/>
        </a:xfrm>
        <a:prstGeom prst="ellipse">
          <a:avLst/>
        </a:prstGeom>
        <a:solidFill>
          <a:srgbClr val="0033CC">
            <a:alpha val="50000"/>
          </a:srgbClr>
        </a:solidFill>
        <a:ln>
          <a:noFill/>
        </a:ln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500" b="1" kern="1200" dirty="0" smtClean="0">
              <a:solidFill>
                <a:schemeClr val="bg1"/>
              </a:solidFill>
            </a:rPr>
            <a:t>Tres principales hallazgos</a:t>
          </a:r>
          <a:endParaRPr lang="es-SV" sz="2500" b="1" kern="1200" dirty="0">
            <a:solidFill>
              <a:schemeClr val="bg1"/>
            </a:solidFill>
          </a:endParaRPr>
        </a:p>
      </dsp:txBody>
      <dsp:txXfrm>
        <a:off x="1847929" y="1973954"/>
        <a:ext cx="1527938" cy="1548763"/>
      </dsp:txXfrm>
    </dsp:sp>
    <dsp:sp modelId="{001C26F2-DA84-4196-BCE0-F0E2F6EF90FA}">
      <dsp:nvSpPr>
        <dsp:cNvPr id="0" name=""/>
        <dsp:cNvSpPr/>
      </dsp:nvSpPr>
      <dsp:spPr>
        <a:xfrm>
          <a:off x="1603468" y="-98395"/>
          <a:ext cx="2002776" cy="2072132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>
          <a:noFill/>
        </a:ln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1ro. Productos con fecha de vencimiento expiradas,       Art. 14</a:t>
          </a:r>
          <a:endParaRPr lang="es-SV" sz="1600" kern="1200" dirty="0"/>
        </a:p>
      </dsp:txBody>
      <dsp:txXfrm>
        <a:off x="1896768" y="205062"/>
        <a:ext cx="1416176" cy="1465218"/>
      </dsp:txXfrm>
    </dsp:sp>
    <dsp:sp modelId="{128906C8-EBEF-4B79-A226-2AB13E1A7F93}">
      <dsp:nvSpPr>
        <dsp:cNvPr id="0" name=""/>
        <dsp:cNvSpPr/>
      </dsp:nvSpPr>
      <dsp:spPr>
        <a:xfrm>
          <a:off x="3222333" y="2664059"/>
          <a:ext cx="1909544" cy="1894517"/>
        </a:xfrm>
        <a:prstGeom prst="ellipse">
          <a:avLst/>
        </a:prstGeom>
        <a:solidFill>
          <a:srgbClr val="CCFFCC">
            <a:alpha val="50000"/>
          </a:srgbClr>
        </a:solidFill>
        <a:ln>
          <a:noFill/>
        </a:ln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3er. Productos sin fecha de vencimiento en el etiquetado, Art, 28</a:t>
          </a:r>
          <a:endParaRPr lang="es-SV" sz="1600" kern="1200" dirty="0"/>
        </a:p>
      </dsp:txBody>
      <dsp:txXfrm>
        <a:off x="3501979" y="2941505"/>
        <a:ext cx="1350252" cy="1339625"/>
      </dsp:txXfrm>
    </dsp:sp>
    <dsp:sp modelId="{6FD75578-3613-41B1-A364-5CBFCB23F17A}">
      <dsp:nvSpPr>
        <dsp:cNvPr id="0" name=""/>
        <dsp:cNvSpPr/>
      </dsp:nvSpPr>
      <dsp:spPr>
        <a:xfrm>
          <a:off x="19295" y="2709833"/>
          <a:ext cx="2102364" cy="1802970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2do. Productos sin precio a la vista, Art. 27</a:t>
          </a:r>
          <a:endParaRPr lang="es-SV" sz="1600" kern="1200" dirty="0"/>
        </a:p>
      </dsp:txBody>
      <dsp:txXfrm>
        <a:off x="327179" y="2973872"/>
        <a:ext cx="1486596" cy="127489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288030"/>
          <a:ext cx="7224464" cy="936107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45697" y="333727"/>
        <a:ext cx="7133070" cy="84471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4.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273091"/>
          <a:ext cx="7225120" cy="58642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4 Fortaleciendo la vigilancia de mercados</a:t>
          </a:r>
          <a:endParaRPr lang="es-SV" sz="2800" kern="1200" dirty="0" smtClean="0"/>
        </a:p>
      </dsp:txBody>
      <dsp:txXfrm>
        <a:off x="388663" y="301718"/>
        <a:ext cx="7167866" cy="52917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8041" y="95200"/>
          <a:ext cx="7386904" cy="747506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6. Acercamiento de los servicios con calidad y calidez</a:t>
          </a:r>
        </a:p>
      </dsp:txBody>
      <dsp:txXfrm>
        <a:off x="374531" y="131690"/>
        <a:ext cx="7313924" cy="67452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1665" y="197079"/>
          <a:ext cx="7221862" cy="820323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401710" y="237124"/>
        <a:ext cx="7141772" cy="74023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1665" y="202904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401141" y="242380"/>
        <a:ext cx="7142910" cy="72972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1174F-A3CF-43C5-9043-FE6CD376BA3A}">
      <dsp:nvSpPr>
        <dsp:cNvPr id="0" name=""/>
        <dsp:cNvSpPr/>
      </dsp:nvSpPr>
      <dsp:spPr>
        <a:xfrm>
          <a:off x="1113869" y="1931248"/>
          <a:ext cx="311665" cy="65566"/>
        </a:xfrm>
        <a:custGeom>
          <a:avLst/>
          <a:gdLst/>
          <a:ahLst/>
          <a:cxnLst/>
          <a:rect l="0" t="0" r="0" b="0"/>
          <a:pathLst>
            <a:path>
              <a:moveTo>
                <a:pt x="0" y="32783"/>
              </a:moveTo>
              <a:lnTo>
                <a:pt x="311665" y="327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0475152" lon="20329625" rev="425763"/>
          </a:camera>
          <a:lightRig rig="threeP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4D1C6-F6F2-4FC2-9A7F-C5E16DF00D2D}">
      <dsp:nvSpPr>
        <dsp:cNvPr id="0" name=""/>
        <dsp:cNvSpPr/>
      </dsp:nvSpPr>
      <dsp:spPr>
        <a:xfrm>
          <a:off x="-99720" y="1250155"/>
          <a:ext cx="1427752" cy="1427752"/>
        </a:xfrm>
        <a:prstGeom prst="ellipse">
          <a:avLst/>
        </a:prstGeom>
        <a:solidFill>
          <a:schemeClr val="lt1"/>
        </a:solidFill>
        <a:ln w="762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11C57540-3C13-4F4D-9FA3-5AD2CD595F5D}">
      <dsp:nvSpPr>
        <dsp:cNvPr id="0" name=""/>
        <dsp:cNvSpPr/>
      </dsp:nvSpPr>
      <dsp:spPr>
        <a:xfrm>
          <a:off x="1425534" y="1526998"/>
          <a:ext cx="1178804" cy="874067"/>
        </a:xfrm>
        <a:prstGeom prst="ellipse">
          <a:avLst/>
        </a:prstGeom>
        <a:solidFill>
          <a:srgbClr val="00B0F0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20475152" lon="20329625" rev="425763"/>
          </a:camera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i="0" kern="1200" dirty="0" smtClean="0">
              <a:solidFill>
                <a:schemeClr val="tx1"/>
              </a:solidFill>
              <a:latin typeface="+mn-lt"/>
            </a:rPr>
            <a:t>1,012 AFECTADOS</a:t>
          </a:r>
          <a:endParaRPr lang="es-SV" sz="1200" b="1" i="0" kern="1200" dirty="0">
            <a:solidFill>
              <a:schemeClr val="tx1"/>
            </a:solidFill>
            <a:latin typeface="+mn-lt"/>
          </a:endParaRPr>
        </a:p>
      </dsp:txBody>
      <dsp:txXfrm>
        <a:off x="1598166" y="1655002"/>
        <a:ext cx="833540" cy="61805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3B534-934C-40A2-A8E0-F013CC3778C4}">
      <dsp:nvSpPr>
        <dsp:cNvPr id="0" name=""/>
        <dsp:cNvSpPr/>
      </dsp:nvSpPr>
      <dsp:spPr>
        <a:xfrm>
          <a:off x="1134772" y="1731412"/>
          <a:ext cx="298851" cy="65566"/>
        </a:xfrm>
        <a:custGeom>
          <a:avLst/>
          <a:gdLst/>
          <a:ahLst/>
          <a:cxnLst/>
          <a:rect l="0" t="0" r="0" b="0"/>
          <a:pathLst>
            <a:path>
              <a:moveTo>
                <a:pt x="0" y="32783"/>
              </a:moveTo>
              <a:lnTo>
                <a:pt x="298851" y="327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0475152" lon="20329625" rev="425763"/>
          </a:camera>
          <a:lightRig rig="threeP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4D1C6-F6F2-4FC2-9A7F-C5E16DF00D2D}">
      <dsp:nvSpPr>
        <dsp:cNvPr id="0" name=""/>
        <dsp:cNvSpPr/>
      </dsp:nvSpPr>
      <dsp:spPr>
        <a:xfrm>
          <a:off x="-91455" y="1042885"/>
          <a:ext cx="1442621" cy="1442621"/>
        </a:xfrm>
        <a:prstGeom prst="ellipse">
          <a:avLst/>
        </a:prstGeom>
        <a:solidFill>
          <a:schemeClr val="lt1"/>
        </a:solidFill>
        <a:ln w="762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C27A24D5-F9C7-4E84-8F41-5BAA2E0AFFD1}">
      <dsp:nvSpPr>
        <dsp:cNvPr id="0" name=""/>
        <dsp:cNvSpPr/>
      </dsp:nvSpPr>
      <dsp:spPr>
        <a:xfrm>
          <a:off x="1433624" y="1322611"/>
          <a:ext cx="1159798" cy="883169"/>
        </a:xfrm>
        <a:prstGeom prst="ellipse">
          <a:avLst/>
        </a:prstGeom>
        <a:solidFill>
          <a:srgbClr val="00CC00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20475152" lon="20329625" rev="425763"/>
          </a:camera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 smtClean="0">
              <a:solidFill>
                <a:schemeClr val="tx1"/>
              </a:solidFill>
            </a:rPr>
            <a:t>60 AFECTADOS</a:t>
          </a:r>
          <a:endParaRPr lang="es-SV" sz="1200" b="1" kern="1200" dirty="0">
            <a:solidFill>
              <a:schemeClr val="tx1"/>
            </a:solidFill>
          </a:endParaRPr>
        </a:p>
      </dsp:txBody>
      <dsp:txXfrm>
        <a:off x="1603472" y="1451948"/>
        <a:ext cx="820102" cy="62449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3B534-934C-40A2-A8E0-F013CC3778C4}">
      <dsp:nvSpPr>
        <dsp:cNvPr id="0" name=""/>
        <dsp:cNvSpPr/>
      </dsp:nvSpPr>
      <dsp:spPr>
        <a:xfrm rot="128273">
          <a:off x="1212185" y="1532465"/>
          <a:ext cx="304097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304097" y="329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0475152" lon="20329625" rev="425763"/>
          </a:camera>
          <a:lightRig rig="threeP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4D1C6-F6F2-4FC2-9A7F-C5E16DF00D2D}">
      <dsp:nvSpPr>
        <dsp:cNvPr id="0" name=""/>
        <dsp:cNvSpPr/>
      </dsp:nvSpPr>
      <dsp:spPr>
        <a:xfrm>
          <a:off x="-98097" y="768749"/>
          <a:ext cx="1541634" cy="1541634"/>
        </a:xfrm>
        <a:prstGeom prst="ellipse">
          <a:avLst/>
        </a:prstGeom>
        <a:solidFill>
          <a:schemeClr val="lt1"/>
        </a:solidFill>
        <a:ln w="76200" cap="flat" cmpd="sng" algn="ctr">
          <a:solidFill>
            <a:srgbClr val="66FF3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C27A24D5-F9C7-4E84-8F41-5BAA2E0AFFD1}">
      <dsp:nvSpPr>
        <dsp:cNvPr id="0" name=""/>
        <dsp:cNvSpPr/>
      </dsp:nvSpPr>
      <dsp:spPr>
        <a:xfrm>
          <a:off x="1515434" y="1122266"/>
          <a:ext cx="1239400" cy="943785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20475152" lon="20329625" rev="425763"/>
          </a:camera>
          <a:lightRig rig="threeP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200" b="1" kern="1200" dirty="0" smtClean="0">
              <a:solidFill>
                <a:schemeClr val="tx1"/>
              </a:solidFill>
            </a:rPr>
            <a:t>15 AFECTADOS</a:t>
          </a:r>
          <a:endParaRPr lang="es-SV" sz="1200" b="1" kern="1200" dirty="0">
            <a:solidFill>
              <a:schemeClr val="tx1"/>
            </a:solidFill>
          </a:endParaRPr>
        </a:p>
      </dsp:txBody>
      <dsp:txXfrm>
        <a:off x="1696940" y="1260480"/>
        <a:ext cx="876388" cy="66735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1665" y="202904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401141" y="242380"/>
        <a:ext cx="7142910" cy="729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9C11C-0246-4ACC-890F-6DD4C4CB0642}">
      <dsp:nvSpPr>
        <dsp:cNvPr id="0" name=""/>
        <dsp:cNvSpPr/>
      </dsp:nvSpPr>
      <dsp:spPr>
        <a:xfrm>
          <a:off x="0" y="4317451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3446269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575088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703906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832725"/>
          <a:ext cx="7786274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2024431" y="3028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028"/>
        <a:ext cx="5761842" cy="829696"/>
      </dsp:txXfrm>
    </dsp:sp>
    <dsp:sp modelId="{6A4EC5C0-024D-49EA-AF3C-53C2019A711C}">
      <dsp:nvSpPr>
        <dsp:cNvPr id="0" name=""/>
        <dsp:cNvSpPr/>
      </dsp:nvSpPr>
      <dsp:spPr>
        <a:xfrm>
          <a:off x="628778" y="174120"/>
          <a:ext cx="766874" cy="48751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7</a:t>
          </a:r>
          <a:endParaRPr lang="es-SV" sz="2800" b="1" kern="1200" dirty="0"/>
        </a:p>
      </dsp:txBody>
      <dsp:txXfrm>
        <a:off x="628778" y="174120"/>
        <a:ext cx="644996" cy="487513"/>
      </dsp:txXfrm>
    </dsp:sp>
    <dsp:sp modelId="{7FBED063-C0E7-4729-B3CB-2902941E1425}">
      <dsp:nvSpPr>
        <dsp:cNvPr id="0" name=""/>
        <dsp:cNvSpPr/>
      </dsp:nvSpPr>
      <dsp:spPr>
        <a:xfrm>
          <a:off x="2024431" y="874210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874210"/>
        <a:ext cx="5761842" cy="829696"/>
      </dsp:txXfrm>
    </dsp:sp>
    <dsp:sp modelId="{858AD245-A4DF-4EFD-9DB2-8BC1CE232CE2}">
      <dsp:nvSpPr>
        <dsp:cNvPr id="0" name=""/>
        <dsp:cNvSpPr/>
      </dsp:nvSpPr>
      <dsp:spPr>
        <a:xfrm>
          <a:off x="628778" y="1045301"/>
          <a:ext cx="766874" cy="487513"/>
        </a:xfrm>
        <a:prstGeom prst="homePlate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8</a:t>
          </a:r>
          <a:endParaRPr lang="es-SV" sz="2800" b="1" kern="1200" dirty="0"/>
        </a:p>
      </dsp:txBody>
      <dsp:txXfrm>
        <a:off x="628778" y="1045301"/>
        <a:ext cx="644996" cy="487513"/>
      </dsp:txXfrm>
    </dsp:sp>
    <dsp:sp modelId="{F2194206-BE28-45A6-9A1D-47D22E67A158}">
      <dsp:nvSpPr>
        <dsp:cNvPr id="0" name=""/>
        <dsp:cNvSpPr/>
      </dsp:nvSpPr>
      <dsp:spPr>
        <a:xfrm>
          <a:off x="2024431" y="1745391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1745391"/>
        <a:ext cx="5761842" cy="829696"/>
      </dsp:txXfrm>
    </dsp:sp>
    <dsp:sp modelId="{AB5AA925-CC9A-48B9-8493-17C609CF3716}">
      <dsp:nvSpPr>
        <dsp:cNvPr id="0" name=""/>
        <dsp:cNvSpPr/>
      </dsp:nvSpPr>
      <dsp:spPr>
        <a:xfrm>
          <a:off x="628778" y="1916483"/>
          <a:ext cx="766874" cy="487513"/>
        </a:xfrm>
        <a:prstGeom prst="homePlate">
          <a:avLst/>
        </a:prstGeom>
        <a:solidFill>
          <a:srgbClr val="FF0000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9</a:t>
          </a:r>
          <a:endParaRPr lang="es-SV" sz="2800" b="1" kern="1200" dirty="0"/>
        </a:p>
      </dsp:txBody>
      <dsp:txXfrm>
        <a:off x="628778" y="1916483"/>
        <a:ext cx="644996" cy="487513"/>
      </dsp:txXfrm>
    </dsp:sp>
    <dsp:sp modelId="{400BCA1C-C215-4A47-B82F-5BE14BBAB2C4}">
      <dsp:nvSpPr>
        <dsp:cNvPr id="0" name=""/>
        <dsp:cNvSpPr/>
      </dsp:nvSpPr>
      <dsp:spPr>
        <a:xfrm>
          <a:off x="2024431" y="2616573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2616573"/>
        <a:ext cx="5761842" cy="829696"/>
      </dsp:txXfrm>
    </dsp:sp>
    <dsp:sp modelId="{781DE2AB-07E1-446D-8462-5C9A5D4DDD08}">
      <dsp:nvSpPr>
        <dsp:cNvPr id="0" name=""/>
        <dsp:cNvSpPr/>
      </dsp:nvSpPr>
      <dsp:spPr>
        <a:xfrm>
          <a:off x="628778" y="2787664"/>
          <a:ext cx="766874" cy="48751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10</a:t>
          </a:r>
          <a:endParaRPr lang="es-SV" sz="2800" b="1" kern="1200" dirty="0"/>
        </a:p>
      </dsp:txBody>
      <dsp:txXfrm>
        <a:off x="628778" y="2787664"/>
        <a:ext cx="644996" cy="487513"/>
      </dsp:txXfrm>
    </dsp:sp>
    <dsp:sp modelId="{0C7ACBA7-4558-496B-9FBC-1F3968ADC0DD}">
      <dsp:nvSpPr>
        <dsp:cNvPr id="0" name=""/>
        <dsp:cNvSpPr/>
      </dsp:nvSpPr>
      <dsp:spPr>
        <a:xfrm>
          <a:off x="2024431" y="3487754"/>
          <a:ext cx="5761842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Ejecución presupuestaria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2024431" y="3487754"/>
        <a:ext cx="5761842" cy="829696"/>
      </dsp:txXfrm>
    </dsp:sp>
    <dsp:sp modelId="{657B83DE-3359-4C01-90D5-7DC12512EF53}">
      <dsp:nvSpPr>
        <dsp:cNvPr id="0" name=""/>
        <dsp:cNvSpPr/>
      </dsp:nvSpPr>
      <dsp:spPr>
        <a:xfrm>
          <a:off x="628778" y="3658846"/>
          <a:ext cx="766874" cy="487513"/>
        </a:xfrm>
        <a:prstGeom prst="homePlat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11</a:t>
          </a:r>
          <a:endParaRPr lang="es-SV" sz="2800" b="1" kern="1200" dirty="0"/>
        </a:p>
      </dsp:txBody>
      <dsp:txXfrm>
        <a:off x="628778" y="3658846"/>
        <a:ext cx="644996" cy="4875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1235" y="352316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370711" y="391792"/>
        <a:ext cx="7142910" cy="72972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6D2E5-5071-411F-8D1F-7C5DE6A2861A}">
      <dsp:nvSpPr>
        <dsp:cNvPr id="0" name=""/>
        <dsp:cNvSpPr/>
      </dsp:nvSpPr>
      <dsp:spPr>
        <a:xfrm>
          <a:off x="1444129" y="147768"/>
          <a:ext cx="1747441" cy="87372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900" kern="1200"/>
        </a:p>
      </dsp:txBody>
      <dsp:txXfrm>
        <a:off x="1469719" y="173358"/>
        <a:ext cx="1696261" cy="822540"/>
      </dsp:txXfrm>
    </dsp:sp>
    <dsp:sp modelId="{0A90372B-27D4-4A2D-9921-98207EBF01FA}">
      <dsp:nvSpPr>
        <dsp:cNvPr id="0" name=""/>
        <dsp:cNvSpPr/>
      </dsp:nvSpPr>
      <dsp:spPr>
        <a:xfrm rot="3600000">
          <a:off x="2583664" y="1682159"/>
          <a:ext cx="912245" cy="3058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0800000" sx="104000" sy="104000" algn="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300" kern="1200"/>
        </a:p>
      </dsp:txBody>
      <dsp:txXfrm>
        <a:off x="2675405" y="1743319"/>
        <a:ext cx="728763" cy="183482"/>
      </dsp:txXfrm>
    </dsp:sp>
    <dsp:sp modelId="{F52E4894-6ED3-46E8-AEBA-BE1313CED3DB}">
      <dsp:nvSpPr>
        <dsp:cNvPr id="0" name=""/>
        <dsp:cNvSpPr/>
      </dsp:nvSpPr>
      <dsp:spPr>
        <a:xfrm>
          <a:off x="2888003" y="2648631"/>
          <a:ext cx="1747441" cy="873720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NEYLA S.A de C.V.</a:t>
          </a:r>
          <a:endParaRPr lang="es-SV" sz="1900" kern="1200" dirty="0"/>
        </a:p>
      </dsp:txBody>
      <dsp:txXfrm>
        <a:off x="2913593" y="2674221"/>
        <a:ext cx="1696261" cy="822540"/>
      </dsp:txXfrm>
    </dsp:sp>
    <dsp:sp modelId="{CA70350F-F910-4F1A-A622-BB55955DAC5C}">
      <dsp:nvSpPr>
        <dsp:cNvPr id="0" name=""/>
        <dsp:cNvSpPr/>
      </dsp:nvSpPr>
      <dsp:spPr>
        <a:xfrm rot="10800000">
          <a:off x="1861727" y="2932591"/>
          <a:ext cx="912245" cy="3058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50800" dist="38100" dir="5400000" sx="102000" sy="102000" algn="t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300" kern="1200"/>
        </a:p>
      </dsp:txBody>
      <dsp:txXfrm rot="10800000">
        <a:off x="1953468" y="2993751"/>
        <a:ext cx="728763" cy="183482"/>
      </dsp:txXfrm>
    </dsp:sp>
    <dsp:sp modelId="{5487E5E5-7047-4B55-8E41-AF8E713D8126}">
      <dsp:nvSpPr>
        <dsp:cNvPr id="0" name=""/>
        <dsp:cNvSpPr/>
      </dsp:nvSpPr>
      <dsp:spPr>
        <a:xfrm>
          <a:off x="255" y="2648631"/>
          <a:ext cx="1747441" cy="87372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Manuel de Jesús Quiñonez </a:t>
          </a:r>
          <a:endParaRPr lang="es-SV" sz="1900" kern="1200" dirty="0"/>
        </a:p>
      </dsp:txBody>
      <dsp:txXfrm>
        <a:off x="25845" y="2674221"/>
        <a:ext cx="1696261" cy="822540"/>
      </dsp:txXfrm>
    </dsp:sp>
    <dsp:sp modelId="{088D2288-7994-4271-BC79-B1263E8161F9}">
      <dsp:nvSpPr>
        <dsp:cNvPr id="0" name=""/>
        <dsp:cNvSpPr/>
      </dsp:nvSpPr>
      <dsp:spPr>
        <a:xfrm rot="18000000">
          <a:off x="1139790" y="1682159"/>
          <a:ext cx="912245" cy="3058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38100" sx="102000" sy="102000" algn="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300" kern="1200"/>
        </a:p>
      </dsp:txBody>
      <dsp:txXfrm>
        <a:off x="1231531" y="1743319"/>
        <a:ext cx="728763" cy="18348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E7BFD-33CD-43B2-9A8C-353E44D48D38}">
      <dsp:nvSpPr>
        <dsp:cNvPr id="0" name=""/>
        <dsp:cNvSpPr/>
      </dsp:nvSpPr>
      <dsp:spPr>
        <a:xfrm>
          <a:off x="1474760" y="1169400"/>
          <a:ext cx="1802485" cy="1855009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sx="105000" sy="105000" algn="tl" rotWithShape="0">
            <a:schemeClr val="accent5">
              <a:alpha val="40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400" b="1" kern="1200" dirty="0" smtClean="0"/>
            <a:t>Colonia Santa Clara Cruz Michapa, Cuscatlán         </a:t>
          </a:r>
          <a:endParaRPr lang="es-SV" sz="1400" b="0" kern="1200" dirty="0"/>
        </a:p>
      </dsp:txBody>
      <dsp:txXfrm>
        <a:off x="1837140" y="1600437"/>
        <a:ext cx="1077725" cy="960263"/>
      </dsp:txXfrm>
    </dsp:sp>
    <dsp:sp modelId="{F6309F95-6CA0-4DF2-BBF6-7B4C9C197E15}">
      <dsp:nvSpPr>
        <dsp:cNvPr id="0" name=""/>
        <dsp:cNvSpPr/>
      </dsp:nvSpPr>
      <dsp:spPr>
        <a:xfrm>
          <a:off x="241454" y="690979"/>
          <a:ext cx="1680073" cy="1468179"/>
        </a:xfrm>
        <a:prstGeom prst="gear6">
          <a:avLst/>
        </a:prstGeom>
        <a:solidFill>
          <a:srgbClr val="FFFF00"/>
        </a:solidFill>
        <a:ln>
          <a:noFill/>
        </a:ln>
        <a:effectLst>
          <a:outerShdw blurRad="50800" dist="38100" dir="10800000" sx="103000" sy="103000" algn="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0" kern="1200" dirty="0" smtClean="0">
              <a:solidFill>
                <a:schemeClr val="tx1"/>
              </a:solidFill>
            </a:rPr>
            <a:t>Empresa Del Sur</a:t>
          </a:r>
          <a:endParaRPr lang="es-SV" sz="1600" b="0" kern="1200" dirty="0">
            <a:solidFill>
              <a:schemeClr val="tx1"/>
            </a:solidFill>
          </a:endParaRPr>
        </a:p>
      </dsp:txBody>
      <dsp:txXfrm>
        <a:off x="641874" y="1062831"/>
        <a:ext cx="879233" cy="724475"/>
      </dsp:txXfrm>
    </dsp:sp>
    <dsp:sp modelId="{E0A11094-58E7-432D-A701-D0EF760BF030}">
      <dsp:nvSpPr>
        <dsp:cNvPr id="0" name=""/>
        <dsp:cNvSpPr/>
      </dsp:nvSpPr>
      <dsp:spPr>
        <a:xfrm>
          <a:off x="1534812" y="901188"/>
          <a:ext cx="2217056" cy="2217056"/>
        </a:xfrm>
        <a:prstGeom prst="circularArrow">
          <a:avLst>
            <a:gd name="adj1" fmla="val 4878"/>
            <a:gd name="adj2" fmla="val 312630"/>
            <a:gd name="adj3" fmla="val 3064097"/>
            <a:gd name="adj4" fmla="val 15331770"/>
            <a:gd name="adj5" fmla="val 569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sx="96000" sy="96000" rotWithShape="0">
            <a:schemeClr val="accent5">
              <a:alpha val="3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082D85-E680-4B31-8198-6DDBD8B6330B}">
      <dsp:nvSpPr>
        <dsp:cNvPr id="0" name=""/>
        <dsp:cNvSpPr/>
      </dsp:nvSpPr>
      <dsp:spPr>
        <a:xfrm>
          <a:off x="38574" y="483503"/>
          <a:ext cx="1676311" cy="167631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1235" y="352316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370711" y="391792"/>
        <a:ext cx="7142910" cy="72972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003E-0BF8-45E2-92A7-9CD5EF7D9207}">
      <dsp:nvSpPr>
        <dsp:cNvPr id="0" name=""/>
        <dsp:cNvSpPr/>
      </dsp:nvSpPr>
      <dsp:spPr>
        <a:xfrm>
          <a:off x="824739" y="0"/>
          <a:ext cx="4662536" cy="3756929"/>
        </a:xfrm>
        <a:prstGeom prst="pentagon">
          <a:avLst/>
        </a:prstGeom>
        <a:solidFill>
          <a:srgbClr val="00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>
              <a:solidFill>
                <a:schemeClr val="tx1"/>
              </a:solidFill>
            </a:rPr>
            <a:t>97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>
              <a:solidFill>
                <a:schemeClr val="tx1"/>
              </a:solidFill>
            </a:rPr>
            <a:t>proveedores</a:t>
          </a:r>
          <a:endParaRPr lang="es-SV" sz="1900" b="1" kern="1200" dirty="0">
            <a:solidFill>
              <a:schemeClr val="tx1"/>
            </a:solidFill>
          </a:endParaRPr>
        </a:p>
      </dsp:txBody>
      <dsp:txXfrm>
        <a:off x="2341229" y="187846"/>
        <a:ext cx="1629556" cy="563539"/>
      </dsp:txXfrm>
    </dsp:sp>
    <dsp:sp modelId="{E4A547AB-CFDE-4C56-AC88-6DA9FDAB9126}">
      <dsp:nvSpPr>
        <dsp:cNvPr id="0" name=""/>
        <dsp:cNvSpPr/>
      </dsp:nvSpPr>
      <dsp:spPr>
        <a:xfrm>
          <a:off x="1495046" y="939232"/>
          <a:ext cx="3321923" cy="2817696"/>
        </a:xfrm>
        <a:prstGeom prst="pentagon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61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empresas </a:t>
          </a:r>
          <a:endParaRPr lang="es-SV" sz="1800" b="1" kern="1200" dirty="0"/>
        </a:p>
      </dsp:txBody>
      <dsp:txXfrm>
        <a:off x="2381999" y="1115338"/>
        <a:ext cx="1548016" cy="528318"/>
      </dsp:txXfrm>
    </dsp:sp>
    <dsp:sp modelId="{401A0565-50C3-4428-B362-C8F4282302CB}">
      <dsp:nvSpPr>
        <dsp:cNvPr id="0" name=""/>
        <dsp:cNvSpPr/>
      </dsp:nvSpPr>
      <dsp:spPr>
        <a:xfrm>
          <a:off x="2227126" y="2073110"/>
          <a:ext cx="1857763" cy="1489171"/>
        </a:xfrm>
        <a:prstGeom prst="pentagon">
          <a:avLst/>
        </a:prstGeom>
        <a:solidFill>
          <a:srgbClr val="CC66FF"/>
        </a:solidFill>
        <a:ln>
          <a:solidFill>
            <a:srgbClr val="CC66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talleres</a:t>
          </a:r>
          <a:endParaRPr lang="es-SV" sz="1800" b="1" kern="1200" dirty="0"/>
        </a:p>
      </dsp:txBody>
      <dsp:txXfrm>
        <a:off x="2499189" y="2445403"/>
        <a:ext cx="1313637" cy="744585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1665" y="202904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8. Coordinación efectiva del Sistema Nacional de Protección al Consumidor</a:t>
          </a:r>
        </a:p>
      </dsp:txBody>
      <dsp:txXfrm>
        <a:off x="401141" y="242380"/>
        <a:ext cx="7142910" cy="7297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0"/>
          <a:ext cx="7224464" cy="527328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1. Atenciones brindadas*</a:t>
          </a:r>
          <a:endParaRPr lang="es-SV" sz="2800" kern="1200" dirty="0"/>
        </a:p>
      </dsp:txBody>
      <dsp:txXfrm>
        <a:off x="25742" y="25742"/>
        <a:ext cx="7172980" cy="475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0C4D-9F13-4E7C-82DC-E3D77BDB675D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rgbClr val="CC66FF"/>
        </a:solidFill>
        <a:ln>
          <a:noFill/>
        </a:ln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ED668-20BE-498F-8531-2A74FA3A9081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E659E-816F-4267-A5A2-13F1ED22E5B2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rgbClr val="0099FF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8CEFC-6FD4-4B9D-9D9A-8688367D3A16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rgbClr val="00CC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BFA14-FD43-48D2-8C99-1A1E3010D26E}">
      <dsp:nvSpPr>
        <dsp:cNvPr id="0" name=""/>
        <dsp:cNvSpPr/>
      </dsp:nvSpPr>
      <dsp:spPr>
        <a:xfrm>
          <a:off x="1659429" y="611191"/>
          <a:ext cx="4396656" cy="4396656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rgbClr val="FF0000"/>
        </a:solidFill>
        <a:ln>
          <a:noFill/>
        </a:ln>
        <a:effectLst>
          <a:outerShdw blurRad="1270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FFD46-7BBB-4BCB-B947-44F1B55B5A22}">
      <dsp:nvSpPr>
        <dsp:cNvPr id="0" name=""/>
        <dsp:cNvSpPr/>
      </dsp:nvSpPr>
      <dsp:spPr>
        <a:xfrm>
          <a:off x="3097549" y="2074491"/>
          <a:ext cx="1520416" cy="1470057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3600" kern="1200" dirty="0" smtClean="0"/>
            <a:t>Total 58,682</a:t>
          </a:r>
          <a:endParaRPr lang="es-SV" sz="3600" kern="1200" dirty="0"/>
        </a:p>
      </dsp:txBody>
      <dsp:txXfrm>
        <a:off x="3169311" y="2146253"/>
        <a:ext cx="1376892" cy="1326533"/>
      </dsp:txXfrm>
    </dsp:sp>
    <dsp:sp modelId="{C9B81E92-616B-4619-AD4A-4EAC35984518}">
      <dsp:nvSpPr>
        <dsp:cNvPr id="0" name=""/>
        <dsp:cNvSpPr/>
      </dsp:nvSpPr>
      <dsp:spPr>
        <a:xfrm>
          <a:off x="3146014" y="49946"/>
          <a:ext cx="1423486" cy="1224422"/>
        </a:xfrm>
        <a:prstGeom prst="round2DiagRect">
          <a:avLst/>
        </a:prstGeom>
        <a:solidFill>
          <a:srgbClr val="FF00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Asesorías 44,438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/>
            <a:t>75.7%</a:t>
          </a:r>
          <a:endParaRPr lang="es-SV" sz="1800" b="1" kern="1200" dirty="0"/>
        </a:p>
      </dsp:txBody>
      <dsp:txXfrm>
        <a:off x="3205785" y="109717"/>
        <a:ext cx="1303944" cy="1104880"/>
      </dsp:txXfrm>
    </dsp:sp>
    <dsp:sp modelId="{B923D42C-BBD6-4D69-9EEB-E9D6773D4157}">
      <dsp:nvSpPr>
        <dsp:cNvPr id="0" name=""/>
        <dsp:cNvSpPr/>
      </dsp:nvSpPr>
      <dsp:spPr>
        <a:xfrm>
          <a:off x="5182523" y="1533701"/>
          <a:ext cx="1434996" cy="1224493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Denuncias 10,364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17.7%</a:t>
          </a:r>
          <a:endParaRPr lang="es-SV" sz="2000" kern="1200" dirty="0"/>
        </a:p>
      </dsp:txBody>
      <dsp:txXfrm>
        <a:off x="5242298" y="1593476"/>
        <a:ext cx="1315446" cy="1104943"/>
      </dsp:txXfrm>
    </dsp:sp>
    <dsp:sp modelId="{D2522B48-A5D8-41FF-AFA7-E369222B500C}">
      <dsp:nvSpPr>
        <dsp:cNvPr id="0" name=""/>
        <dsp:cNvSpPr/>
      </dsp:nvSpPr>
      <dsp:spPr>
        <a:xfrm>
          <a:off x="4353478" y="3959089"/>
          <a:ext cx="1532935" cy="1175368"/>
        </a:xfrm>
        <a:prstGeom prst="round2DiagRect">
          <a:avLst/>
        </a:prstGeom>
        <a:solidFill>
          <a:srgbClr val="0099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Derivaciones 1,869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/>
            <a:t>3.2%</a:t>
          </a:r>
          <a:endParaRPr lang="es-SV" sz="1800" kern="1200" dirty="0"/>
        </a:p>
      </dsp:txBody>
      <dsp:txXfrm>
        <a:off x="4410855" y="4016466"/>
        <a:ext cx="1418181" cy="1060614"/>
      </dsp:txXfrm>
    </dsp:sp>
    <dsp:sp modelId="{57F4333E-142D-4B68-861B-CE25F8BC1B97}">
      <dsp:nvSpPr>
        <dsp:cNvPr id="0" name=""/>
        <dsp:cNvSpPr/>
      </dsp:nvSpPr>
      <dsp:spPr>
        <a:xfrm>
          <a:off x="1905876" y="3965360"/>
          <a:ext cx="1379387" cy="1162825"/>
        </a:xfrm>
        <a:prstGeom prst="round2DiagRect">
          <a:avLst/>
        </a:prstGeom>
        <a:solidFill>
          <a:srgbClr val="FFFF00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Gestiones 1,506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kern="1200" dirty="0" smtClean="0">
              <a:solidFill>
                <a:schemeClr val="tx1"/>
              </a:solidFill>
            </a:rPr>
            <a:t>2.6% </a:t>
          </a:r>
          <a:endParaRPr lang="es-SV" sz="1800" kern="1200" dirty="0">
            <a:solidFill>
              <a:schemeClr val="tx1"/>
            </a:solidFill>
          </a:endParaRPr>
        </a:p>
      </dsp:txBody>
      <dsp:txXfrm>
        <a:off x="1962640" y="4022124"/>
        <a:ext cx="1265859" cy="1049297"/>
      </dsp:txXfrm>
    </dsp:sp>
    <dsp:sp modelId="{48D754D2-795D-413C-B7A0-82D50BC3912C}">
      <dsp:nvSpPr>
        <dsp:cNvPr id="0" name=""/>
        <dsp:cNvSpPr/>
      </dsp:nvSpPr>
      <dsp:spPr>
        <a:xfrm>
          <a:off x="1081319" y="1539435"/>
          <a:ext cx="1468350" cy="1213026"/>
        </a:xfrm>
        <a:prstGeom prst="round2DiagRect">
          <a:avLst/>
        </a:prstGeom>
        <a:solidFill>
          <a:srgbClr val="CC66FF"/>
        </a:solidFill>
        <a:ln>
          <a:noFill/>
        </a:ln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Avisos de Infracción 505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b="1" kern="1200" dirty="0" smtClean="0">
              <a:solidFill>
                <a:schemeClr val="bg1"/>
              </a:solidFill>
            </a:rPr>
            <a:t>0.8% </a:t>
          </a:r>
          <a:endParaRPr lang="es-SV" sz="1600" b="1" kern="1200" dirty="0">
            <a:solidFill>
              <a:schemeClr val="bg1"/>
            </a:solidFill>
          </a:endParaRPr>
        </a:p>
      </dsp:txBody>
      <dsp:txXfrm>
        <a:off x="1140534" y="1598650"/>
        <a:ext cx="1349920" cy="1094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609327"/>
          <a:ext cx="7193242" cy="51499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género*</a:t>
          </a:r>
          <a:endParaRPr lang="es-SV" sz="1600" kern="1200" dirty="0"/>
        </a:p>
      </dsp:txBody>
      <dsp:txXfrm>
        <a:off x="25140" y="634467"/>
        <a:ext cx="7142962" cy="464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29" y="235555"/>
          <a:ext cx="7072045" cy="84456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800" kern="1200" dirty="0" smtClean="0"/>
            <a:t>Atenciones brindadas por oficina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1600" kern="1200" dirty="0" smtClean="0"/>
            <a:t>Junio 2014 – Mayo 2015*</a:t>
          </a:r>
          <a:endParaRPr lang="es-SV" sz="1600" kern="1200" dirty="0"/>
        </a:p>
      </dsp:txBody>
      <dsp:txXfrm>
        <a:off x="401257" y="276783"/>
        <a:ext cx="6989589" cy="7621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F2ED7-8017-48C6-A3C9-80A9D288B026}">
      <dsp:nvSpPr>
        <dsp:cNvPr id="0" name=""/>
        <dsp:cNvSpPr/>
      </dsp:nvSpPr>
      <dsp:spPr>
        <a:xfrm rot="5400000">
          <a:off x="381990" y="2001479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1EE16D-466D-4FC4-A44C-BC73B6695729}">
      <dsp:nvSpPr>
        <dsp:cNvPr id="0" name=""/>
        <dsp:cNvSpPr/>
      </dsp:nvSpPr>
      <dsp:spPr>
        <a:xfrm>
          <a:off x="190940" y="2570504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Activación de usuarios de Defensoría en Línea</a:t>
          </a:r>
          <a:endParaRPr lang="es-SV" sz="1900" kern="1200" dirty="0"/>
        </a:p>
      </dsp:txBody>
      <dsp:txXfrm>
        <a:off x="190940" y="2570504"/>
        <a:ext cx="1719362" cy="1507121"/>
      </dsp:txXfrm>
    </dsp:sp>
    <dsp:sp modelId="{37EF7DE6-E8BE-4F1B-A086-5D8FC3C11AC3}">
      <dsp:nvSpPr>
        <dsp:cNvPr id="0" name=""/>
        <dsp:cNvSpPr/>
      </dsp:nvSpPr>
      <dsp:spPr>
        <a:xfrm>
          <a:off x="1585894" y="1861270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4B01E6-D016-459E-B932-6D262E742845}">
      <dsp:nvSpPr>
        <dsp:cNvPr id="0" name=""/>
        <dsp:cNvSpPr/>
      </dsp:nvSpPr>
      <dsp:spPr>
        <a:xfrm rot="5400000">
          <a:off x="2486825" y="1480635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5E8A8B-2BB8-4EEF-81C0-4EAD14BCE84C}">
      <dsp:nvSpPr>
        <dsp:cNvPr id="0" name=""/>
        <dsp:cNvSpPr/>
      </dsp:nvSpPr>
      <dsp:spPr>
        <a:xfrm>
          <a:off x="2295775" y="2049660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Denuncias no personales (avisos)</a:t>
          </a:r>
          <a:endParaRPr lang="es-SV" sz="1900" kern="1200" dirty="0"/>
        </a:p>
      </dsp:txBody>
      <dsp:txXfrm>
        <a:off x="2295775" y="2049660"/>
        <a:ext cx="1719362" cy="1507121"/>
      </dsp:txXfrm>
    </dsp:sp>
    <dsp:sp modelId="{7EC6E171-9C2C-4679-9EE5-6E152F4C6927}">
      <dsp:nvSpPr>
        <dsp:cNvPr id="0" name=""/>
        <dsp:cNvSpPr/>
      </dsp:nvSpPr>
      <dsp:spPr>
        <a:xfrm>
          <a:off x="3690729" y="1340426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54DD7-A454-4273-9C7D-1A52BD82C445}">
      <dsp:nvSpPr>
        <dsp:cNvPr id="0" name=""/>
        <dsp:cNvSpPr/>
      </dsp:nvSpPr>
      <dsp:spPr>
        <a:xfrm rot="5400000">
          <a:off x="4591660" y="959791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14CBCF-D95D-4609-9AD5-E395FCFC0D88}">
      <dsp:nvSpPr>
        <dsp:cNvPr id="0" name=""/>
        <dsp:cNvSpPr/>
      </dsp:nvSpPr>
      <dsp:spPr>
        <a:xfrm>
          <a:off x="4400610" y="1528816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Solicitudes de información general</a:t>
          </a:r>
          <a:endParaRPr lang="es-SV" sz="1900" kern="1200" dirty="0"/>
        </a:p>
      </dsp:txBody>
      <dsp:txXfrm>
        <a:off x="4400610" y="1528816"/>
        <a:ext cx="1719362" cy="1507121"/>
      </dsp:txXfrm>
    </dsp:sp>
    <dsp:sp modelId="{AA906560-C69F-4AF2-A37F-E38A67FE656C}">
      <dsp:nvSpPr>
        <dsp:cNvPr id="0" name=""/>
        <dsp:cNvSpPr/>
      </dsp:nvSpPr>
      <dsp:spPr>
        <a:xfrm>
          <a:off x="5795565" y="819583"/>
          <a:ext cx="324407" cy="3244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5FF67F-0C42-4015-8B5B-68B48025C879}">
      <dsp:nvSpPr>
        <dsp:cNvPr id="0" name=""/>
        <dsp:cNvSpPr/>
      </dsp:nvSpPr>
      <dsp:spPr>
        <a:xfrm rot="5400000">
          <a:off x="6696496" y="438948"/>
          <a:ext cx="1144526" cy="190446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47CD95-830F-4F05-BC81-B6645F5F4F1E}">
      <dsp:nvSpPr>
        <dsp:cNvPr id="0" name=""/>
        <dsp:cNvSpPr/>
      </dsp:nvSpPr>
      <dsp:spPr>
        <a:xfrm>
          <a:off x="6505446" y="1007973"/>
          <a:ext cx="1719362" cy="1507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900" kern="1200" dirty="0" smtClean="0"/>
            <a:t>Consultas de consumidores sobre el estado de sus casos</a:t>
          </a:r>
          <a:endParaRPr lang="es-SV" sz="1900" kern="1200" dirty="0"/>
        </a:p>
      </dsp:txBody>
      <dsp:txXfrm>
        <a:off x="6505446" y="1007973"/>
        <a:ext cx="1719362" cy="1507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4F8CC8-2ADF-49CD-B8B1-297A60547D21}" type="datetime1">
              <a:rPr lang="es-SV"/>
              <a:pPr/>
              <a:t>26/06/2015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D9213D-7045-4D90-BCAE-8E07E8BB65E8}" type="slidenum">
              <a:rPr lang="es-SV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563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9DA802A-31E0-47F8-80DA-BD6C3CD94D6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1" tIns="46216" rIns="92431" bIns="46216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B89C565-CCF1-42BF-A648-7AD50E126321}" type="slidenum">
              <a:rPr lang="es-MX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838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3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98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0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7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4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51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92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1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70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2CAF1B-BFE4-47B1-A697-9EFDC908C9CD}" type="slidenum">
              <a:rPr lang="es-MX" altLang="es-SV"/>
              <a:pPr algn="r" eaLnBrk="1" hangingPunct="1">
                <a:spcBef>
                  <a:spcPct val="0"/>
                </a:spcBef>
              </a:pPr>
              <a:t>37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1685716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06F51F-0137-4575-B194-3A3C36B6D412}" type="slidenum">
              <a:rPr lang="es-MX" altLang="es-SV"/>
              <a:pPr algn="r" eaLnBrk="1" hangingPunct="1">
                <a:spcBef>
                  <a:spcPct val="0"/>
                </a:spcBef>
              </a:pPr>
              <a:t>38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791542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451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7151F7-5161-472E-84E0-3CFC64347F71}" type="slidenum">
              <a:rPr lang="es-MX" altLang="es-SV"/>
              <a:pPr algn="r" eaLnBrk="1" hangingPunct="1">
                <a:spcBef>
                  <a:spcPct val="0"/>
                </a:spcBef>
              </a:pPr>
              <a:t>39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991189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55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31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6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2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34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31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298C6-8492-404B-BF2F-A342DE499FD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A392-0A04-4CE4-99CC-4076E94F1667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7DAC2-76BB-4CEE-962F-5E2EB3B8E7CD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8E01-A398-4072-BA19-60C0F06B4E1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A2108-EBBF-4D06-8B32-E3820355558F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201FC-6778-4410-9712-F8F023DE033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A59E91-4BEE-4D83-8572-A6791B54ADD0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DE4C-E48A-440F-8FD5-5F9350224C9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525B91-1729-467E-9374-3C67A48A801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EE45-235F-4795-A028-68F14DDC2C3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6EB5-7DA1-4344-946C-333CF40C4964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E1D0E-EC1C-4E2F-93B2-328280DB2119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BE420-76DC-4A68-B499-4D065429074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26AA4-CAAF-4992-B3C3-58691A0937C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6D69A0-3E28-497A-ADAB-99609DBADF8E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E5FF-E488-4CF8-B6B0-1DC4F5D437E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EA359-5F14-40C9-AAF3-93912FF5BFE3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4CB3D-F78B-4EF8-9231-C66A4D005CA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87AF-EE39-436D-B612-916C2D314015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355C7-2FEC-41C6-96DD-0C57EC19F5B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62A7B1-02EA-4578-A5E0-0D9286328752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D83BA-68C0-4417-9ADB-B2205A804EC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836167E-D826-454D-9CA9-2C735D611418}" type="datetime1">
              <a:rPr lang="es-MX"/>
              <a:pPr/>
              <a:t>26/06/2015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04A0CEA-8044-465F-B46C-ACD95E2CEC89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3.xml"/><Relationship Id="rId5" Type="http://schemas.openxmlformats.org/officeDocument/2006/relationships/chart" Target="../charts/chart3.xml"/><Relationship Id="rId10" Type="http://schemas.microsoft.com/office/2007/relationships/diagramDrawing" Target="../diagrams/drawing13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Colors" Target="../diagrams/colors15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4.xml"/><Relationship Id="rId12" Type="http://schemas.openxmlformats.org/officeDocument/2006/relationships/diagramQuickStyle" Target="../diagrams/quickStyle15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4.xml"/><Relationship Id="rId11" Type="http://schemas.openxmlformats.org/officeDocument/2006/relationships/diagramLayout" Target="../diagrams/layout15.xml"/><Relationship Id="rId5" Type="http://schemas.openxmlformats.org/officeDocument/2006/relationships/diagramData" Target="../diagrams/data14.xml"/><Relationship Id="rId15" Type="http://schemas.openxmlformats.org/officeDocument/2006/relationships/image" Target="../media/image4.png"/><Relationship Id="rId10" Type="http://schemas.openxmlformats.org/officeDocument/2006/relationships/diagramData" Target="../diagrams/data15.xml"/><Relationship Id="rId4" Type="http://schemas.openxmlformats.org/officeDocument/2006/relationships/image" Target="../media/image6.png"/><Relationship Id="rId9" Type="http://schemas.microsoft.com/office/2007/relationships/diagramDrawing" Target="../diagrams/drawing14.xml"/><Relationship Id="rId14" Type="http://schemas.microsoft.com/office/2007/relationships/diagramDrawing" Target="../diagrams/drawin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microsoft.com/office/2007/relationships/diagramDrawing" Target="../diagrams/drawing17.xml"/><Relationship Id="rId3" Type="http://schemas.openxmlformats.org/officeDocument/2006/relationships/notesSlide" Target="../notesSlides/notesSlide12.xml"/><Relationship Id="rId7" Type="http://schemas.openxmlformats.org/officeDocument/2006/relationships/package" Target="../embeddings/Microsoft_Word_Document4.docx"/><Relationship Id="rId12" Type="http://schemas.openxmlformats.org/officeDocument/2006/relationships/diagramColors" Target="../diagrams/colors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7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7.xml"/><Relationship Id="rId4" Type="http://schemas.openxmlformats.org/officeDocument/2006/relationships/image" Target="../media/image4.png"/><Relationship Id="rId9" Type="http://schemas.openxmlformats.org/officeDocument/2006/relationships/diagramData" Target="../diagrams/data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package" Target="../embeddings/Microsoft_Word_Document5.docx"/><Relationship Id="rId7" Type="http://schemas.openxmlformats.org/officeDocument/2006/relationships/diagramQuickStyle" Target="../diagrams/quickStyle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9.xml"/><Relationship Id="rId11" Type="http://schemas.openxmlformats.org/officeDocument/2006/relationships/image" Target="../media/image5.png"/><Relationship Id="rId5" Type="http://schemas.openxmlformats.org/officeDocument/2006/relationships/diagramData" Target="../diagrams/data19.xml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microsoft.com/office/2007/relationships/diagramDrawing" Target="../diagrams/drawin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0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0.xml"/><Relationship Id="rId11" Type="http://schemas.openxmlformats.org/officeDocument/2006/relationships/image" Target="../media/image4.png"/><Relationship Id="rId5" Type="http://schemas.openxmlformats.org/officeDocument/2006/relationships/diagramData" Target="../diagrams/data20.xml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microsoft.com/office/2007/relationships/diagramDrawing" Target="../diagrams/drawin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21.xml"/><Relationship Id="rId10" Type="http://schemas.openxmlformats.org/officeDocument/2006/relationships/image" Target="../media/image5.png"/><Relationship Id="rId4" Type="http://schemas.openxmlformats.org/officeDocument/2006/relationships/diagramData" Target="../diagrams/data21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11" Type="http://schemas.openxmlformats.org/officeDocument/2006/relationships/chart" Target="../charts/chart5.xml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5.xml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microsoft.com/office/2007/relationships/diagramDrawing" Target="../diagrams/drawing2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3" Type="http://schemas.openxmlformats.org/officeDocument/2006/relationships/diagramData" Target="../diagrams/data26.xml"/><Relationship Id="rId21" Type="http://schemas.microsoft.com/office/2007/relationships/diagramDrawing" Target="../diagrams/drawing28.xml"/><Relationship Id="rId7" Type="http://schemas.microsoft.com/office/2007/relationships/diagramDrawing" Target="../diagrams/drawing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6.xml"/><Relationship Id="rId15" Type="http://schemas.openxmlformats.org/officeDocument/2006/relationships/diagramColors" Target="../diagrams/colors27.xml"/><Relationship Id="rId10" Type="http://schemas.openxmlformats.org/officeDocument/2006/relationships/image" Target="../media/image5.png"/><Relationship Id="rId19" Type="http://schemas.openxmlformats.org/officeDocument/2006/relationships/diagramQuickStyle" Target="../diagrams/quickStyle28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3" Type="http://schemas.openxmlformats.org/officeDocument/2006/relationships/image" Target="../media/image4.png"/><Relationship Id="rId7" Type="http://schemas.openxmlformats.org/officeDocument/2006/relationships/diagramData" Target="../diagrams/data29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diagramDrawing" Target="../diagrams/drawing29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9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0.xml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0.xml"/><Relationship Id="rId11" Type="http://schemas.openxmlformats.org/officeDocument/2006/relationships/image" Target="../media/image31.png"/><Relationship Id="rId5" Type="http://schemas.openxmlformats.org/officeDocument/2006/relationships/diagramData" Target="../diagrams/data30.xml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microsoft.com/office/2007/relationships/diagramDrawing" Target="../diagrams/drawing30.xml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31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1.xml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microsoft.com/office/2007/relationships/diagramDrawing" Target="../diagrams/drawing3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3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2.xml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microsoft.com/office/2007/relationships/diagramDrawing" Target="../diagrams/drawing3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aplicativos.defensoria.gob.sv/odpmovil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3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3.xml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4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4.xml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microsoft.com/office/2007/relationships/diagramDrawing" Target="../diagrams/drawing34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35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diagramLayout" Target="../diagrams/layout35.xml"/><Relationship Id="rId5" Type="http://schemas.openxmlformats.org/officeDocument/2006/relationships/image" Target="../media/image53.jpeg"/><Relationship Id="rId10" Type="http://schemas.openxmlformats.org/officeDocument/2006/relationships/diagramData" Target="../diagrams/data35.xml"/><Relationship Id="rId4" Type="http://schemas.openxmlformats.org/officeDocument/2006/relationships/image" Target="../media/image52.jpeg"/><Relationship Id="rId9" Type="http://schemas.openxmlformats.org/officeDocument/2006/relationships/image" Target="../media/image5.png"/><Relationship Id="rId14" Type="http://schemas.microsoft.com/office/2007/relationships/diagramDrawing" Target="../diagrams/drawing3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13" Type="http://schemas.microsoft.com/office/2007/relationships/diagramDrawing" Target="../diagrams/drawing37.xml"/><Relationship Id="rId18" Type="http://schemas.openxmlformats.org/officeDocument/2006/relationships/diagramQuickStyle" Target="../diagrams/quickStyle38.xml"/><Relationship Id="rId26" Type="http://schemas.openxmlformats.org/officeDocument/2006/relationships/diagramQuickStyle" Target="../diagrams/quickStyle39.xml"/><Relationship Id="rId3" Type="http://schemas.openxmlformats.org/officeDocument/2006/relationships/image" Target="../media/image6.png"/><Relationship Id="rId21" Type="http://schemas.openxmlformats.org/officeDocument/2006/relationships/image" Target="../media/image57.jpeg"/><Relationship Id="rId7" Type="http://schemas.openxmlformats.org/officeDocument/2006/relationships/diagramColors" Target="../diagrams/colors36.xml"/><Relationship Id="rId12" Type="http://schemas.openxmlformats.org/officeDocument/2006/relationships/diagramColors" Target="../diagrams/colors37.xml"/><Relationship Id="rId17" Type="http://schemas.openxmlformats.org/officeDocument/2006/relationships/diagramLayout" Target="../diagrams/layout38.xml"/><Relationship Id="rId25" Type="http://schemas.openxmlformats.org/officeDocument/2006/relationships/diagramLayout" Target="../diagrams/layout39.xml"/><Relationship Id="rId2" Type="http://schemas.openxmlformats.org/officeDocument/2006/relationships/notesSlide" Target="../notesSlides/notesSlide33.xml"/><Relationship Id="rId16" Type="http://schemas.openxmlformats.org/officeDocument/2006/relationships/diagramData" Target="../diagrams/data38.xml"/><Relationship Id="rId20" Type="http://schemas.microsoft.com/office/2007/relationships/diagramDrawing" Target="../diagrams/drawing38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6.xml"/><Relationship Id="rId11" Type="http://schemas.openxmlformats.org/officeDocument/2006/relationships/diagramQuickStyle" Target="../diagrams/quickStyle37.xml"/><Relationship Id="rId24" Type="http://schemas.openxmlformats.org/officeDocument/2006/relationships/diagramData" Target="../diagrams/data39.xml"/><Relationship Id="rId5" Type="http://schemas.openxmlformats.org/officeDocument/2006/relationships/diagramLayout" Target="../diagrams/layout36.xml"/><Relationship Id="rId15" Type="http://schemas.openxmlformats.org/officeDocument/2006/relationships/image" Target="../media/image56.png"/><Relationship Id="rId23" Type="http://schemas.openxmlformats.org/officeDocument/2006/relationships/image" Target="../media/image5.png"/><Relationship Id="rId28" Type="http://schemas.microsoft.com/office/2007/relationships/diagramDrawing" Target="../diagrams/drawing39.xml"/><Relationship Id="rId10" Type="http://schemas.openxmlformats.org/officeDocument/2006/relationships/diagramLayout" Target="../diagrams/layout37.xml"/><Relationship Id="rId19" Type="http://schemas.openxmlformats.org/officeDocument/2006/relationships/diagramColors" Target="../diagrams/colors38.xml"/><Relationship Id="rId4" Type="http://schemas.openxmlformats.org/officeDocument/2006/relationships/diagramData" Target="../diagrams/data36.xml"/><Relationship Id="rId9" Type="http://schemas.openxmlformats.org/officeDocument/2006/relationships/diagramData" Target="../diagrams/data37.xml"/><Relationship Id="rId14" Type="http://schemas.openxmlformats.org/officeDocument/2006/relationships/image" Target="../media/image55.png"/><Relationship Id="rId22" Type="http://schemas.openxmlformats.org/officeDocument/2006/relationships/image" Target="../media/image4.png"/><Relationship Id="rId27" Type="http://schemas.openxmlformats.org/officeDocument/2006/relationships/diagramColors" Target="../diagrams/colors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0.xml"/><Relationship Id="rId13" Type="http://schemas.openxmlformats.org/officeDocument/2006/relationships/diagramQuickStyle" Target="../diagrams/quickStyle41.xml"/><Relationship Id="rId18" Type="http://schemas.openxmlformats.org/officeDocument/2006/relationships/diagramLayout" Target="../diagrams/layout42.xml"/><Relationship Id="rId3" Type="http://schemas.openxmlformats.org/officeDocument/2006/relationships/image" Target="../media/image4.png"/><Relationship Id="rId21" Type="http://schemas.microsoft.com/office/2007/relationships/diagramDrawing" Target="../diagrams/drawing42.xml"/><Relationship Id="rId7" Type="http://schemas.openxmlformats.org/officeDocument/2006/relationships/diagramLayout" Target="../diagrams/layout40.xml"/><Relationship Id="rId12" Type="http://schemas.openxmlformats.org/officeDocument/2006/relationships/diagramLayout" Target="../diagrams/layout41.xml"/><Relationship Id="rId17" Type="http://schemas.openxmlformats.org/officeDocument/2006/relationships/diagramData" Target="../diagrams/data42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9.png"/><Relationship Id="rId20" Type="http://schemas.openxmlformats.org/officeDocument/2006/relationships/diagramColors" Target="../diagrams/colors4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0.xml"/><Relationship Id="rId11" Type="http://schemas.openxmlformats.org/officeDocument/2006/relationships/diagramData" Target="../diagrams/data41.xml"/><Relationship Id="rId5" Type="http://schemas.openxmlformats.org/officeDocument/2006/relationships/image" Target="../media/image6.png"/><Relationship Id="rId15" Type="http://schemas.microsoft.com/office/2007/relationships/diagramDrawing" Target="../diagrams/drawing41.xml"/><Relationship Id="rId10" Type="http://schemas.microsoft.com/office/2007/relationships/diagramDrawing" Target="../diagrams/drawing40.xml"/><Relationship Id="rId19" Type="http://schemas.openxmlformats.org/officeDocument/2006/relationships/diagramQuickStyle" Target="../diagrams/quickStyle4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40.xml"/><Relationship Id="rId14" Type="http://schemas.openxmlformats.org/officeDocument/2006/relationships/diagramColors" Target="../diagrams/colors4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3" Type="http://schemas.openxmlformats.org/officeDocument/2006/relationships/package" Target="../embeddings/Microsoft_Word_Document7.docx"/><Relationship Id="rId7" Type="http://schemas.openxmlformats.org/officeDocument/2006/relationships/diagramData" Target="../diagrams/data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microsoft.com/office/2007/relationships/diagramDrawing" Target="../diagrams/drawing4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3.xml"/><Relationship Id="rId4" Type="http://schemas.openxmlformats.org/officeDocument/2006/relationships/image" Target="../media/image60.png"/><Relationship Id="rId9" Type="http://schemas.openxmlformats.org/officeDocument/2006/relationships/diagramQuickStyle" Target="../diagrams/quickStyle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5.jpeg"/><Relationship Id="rId18" Type="http://schemas.microsoft.com/office/2007/relationships/diagramDrawing" Target="../diagrams/drawing45.xml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12" Type="http://schemas.openxmlformats.org/officeDocument/2006/relationships/image" Target="../media/image6.png"/><Relationship Id="rId17" Type="http://schemas.openxmlformats.org/officeDocument/2006/relationships/diagramColors" Target="../diagrams/colors45.xml"/><Relationship Id="rId2" Type="http://schemas.openxmlformats.org/officeDocument/2006/relationships/notesSlide" Target="../notesSlides/notesSlide36.xml"/><Relationship Id="rId16" Type="http://schemas.openxmlformats.org/officeDocument/2006/relationships/diagramQuickStyle" Target="../diagrams/quickStyl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44.xml"/><Relationship Id="rId15" Type="http://schemas.openxmlformats.org/officeDocument/2006/relationships/diagramLayout" Target="../diagrams/layout45.xml"/><Relationship Id="rId10" Type="http://schemas.openxmlformats.org/officeDocument/2006/relationships/image" Target="../media/image4.png"/><Relationship Id="rId19" Type="http://schemas.openxmlformats.org/officeDocument/2006/relationships/image" Target="../media/image66.jpeg"/><Relationship Id="rId4" Type="http://schemas.openxmlformats.org/officeDocument/2006/relationships/diagramLayout" Target="../diagrams/layout44.xml"/><Relationship Id="rId9" Type="http://schemas.openxmlformats.org/officeDocument/2006/relationships/image" Target="../media/image64.png"/><Relationship Id="rId14" Type="http://schemas.openxmlformats.org/officeDocument/2006/relationships/diagramData" Target="../diagrams/data4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6.png"/><Relationship Id="rId10" Type="http://schemas.microsoft.com/office/2007/relationships/diagramDrawing" Target="../diagrams/drawing9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chart" Target="../charts/chart1.xml"/><Relationship Id="rId5" Type="http://schemas.openxmlformats.org/officeDocument/2006/relationships/image" Target="../media/image6.png"/><Relationship Id="rId10" Type="http://schemas.microsoft.com/office/2007/relationships/diagramDrawing" Target="../diagrams/drawing10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diagramLayout" Target="../diagrams/layout1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chart" Target="../charts/chart2.xml"/><Relationship Id="rId5" Type="http://schemas.openxmlformats.org/officeDocument/2006/relationships/image" Target="../media/image6.png"/><Relationship Id="rId10" Type="http://schemas.microsoft.com/office/2007/relationships/diagramDrawing" Target="../diagrams/drawing1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CuadroTexto 11"/>
          <p:cNvSpPr txBox="1"/>
          <p:nvPr/>
        </p:nvSpPr>
        <p:spPr>
          <a:xfrm>
            <a:off x="604406" y="3284984"/>
            <a:ext cx="7935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Defensoría del Consumidor</a:t>
            </a:r>
            <a:endParaRPr lang="es-SV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91371" y="4044347"/>
            <a:ext cx="5450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400" b="1" dirty="0" smtClean="0">
                <a:solidFill>
                  <a:srgbClr val="66FF33"/>
                </a:solidFill>
                <a:latin typeface="+mn-lt"/>
              </a:rPr>
              <a:t>INFORME DE LABORES</a:t>
            </a:r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187" y="221271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  <p:sp>
        <p:nvSpPr>
          <p:cNvPr id="13" name="CuadroTexto 12"/>
          <p:cNvSpPr txBox="1"/>
          <p:nvPr/>
        </p:nvSpPr>
        <p:spPr>
          <a:xfrm>
            <a:off x="2441322" y="4707032"/>
            <a:ext cx="429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dirty="0" smtClean="0">
                <a:solidFill>
                  <a:srgbClr val="FFFF00"/>
                </a:solidFill>
                <a:latin typeface="+mn-lt"/>
              </a:rPr>
              <a:t>Junio 2014 – Mayo 2015</a:t>
            </a:r>
          </a:p>
        </p:txBody>
      </p:sp>
    </p:spTree>
    <p:extLst>
      <p:ext uri="{BB962C8B-B14F-4D97-AF65-F5344CB8AC3E}">
        <p14:creationId xmlns:p14="http://schemas.microsoft.com/office/powerpoint/2010/main" val="13936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agrama"/>
          <p:cNvGraphicFramePr/>
          <p:nvPr>
            <p:extLst>
              <p:ext uri="{D42A27DB-BD31-4B8C-83A1-F6EECF244321}">
                <p14:modId xmlns:p14="http://schemas.microsoft.com/office/powerpoint/2010/main" val="2797860980"/>
              </p:ext>
            </p:extLst>
          </p:nvPr>
        </p:nvGraphicFramePr>
        <p:xfrm>
          <a:off x="611560" y="64145"/>
          <a:ext cx="7945193" cy="106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" y="837548"/>
            <a:ext cx="7353744" cy="5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61420" y="116632"/>
            <a:ext cx="7504110" cy="899409"/>
            <a:chOff x="138754" y="99411"/>
            <a:chExt cx="8381091" cy="899409"/>
          </a:xfrm>
          <a:solidFill>
            <a:srgbClr val="00A7E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ángulo redondeado 11"/>
            <p:cNvSpPr/>
            <p:nvPr/>
          </p:nvSpPr>
          <p:spPr>
            <a:xfrm>
              <a:off x="138754" y="99411"/>
              <a:ext cx="8381091" cy="899409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182660" y="143317"/>
              <a:ext cx="8293279" cy="8115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Atenciones brindadas por sector para la Oficina Regional de Oriente junio 2014 – mayo 2015*</a:t>
              </a:r>
              <a:endParaRPr lang="es-SV" sz="2100" kern="1200" dirty="0"/>
            </a:p>
          </p:txBody>
        </p:sp>
      </p:grpSp>
      <p:graphicFrame>
        <p:nvGraphicFramePr>
          <p:cNvPr id="14" name="Gráfico 13"/>
          <p:cNvGraphicFramePr/>
          <p:nvPr>
            <p:extLst/>
          </p:nvPr>
        </p:nvGraphicFramePr>
        <p:xfrm>
          <a:off x="441978" y="1268760"/>
          <a:ext cx="7560840" cy="558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Diagrama 2"/>
          <p:cNvGraphicFramePr/>
          <p:nvPr>
            <p:extLst/>
          </p:nvPr>
        </p:nvGraphicFramePr>
        <p:xfrm>
          <a:off x="794588" y="1109128"/>
          <a:ext cx="7698839" cy="534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dondear rectángulo de esquina diagonal 4"/>
          <p:cNvSpPr/>
          <p:nvPr/>
        </p:nvSpPr>
        <p:spPr>
          <a:xfrm>
            <a:off x="4788024" y="3442693"/>
            <a:ext cx="1221829" cy="720080"/>
          </a:xfrm>
          <a:prstGeom prst="round2Diag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00B0F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Agua potable</a:t>
            </a:r>
            <a:endParaRPr lang="es-SV" sz="2000" dirty="0"/>
          </a:p>
        </p:txBody>
      </p:sp>
      <p:sp>
        <p:nvSpPr>
          <p:cNvPr id="16" name="Redondear rectángulo de esquina diagonal 15"/>
          <p:cNvSpPr/>
          <p:nvPr/>
        </p:nvSpPr>
        <p:spPr>
          <a:xfrm>
            <a:off x="4788024" y="4437112"/>
            <a:ext cx="1221829" cy="720080"/>
          </a:xfrm>
          <a:prstGeom prst="round2Diag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  <a:effectLst>
            <a:outerShdw blurRad="76200" dist="12700" dir="2700000" sy="-23000" kx="-800400" algn="bl" rotWithShape="0">
              <a:srgbClr val="FF99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Energía eléctrica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7" name="Redondear rectángulo de esquina diagonal 16"/>
          <p:cNvSpPr/>
          <p:nvPr/>
        </p:nvSpPr>
        <p:spPr>
          <a:xfrm>
            <a:off x="4788024" y="5445224"/>
            <a:ext cx="1221829" cy="720080"/>
          </a:xfrm>
          <a:prstGeom prst="round2Diag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FF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Servicios financieros</a:t>
            </a:r>
            <a:endParaRPr lang="es-SV" sz="1600" dirty="0"/>
          </a:p>
        </p:txBody>
      </p:sp>
      <p:sp>
        <p:nvSpPr>
          <p:cNvPr id="18" name="Redondear rectángulo de esquina diagonal 17"/>
          <p:cNvSpPr/>
          <p:nvPr/>
        </p:nvSpPr>
        <p:spPr>
          <a:xfrm>
            <a:off x="6920339" y="4365104"/>
            <a:ext cx="1468085" cy="1080120"/>
          </a:xfrm>
          <a:prstGeom prst="round2DiagRect">
            <a:avLst/>
          </a:prstGeom>
          <a:solidFill>
            <a:srgbClr val="CC00CC"/>
          </a:solidFill>
          <a:ln w="38100">
            <a:solidFill>
              <a:schemeClr val="bg1"/>
            </a:solidFill>
          </a:ln>
          <a:effectLst>
            <a:outerShdw blurRad="76200" dist="12700" dir="2700000" sy="-23000" kx="-800400" algn="bl" rotWithShape="0">
              <a:srgbClr val="CC00C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3 sectores representan el 60% (2,816)</a:t>
            </a:r>
            <a:endParaRPr lang="es-SV" dirty="0"/>
          </a:p>
        </p:txBody>
      </p:sp>
      <p:cxnSp>
        <p:nvCxnSpPr>
          <p:cNvPr id="19" name="Conector recto 18"/>
          <p:cNvCxnSpPr>
            <a:stCxn id="5" idx="0"/>
            <a:endCxn id="18" idx="2"/>
          </p:cNvCxnSpPr>
          <p:nvPr/>
        </p:nvCxnSpPr>
        <p:spPr>
          <a:xfrm>
            <a:off x="6009853" y="3802733"/>
            <a:ext cx="910486" cy="1102431"/>
          </a:xfrm>
          <a:prstGeom prst="line">
            <a:avLst/>
          </a:prstGeom>
          <a:ln w="76200">
            <a:solidFill>
              <a:srgbClr val="00A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16" idx="0"/>
            <a:endCxn id="18" idx="2"/>
          </p:cNvCxnSpPr>
          <p:nvPr/>
        </p:nvCxnSpPr>
        <p:spPr>
          <a:xfrm>
            <a:off x="6009853" y="4797152"/>
            <a:ext cx="910486" cy="10801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6012160" y="4871926"/>
            <a:ext cx="910486" cy="10053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4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38738"/>
            <a:ext cx="5915025" cy="5624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240098437"/>
              </p:ext>
            </p:extLst>
          </p:nvPr>
        </p:nvGraphicFramePr>
        <p:xfrm>
          <a:off x="467544" y="44624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087553683"/>
              </p:ext>
            </p:extLst>
          </p:nvPr>
        </p:nvGraphicFramePr>
        <p:xfrm>
          <a:off x="3131840" y="2204864"/>
          <a:ext cx="5328591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0052" y="0"/>
            <a:ext cx="1020320" cy="6926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89212" y="81319"/>
            <a:ext cx="7191906" cy="899409"/>
            <a:chOff x="138754" y="99411"/>
            <a:chExt cx="8381091" cy="899409"/>
          </a:xfrm>
          <a:solidFill>
            <a:srgbClr val="00A7E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ctángulo redondeado 17"/>
            <p:cNvSpPr/>
            <p:nvPr/>
          </p:nvSpPr>
          <p:spPr>
            <a:xfrm>
              <a:off x="138754" y="99411"/>
              <a:ext cx="8381091" cy="899409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182660" y="143317"/>
              <a:ext cx="8293279" cy="8115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Denuncias recibidas por sector en la Oficina Regional de Oriente </a:t>
              </a:r>
            </a:p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100" kern="1200" dirty="0" smtClean="0"/>
                <a:t>junio 2014 – mayo 2015*</a:t>
              </a:r>
              <a:endParaRPr lang="es-SV" sz="2100" kern="1200" dirty="0"/>
            </a:p>
          </p:txBody>
        </p:sp>
      </p:grpSp>
      <p:graphicFrame>
        <p:nvGraphicFramePr>
          <p:cNvPr id="20" name="Gráfico 19"/>
          <p:cNvGraphicFramePr/>
          <p:nvPr>
            <p:extLst/>
          </p:nvPr>
        </p:nvGraphicFramePr>
        <p:xfrm>
          <a:off x="447639" y="1124744"/>
          <a:ext cx="8444841" cy="5469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Redondear rectángulo de esquina diagonal 20"/>
          <p:cNvSpPr/>
          <p:nvPr/>
        </p:nvSpPr>
        <p:spPr>
          <a:xfrm>
            <a:off x="4644008" y="2492896"/>
            <a:ext cx="1365845" cy="720080"/>
          </a:xfrm>
          <a:prstGeom prst="round2DiagRect">
            <a:avLst/>
          </a:prstGeom>
          <a:solidFill>
            <a:srgbClr val="00B0F0"/>
          </a:solidFill>
          <a:ln>
            <a:solidFill>
              <a:srgbClr val="00A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Agua potable</a:t>
            </a:r>
            <a:endParaRPr lang="es-SV" sz="2000" dirty="0"/>
          </a:p>
        </p:txBody>
      </p:sp>
      <p:sp>
        <p:nvSpPr>
          <p:cNvPr id="22" name="Redondear rectángulo de esquina diagonal 21"/>
          <p:cNvSpPr/>
          <p:nvPr/>
        </p:nvSpPr>
        <p:spPr>
          <a:xfrm>
            <a:off x="4644008" y="3487315"/>
            <a:ext cx="1365845" cy="720080"/>
          </a:xfrm>
          <a:prstGeom prst="round2Diag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Electrodo-</a:t>
            </a:r>
            <a:r>
              <a:rPr lang="es-SV" dirty="0" err="1" smtClean="0">
                <a:solidFill>
                  <a:schemeClr val="tx1"/>
                </a:solidFill>
              </a:rPr>
              <a:t>mésticos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23" name="Redondear rectángulo de esquina diagonal 22"/>
          <p:cNvSpPr/>
          <p:nvPr/>
        </p:nvSpPr>
        <p:spPr>
          <a:xfrm>
            <a:off x="4644008" y="4495427"/>
            <a:ext cx="1365845" cy="720080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Telecomuni-caciones</a:t>
            </a:r>
            <a:endParaRPr lang="es-SV" sz="1600" dirty="0"/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6920339" y="3415307"/>
            <a:ext cx="1468085" cy="1080120"/>
          </a:xfrm>
          <a:prstGeom prst="round2DiagRect">
            <a:avLst/>
          </a:prstGeom>
          <a:solidFill>
            <a:srgbClr val="CC00CC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3 sectores representan el 84.8% (1,320)</a:t>
            </a:r>
            <a:endParaRPr lang="es-SV" dirty="0"/>
          </a:p>
        </p:txBody>
      </p:sp>
      <p:cxnSp>
        <p:nvCxnSpPr>
          <p:cNvPr id="25" name="Conector recto 24"/>
          <p:cNvCxnSpPr>
            <a:stCxn id="21" idx="0"/>
            <a:endCxn id="24" idx="2"/>
          </p:cNvCxnSpPr>
          <p:nvPr/>
        </p:nvCxnSpPr>
        <p:spPr>
          <a:xfrm>
            <a:off x="6009853" y="2852936"/>
            <a:ext cx="910486" cy="1102431"/>
          </a:xfrm>
          <a:prstGeom prst="line">
            <a:avLst/>
          </a:prstGeom>
          <a:ln w="76200">
            <a:solidFill>
              <a:srgbClr val="00A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22" idx="0"/>
            <a:endCxn id="24" idx="2"/>
          </p:cNvCxnSpPr>
          <p:nvPr/>
        </p:nvCxnSpPr>
        <p:spPr>
          <a:xfrm>
            <a:off x="6009853" y="3847355"/>
            <a:ext cx="910486" cy="108012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6012160" y="3922129"/>
            <a:ext cx="910486" cy="10053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5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36502698"/>
              </p:ext>
            </p:extLst>
          </p:nvPr>
        </p:nvGraphicFramePr>
        <p:xfrm>
          <a:off x="412569" y="-194836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5" name="Imagen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719392" cy="60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83768" y="3696700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2,115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8184" y="6436074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11,181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600400" cy="337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0848"/>
            <a:ext cx="3589102" cy="337053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899592" y="188640"/>
            <a:ext cx="7225120" cy="786479"/>
            <a:chOff x="343033" y="311465"/>
            <a:chExt cx="7225120" cy="786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dondear rectángulo de esquina diagonal 5"/>
            <p:cNvSpPr/>
            <p:nvPr/>
          </p:nvSpPr>
          <p:spPr>
            <a:xfrm>
              <a:off x="343033" y="311465"/>
              <a:ext cx="7225120" cy="786479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dondear rectángulo de esquina diagonal 4"/>
            <p:cNvSpPr/>
            <p:nvPr/>
          </p:nvSpPr>
          <p:spPr>
            <a:xfrm>
              <a:off x="381426" y="349858"/>
              <a:ext cx="7148334" cy="7096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400" kern="1200" dirty="0" smtClean="0"/>
                <a:t>2. Protección de la economía familiar permitió recuperar  US</a:t>
              </a:r>
              <a:r>
                <a:rPr lang="es-SV" sz="2400" b="1" kern="1200" dirty="0" smtClean="0"/>
                <a:t>$2,722,657.88</a:t>
              </a:r>
              <a:r>
                <a:rPr lang="es-SV" sz="2400" kern="1200" dirty="0" smtClean="0"/>
                <a:t> para consumidores(as)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54080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71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27384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779563" y="114730"/>
            <a:ext cx="7225120" cy="938006"/>
            <a:chOff x="360036" y="97300"/>
            <a:chExt cx="7225120" cy="9380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ectángulo redondeado 14"/>
            <p:cNvSpPr/>
            <p:nvPr/>
          </p:nvSpPr>
          <p:spPr>
            <a:xfrm>
              <a:off x="360036" y="97300"/>
              <a:ext cx="7225120" cy="938006"/>
            </a:xfrm>
            <a:prstGeom prst="roundRect">
              <a:avLst/>
            </a:prstGeom>
            <a:solidFill>
              <a:srgbClr val="00A7E2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405826" y="143090"/>
              <a:ext cx="7133540" cy="8464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kern="1200" dirty="0" smtClean="0"/>
                <a:t>2. Atención efectiva en Oriente permitió recuperar </a:t>
              </a:r>
              <a:r>
                <a:rPr lang="es-SV" sz="2800" strike="noStrike" kern="1200" dirty="0" smtClean="0"/>
                <a:t>US$</a:t>
              </a:r>
              <a:r>
                <a:rPr lang="es-SV" sz="2800" kern="1200" dirty="0" smtClean="0"/>
                <a:t>263,120.08 para consumidores</a:t>
              </a:r>
            </a:p>
          </p:txBody>
        </p:sp>
      </p:grpSp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683568" y="1483617"/>
          <a:ext cx="5839320" cy="5352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Documento" r:id="rId7" imgW="5608665" imgH="3995377" progId="Word.Document.12">
                  <p:embed/>
                </p:oleObj>
              </mc:Choice>
              <mc:Fallback>
                <p:oleObj name="Documento" r:id="rId7" imgW="5608665" imgH="399537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568" y="1483617"/>
                        <a:ext cx="5839320" cy="5352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Diagrama 8"/>
          <p:cNvGraphicFramePr/>
          <p:nvPr>
            <p:extLst/>
          </p:nvPr>
        </p:nvGraphicFramePr>
        <p:xfrm>
          <a:off x="3603228" y="1113460"/>
          <a:ext cx="5176291" cy="5627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7444979" y="2494290"/>
            <a:ext cx="162095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2000" b="1" dirty="0" smtClean="0">
                <a:solidFill>
                  <a:srgbClr val="0070C0"/>
                </a:solidFill>
              </a:rPr>
              <a:t>5</a:t>
            </a:r>
            <a:r>
              <a:rPr lang="es-SV" sz="16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SV" sz="1600" dirty="0" smtClean="0">
                <a:solidFill>
                  <a:srgbClr val="0070C0"/>
                </a:solidFill>
              </a:rPr>
              <a:t>Sectores</a:t>
            </a:r>
          </a:p>
          <a:p>
            <a:pPr algn="ctr"/>
            <a:r>
              <a:rPr lang="es-SV" sz="1600" dirty="0" smtClean="0">
                <a:solidFill>
                  <a:srgbClr val="0070C0"/>
                </a:solidFill>
              </a:rPr>
              <a:t>concentran</a:t>
            </a:r>
          </a:p>
          <a:p>
            <a:pPr algn="ctr"/>
            <a:r>
              <a:rPr lang="es-SV" sz="1600" dirty="0" smtClean="0">
                <a:solidFill>
                  <a:srgbClr val="0070C0"/>
                </a:solidFill>
              </a:rPr>
              <a:t>el </a:t>
            </a:r>
            <a:r>
              <a:rPr lang="es-SV" b="1" dirty="0" smtClean="0">
                <a:solidFill>
                  <a:srgbClr val="0070C0"/>
                </a:solidFill>
              </a:rPr>
              <a:t>79.3%</a:t>
            </a:r>
            <a:endParaRPr lang="es-SV" sz="1600" b="1" dirty="0" smtClean="0">
              <a:solidFill>
                <a:srgbClr val="0070C0"/>
              </a:solidFill>
            </a:endParaRPr>
          </a:p>
          <a:p>
            <a:pPr algn="ctr"/>
            <a:r>
              <a:rPr lang="es-SV" b="1" dirty="0" smtClean="0">
                <a:solidFill>
                  <a:srgbClr val="0070C0"/>
                </a:solidFill>
              </a:rPr>
              <a:t>($208,637.95)</a:t>
            </a:r>
          </a:p>
          <a:p>
            <a:pPr algn="ctr"/>
            <a:r>
              <a:rPr lang="es-SV" sz="1600" dirty="0">
                <a:solidFill>
                  <a:srgbClr val="0070C0"/>
                </a:solidFill>
              </a:rPr>
              <a:t>d</a:t>
            </a:r>
            <a:r>
              <a:rPr lang="es-SV" sz="1600" dirty="0" smtClean="0">
                <a:solidFill>
                  <a:srgbClr val="0070C0"/>
                </a:solidFill>
              </a:rPr>
              <a:t>el total </a:t>
            </a:r>
          </a:p>
          <a:p>
            <a:pPr algn="ctr"/>
            <a:r>
              <a:rPr lang="es-SV" sz="1600" dirty="0">
                <a:solidFill>
                  <a:srgbClr val="0070C0"/>
                </a:solidFill>
              </a:rPr>
              <a:t>d</a:t>
            </a:r>
            <a:r>
              <a:rPr lang="es-SV" sz="1600" dirty="0" smtClean="0">
                <a:solidFill>
                  <a:srgbClr val="0070C0"/>
                </a:solidFill>
              </a:rPr>
              <a:t>el monto</a:t>
            </a:r>
          </a:p>
          <a:p>
            <a:pPr algn="ctr"/>
            <a:r>
              <a:rPr lang="es-SV" sz="1600" dirty="0" smtClean="0">
                <a:solidFill>
                  <a:srgbClr val="0070C0"/>
                </a:solidFill>
              </a:rPr>
              <a:t>recuperado</a:t>
            </a:r>
            <a:r>
              <a:rPr lang="es-SV" sz="1600" dirty="0" smtClean="0"/>
              <a:t> 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35227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186683938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51520" y="9087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La Defensoría tramitó un total de </a:t>
            </a:r>
            <a:r>
              <a:rPr lang="es-SV" sz="1600" b="1" dirty="0"/>
              <a:t>1,072</a:t>
            </a:r>
            <a:r>
              <a:rPr lang="es-SV" sz="1600" dirty="0"/>
              <a:t> casos, entre los cuales destacan: activación de </a:t>
            </a:r>
          </a:p>
          <a:p>
            <a:r>
              <a:rPr lang="es-SV" sz="1600" b="1" dirty="0"/>
              <a:t>7 casos de interés colectivo determinado o determinable</a:t>
            </a:r>
            <a:r>
              <a:rPr lang="es-SV" sz="1600" dirty="0"/>
              <a:t> ante el Tribunal Sancionador </a:t>
            </a:r>
            <a:endParaRPr lang="es-ES" sz="16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88239"/>
              </p:ext>
            </p:extLst>
          </p:nvPr>
        </p:nvGraphicFramePr>
        <p:xfrm>
          <a:off x="251520" y="1739720"/>
          <a:ext cx="8709335" cy="4267250"/>
        </p:xfrm>
        <a:graphic>
          <a:graphicData uri="http://schemas.openxmlformats.org/drawingml/2006/table">
            <a:tbl>
              <a:tblPr firstRow="1" firstCol="1" bandRow="1"/>
              <a:tblGrid>
                <a:gridCol w="2352078"/>
                <a:gridCol w="1159616"/>
                <a:gridCol w="974748"/>
                <a:gridCol w="1980055"/>
                <a:gridCol w="2242838"/>
              </a:tblGrid>
              <a:tr h="334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Proveedor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consumidores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 de infracción a la LPC 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Estado actual del caso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INMUEBLES,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(Proyecto Residencial Quintas Doradas, Cantón Planes de Renderos, San Salvador)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DCSC-210/2014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16/01/2015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FUDECO, S.A. DE C.V. </a:t>
                      </a: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(Condominio Residencial Alturas de Tenerife, Comasagua, La Libertad)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116727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20/01/2015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estudio del colaborador del TS para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 ( Comunidad Tres de Enero del municipio de Soyapango, departamento de San Salvador)</a:t>
                      </a:r>
                      <a:endParaRPr lang="es-S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101538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02/06/2014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secretaria del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HOTELES EXCLUSIVOS, S.A. DE C.V.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DVM-UIN-INF 004/14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Publicidad engañosa o falsa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21/07/2014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 de inicio pendiente de notificar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ANDA( Lotificación Puerta Azul, municipio de Guazapa)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109142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08/09/2014 En secretaria de TS para notificar auto de inicio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UNIVERSIDAD DR. JOSÉ MATÍAS DELGADO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DCSC-109/2014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30/09/2014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pendiente de notificación por 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Administradora de Pozos, S.A. de C.V. (AMPO, S.A. de C.V.)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DCSC-082-2014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Práctica abusiva consistente en cobros indebidos e Incumplimiento a la obligación general de información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 Tribunal Sancionador desde el 10/11/2014 Auto de inicio en revisión de Coordinadora del TS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SV" sz="10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s-S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330" marR="353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0613"/>
              </p:ext>
            </p:extLst>
          </p:nvPr>
        </p:nvGraphicFramePr>
        <p:xfrm>
          <a:off x="462728" y="1222081"/>
          <a:ext cx="7925696" cy="458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Documento" r:id="rId3" imgW="6896100" imgH="3987800" progId="Word.Document.12">
                  <p:embed/>
                </p:oleObj>
              </mc:Choice>
              <mc:Fallback>
                <p:oleObj name="Documento" r:id="rId3" imgW="6896100" imgH="398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728" y="1222081"/>
                        <a:ext cx="7925696" cy="4583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10 Diagrama"/>
          <p:cNvGraphicFramePr/>
          <p:nvPr>
            <p:extLst>
              <p:ext uri="{D42A27DB-BD31-4B8C-83A1-F6EECF244321}">
                <p14:modId xmlns:p14="http://schemas.microsoft.com/office/powerpoint/2010/main" val="2668773800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36" y="846004"/>
            <a:ext cx="6315161" cy="560733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2276070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www.seguridadpublica.es/wp-content/uploads/2013/04/412_520340_6085251_80396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2" y="1231198"/>
            <a:ext cx="2645418" cy="17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23664" y="3035029"/>
            <a:ext cx="24867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3333CC"/>
                </a:solidFill>
              </a:rPr>
              <a:t>561</a:t>
            </a:r>
            <a:r>
              <a:rPr lang="es-SV" dirty="0" smtClean="0"/>
              <a:t> </a:t>
            </a:r>
            <a:r>
              <a:rPr lang="es-SV" sz="2000" dirty="0" smtClean="0">
                <a:solidFill>
                  <a:srgbClr val="3333CC"/>
                </a:solidFill>
              </a:rPr>
              <a:t>Expedientes Multados </a:t>
            </a:r>
            <a:r>
              <a:rPr lang="es-SV" dirty="0" smtClean="0"/>
              <a:t>por un monto de </a:t>
            </a:r>
            <a:r>
              <a:rPr lang="es-SV" sz="2400" b="1" dirty="0" smtClean="0">
                <a:solidFill>
                  <a:srgbClr val="00CC00"/>
                </a:solidFill>
              </a:rPr>
              <a:t>$1,175,955.77</a:t>
            </a:r>
            <a:endParaRPr lang="es-SV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761373228"/>
              </p:ext>
            </p:extLst>
          </p:nvPr>
        </p:nvGraphicFramePr>
        <p:xfrm>
          <a:off x="676659" y="1412776"/>
          <a:ext cx="734481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3 Imagen" descr="Logos-DC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203" y="94320"/>
            <a:ext cx="1073014" cy="764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77272"/>
            <a:ext cx="912306" cy="980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1 Diagrama"/>
          <p:cNvGraphicFramePr/>
          <p:nvPr>
            <p:extLst>
              <p:ext uri="{D42A27DB-BD31-4B8C-83A1-F6EECF244321}">
                <p14:modId xmlns:p14="http://schemas.microsoft.com/office/powerpoint/2010/main" val="2432185066"/>
              </p:ext>
            </p:extLst>
          </p:nvPr>
        </p:nvGraphicFramePr>
        <p:xfrm>
          <a:off x="827584" y="-171400"/>
          <a:ext cx="691276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60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12651961"/>
              </p:ext>
            </p:extLst>
          </p:nvPr>
        </p:nvGraphicFramePr>
        <p:xfrm>
          <a:off x="430213" y="1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403311" y="908720"/>
            <a:ext cx="8136904" cy="40011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Entre los casos cerrados en el período destacan los siguientes: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16" y="1412776"/>
            <a:ext cx="6509474" cy="52458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1560" y="2687281"/>
            <a:ext cx="6134728" cy="102975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Rectángulo 2"/>
          <p:cNvSpPr/>
          <p:nvPr/>
        </p:nvSpPr>
        <p:spPr>
          <a:xfrm rot="20634614">
            <a:off x="7094877" y="2570594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 smtClean="0"/>
              <a:t>$405,179.60</a:t>
            </a:r>
          </a:p>
          <a:p>
            <a:pPr algn="ctr"/>
            <a:r>
              <a:rPr lang="es-SV" dirty="0" smtClean="0"/>
              <a:t>66.59%</a:t>
            </a:r>
            <a:endParaRPr lang="es-SV" dirty="0"/>
          </a:p>
        </p:txBody>
      </p:sp>
      <p:sp>
        <p:nvSpPr>
          <p:cNvPr id="5" name="Flecha izquierda 4"/>
          <p:cNvSpPr/>
          <p:nvPr/>
        </p:nvSpPr>
        <p:spPr>
          <a:xfrm rot="20674976">
            <a:off x="6787094" y="2350799"/>
            <a:ext cx="1801829" cy="1198300"/>
          </a:xfrm>
          <a:prstGeom prst="leftArrow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sx="102000" sy="1020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2857" y="4173380"/>
            <a:ext cx="2311107" cy="14372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8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19240063"/>
              </p:ext>
            </p:extLst>
          </p:nvPr>
        </p:nvGraphicFramePr>
        <p:xfrm>
          <a:off x="467544" y="-7863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2 CuadroTexto"/>
          <p:cNvSpPr txBox="1"/>
          <p:nvPr/>
        </p:nvSpPr>
        <p:spPr>
          <a:xfrm>
            <a:off x="683568" y="971198"/>
            <a:ext cx="81299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  <a:p>
            <a:pPr algn="just"/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Entre junio 2014 y mayo 2015, la </a:t>
            </a:r>
            <a:r>
              <a:rPr lang="es-SV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/>
              </a:rPr>
              <a:t>Defensoría del Consumidor</a:t>
            </a:r>
            <a:r>
              <a:rPr lang="es-SV" baseline="0" dirty="0" smtClean="0">
                <a:solidFill>
                  <a:srgbClr val="0053A0"/>
                </a:solidFill>
                <a:latin typeface="Impact"/>
              </a:rPr>
              <a:t> 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reali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zó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 </a:t>
            </a:r>
            <a:r>
              <a:rPr lang="es-SV" b="1" baseline="0" dirty="0" smtClean="0">
                <a:solidFill>
                  <a:srgbClr val="00CC00"/>
                </a:solidFill>
                <a:latin typeface="Frutiger-Light"/>
              </a:rPr>
              <a:t>inspecciones a 4,071 </a:t>
            </a:r>
            <a:r>
              <a:rPr lang="es-ES_tradnl" dirty="0"/>
              <a:t>establecimientos comerciales, entre farmacias</a:t>
            </a:r>
            <a:r>
              <a:rPr lang="es-ES_tradnl" dirty="0" smtClean="0"/>
              <a:t>, hospitales, restaurantes</a:t>
            </a:r>
            <a:r>
              <a:rPr lang="es-ES_tradnl" dirty="0"/>
              <a:t>, </a:t>
            </a:r>
            <a:r>
              <a:rPr lang="es-ES_tradnl" dirty="0" smtClean="0"/>
              <a:t>proveedores de granos, almacenes de ropa, zapatos y accesorios, supermercados, librerías, almacenes de muebles y electrodomésticos, </a:t>
            </a:r>
            <a:r>
              <a:rPr lang="es-ES_tradnl" dirty="0"/>
              <a:t>tiendas mayoristas, tiendas de conveniencia, cafeterías de centros </a:t>
            </a:r>
            <a:r>
              <a:rPr lang="es-ES_tradnl" dirty="0" smtClean="0"/>
              <a:t>educativos, servicios financieros, telecomunicaciones, gasolineras, clínicas dentales, venta de repuestos y talleres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, entre otros.</a:t>
            </a:r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Imagen 101" descr="Descripción: http://www.lapagina.com.sv/userfiles/Mar_2011/QWQI_armando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81">
            <a:off x="484984" y="4230309"/>
            <a:ext cx="2419656" cy="16117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435494"/>
            <a:ext cx="5940152" cy="3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755782" y="1914052"/>
          <a:ext cx="7776452" cy="3772492"/>
        </p:xfrm>
        <a:graphic>
          <a:graphicData uri="http://schemas.openxmlformats.org/drawingml/2006/table">
            <a:tbl>
              <a:tblPr firstRow="1" lastRow="1" lastCol="1" bandRow="1" bandCol="1">
                <a:tableStyleId>{69012ECD-51FC-41F1-AA8D-1B2483CD663E}</a:tableStyleId>
              </a:tblPr>
              <a:tblGrid>
                <a:gridCol w="2125874"/>
                <a:gridCol w="1320241"/>
                <a:gridCol w="1700138"/>
                <a:gridCol w="1174640"/>
                <a:gridCol w="1455559"/>
              </a:tblGrid>
              <a:tr h="110898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Período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sin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 de inspecciones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%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2009 - Mayo 2010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698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1,743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40%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2010 - Mayo 2011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666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877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57%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2011 - Mayo 2012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2012 - Mayo  2013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2,231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1,416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3,647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39%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2013 -  Mayo 2014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2,733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1,375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4,108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33%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2014 </a:t>
                      </a:r>
                      <a:r>
                        <a:rPr lang="es-MX" sz="1600" u="none" strike="noStrike" dirty="0" smtClean="0">
                          <a:effectLst/>
                        </a:rPr>
                        <a:t>- Mayo </a:t>
                      </a:r>
                      <a:r>
                        <a:rPr lang="es-MX" sz="1600" u="none" strike="noStrike" dirty="0">
                          <a:effectLst/>
                        </a:rPr>
                        <a:t>2015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618099"/>
              </p:ext>
            </p:extLst>
          </p:nvPr>
        </p:nvGraphicFramePr>
        <p:xfrm>
          <a:off x="395536" y="1700808"/>
          <a:ext cx="8338981" cy="411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087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308955996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Nube 3"/>
          <p:cNvSpPr/>
          <p:nvPr/>
        </p:nvSpPr>
        <p:spPr>
          <a:xfrm>
            <a:off x="7198361" y="959843"/>
            <a:ext cx="1928247" cy="1970080"/>
          </a:xfrm>
          <a:prstGeom prst="cloud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500" b="1" dirty="0" smtClean="0">
                <a:solidFill>
                  <a:srgbClr val="FF0000"/>
                </a:solidFill>
              </a:rPr>
              <a:t>5 sectores</a:t>
            </a:r>
            <a:r>
              <a:rPr lang="es-SV" sz="1500" dirty="0" smtClean="0"/>
              <a:t> </a:t>
            </a:r>
            <a:r>
              <a:rPr lang="es-SV" sz="1500" dirty="0" smtClean="0">
                <a:solidFill>
                  <a:schemeClr val="accent1"/>
                </a:solidFill>
              </a:rPr>
              <a:t>representan el </a:t>
            </a:r>
            <a:r>
              <a:rPr lang="es-SV" sz="1500" b="1" dirty="0" smtClean="0">
                <a:solidFill>
                  <a:srgbClr val="FF0000"/>
                </a:solidFill>
              </a:rPr>
              <a:t>73.54%</a:t>
            </a:r>
          </a:p>
          <a:p>
            <a:pPr algn="ctr"/>
            <a:r>
              <a:rPr lang="es-SV" sz="1500" dirty="0">
                <a:solidFill>
                  <a:schemeClr val="accent1"/>
                </a:solidFill>
              </a:rPr>
              <a:t>d</a:t>
            </a:r>
            <a:r>
              <a:rPr lang="es-SV" sz="1500" dirty="0" smtClean="0">
                <a:solidFill>
                  <a:schemeClr val="accent1"/>
                </a:solidFill>
              </a:rPr>
              <a:t>e inspecciones realizadas </a:t>
            </a:r>
            <a:endParaRPr lang="es-SV" sz="15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13" y="959843"/>
            <a:ext cx="6723174" cy="54214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5187" y="2350457"/>
            <a:ext cx="6624736" cy="1582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46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52339536"/>
              </p:ext>
            </p:extLst>
          </p:nvPr>
        </p:nvGraphicFramePr>
        <p:xfrm>
          <a:off x="5652120" y="1819029"/>
          <a:ext cx="3384376" cy="305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5940152" y="1340768"/>
            <a:ext cx="295002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Sectores con más hallazgos</a:t>
            </a:r>
            <a:endParaRPr lang="es-SV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915" y="2924944"/>
            <a:ext cx="807120" cy="8003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4833266"/>
              </p:ext>
            </p:extLst>
          </p:nvPr>
        </p:nvGraphicFramePr>
        <p:xfrm>
          <a:off x="430213" y="1437366"/>
          <a:ext cx="5131878" cy="446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420569577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5" name="Rectángulo 4"/>
          <p:cNvSpPr/>
          <p:nvPr/>
        </p:nvSpPr>
        <p:spPr>
          <a:xfrm>
            <a:off x="538765" y="933237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</p:txBody>
      </p:sp>
    </p:spTree>
    <p:extLst>
      <p:ext uri="{BB962C8B-B14F-4D97-AF65-F5344CB8AC3E}">
        <p14:creationId xmlns:p14="http://schemas.microsoft.com/office/powerpoint/2010/main" val="11061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6030416" y="4122638"/>
            <a:ext cx="3113584" cy="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Medidas </a:t>
            </a:r>
            <a:r>
              <a:rPr lang="es-E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autelares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Destrucción de </a:t>
            </a:r>
            <a:r>
              <a:rPr lang="es-ES" b="1" dirty="0" smtClean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20,995</a:t>
            </a: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productos con fecha de vencimiento expirada,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incrementándose 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en </a:t>
            </a:r>
            <a:r>
              <a:rPr lang="es-SV" b="1" dirty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36.43%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(5,606 productos)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con respecto al período anterior.</a:t>
            </a:r>
            <a:r>
              <a:rPr lang="es-SV" sz="1600" dirty="0" smtClean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endParaRPr lang="es-ES" sz="1600" dirty="0">
              <a:solidFill>
                <a:srgbClr val="0070C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075" name="Picture 3" descr="Producto venc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05" y="5330368"/>
            <a:ext cx="3023895" cy="1518816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375" y="846004"/>
            <a:ext cx="5635100" cy="6003179"/>
          </a:xfrm>
          <a:prstGeom prst="rect">
            <a:avLst/>
          </a:prstGeom>
        </p:spPr>
      </p:pic>
      <p:sp>
        <p:nvSpPr>
          <p:cNvPr id="8" name="Llaves 7"/>
          <p:cNvSpPr/>
          <p:nvPr/>
        </p:nvSpPr>
        <p:spPr>
          <a:xfrm>
            <a:off x="360056" y="1340768"/>
            <a:ext cx="5796577" cy="1198833"/>
          </a:xfrm>
          <a:prstGeom prst="bracePair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3 Doble onda"/>
          <p:cNvSpPr/>
          <p:nvPr/>
        </p:nvSpPr>
        <p:spPr>
          <a:xfrm>
            <a:off x="6300709" y="1484784"/>
            <a:ext cx="2663779" cy="1152129"/>
          </a:xfrm>
          <a:prstGeom prst="doubleWav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6228123" y="1628800"/>
            <a:ext cx="27386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rgbClr val="FF3300"/>
                </a:solidFill>
              </a:rPr>
              <a:t>5</a:t>
            </a:r>
            <a:r>
              <a:rPr lang="es-SV" sz="1600" dirty="0"/>
              <a:t> Productos que representan el </a:t>
            </a:r>
            <a:r>
              <a:rPr lang="es-SV" sz="1600" b="1" dirty="0">
                <a:solidFill>
                  <a:srgbClr val="FF3300"/>
                </a:solidFill>
              </a:rPr>
              <a:t>61.03%  (12,816) de hallazgos</a:t>
            </a:r>
            <a:endParaRPr lang="es-SV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79" y="1163194"/>
            <a:ext cx="3055177" cy="1041670"/>
          </a:xfrm>
          <a:prstGeom prst="rect">
            <a:avLst/>
          </a:prstGeom>
        </p:spPr>
      </p:pic>
      <p:pic>
        <p:nvPicPr>
          <p:cNvPr id="21" name="Picture 5" descr="inserto 29 port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5213483" y="1011864"/>
            <a:ext cx="1472572" cy="1513844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0" y="2708920"/>
            <a:ext cx="9086970" cy="3816424"/>
          </a:xfrm>
          <a:prstGeom prst="rect">
            <a:avLst/>
          </a:prstGeom>
        </p:spPr>
      </p:pic>
      <p:pic>
        <p:nvPicPr>
          <p:cNvPr id="22" name="Picture 4" descr="Inserto 28 A qué sabe tu boqui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4005256" y="992715"/>
            <a:ext cx="1504278" cy="1528655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Inserto 30 Este arroz ya se pesó Contenido Ne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555">
            <a:off x="6884324" y="909736"/>
            <a:ext cx="1528392" cy="15627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105000" sy="105000" algn="t" rotWithShape="0">
              <a:srgbClr val="92D05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66673" y="901036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0"/>
            <a:ext cx="937971" cy="6926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6820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6673" y="1423789"/>
            <a:ext cx="8174712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1447800" algn="l"/>
              </a:tabLst>
            </a:pPr>
            <a:r>
              <a:rPr lang="es-ES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proveedores de granos básicos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SV" sz="3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mayo de 2014 y agosto de 2014,</a:t>
            </a:r>
            <a:r>
              <a:rPr lang="es-SV" sz="1600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</a:t>
            </a:r>
            <a:r>
              <a:rPr lang="es-SV" sz="1600" i="1" u="sng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auditorías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37 proveedores de granos básicos</a:t>
            </a:r>
            <a:r>
              <a:rPr lang="es-SV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las cuales se profundizó en los 6 proveedores siguientes: </a:t>
            </a:r>
            <a:endParaRPr lang="es-SV" sz="1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CRUCO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   		FIKATELI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DILOSA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		DISALUN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Oscar Quintanilla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Polanco. 	Víctor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Manuel Mira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Herrera.</a:t>
            </a:r>
          </a:p>
        </p:txBody>
      </p:sp>
      <p:graphicFrame>
        <p:nvGraphicFramePr>
          <p:cNvPr id="12" name="10 Diagrama"/>
          <p:cNvGraphicFramePr/>
          <p:nvPr>
            <p:extLst>
              <p:ext uri="{D42A27DB-BD31-4B8C-83A1-F6EECF244321}">
                <p14:modId xmlns:p14="http://schemas.microsoft.com/office/powerpoint/2010/main" val="2568126723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http://www.transparenciaactiva.gob.sv/wp-content/uploads/2014/06/Defensor%C3%ADa-inspecciones-622x4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43" y="2412339"/>
            <a:ext cx="1896145" cy="1262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75856" y="3711476"/>
            <a:ext cx="58681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 de las investigaciones conjuntas, la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b="1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detectó y dio aviso de 6 casos a la Fiscalía General de la República por el posible cometimiento de delitos relativos al mercado, la libre competencia y la protección del consumidor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(acaparamiento Art. 233; agiotaje Art. 236 o propalación falsa Art. 237 del Código Penal) así como de delitos en contra de la Hacienda Pública (Defraudación al fisco Art. 249 o evasión de impuestos Art. 249-A del Código Penal).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786" y="5345862"/>
            <a:ext cx="2697480" cy="1512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01" y="3642588"/>
            <a:ext cx="2721965" cy="17255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647948" y="810177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32" y="23817"/>
            <a:ext cx="937971" cy="8221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7995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9142" y="1298859"/>
            <a:ext cx="7584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ES" sz="20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 del sector financiero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28875" algn="l"/>
              </a:tabLst>
            </a:pPr>
            <a:r>
              <a:rPr lang="es-ES" sz="400" b="1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junio 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 y febrero de 2015,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auditoría a una cartera de 13,396 créditos, de los cuales 11,173 corresponden a créditos otorgados por Grupo Q y 2,223 por CREDI Q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Esta auditoría tuvo como propósito verificar el cumplimiento de la Ley de Protección al Consumidor y Ley contra la Usura, entre otras disposiciones, las relacionadas al cobro de intereses y cargos realizados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10 Diagrama"/>
          <p:cNvGraphicFramePr/>
          <p:nvPr>
            <p:extLst>
              <p:ext uri="{D42A27DB-BD31-4B8C-83A1-F6EECF244321}">
                <p14:modId xmlns:p14="http://schemas.microsoft.com/office/powerpoint/2010/main" val="74481991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565" y="3766219"/>
            <a:ext cx="3951638" cy="23328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ángulo 3"/>
          <p:cNvSpPr/>
          <p:nvPr/>
        </p:nvSpPr>
        <p:spPr>
          <a:xfrm>
            <a:off x="251520" y="3581419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auditoría encontró indicios de posibles infracciones a la ley,</a:t>
            </a:r>
            <a:r>
              <a:rPr lang="es-SV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entre otros, por: </a:t>
            </a:r>
            <a:endParaRPr lang="es-SV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enuncia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anticipada a los derechos de las personas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consumidoras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Cobros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indebidos de intereses por el no pago de primas de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seguros. 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omisión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administración del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crédito.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Cláusula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abusiva en contratos, al no informar de forma clara, precisa, completa y veraz la tasa de interés anual sobre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saldos.</a:t>
            </a:r>
            <a:endParaRPr lang="es-SV" b="1" dirty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259453847"/>
              </p:ext>
            </p:extLst>
          </p:nvPr>
        </p:nvGraphicFramePr>
        <p:xfrm>
          <a:off x="683568" y="-99392"/>
          <a:ext cx="722446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18628853"/>
              </p:ext>
            </p:extLst>
          </p:nvPr>
        </p:nvGraphicFramePr>
        <p:xfrm>
          <a:off x="386126" y="1340768"/>
          <a:ext cx="778627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613" y="188640"/>
            <a:ext cx="1126387" cy="7647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8" y="5866340"/>
            <a:ext cx="922474" cy="991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3" y="1427292"/>
            <a:ext cx="644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SV" dirty="0"/>
              <a:t>realizó </a:t>
            </a:r>
            <a:r>
              <a:rPr lang="es-SV" sz="2000" b="1" dirty="0">
                <a:solidFill>
                  <a:srgbClr val="00B050"/>
                </a:solidFill>
              </a:rPr>
              <a:t>194 sondeos </a:t>
            </a:r>
            <a:r>
              <a:rPr lang="es-SV" dirty="0"/>
              <a:t>de precios de más de </a:t>
            </a:r>
            <a:r>
              <a:rPr lang="es-SV" sz="2000" b="1" dirty="0">
                <a:solidFill>
                  <a:srgbClr val="00B050"/>
                </a:solidFill>
              </a:rPr>
              <a:t>211 productos básicos</a:t>
            </a:r>
            <a:r>
              <a:rPr lang="es-SV" dirty="0"/>
              <a:t>, entre otros, granos básicos, frutas y verduras, harinas de trigo, fertilizantes y útiles escolares y envío de remesas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. </a:t>
            </a:r>
            <a:r>
              <a:rPr lang="es-SV" dirty="0"/>
              <a:t>Con este objetivo, en el período se visitaron </a:t>
            </a:r>
            <a:r>
              <a:rPr lang="es-SV" b="1" dirty="0">
                <a:solidFill>
                  <a:srgbClr val="00B050"/>
                </a:solidFill>
              </a:rPr>
              <a:t>14,826 establecimientos </a:t>
            </a:r>
            <a:r>
              <a:rPr lang="es-SV" b="1" dirty="0" smtClean="0">
                <a:solidFill>
                  <a:srgbClr val="00B050"/>
                </a:solidFill>
              </a:rPr>
              <a:t>comerciales.</a:t>
            </a:r>
            <a:endParaRPr lang="es-SV" b="1" dirty="0">
              <a:solidFill>
                <a:srgbClr val="00B05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06277"/>
            <a:ext cx="2047875" cy="1590675"/>
          </a:xfrm>
          <a:prstGeom prst="rect">
            <a:avLst/>
          </a:prstGeom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71932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72605" y="242460"/>
            <a:ext cx="7225120" cy="738268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93247" y="1012666"/>
            <a:ext cx="262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Sondeos de precios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068960"/>
            <a:ext cx="8449243" cy="3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02" y="1686810"/>
            <a:ext cx="6221164" cy="1294465"/>
          </a:xfrm>
          <a:prstGeom prst="rect">
            <a:avLst/>
          </a:prstGeom>
        </p:spPr>
      </p:pic>
      <p:sp>
        <p:nvSpPr>
          <p:cNvPr id="16" name="CuadroTexto 5"/>
          <p:cNvSpPr txBox="1"/>
          <p:nvPr/>
        </p:nvSpPr>
        <p:spPr>
          <a:xfrm>
            <a:off x="1822141" y="4031296"/>
            <a:ext cx="51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Provee </a:t>
            </a:r>
            <a:r>
              <a:rPr lang="es-ES_tradnl" dirty="0"/>
              <a:t>información de precios </a:t>
            </a:r>
            <a:r>
              <a:rPr lang="es-ES_tradnl" b="1" u="sng" dirty="0" smtClean="0">
                <a:solidFill>
                  <a:srgbClr val="00CC00"/>
                </a:solidFill>
              </a:rPr>
              <a:t>de más de 211</a:t>
            </a:r>
            <a:r>
              <a:rPr lang="es-ES_tradnl" dirty="0" smtClean="0"/>
              <a:t> </a:t>
            </a:r>
            <a:r>
              <a:rPr lang="es-ES_tradnl" dirty="0"/>
              <a:t>productos de alto </a:t>
            </a:r>
            <a:r>
              <a:rPr lang="es-ES_tradnl" dirty="0" smtClean="0"/>
              <a:t>consumo.</a:t>
            </a:r>
            <a:endParaRPr lang="es-SV" dirty="0"/>
          </a:p>
        </p:txBody>
      </p:sp>
      <p:sp>
        <p:nvSpPr>
          <p:cNvPr id="3" name="Rectángulo 2"/>
          <p:cNvSpPr/>
          <p:nvPr/>
        </p:nvSpPr>
        <p:spPr>
          <a:xfrm>
            <a:off x="1278533" y="4748861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Aft>
                <a:spcPts val="0"/>
              </a:spcAft>
            </a:pP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mayor facilidad de la población se ha puesto en funcionamiento una novedosa aplicación móvil del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Observatorio de Precios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dispositivos Android, </a:t>
            </a:r>
            <a:r>
              <a:rPr lang="es-SV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Iphone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SV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BlackBerry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esta APP puede descargarse en </a:t>
            </a:r>
            <a:r>
              <a:rPr lang="es-ES" u="sng" dirty="0">
                <a:solidFill>
                  <a:srgbClr val="813B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http://aplicativos.defensoria.gob.sv/odpmovil/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74" y="2048723"/>
            <a:ext cx="4190856" cy="1485458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o 14"/>
          <p:cNvGrpSpPr/>
          <p:nvPr/>
        </p:nvGrpSpPr>
        <p:grpSpPr>
          <a:xfrm>
            <a:off x="772605" y="69849"/>
            <a:ext cx="7225120" cy="776156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412712" y="1081741"/>
            <a:ext cx="4087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Difusión masiva de los sondeos</a:t>
            </a:r>
          </a:p>
        </p:txBody>
      </p:sp>
    </p:spTree>
    <p:extLst>
      <p:ext uri="{BB962C8B-B14F-4D97-AF65-F5344CB8AC3E}">
        <p14:creationId xmlns:p14="http://schemas.microsoft.com/office/powerpoint/2010/main" val="41108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968124155"/>
              </p:ext>
            </p:extLst>
          </p:nvPr>
        </p:nvGraphicFramePr>
        <p:xfrm>
          <a:off x="417540" y="3298"/>
          <a:ext cx="8223845" cy="12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1 CuadroTexto"/>
          <p:cNvSpPr txBox="1">
            <a:spLocks noChangeArrowheads="1"/>
          </p:cNvSpPr>
          <p:nvPr/>
        </p:nvSpPr>
        <p:spPr bwMode="auto">
          <a:xfrm>
            <a:off x="323528" y="1004535"/>
            <a:ext cx="8564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0070C0"/>
                </a:solidFill>
              </a:rPr>
              <a:t>Defensoría </a:t>
            </a:r>
            <a:r>
              <a:rPr lang="es-ES" sz="2400" b="1" dirty="0">
                <a:solidFill>
                  <a:srgbClr val="0070C0"/>
                </a:solidFill>
              </a:rPr>
              <a:t>Móvil.</a:t>
            </a:r>
            <a:r>
              <a:rPr lang="es-ES" b="1" dirty="0">
                <a:solidFill>
                  <a:srgbClr val="595959"/>
                </a:solidFill>
              </a:rPr>
              <a:t> </a:t>
            </a:r>
          </a:p>
          <a:p>
            <a:r>
              <a:rPr lang="es-SV" sz="2000" dirty="0" smtClean="0">
                <a:latin typeface="Frutiger-Light"/>
              </a:rPr>
              <a:t>S</a:t>
            </a:r>
            <a:r>
              <a:rPr lang="es-SV" sz="2000" baseline="0" dirty="0" smtClean="0">
                <a:latin typeface="Frutiger-Light"/>
              </a:rPr>
              <a:t>e visitaron </a:t>
            </a:r>
            <a:r>
              <a:rPr lang="es-SV" sz="2400" b="1" dirty="0" smtClean="0">
                <a:solidFill>
                  <a:srgbClr val="00CC00"/>
                </a:solidFill>
                <a:latin typeface="Frutiger-Light"/>
              </a:rPr>
              <a:t>149</a:t>
            </a:r>
            <a:r>
              <a:rPr lang="es-SV" sz="2400" b="1" baseline="0" dirty="0" smtClean="0">
                <a:solidFill>
                  <a:srgbClr val="00CC00"/>
                </a:solidFill>
                <a:latin typeface="Frutiger-Light"/>
              </a:rPr>
              <a:t> municipios</a:t>
            </a:r>
            <a:r>
              <a:rPr lang="es-SV" sz="2400" baseline="0" dirty="0" smtClean="0">
                <a:solidFill>
                  <a:srgbClr val="00CC00"/>
                </a:solidFill>
                <a:latin typeface="Frutiger-Light"/>
              </a:rPr>
              <a:t> </a:t>
            </a:r>
            <a:r>
              <a:rPr lang="es-SV" sz="2400" baseline="0" dirty="0" smtClean="0">
                <a:latin typeface="Frutiger-Light"/>
              </a:rPr>
              <a:t>que facilitaron atenciones a </a:t>
            </a:r>
            <a:r>
              <a:rPr lang="es-SV" sz="2400" b="1" u="sng" dirty="0" smtClean="0">
                <a:solidFill>
                  <a:srgbClr val="00CC00"/>
                </a:solidFill>
                <a:latin typeface="Frutiger-Light"/>
              </a:rPr>
              <a:t>5</a:t>
            </a:r>
            <a:r>
              <a:rPr lang="es-SV" sz="2400" b="1" u="sng" baseline="0" dirty="0" smtClean="0">
                <a:solidFill>
                  <a:srgbClr val="00CC00"/>
                </a:solidFill>
                <a:latin typeface="Frutiger-Light"/>
              </a:rPr>
              <a:t>,557 </a:t>
            </a:r>
            <a:r>
              <a:rPr lang="es-SV" sz="2400" b="1" u="sng" baseline="0" dirty="0" smtClean="0">
                <a:solidFill>
                  <a:srgbClr val="00CC00"/>
                </a:solidFill>
                <a:latin typeface="Frutiger-Light"/>
              </a:rPr>
              <a:t>consumidores.</a:t>
            </a:r>
            <a:endParaRPr lang="es-ES" dirty="0">
              <a:solidFill>
                <a:srgbClr val="00CC00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78" y="2348880"/>
            <a:ext cx="5728359" cy="418457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3899366"/>
            <a:ext cx="720080" cy="2448272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Rectángulo 21"/>
          <p:cNvSpPr/>
          <p:nvPr/>
        </p:nvSpPr>
        <p:spPr>
          <a:xfrm>
            <a:off x="2555776" y="6131614"/>
            <a:ext cx="720080" cy="216024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Rectángulo 7"/>
          <p:cNvSpPr/>
          <p:nvPr/>
        </p:nvSpPr>
        <p:spPr>
          <a:xfrm>
            <a:off x="4932040" y="6275630"/>
            <a:ext cx="648072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4 CuadroTexto"/>
          <p:cNvSpPr txBox="1"/>
          <p:nvPr/>
        </p:nvSpPr>
        <p:spPr>
          <a:xfrm>
            <a:off x="395536" y="6597352"/>
            <a:ext cx="1798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5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Datos almacenados"/>
          <p:cNvSpPr/>
          <p:nvPr/>
        </p:nvSpPr>
        <p:spPr>
          <a:xfrm rot="20695150">
            <a:off x="6197837" y="3140968"/>
            <a:ext cx="2878013" cy="1134866"/>
          </a:xfrm>
          <a:prstGeom prst="flowChartOnlineStorag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2 Rectángulo"/>
          <p:cNvSpPr/>
          <p:nvPr/>
        </p:nvSpPr>
        <p:spPr>
          <a:xfrm rot="20672803">
            <a:off x="6307394" y="3362237"/>
            <a:ext cx="2347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/>
              <a:t>Se realizaron </a:t>
            </a:r>
            <a:r>
              <a:rPr lang="es-SV" sz="2400" b="1" dirty="0">
                <a:solidFill>
                  <a:srgbClr val="00CC00"/>
                </a:solidFill>
              </a:rPr>
              <a:t>579 </a:t>
            </a:r>
            <a:r>
              <a:rPr lang="es-SV" dirty="0"/>
              <a:t>Defensorías Móviles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1837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808836"/>
            <a:ext cx="835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0070C0"/>
                </a:solidFill>
                <a:latin typeface="Frutiger-Black"/>
              </a:rPr>
              <a:t>Campañas de temporada </a:t>
            </a:r>
            <a:r>
              <a:rPr lang="es-SV" sz="1600" dirty="0"/>
              <a:t>A las </a:t>
            </a:r>
            <a:r>
              <a:rPr lang="es-SV" sz="1600" dirty="0" smtClean="0"/>
              <a:t>acciones </a:t>
            </a:r>
            <a:r>
              <a:rPr lang="es-SV" sz="1600" dirty="0"/>
              <a:t>de acercamiento de servicios de La Defensoría tributan las “Defensorías de temporada” que se activan en los períodos de alta actividad comercial, concentración y movilización de personas consumidoras. </a:t>
            </a:r>
            <a:r>
              <a:rPr lang="es-ES" sz="1600" dirty="0"/>
              <a:t>En esta modalidad fueron atendidos </a:t>
            </a:r>
            <a:r>
              <a:rPr lang="es-ES" sz="1600" b="1" dirty="0">
                <a:solidFill>
                  <a:srgbClr val="00CC00"/>
                </a:solidFill>
              </a:rPr>
              <a:t>6,259 consumidores y consumidoras</a:t>
            </a:r>
            <a:r>
              <a:rPr lang="es-ES" sz="1600" dirty="0">
                <a:solidFill>
                  <a:srgbClr val="00CC00"/>
                </a:solidFill>
              </a:rPr>
              <a:t>.</a:t>
            </a:r>
            <a:endParaRPr lang="es-SV" sz="1600" dirty="0">
              <a:solidFill>
                <a:srgbClr val="00C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6197" y="1772816"/>
            <a:ext cx="84435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1600" dirty="0">
              <a:latin typeface="Frutiger-Light"/>
            </a:endParaRPr>
          </a:p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Juliana</a:t>
            </a:r>
            <a:r>
              <a:rPr lang="es-SV" sz="1600" b="1" dirty="0">
                <a:latin typeface="Frutiger-Black"/>
              </a:rPr>
              <a:t>:</a:t>
            </a:r>
            <a:r>
              <a:rPr lang="es-SV" sz="1600" dirty="0">
                <a:latin typeface="Frutiger-Black"/>
              </a:rPr>
              <a:t> </a:t>
            </a:r>
            <a:r>
              <a:rPr lang="es-SV" sz="1600" dirty="0"/>
              <a:t>se desarrolla en el marco de las fiestas Julias de la cabecera departamental de Santa </a:t>
            </a:r>
            <a:r>
              <a:rPr lang="es-SV" sz="1600" dirty="0" smtClean="0"/>
              <a:t>Ana</a:t>
            </a:r>
            <a:r>
              <a:rPr lang="es-SV" sz="1600" dirty="0"/>
              <a:t>.</a:t>
            </a:r>
            <a:r>
              <a:rPr lang="es-SV" sz="1600" dirty="0" smtClean="0"/>
              <a:t>       </a:t>
            </a:r>
            <a:endParaRPr lang="es-SV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64" y="3787591"/>
            <a:ext cx="3276600" cy="24860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ángulo 4"/>
          <p:cNvSpPr/>
          <p:nvPr/>
        </p:nvSpPr>
        <p:spPr>
          <a:xfrm>
            <a:off x="253728" y="2636912"/>
            <a:ext cx="87148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Agostina</a:t>
            </a:r>
            <a:r>
              <a:rPr lang="es-SV" b="1" dirty="0">
                <a:solidFill>
                  <a:srgbClr val="000000"/>
                </a:solidFill>
                <a:latin typeface="Frutiger-Black"/>
              </a:rPr>
              <a:t>:</a:t>
            </a:r>
            <a:r>
              <a:rPr lang="es-SV" sz="1600" dirty="0">
                <a:solidFill>
                  <a:srgbClr val="000000"/>
                </a:solidFill>
                <a:latin typeface="Frutiger-Black"/>
              </a:rPr>
              <a:t> </a:t>
            </a:r>
            <a:r>
              <a:rPr lang="es-SV" sz="1600" dirty="0"/>
              <a:t>del 1 al 10 de </a:t>
            </a:r>
            <a:r>
              <a:rPr lang="es-SV" sz="1600" dirty="0" smtClean="0"/>
              <a:t>agosto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dirty="0"/>
              <a:t>instaló un quiosco de servicios en la feria CONSUMA, en el Centro Internacional de Ferias y Convenciones (CIFCO).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9297" y="44625"/>
            <a:ext cx="7413103" cy="762260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  <p:sp>
        <p:nvSpPr>
          <p:cNvPr id="13" name="6 CuadroTexto"/>
          <p:cNvSpPr txBox="1"/>
          <p:nvPr/>
        </p:nvSpPr>
        <p:spPr>
          <a:xfrm>
            <a:off x="251520" y="3284984"/>
            <a:ext cx="861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b="1" baseline="0" dirty="0" smtClean="0">
                <a:solidFill>
                  <a:srgbClr val="00CC00"/>
                </a:solidFill>
                <a:latin typeface="Frutiger-Black"/>
              </a:rPr>
              <a:t>Defensoría Escolar</a:t>
            </a:r>
            <a:r>
              <a:rPr lang="es-SV" b="1" baseline="0" dirty="0" smtClean="0">
                <a:latin typeface="Frutiger-Black"/>
              </a:rPr>
              <a:t>: </a:t>
            </a:r>
            <a:r>
              <a:rPr lang="es-SV" sz="1600" dirty="0" smtClean="0"/>
              <a:t>inspecciones y asesoria en precios de útiles escolares en 70 </a:t>
            </a:r>
            <a:r>
              <a:rPr lang="es-SV" sz="1600" dirty="0"/>
              <a:t>puntos </a:t>
            </a:r>
            <a:r>
              <a:rPr lang="es-SV" sz="1600" dirty="0" smtClean="0"/>
              <a:t>fijos. </a:t>
            </a:r>
            <a:endParaRPr lang="es-SV" sz="1600" strike="sngStrike" dirty="0"/>
          </a:p>
        </p:txBody>
      </p:sp>
      <p:sp>
        <p:nvSpPr>
          <p:cNvPr id="2" name="Rectángulo 1"/>
          <p:cNvSpPr/>
          <p:nvPr/>
        </p:nvSpPr>
        <p:spPr>
          <a:xfrm>
            <a:off x="3563888" y="3717032"/>
            <a:ext cx="55446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Veraniega</a:t>
            </a:r>
            <a:r>
              <a:rPr lang="es-SV" b="1" dirty="0">
                <a:latin typeface="Frutiger-Black"/>
              </a:rPr>
              <a:t>: </a:t>
            </a:r>
            <a:r>
              <a:rPr lang="es-SV" sz="1600" dirty="0">
                <a:latin typeface="Frutiger-Light"/>
              </a:rPr>
              <a:t>Realizada del 20 de marzo al 1 de abril </a:t>
            </a:r>
            <a:r>
              <a:rPr lang="es-SV" sz="1600" dirty="0" smtClean="0">
                <a:latin typeface="Frutiger-Light"/>
              </a:rPr>
              <a:t>en </a:t>
            </a:r>
            <a:r>
              <a:rPr lang="es-SV" sz="1600" dirty="0">
                <a:latin typeface="Frutiger-Light"/>
              </a:rPr>
              <a:t>los principales centros comerciales, parques, iglesias y rutas turísticas en la zona central occidental y oriental del país. </a:t>
            </a:r>
            <a:endParaRPr lang="es-SV" dirty="0">
              <a:latin typeface="Frutiger-Ligh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35896" y="4869160"/>
            <a:ext cx="55446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b="1" dirty="0">
                <a:solidFill>
                  <a:srgbClr val="00CC00"/>
                </a:solidFill>
              </a:rPr>
              <a:t>Defensoría Novembrina: </a:t>
            </a:r>
            <a:r>
              <a:rPr lang="es-SV" sz="1600" dirty="0" smtClean="0"/>
              <a:t> </a:t>
            </a:r>
            <a:r>
              <a:rPr lang="es-SV" sz="1600" dirty="0"/>
              <a:t>en el marco de las fiesta patronales </a:t>
            </a:r>
            <a:r>
              <a:rPr lang="es-SV" sz="1600" dirty="0" smtClean="0"/>
              <a:t>del </a:t>
            </a:r>
            <a:r>
              <a:rPr lang="es-SV" sz="1600" dirty="0"/>
              <a:t>municipio de San </a:t>
            </a:r>
            <a:r>
              <a:rPr lang="es-SV" sz="1600" dirty="0" smtClean="0"/>
              <a:t>Miguel.</a:t>
            </a:r>
            <a:endParaRPr lang="es-ES" sz="1600" dirty="0"/>
          </a:p>
        </p:txBody>
      </p:sp>
      <p:sp>
        <p:nvSpPr>
          <p:cNvPr id="17" name="Rectángulo 1"/>
          <p:cNvSpPr/>
          <p:nvPr/>
        </p:nvSpPr>
        <p:spPr>
          <a:xfrm>
            <a:off x="3563888" y="5508520"/>
            <a:ext cx="54258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Defensoría Navideña</a:t>
            </a:r>
            <a:r>
              <a:rPr lang="es-SV" sz="1600" b="1" dirty="0" smtClean="0"/>
              <a:t>: </a:t>
            </a:r>
            <a:r>
              <a:rPr lang="es-SV" sz="1600" dirty="0" smtClean="0"/>
              <a:t>temporada mas intensa de </a:t>
            </a:r>
            <a:r>
              <a:rPr lang="es-SV" sz="1600" dirty="0" smtClean="0"/>
              <a:t>comercio.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660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99" y="4365104"/>
            <a:ext cx="4627224" cy="10096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510871" y="1186214"/>
            <a:ext cx="557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el período informado </a:t>
            </a:r>
            <a:r>
              <a:rPr lang="es-ES" sz="2000" dirty="0">
                <a:solidFill>
                  <a:srgbClr val="0070C0"/>
                </a:solidFill>
                <a:latin typeface="Impact" panose="020B0806030902050204" pitchFamily="34" charset="0"/>
              </a:rPr>
              <a:t>L</a:t>
            </a:r>
            <a:r>
              <a:rPr lang="es-ES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a </a:t>
            </a:r>
            <a:r>
              <a:rPr lang="es-SV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Defensoría</a:t>
            </a:r>
            <a:r>
              <a:rPr lang="es-ES" sz="2000" dirty="0" smtClean="0"/>
              <a:t> aperturó </a:t>
            </a:r>
            <a:r>
              <a:rPr lang="es-ES" sz="2000" b="1" dirty="0" smtClean="0">
                <a:solidFill>
                  <a:srgbClr val="0070C0"/>
                </a:solidFill>
              </a:rPr>
              <a:t>6</a:t>
            </a:r>
            <a:r>
              <a:rPr lang="es-ES" sz="2000" dirty="0" smtClean="0"/>
              <a:t> </a:t>
            </a:r>
            <a:r>
              <a:rPr lang="es-SV" sz="2000" b="1" dirty="0" smtClean="0">
                <a:solidFill>
                  <a:srgbClr val="00A7E2"/>
                </a:solidFill>
              </a:rPr>
              <a:t>Ventanillas </a:t>
            </a:r>
            <a:r>
              <a:rPr lang="es-SV" sz="2000" b="1" dirty="0">
                <a:solidFill>
                  <a:srgbClr val="00A7E2"/>
                </a:solidFill>
              </a:rPr>
              <a:t>de Atención </a:t>
            </a:r>
            <a:r>
              <a:rPr lang="es-SV" sz="2000" dirty="0" smtClean="0">
                <a:solidFill>
                  <a:srgbClr val="00A7E2"/>
                </a:solidFill>
              </a:rPr>
              <a:t>en </a:t>
            </a:r>
            <a:r>
              <a:rPr lang="es-SV" sz="2000" b="1" dirty="0" smtClean="0">
                <a:solidFill>
                  <a:srgbClr val="00A7E2"/>
                </a:solidFill>
              </a:rPr>
              <a:t>sedes </a:t>
            </a:r>
            <a:r>
              <a:rPr lang="es-SV" sz="2000" b="1" dirty="0">
                <a:solidFill>
                  <a:srgbClr val="00A7E2"/>
                </a:solidFill>
              </a:rPr>
              <a:t>de Ciudad Mujer</a:t>
            </a:r>
            <a:r>
              <a:rPr lang="es-ES" sz="2000" dirty="0">
                <a:solidFill>
                  <a:srgbClr val="00A7E2"/>
                </a:solidFill>
              </a:rPr>
              <a:t> </a:t>
            </a:r>
            <a:r>
              <a:rPr lang="es-ES" sz="2000" dirty="0"/>
              <a:t>(Lourdes, Colón, La Libertad; Santa Ana, San Martín, San Miguel, Usulután y Morazán) gracias al convenio de cooperación interinstitucional con la Secretaría de Inclusión </a:t>
            </a:r>
            <a:r>
              <a:rPr lang="es-ES" sz="2000" dirty="0" smtClean="0"/>
              <a:t>Social.</a:t>
            </a:r>
          </a:p>
          <a:p>
            <a:pPr algn="just"/>
            <a:r>
              <a:rPr lang="es-ES" sz="2000" i="1" u="sng" dirty="0" smtClean="0">
                <a:solidFill>
                  <a:srgbClr val="00B050"/>
                </a:solidFill>
              </a:rPr>
              <a:t>Se impartieron 11 talleres a 184 mujeres en las 6 sedes de Ciudad Mujer.</a:t>
            </a:r>
            <a:endParaRPr lang="es-ES" sz="2000" i="1" u="sng" dirty="0">
              <a:solidFill>
                <a:srgbClr val="00B050"/>
              </a:solidFill>
            </a:endParaRPr>
          </a:p>
        </p:txBody>
      </p:sp>
      <p:sp>
        <p:nvSpPr>
          <p:cNvPr id="10" name="CuadroTexto 4"/>
          <p:cNvSpPr txBox="1"/>
          <p:nvPr/>
        </p:nvSpPr>
        <p:spPr>
          <a:xfrm>
            <a:off x="571922" y="5229200"/>
            <a:ext cx="56562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000" dirty="0" smtClean="0"/>
              <a:t>Durante el período informado se registraron 1,577 nuevos usuarios y se brindaron 3,842 atenciones. </a:t>
            </a:r>
            <a:r>
              <a:rPr lang="es-SV" sz="2000" dirty="0"/>
              <a:t>Adicionalmente, se atendieron 169 avisos de infracción.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67" y="2996952"/>
            <a:ext cx="2803540" cy="1793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467" y="1099271"/>
            <a:ext cx="2786653" cy="16719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upo 13"/>
          <p:cNvGrpSpPr/>
          <p:nvPr/>
        </p:nvGrpSpPr>
        <p:grpSpPr>
          <a:xfrm>
            <a:off x="683568" y="115744"/>
            <a:ext cx="7413103" cy="864984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dondear rectángulo de esquina diagonal 17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41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Picture 2" descr="Charlas educativ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17" y="3321018"/>
            <a:ext cx="4006280" cy="2670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8056" y="1592264"/>
            <a:ext cx="8512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participa activamente en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SV" sz="2000" b="1" dirty="0" smtClean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Festivales </a:t>
            </a:r>
            <a:r>
              <a:rPr lang="es-SV" sz="2000" b="1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el Buen Vivir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SV" sz="2000" dirty="0">
                <a:latin typeface="Arial" panose="020B0604020202020204" pitchFamily="34" charset="0"/>
                <a:ea typeface="Times New Roman" panose="02020603050405020304" pitchFamily="18" charset="0"/>
              </a:rPr>
              <a:t>iniciativa promovida por Margarita Villalta de Sánchez, Primera Dama de la República e impulsada por el gobierno del Presidente Salvador Sánchez Cerén,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para acercar las instituciones y los servicios públicos 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gente (participan alrededor de 40 instituciones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es-SV" sz="2000" dirty="0"/>
          </a:p>
        </p:txBody>
      </p:sp>
      <p:sp>
        <p:nvSpPr>
          <p:cNvPr id="4" name="Rectángulo 3"/>
          <p:cNvSpPr/>
          <p:nvPr/>
        </p:nvSpPr>
        <p:spPr>
          <a:xfrm>
            <a:off x="597930" y="4286029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fecha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se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ha </a:t>
            </a:r>
            <a:r>
              <a:rPr lang="es-SV" sz="2000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brindado atenciones a más de 376 personas consumidoras y distribuido 24,997 folletos educativos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 e informativos para una cultura de consumo responsable.</a:t>
            </a:r>
            <a:endParaRPr lang="es-SV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3325052"/>
            <a:ext cx="2871276" cy="658230"/>
          </a:xfrm>
          <a:prstGeom prst="rect">
            <a:avLst/>
          </a:prstGeom>
          <a:effectLst>
            <a:outerShdw blurRad="76200" dist="12700" dir="8100000" sy="-23000" kx="800400" algn="br" rotWithShape="0">
              <a:schemeClr val="accent5">
                <a:lumMod val="75000"/>
                <a:alpha val="20000"/>
              </a:scheme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2247" y="1020785"/>
            <a:ext cx="3653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sz="2000" b="1" dirty="0">
                <a:solidFill>
                  <a:srgbClr val="00B0F0"/>
                </a:solidFill>
              </a:rPr>
              <a:t>Festivales para el Buen Vivir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5576" y="44624"/>
            <a:ext cx="7413103" cy="792087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4" y="964643"/>
            <a:ext cx="52219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>
                <a:solidFill>
                  <a:srgbClr val="00CC00"/>
                </a:solidFill>
              </a:rPr>
              <a:t> </a:t>
            </a:r>
            <a:r>
              <a:rPr lang="es-SV" b="1" u="sng" dirty="0" smtClean="0">
                <a:solidFill>
                  <a:srgbClr val="00A7E2"/>
                </a:solidFill>
              </a:rPr>
              <a:t>445 jornadas de capacitaciones y talleres</a:t>
            </a:r>
            <a:r>
              <a:rPr lang="es-SV" sz="1600" dirty="0" smtClean="0"/>
              <a:t>, que permitieron llegar a </a:t>
            </a:r>
            <a:r>
              <a:rPr lang="es-SV" b="1" dirty="0" smtClean="0">
                <a:solidFill>
                  <a:srgbClr val="00A7E2"/>
                </a:solidFill>
              </a:rPr>
              <a:t>5,158 personas</a:t>
            </a:r>
            <a:r>
              <a:rPr lang="es-SV" dirty="0">
                <a:solidFill>
                  <a:srgbClr val="00A7E2"/>
                </a:solidFill>
              </a:rPr>
              <a:t> </a:t>
            </a:r>
            <a:r>
              <a:rPr lang="es-ES" sz="1600" dirty="0"/>
              <a:t>entre líderes comunitarios, personas con discapacidad, población pensionada, empleados municipales, personal docente, alfabetizadores, ex combatientes de la Fuerza Armada y personal de la SIGET, MAG y empleados y pequeños y micro </a:t>
            </a:r>
            <a:r>
              <a:rPr lang="es-ES" sz="1600" dirty="0" smtClean="0"/>
              <a:t>empresarios.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78101686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ángulo 2"/>
          <p:cNvSpPr/>
          <p:nvPr/>
        </p:nvSpPr>
        <p:spPr>
          <a:xfrm>
            <a:off x="251520" y="5478323"/>
            <a:ext cx="863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Como parte de la estrategia para informar y promover el conocimiento y ejercicio de derechos,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b="1" u="sng" dirty="0">
                <a:solidFill>
                  <a:srgbClr val="00CC00"/>
                </a:solidFill>
              </a:rPr>
              <a:t>distribuyó 405,596 materiales con contenido educativo; 31,242 informativos y 22,158 artículos promocionales</a:t>
            </a:r>
            <a:r>
              <a:rPr lang="es-SV" sz="1600" dirty="0"/>
              <a:t>.</a:t>
            </a:r>
            <a:endParaRPr lang="es-SV" sz="1600" b="1" u="sng" dirty="0">
              <a:solidFill>
                <a:srgbClr val="00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09" y="2868910"/>
            <a:ext cx="4259215" cy="23812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ángulo 3"/>
          <p:cNvSpPr/>
          <p:nvPr/>
        </p:nvSpPr>
        <p:spPr>
          <a:xfrm>
            <a:off x="4788025" y="2986557"/>
            <a:ext cx="4278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 Defensoría del Consumidor</a:t>
            </a:r>
            <a:r>
              <a:rPr lang="es-SV" sz="1600" dirty="0"/>
              <a:t> y la Universidad de El Salvador (UES</a:t>
            </a:r>
            <a:r>
              <a:rPr lang="es-SV" sz="1600" dirty="0" smtClean="0"/>
              <a:t>) impulsaron el  Diplomado </a:t>
            </a:r>
            <a:r>
              <a:rPr lang="es-SV" sz="1600" dirty="0"/>
              <a:t>en Derecho y Consumo </a:t>
            </a:r>
            <a:r>
              <a:rPr lang="es-SV" sz="1600" dirty="0" smtClean="0"/>
              <a:t>Sostenible</a:t>
            </a:r>
            <a:r>
              <a:rPr lang="es-SV" sz="1600" dirty="0"/>
              <a:t>.</a:t>
            </a:r>
            <a:endParaRPr lang="es-SV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251" y="940590"/>
            <a:ext cx="2693134" cy="195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ángulo 4"/>
          <p:cNvSpPr/>
          <p:nvPr/>
        </p:nvSpPr>
        <p:spPr>
          <a:xfrm>
            <a:off x="4788024" y="4149080"/>
            <a:ext cx="45365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Y el “</a:t>
            </a:r>
            <a:r>
              <a:rPr lang="es-ES" sz="1600" b="1" dirty="0" smtClean="0"/>
              <a:t>Diplomado en Consumo saludable y </a:t>
            </a:r>
            <a:r>
              <a:rPr lang="es-ES" sz="1600" b="1" dirty="0"/>
              <a:t>Seguridad Alimentaria”</a:t>
            </a:r>
            <a:r>
              <a:rPr lang="es-ES" sz="1600" dirty="0"/>
              <a:t>, </a:t>
            </a:r>
            <a:r>
              <a:rPr lang="es-ES" sz="1600" dirty="0" smtClean="0"/>
              <a:t> con la </a:t>
            </a:r>
            <a:r>
              <a:rPr lang="es-ES" sz="1600" dirty="0"/>
              <a:t>Universidad Monseñor Oscar Arnulfo Romero, en </a:t>
            </a:r>
            <a:r>
              <a:rPr lang="es-ES" sz="1600" dirty="0" smtClean="0"/>
              <a:t>Chalatenango</a:t>
            </a:r>
            <a:r>
              <a:rPr lang="es-SV" sz="1600" dirty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pic>
        <p:nvPicPr>
          <p:cNvPr id="53252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CuadroTexto 1"/>
          <p:cNvSpPr txBox="1">
            <a:spLocks noChangeArrowheads="1"/>
          </p:cNvSpPr>
          <p:nvPr/>
        </p:nvSpPr>
        <p:spPr bwMode="auto">
          <a:xfrm>
            <a:off x="758726" y="965479"/>
            <a:ext cx="5888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400" dirty="0">
                <a:solidFill>
                  <a:srgbClr val="CC66FF"/>
                </a:solidFill>
                <a:latin typeface="Arial" panose="020B0604020202020204" pitchFamily="34" charset="0"/>
              </a:rPr>
              <a:t>Educación para el consumo en la escuela</a:t>
            </a:r>
          </a:p>
        </p:txBody>
      </p:sp>
      <p:pic>
        <p:nvPicPr>
          <p:cNvPr id="53259" name="Picture 2" descr="https://encrypted-tbn1.gstatic.com/images?q=tbn:ANd9GcRphUTCIkDJmmRvpDHJyJ5F1LTxyrcl7AZ_I1YDuPaZiLDt4VNy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6090"/>
            <a:ext cx="2349885" cy="20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4" descr="http://lareferencia.redclara.net/rfr/sites/default/files/capacitacion.jpg?13717455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3325"/>
            <a:ext cx="2875161" cy="17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6" descr="https://yt3.ggpht.com/-aA6AwMHR4Jw/AAAAAAAAAAI/AAAAAAAAAAA/DwjbbWpZgEw/s48-c-k-no/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798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11865" y="15818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b="1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Joven Consumerista</a:t>
            </a:r>
            <a:r>
              <a:rPr lang="es-SV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cierre de 2014,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ocho grupos de jóvenes consumeristas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realizaron efectos multiplicadores capacitando a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4,107 estudiantes de otros 37 centros educativos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temas relativos al consumo saludable y seguro y derechos de las personas consumidoras.</a:t>
            </a: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91880" y="4077072"/>
            <a:ext cx="55435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2015,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cinco grupos nuevos de jóvenes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están formando y capacitando en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 temáticas de consumo: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derechos de las personas consumidoras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saludable y seguro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y, </a:t>
            </a:r>
            <a:r>
              <a:rPr lang="es-ES" dirty="0">
                <a:solidFill>
                  <a:srgbClr val="CC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y medio ambiente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luego multiplicar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conocimiento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centros educativos como en el ámbito comunitario. 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90725" algn="l"/>
              </a:tabLst>
            </a:pP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6021288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553" y="29748"/>
            <a:ext cx="937971" cy="8221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191" y="16602"/>
            <a:ext cx="634442" cy="799506"/>
          </a:xfrm>
          <a:prstGeom prst="rect">
            <a:avLst/>
          </a:prstGeom>
        </p:spPr>
      </p:pic>
      <p:graphicFrame>
        <p:nvGraphicFramePr>
          <p:cNvPr id="16" name="10 Diagrama"/>
          <p:cNvGraphicFramePr/>
          <p:nvPr>
            <p:extLst>
              <p:ext uri="{D42A27DB-BD31-4B8C-83A1-F6EECF244321}">
                <p14:modId xmlns:p14="http://schemas.microsoft.com/office/powerpoint/2010/main" val="3565544375"/>
              </p:ext>
            </p:extLst>
          </p:nvPr>
        </p:nvGraphicFramePr>
        <p:xfrm>
          <a:off x="424306" y="-183213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79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1443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84115735"/>
              </p:ext>
            </p:extLst>
          </p:nvPr>
        </p:nvGraphicFramePr>
        <p:xfrm>
          <a:off x="3240330" y="175051"/>
          <a:ext cx="3919622" cy="39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73550571"/>
              </p:ext>
            </p:extLst>
          </p:nvPr>
        </p:nvGraphicFramePr>
        <p:xfrm>
          <a:off x="3332589" y="2149115"/>
          <a:ext cx="39604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447" name="Imagen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56" y="1745569"/>
            <a:ext cx="765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4" y="3778678"/>
            <a:ext cx="16700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CuadroTexto 20"/>
          <p:cNvSpPr txBox="1">
            <a:spLocks noChangeArrowheads="1"/>
          </p:cNvSpPr>
          <p:nvPr/>
        </p:nvSpPr>
        <p:spPr bwMode="auto">
          <a:xfrm>
            <a:off x="3580736" y="3940395"/>
            <a:ext cx="863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1400" dirty="0" smtClean="0">
                <a:latin typeface="Freestyle Script" panose="030804020302050B0404" pitchFamily="66" charset="0"/>
              </a:rPr>
              <a:t>EMSAGUAT</a:t>
            </a:r>
            <a:endParaRPr lang="es-SV" altLang="es-SV" sz="1400" dirty="0">
              <a:latin typeface="Freestyle Script" panose="030804020302050B0404" pitchFamily="66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8049" y="2706953"/>
            <a:ext cx="26484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15 </a:t>
            </a:r>
            <a:r>
              <a:rPr lang="es-SV" sz="1600" b="1" u="sng" dirty="0">
                <a:solidFill>
                  <a:schemeClr val="accent5"/>
                </a:solidFill>
                <a:latin typeface="Arial" charset="0"/>
                <a:cs typeface="Arial" charset="0"/>
              </a:rPr>
              <a:t>Casos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Colectivos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s-SV" sz="1600" b="1" dirty="0">
                <a:solidFill>
                  <a:schemeClr val="accent5"/>
                </a:solidFill>
              </a:rPr>
              <a:t>d</a:t>
            </a: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el </a:t>
            </a:r>
            <a:r>
              <a:rPr lang="es-SV" sz="1600" b="1" dirty="0">
                <a:solidFill>
                  <a:schemeClr val="accent5"/>
                </a:solidFill>
                <a:latin typeface="Arial" charset="0"/>
                <a:cs typeface="Arial" charset="0"/>
              </a:rPr>
              <a:t>sector de agua</a:t>
            </a:r>
          </a:p>
          <a:p>
            <a:pPr algn="ctr" eaLnBrk="1" hangingPunct="1">
              <a:defRPr/>
            </a:pP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Potable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(1,087 afectados)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1452" name="Rectángulo 24"/>
          <p:cNvSpPr>
            <a:spLocks noChangeArrowheads="1"/>
          </p:cNvSpPr>
          <p:nvPr/>
        </p:nvSpPr>
        <p:spPr bwMode="auto">
          <a:xfrm>
            <a:off x="5932488" y="1268361"/>
            <a:ext cx="3211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Caserío Agua Fría, Guazapa;  Colonia Primavera y Dolores de Mejicanos; Distrito Italia, Tonacatepeque;  Colonias Maria Auxiliadora y Palacios, Cuscatancingo; Colonias Salvador y Sarita, Apopa; Nueva Esperanza y Santa Eduviges de Soyapango; San Marcos; Sensuntepeque, Cabañas; Teotepeque, La Libertad y Santa Cruz Michapa de </a:t>
            </a:r>
            <a:r>
              <a:rPr lang="es-SV" sz="1400" dirty="0" smtClean="0"/>
              <a:t>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4" name="Rectángulo 28"/>
          <p:cNvSpPr>
            <a:spLocks noChangeArrowheads="1"/>
          </p:cNvSpPr>
          <p:nvPr/>
        </p:nvSpPr>
        <p:spPr bwMode="auto">
          <a:xfrm>
            <a:off x="5932488" y="3913311"/>
            <a:ext cx="218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Tacuba, Ahuachapán.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5" name="Rectángulo 30"/>
          <p:cNvSpPr>
            <a:spLocks noChangeArrowheads="1"/>
          </p:cNvSpPr>
          <p:nvPr/>
        </p:nvSpPr>
        <p:spPr bwMode="auto">
          <a:xfrm>
            <a:off x="6084168" y="5341535"/>
            <a:ext cx="21859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/>
              <a:t>San José Guayabal, 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7" name="CuadroTexto 2"/>
          <p:cNvSpPr txBox="1">
            <a:spLocks noChangeArrowheads="1"/>
          </p:cNvSpPr>
          <p:nvPr/>
        </p:nvSpPr>
        <p:spPr bwMode="auto">
          <a:xfrm>
            <a:off x="561034" y="135130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001926996"/>
              </p:ext>
            </p:extLst>
          </p:nvPr>
        </p:nvGraphicFramePr>
        <p:xfrm>
          <a:off x="3322933" y="4094283"/>
          <a:ext cx="4215311" cy="307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3635896" y="5518973"/>
            <a:ext cx="8706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sz="900" dirty="0"/>
              <a:t>Empresa Municipal Hídrico Guyabalense</a:t>
            </a:r>
            <a:endParaRPr lang="es-SV" altLang="es-SV" sz="900" dirty="0">
              <a:latin typeface="Freestyle Script" panose="030804020302050B0404" pitchFamily="66" charset="0"/>
            </a:endParaRPr>
          </a:p>
        </p:txBody>
      </p:sp>
      <p:pic>
        <p:nvPicPr>
          <p:cNvPr id="21" name="Picture 4" descr="https://encrypted-tbn3.gstatic.com/images?q=tbn:ANd9GcSfnE1vlCjMqpyAh3mxn3vgT34PP2uNzJDrwQz5Lotv9NeFkQr7gw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36062"/>
            <a:ext cx="559342" cy="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86" y="116632"/>
            <a:ext cx="634442" cy="682025"/>
          </a:xfrm>
          <a:prstGeom prst="rect">
            <a:avLst/>
          </a:prstGeom>
        </p:spPr>
      </p:pic>
      <p:graphicFrame>
        <p:nvGraphicFramePr>
          <p:cNvPr id="28" name="10 Diagrama"/>
          <p:cNvGraphicFramePr/>
          <p:nvPr>
            <p:extLst>
              <p:ext uri="{D42A27DB-BD31-4B8C-83A1-F6EECF244321}">
                <p14:modId xmlns:p14="http://schemas.microsoft.com/office/powerpoint/2010/main" val="915318748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95332" y="3341913"/>
            <a:ext cx="459300" cy="5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634442" cy="6820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>
              <p:ext uri="{D42A27DB-BD31-4B8C-83A1-F6EECF244321}">
                <p14:modId xmlns:p14="http://schemas.microsoft.com/office/powerpoint/2010/main" val="2750904284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ayo 8"/>
          <p:cNvSpPr/>
          <p:nvPr/>
        </p:nvSpPr>
        <p:spPr>
          <a:xfrm rot="20792427">
            <a:off x="5942517" y="1162908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Rayo 19"/>
          <p:cNvSpPr/>
          <p:nvPr/>
        </p:nvSpPr>
        <p:spPr>
          <a:xfrm rot="20792427">
            <a:off x="7343427" y="1108360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3491" name="5 CuadroTexto"/>
          <p:cNvSpPr txBox="1">
            <a:spLocks noChangeArrowheads="1"/>
          </p:cNvSpPr>
          <p:nvPr/>
        </p:nvSpPr>
        <p:spPr bwMode="auto">
          <a:xfrm>
            <a:off x="1115616" y="620688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sp>
        <p:nvSpPr>
          <p:cNvPr id="63496" name="CuadroTexto 9"/>
          <p:cNvSpPr txBox="1">
            <a:spLocks noChangeArrowheads="1"/>
          </p:cNvSpPr>
          <p:nvPr/>
        </p:nvSpPr>
        <p:spPr bwMode="auto">
          <a:xfrm>
            <a:off x="755576" y="134076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41027396"/>
              </p:ext>
            </p:extLst>
          </p:nvPr>
        </p:nvGraphicFramePr>
        <p:xfrm>
          <a:off x="897473" y="2423760"/>
          <a:ext cx="4635701" cy="3670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176" y="2370660"/>
            <a:ext cx="2228850" cy="1085850"/>
          </a:xfrm>
          <a:prstGeom prst="rect">
            <a:avLst/>
          </a:prstGeom>
          <a:effectLst>
            <a:outerShdw blurRad="50800" dist="38100" dir="13500000" sx="103000" sy="103000" algn="br" rotWithShape="0">
              <a:schemeClr val="accent5">
                <a:lumMod val="50000"/>
                <a:alpha val="40000"/>
              </a:scheme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76959" y="348786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INMUEBLES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9275" y="5962054"/>
            <a:ext cx="2461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Campana II, 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Sonsonate (65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78601" y="5962054"/>
            <a:ext cx="2761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Lotificación las Victorias Cuarta Etapa, San Juan Ópico (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30377580"/>
              </p:ext>
            </p:extLst>
          </p:nvPr>
        </p:nvGraphicFramePr>
        <p:xfrm>
          <a:off x="5399210" y="1601695"/>
          <a:ext cx="3277246" cy="340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5916269" y="1477193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rgbClr val="CC6600"/>
                </a:solidFill>
              </a:rPr>
              <a:t>ENERGÍA ELÉCTRICA</a:t>
            </a:r>
            <a:endParaRPr lang="es-SV" b="1" dirty="0">
              <a:solidFill>
                <a:srgbClr val="CC66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92833" y="2134553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400" b="1" dirty="0" smtClean="0">
                <a:solidFill>
                  <a:schemeClr val="accent1"/>
                </a:solidFill>
              </a:rPr>
              <a:t>13 Familias afectadas</a:t>
            </a:r>
            <a:endParaRPr lang="es-SV" sz="1400" b="1" dirty="0">
              <a:solidFill>
                <a:schemeClr val="accent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242099" y="4662516"/>
            <a:ext cx="2073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270 consumidores(as)</a:t>
            </a:r>
          </a:p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afectados(as)</a:t>
            </a:r>
            <a:endParaRPr lang="es-SV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733650023"/>
              </p:ext>
            </p:extLst>
          </p:nvPr>
        </p:nvGraphicFramePr>
        <p:xfrm>
          <a:off x="755576" y="145305"/>
          <a:ext cx="7224464" cy="52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2"/>
          <p:cNvGraphicFramePr/>
          <p:nvPr>
            <p:extLst>
              <p:ext uri="{D42A27DB-BD31-4B8C-83A1-F6EECF244321}">
                <p14:modId xmlns:p14="http://schemas.microsoft.com/office/powerpoint/2010/main" val="2207883931"/>
              </p:ext>
            </p:extLst>
          </p:nvPr>
        </p:nvGraphicFramePr>
        <p:xfrm>
          <a:off x="611560" y="1109128"/>
          <a:ext cx="7698839" cy="534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475656" y="6525344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sp>
        <p:nvSpPr>
          <p:cNvPr id="3" name="Flecha izquierda 2"/>
          <p:cNvSpPr/>
          <p:nvPr/>
        </p:nvSpPr>
        <p:spPr>
          <a:xfrm rot="20962375">
            <a:off x="5742514" y="822280"/>
            <a:ext cx="1871612" cy="1356857"/>
          </a:xfrm>
          <a:prstGeom prst="leftArrow">
            <a:avLst/>
          </a:prstGeom>
          <a:noFill/>
          <a:ln>
            <a:solidFill>
              <a:srgbClr val="00A7E2"/>
            </a:solidFill>
          </a:ln>
          <a:effectLst>
            <a:outerShdw blurRad="165100" dist="38100" dir="5400000" algn="t" rotWithShape="0">
              <a:srgbClr val="92D05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Asesorías</a:t>
            </a:r>
          </a:p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75.7% </a:t>
            </a:r>
            <a:endParaRPr lang="es-SV" sz="2400" b="1" dirty="0">
              <a:solidFill>
                <a:srgbClr val="00A7E2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501918"/>
              </p:ext>
            </p:extLst>
          </p:nvPr>
        </p:nvGraphicFramePr>
        <p:xfrm>
          <a:off x="827584" y="2492896"/>
          <a:ext cx="7272808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ocumento" r:id="rId3" imgW="6896100" imgH="4508500" progId="Word.Document.12">
                  <p:embed/>
                </p:oleObj>
              </mc:Choice>
              <mc:Fallback>
                <p:oleObj name="Documento" r:id="rId3" imgW="6896100" imgH="450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492896"/>
                        <a:ext cx="7272808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342310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310"/>
            <a:ext cx="634442" cy="682025"/>
          </a:xfrm>
          <a:prstGeom prst="rect">
            <a:avLst/>
          </a:prstGeom>
        </p:spPr>
      </p:pic>
      <p:graphicFrame>
        <p:nvGraphicFramePr>
          <p:cNvPr id="6" name="10 Diagrama"/>
          <p:cNvGraphicFramePr/>
          <p:nvPr>
            <p:extLst>
              <p:ext uri="{D42A27DB-BD31-4B8C-83A1-F6EECF244321}">
                <p14:modId xmlns:p14="http://schemas.microsoft.com/office/powerpoint/2010/main" val="322963905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4268" y="1146276"/>
            <a:ext cx="8947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/>
              <a:t>Fondos para proyectos ciudadanos</a:t>
            </a:r>
            <a:endParaRPr lang="es-SV" sz="1600" dirty="0"/>
          </a:p>
          <a:p>
            <a:r>
              <a:rPr lang="es-ES" sz="1600" dirty="0"/>
              <a:t>Con el fin de fomentar una mayor participación ciudadana, </a:t>
            </a:r>
            <a:r>
              <a:rPr lang="es-SV" sz="1600" dirty="0"/>
              <a:t>La Defensoría </a:t>
            </a:r>
            <a:r>
              <a:rPr lang="es-ES" sz="1600" dirty="0"/>
              <a:t>realizó el concurso de fondos para acciones de educación, promoción y protección de derechos, al que fueron convocadas 28 asociaciones y cuatro grupos gestores, de las cuales seis presentaron proyectos que cumplieron los criterios de elegibilidad y accedieron a $ 17,027.27.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42936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13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</a:t>
              </a:r>
              <a:r>
                <a:rPr lang="es-SV" sz="2400" dirty="0" smtClean="0"/>
                <a:t>del SNPC</a:t>
              </a:r>
              <a:endParaRPr lang="es-SV" sz="2400" dirty="0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764704"/>
            <a:ext cx="3025330" cy="604232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</a:effectLst>
        </p:spPr>
      </p:pic>
      <p:pic>
        <p:nvPicPr>
          <p:cNvPr id="20" name="Gráfico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92" y="4365104"/>
            <a:ext cx="594015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22532"/>
              </p:ext>
            </p:extLst>
          </p:nvPr>
        </p:nvGraphicFramePr>
        <p:xfrm>
          <a:off x="251520" y="1412776"/>
          <a:ext cx="8546056" cy="2933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6451"/>
                <a:gridCol w="1291766"/>
                <a:gridCol w="1510493"/>
                <a:gridCol w="1603673"/>
                <a:gridCol w="1603673"/>
              </a:tblGrid>
              <a:tr h="2256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EJES /ACCIONES DE LA POLÍTICA NACIONAL DE PROTECCION AL CONSUMIDOR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2010-2014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0620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FINALIZADAS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EN PROCESO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NO INICIADAS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LA SALUD Y DE LA SEGURIDAD EN EL CONSUMO.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3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LOS INTERESES ECONÓMICOS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8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29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DIFUSIÓN Y ACCESO A LA INFORMACIÓN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14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EDUCACIÓN FORMAL E INFORMAL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2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13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183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FOMENTO DE LA PARTICIPACIÓN ORGANIZADA DE LAS Y LOS CONSUMIDORES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ADOPCIÓN DE PATRONES DE CONSUMO SOSTENIBLE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16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219710"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 DE ACCIONES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73 (70.9%)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24 (23.3%)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 (5.8%)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103 (100%)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2" name="Cerrar llave 21"/>
          <p:cNvSpPr/>
          <p:nvPr/>
        </p:nvSpPr>
        <p:spPr>
          <a:xfrm flipH="1">
            <a:off x="2448681" y="4591352"/>
            <a:ext cx="628650" cy="204311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/>
          <p:cNvSpPr txBox="1"/>
          <p:nvPr/>
        </p:nvSpPr>
        <p:spPr>
          <a:xfrm>
            <a:off x="307403" y="5151243"/>
            <a:ext cx="2141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/>
              <a:t>Cumplimiento </a:t>
            </a:r>
            <a:r>
              <a:rPr lang="es-SV" sz="2800" b="1" dirty="0" smtClean="0">
                <a:solidFill>
                  <a:schemeClr val="tx2"/>
                </a:solidFill>
              </a:rPr>
              <a:t>94.2%</a:t>
            </a:r>
            <a:r>
              <a:rPr lang="es-SV" sz="2400" b="1" dirty="0" smtClean="0"/>
              <a:t> (97/103)</a:t>
            </a:r>
            <a:endParaRPr lang="es-SV" sz="2400" b="1" dirty="0"/>
          </a:p>
        </p:txBody>
      </p:sp>
    </p:spTree>
    <p:extLst>
      <p:ext uri="{BB962C8B-B14F-4D97-AF65-F5344CB8AC3E}">
        <p14:creationId xmlns:p14="http://schemas.microsoft.com/office/powerpoint/2010/main" val="10828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Rectángulo 2"/>
          <p:cNvSpPr/>
          <p:nvPr/>
        </p:nvSpPr>
        <p:spPr>
          <a:xfrm>
            <a:off x="525489" y="1052736"/>
            <a:ext cx="7214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sz="1600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sz="1600" dirty="0">
              <a:solidFill>
                <a:schemeClr val="accent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35580180"/>
              </p:ext>
            </p:extLst>
          </p:nvPr>
        </p:nvGraphicFramePr>
        <p:xfrm>
          <a:off x="1162300" y="2740725"/>
          <a:ext cx="6312016" cy="375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30" descr="https://encrypted-tbn1.gstatic.com/images?q=tbn:ANd9GcQAk14Tqqu4QUKBpIsa9N3a0Caxf77EwFdyQeRoBHBwTK8249lkvDxNHqe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362197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808" y="4941168"/>
            <a:ext cx="750136" cy="819979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300192" y="5733256"/>
            <a:ext cx="249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/>
              <a:t>Alimentos y bebidas</a:t>
            </a:r>
            <a:endParaRPr lang="es-SV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36240" y="44481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Agua envasa</a:t>
            </a:r>
            <a:endParaRPr lang="es-SV" sz="12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7280557" y="4521424"/>
            <a:ext cx="1509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Tiendas mayoristas</a:t>
            </a:r>
            <a:endParaRPr lang="es-SV" sz="12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7" name="Picture 2" descr="http://ambitox.es/img/agua/agua-aguas_de_bebidas_envasadas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8" y="3334178"/>
            <a:ext cx="872545" cy="11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0 Diagrama"/>
          <p:cNvGraphicFramePr/>
          <p:nvPr>
            <p:extLst>
              <p:ext uri="{D42A27DB-BD31-4B8C-83A1-F6EECF244321}">
                <p14:modId xmlns:p14="http://schemas.microsoft.com/office/powerpoint/2010/main" val="2631279478"/>
              </p:ext>
            </p:extLst>
          </p:nvPr>
        </p:nvGraphicFramePr>
        <p:xfrm>
          <a:off x="424306" y="-89738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078" name="Picture 6" descr="http://www.elsalvador.com/elsalvador/enelmundo/images/PROD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9" y="3210653"/>
            <a:ext cx="1745108" cy="13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9 CuadroTexto"/>
          <p:cNvSpPr txBox="1"/>
          <p:nvPr/>
        </p:nvSpPr>
        <p:spPr>
          <a:xfrm>
            <a:off x="755576" y="1556792"/>
            <a:ext cx="7200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Como </a:t>
            </a:r>
            <a:r>
              <a:rPr lang="es-SV" dirty="0"/>
              <a:t>parte de la estrategia para contribuir a un consumo seguro y saludable mediante la formación permanente de los proveedores, se capacitaron a 97 proveedores de 61 empresas en los sectores de agua envasada y tiendas mayoristas. </a:t>
            </a:r>
          </a:p>
        </p:txBody>
      </p:sp>
    </p:spTree>
    <p:extLst>
      <p:ext uri="{BB962C8B-B14F-4D97-AF65-F5344CB8AC3E}">
        <p14:creationId xmlns:p14="http://schemas.microsoft.com/office/powerpoint/2010/main" val="433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2"/>
          <p:cNvSpPr/>
          <p:nvPr/>
        </p:nvSpPr>
        <p:spPr>
          <a:xfrm>
            <a:off x="179513" y="1331476"/>
            <a:ext cx="921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4590" y="1919734"/>
            <a:ext cx="6347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este período se difundieron </a:t>
            </a:r>
            <a:r>
              <a:rPr lang="es-SV" sz="1600" dirty="0" smtClean="0"/>
              <a:t>alertas </a:t>
            </a:r>
            <a:r>
              <a:rPr lang="es-SV" sz="1600" dirty="0"/>
              <a:t>para proteger la salud y la seguridad en el consumo</a:t>
            </a:r>
            <a:r>
              <a:rPr lang="es-SV" sz="1600" dirty="0" smtClean="0"/>
              <a:t>:</a:t>
            </a:r>
          </a:p>
          <a:p>
            <a:pPr algn="just"/>
            <a:endParaRPr lang="es-SV" sz="1600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Emisión de Alertas de calidad de medicamento</a:t>
            </a:r>
            <a:r>
              <a:rPr lang="es-SV" sz="1600" dirty="0" smtClean="0"/>
              <a:t>.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827584" y="82268"/>
            <a:ext cx="7225120" cy="826452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39454" y="1702289"/>
            <a:ext cx="2081510" cy="15106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5013176"/>
            <a:ext cx="1276307" cy="1645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90" y="3272823"/>
            <a:ext cx="4087409" cy="171211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71999" y="3303329"/>
            <a:ext cx="4296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emitida por la Comisión de Seguridad de Productos del Consumidor de EE.UU, la Agencia de Salud de Canadá y la Procuraduría Federal del Consumidor de México (PROFECO), para el retiro del mercado de 11 modelos de cochecitos para bebé de la marca Graco.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9552" y="5589240"/>
            <a:ext cx="3616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por riesgo de atragantamiento y aspiración por los componentes dentro del silbato </a:t>
            </a:r>
            <a:r>
              <a:rPr lang="es-SV" sz="1600" dirty="0" err="1"/>
              <a:t>Hello</a:t>
            </a:r>
            <a:r>
              <a:rPr lang="es-SV" sz="1600" dirty="0"/>
              <a:t> </a:t>
            </a:r>
            <a:r>
              <a:rPr lang="es-SV" sz="1600" dirty="0" err="1"/>
              <a:t>Kitty</a:t>
            </a:r>
            <a:r>
              <a:rPr lang="es-SV" sz="1600" dirty="0"/>
              <a:t> </a:t>
            </a:r>
            <a:r>
              <a:rPr lang="es-SV" sz="1600" dirty="0" err="1"/>
              <a:t>Birthday</a:t>
            </a:r>
            <a:r>
              <a:rPr lang="es-SV" sz="1600" dirty="0"/>
              <a:t> </a:t>
            </a:r>
            <a:r>
              <a:rPr lang="es-SV" sz="1600" dirty="0" err="1"/>
              <a:t>Lollipop</a:t>
            </a:r>
            <a:r>
              <a:rPr lang="es-SV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5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85" y="0"/>
            <a:ext cx="1126387" cy="7647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2050" name="Imagen 77" descr="Descripción: INTERIO BUENAS PRACT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1"/>
          <a:stretch>
            <a:fillRect/>
          </a:stretch>
        </p:blipFill>
        <p:spPr bwMode="auto">
          <a:xfrm>
            <a:off x="685430" y="4437112"/>
            <a:ext cx="3253563" cy="1872208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910461"/>
            <a:ext cx="722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2: </a:t>
            </a:r>
            <a:r>
              <a:rPr lang="es-SV" b="1" dirty="0">
                <a:solidFill>
                  <a:schemeClr val="accent1"/>
                </a:solidFill>
              </a:rPr>
              <a:t>Protección de los intereses económicos de las y los consumidores</a:t>
            </a:r>
            <a:r>
              <a:rPr lang="es-SV" b="1" dirty="0" smtClean="0">
                <a:solidFill>
                  <a:schemeClr val="accent1"/>
                </a:solidFill>
              </a:rPr>
              <a:t>.</a:t>
            </a:r>
            <a:endParaRPr lang="es-SV" b="1" dirty="0">
              <a:solidFill>
                <a:schemeClr val="accent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556792"/>
            <a:ext cx="6048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</a:rPr>
              <a:t>Vigilancia de precios de los medicamentos</a:t>
            </a:r>
            <a:r>
              <a:rPr lang="es-SV" dirty="0">
                <a:solidFill>
                  <a:srgbClr val="00CC00"/>
                </a:solidFill>
              </a:rPr>
              <a:t> </a:t>
            </a:r>
            <a:endParaRPr lang="es-SV" dirty="0" smtClean="0">
              <a:solidFill>
                <a:srgbClr val="00CC00"/>
              </a:solidFill>
            </a:endParaRPr>
          </a:p>
          <a:p>
            <a:pPr algn="just"/>
            <a:endParaRPr lang="es-SV" dirty="0"/>
          </a:p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y la</a:t>
            </a:r>
            <a:r>
              <a:rPr lang="es-SV" sz="1600" b="1" dirty="0"/>
              <a:t> </a:t>
            </a:r>
            <a:r>
              <a:rPr lang="es-SV" sz="1600" dirty="0"/>
              <a:t>Dirección Nacional de Medicamentos realizaron un plan conjunto de inspecciones en 628 farmacias y 27 botiquines en </a:t>
            </a:r>
            <a:r>
              <a:rPr lang="es-SV" sz="1600" dirty="0" smtClean="0"/>
              <a:t>de </a:t>
            </a:r>
            <a:r>
              <a:rPr lang="es-SV" sz="1600" dirty="0"/>
              <a:t>hospitales privados, ubicados en 57 municipios del país, para garantizar a la ciudadanía el acceso a los medicamentos a precios justos de acuerdo con la Ley y el Reglamento de Precios de Medicamentos. Las inspecciones se realizaron del 24 de abril al 28 de junio de 2014.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67944" y="3861048"/>
            <a:ext cx="5060198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Certificación </a:t>
            </a:r>
            <a:r>
              <a:rPr lang="es-SV" sz="1600" b="1" dirty="0">
                <a:solidFill>
                  <a:srgbClr val="00CC00"/>
                </a:solidFill>
              </a:rPr>
              <a:t>de buenas prácticas de proveedores de servicios </a:t>
            </a:r>
            <a:r>
              <a:rPr lang="es-SV" sz="1600" b="1" dirty="0" smtClean="0">
                <a:solidFill>
                  <a:srgbClr val="00CC00"/>
                </a:solidFill>
              </a:rPr>
              <a:t>financieros.</a:t>
            </a:r>
          </a:p>
          <a:p>
            <a:pPr algn="just"/>
            <a:endParaRPr lang="es-SV" sz="1200" dirty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Las </a:t>
            </a:r>
            <a:r>
              <a:rPr lang="es-SV" sz="1600" dirty="0"/>
              <a:t>cooperativas asociadas al Sistema Cooperativo Financiero de FEDECACES </a:t>
            </a:r>
            <a:r>
              <a:rPr lang="es-SV" sz="1600" dirty="0" smtClean="0"/>
              <a:t> que obtuvieron </a:t>
            </a:r>
            <a:r>
              <a:rPr lang="es-SV" sz="1600" dirty="0"/>
              <a:t>su certificación de buenas prácticas, son las siguientes</a:t>
            </a:r>
            <a:r>
              <a:rPr lang="es-SV" sz="1600" dirty="0" smtClean="0"/>
              <a:t>: </a:t>
            </a:r>
            <a:r>
              <a:rPr lang="es-SV" sz="1600" u="sng" dirty="0" smtClean="0">
                <a:solidFill>
                  <a:srgbClr val="00CC00"/>
                </a:solidFill>
              </a:rPr>
              <a:t>CODEZA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., ACACSEMERSA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y ACAYCCOMAC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</a:t>
            </a:r>
          </a:p>
          <a:p>
            <a:pPr algn="just"/>
            <a:endParaRPr lang="es-SV" sz="1600" u="sng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Con dicha certificación, </a:t>
            </a:r>
            <a:r>
              <a:rPr lang="es-SV" sz="1600" u="sng" dirty="0" smtClean="0">
                <a:solidFill>
                  <a:srgbClr val="00CC00"/>
                </a:solidFill>
              </a:rPr>
              <a:t>se </a:t>
            </a:r>
            <a:r>
              <a:rPr lang="es-SV" sz="1600" u="sng" dirty="0">
                <a:solidFill>
                  <a:srgbClr val="00CC00"/>
                </a:solidFill>
              </a:rPr>
              <a:t>favorecen a más de 21 mil personas usuarias</a:t>
            </a:r>
            <a:r>
              <a:rPr lang="es-SV" sz="1600" dirty="0"/>
              <a:t> de sus productos y servicios </a:t>
            </a:r>
            <a:r>
              <a:rPr lang="es-SV" sz="1600" dirty="0" smtClean="0"/>
              <a:t>financieros.</a:t>
            </a:r>
            <a:endParaRPr lang="es-SV" sz="1600" b="1" dirty="0"/>
          </a:p>
        </p:txBody>
      </p:sp>
      <p:pic>
        <p:nvPicPr>
          <p:cNvPr id="19" name="Imagen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817601"/>
            <a:ext cx="2585276" cy="17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51520" y="908720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Protección </a:t>
            </a:r>
            <a:r>
              <a:rPr lang="es-SV" b="1" dirty="0">
                <a:solidFill>
                  <a:schemeClr val="accent1"/>
                </a:solidFill>
              </a:rPr>
              <a:t>de los intereses económicos de las y los consumidores.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79467" y="4381941"/>
            <a:ext cx="5401045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Expoferia </a:t>
            </a:r>
            <a:r>
              <a:rPr lang="es-SV" sz="1600" b="1" dirty="0">
                <a:solidFill>
                  <a:srgbClr val="00CC00"/>
                </a:solidFill>
              </a:rPr>
              <a:t>de </a:t>
            </a:r>
            <a:r>
              <a:rPr lang="es-SV" sz="1600" b="1" dirty="0" smtClean="0">
                <a:solidFill>
                  <a:srgbClr val="00CC00"/>
                </a:solidFill>
              </a:rPr>
              <a:t>servicios</a:t>
            </a:r>
          </a:p>
          <a:p>
            <a:pPr algn="just"/>
            <a:endParaRPr lang="es-SV" sz="1000" b="1" dirty="0">
              <a:solidFill>
                <a:srgbClr val="00CC00"/>
              </a:solidFill>
            </a:endParaRPr>
          </a:p>
          <a:p>
            <a:pPr algn="just"/>
            <a:r>
              <a:rPr lang="es-ES" sz="1500" u="sng" dirty="0">
                <a:solidFill>
                  <a:srgbClr val="00CC00"/>
                </a:solidFill>
              </a:rPr>
              <a:t>28</a:t>
            </a:r>
            <a:r>
              <a:rPr lang="es-SV" sz="1500" u="sng" dirty="0">
                <a:solidFill>
                  <a:srgbClr val="00CC00"/>
                </a:solidFill>
              </a:rPr>
              <a:t> instituciones de gobierno que conforman el Sistema Nacional de Protección al Consumidor, realizaron en diciembre de 2014, la expo feria de servicios </a:t>
            </a:r>
            <a:r>
              <a:rPr lang="es-SV" sz="1500" dirty="0"/>
              <a:t>a través de oficinas móviles en la plaza cívica Gerardo Barrios, frente a catedral Metropolitana de San Salvador, acercando diversos servicios de información, asesoría y recepción de reclamos en materia de consumo con el fin de proteger los derechos e intereses de las personas consumidoras. </a:t>
            </a:r>
          </a:p>
        </p:txBody>
      </p:sp>
      <p:pic>
        <p:nvPicPr>
          <p:cNvPr id="3074" name="Imagen 78" descr="Descripción: Expoferia de servicios de Protección al Consumidor en el centro de San Salv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r="-304"/>
          <a:stretch>
            <a:fillRect/>
          </a:stretch>
        </p:blipFill>
        <p:spPr bwMode="auto">
          <a:xfrm>
            <a:off x="251520" y="4293096"/>
            <a:ext cx="3597748" cy="216024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3" y="1502782"/>
            <a:ext cx="63367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Feria de consumo </a:t>
            </a:r>
            <a:r>
              <a:rPr lang="es-SV" sz="1600" b="1" dirty="0" smtClean="0">
                <a:solidFill>
                  <a:srgbClr val="00CC00"/>
                </a:solidFill>
              </a:rPr>
              <a:t>saludable</a:t>
            </a:r>
            <a:r>
              <a:rPr lang="es-SV" sz="1600" dirty="0">
                <a:solidFill>
                  <a:srgbClr val="00CC00"/>
                </a:solidFill>
              </a:rPr>
              <a:t>. </a:t>
            </a:r>
            <a:endParaRPr lang="es-SV" sz="1400" dirty="0"/>
          </a:p>
          <a:p>
            <a:pPr algn="just"/>
            <a:r>
              <a:rPr lang="es-SV" sz="1500" dirty="0"/>
              <a:t>Como parte de la campaña Consumo Saludable y Seguro para el Buen Vivir, </a:t>
            </a:r>
            <a:r>
              <a:rPr lang="es-SV" sz="1500" dirty="0" smtClean="0"/>
              <a:t>se</a:t>
            </a:r>
            <a:r>
              <a:rPr lang="es-SV" sz="1500" dirty="0"/>
              <a:t> desarrolló </a:t>
            </a:r>
            <a:r>
              <a:rPr lang="es-SV" sz="1500" u="sng" dirty="0">
                <a:solidFill>
                  <a:srgbClr val="00CC00"/>
                </a:solidFill>
              </a:rPr>
              <a:t>cinco ferias de </a:t>
            </a:r>
            <a:r>
              <a:rPr lang="es-SV" sz="1500" b="1" u="sng" dirty="0">
                <a:solidFill>
                  <a:srgbClr val="00CC00"/>
                </a:solidFill>
              </a:rPr>
              <a:t>Consumo Saludable y Seguro</a:t>
            </a:r>
            <a:r>
              <a:rPr lang="es-SV" sz="1500" dirty="0"/>
              <a:t>, con el propósito de mejorar y fortalecer el conocimiento del derecho a un consumo saludable y sensibilizar a la ciudadanía sobre la urgente necesidad de un cambio en los hábitos alimenticios</a:t>
            </a:r>
            <a:r>
              <a:rPr lang="es-SV" sz="1500" dirty="0" smtClean="0"/>
              <a:t>.</a:t>
            </a:r>
          </a:p>
          <a:p>
            <a:pPr algn="just"/>
            <a:endParaRPr lang="es-SV" sz="1500" dirty="0"/>
          </a:p>
          <a:p>
            <a:pPr algn="just"/>
            <a:r>
              <a:rPr lang="es-SV" sz="1500" dirty="0" smtClean="0"/>
              <a:t>Participaron MINSAL, </a:t>
            </a:r>
            <a:r>
              <a:rPr lang="es-SV" sz="1500" dirty="0"/>
              <a:t>Ciudad Mujer, </a:t>
            </a:r>
            <a:r>
              <a:rPr lang="es-SV" sz="1500" dirty="0" smtClean="0"/>
              <a:t>FOSALUD, ISSS, MINED, CEL, CNR, </a:t>
            </a:r>
            <a:r>
              <a:rPr lang="es-SV" sz="1500" dirty="0"/>
              <a:t>INJUVE</a:t>
            </a:r>
            <a:r>
              <a:rPr lang="es-SV" sz="1500" dirty="0" smtClean="0"/>
              <a:t>, FSV, en los municipios de Cojutepeque, Cuscatlán; Santa Ana, San Miguel, San Salvador y San Juan Opico, La Libertad</a:t>
            </a:r>
            <a:r>
              <a:rPr lang="es-SV" sz="1500" b="1" dirty="0" smtClean="0"/>
              <a:t>.</a:t>
            </a:r>
            <a:endParaRPr lang="es-SV" sz="1500" dirty="0"/>
          </a:p>
        </p:txBody>
      </p:sp>
      <p:pic>
        <p:nvPicPr>
          <p:cNvPr id="19" name="Picture 3" descr="Afiche Derecho Consumo Saludable tw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350720" cy="3301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68243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79512" y="836712"/>
            <a:ext cx="722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3: </a:t>
            </a:r>
            <a:r>
              <a:rPr lang="es-SV" b="1" dirty="0">
                <a:solidFill>
                  <a:schemeClr val="accent1"/>
                </a:solidFill>
              </a:rPr>
              <a:t>D</a:t>
            </a:r>
            <a:r>
              <a:rPr lang="es-SV" b="1" dirty="0" smtClean="0">
                <a:solidFill>
                  <a:schemeClr val="accent1"/>
                </a:solidFill>
              </a:rPr>
              <a:t>ifusión </a:t>
            </a:r>
            <a:r>
              <a:rPr lang="es-SV" b="1" dirty="0">
                <a:solidFill>
                  <a:schemeClr val="accent1"/>
                </a:solidFill>
              </a:rPr>
              <a:t>de información útil para las y los consumidores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0437" y="1196752"/>
            <a:ext cx="64277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Campaña 7 Derechos </a:t>
            </a:r>
            <a:endParaRPr lang="es-SV" sz="1600" dirty="0">
              <a:solidFill>
                <a:srgbClr val="00CC00"/>
              </a:solidFill>
            </a:endParaRPr>
          </a:p>
          <a:p>
            <a:pPr algn="just"/>
            <a:endParaRPr lang="es-SV" sz="1500" dirty="0" smtClean="0"/>
          </a:p>
          <a:p>
            <a:pPr algn="just"/>
            <a:r>
              <a:rPr lang="es-SV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</a:t>
            </a:r>
            <a:r>
              <a:rPr lang="es-SV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Defensoría del Consumidor </a:t>
            </a:r>
            <a:r>
              <a:rPr lang="es-SV" sz="1500" dirty="0"/>
              <a:t>en coordinación con el comité Sectorial de Servicios financieros  realizó la campaña informativa  </a:t>
            </a:r>
            <a:r>
              <a:rPr lang="es-SV" sz="1500" b="1" u="sng" dirty="0">
                <a:solidFill>
                  <a:srgbClr val="00CC00"/>
                </a:solidFill>
              </a:rPr>
              <a:t>“7 derechos de las personas consumidoras usuarias de servicios y productos financieros”</a:t>
            </a:r>
            <a:r>
              <a:rPr lang="es-SV" sz="1500" dirty="0">
                <a:solidFill>
                  <a:srgbClr val="00CC00"/>
                </a:solidFill>
              </a:rPr>
              <a:t> </a:t>
            </a:r>
            <a:r>
              <a:rPr lang="es-SV" sz="1500" dirty="0"/>
              <a:t>con el objetivo de ampliar y perfeccionar el conocimiento y ejercicio de derechos de la ciudadanía ante los proveedores. Esta campaña fue acompañada por un plan de inspecciones en establecimientos comerciales e instituciones financieras.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3645024"/>
            <a:ext cx="5886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 smtClean="0">
                <a:solidFill>
                  <a:schemeClr val="accent1"/>
                </a:solidFill>
              </a:rPr>
              <a:t>Eje 4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</a:t>
            </a:r>
            <a:r>
              <a:rPr lang="es-SV" b="1" dirty="0">
                <a:solidFill>
                  <a:schemeClr val="accent1"/>
                </a:solidFill>
              </a:rPr>
              <a:t>Promoción de la educación de las y los consumidores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4293096"/>
            <a:ext cx="8556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Diplomado sobre "marco normativo y reglamentación técnica aplicable al sector de </a:t>
            </a:r>
            <a:r>
              <a:rPr lang="es-SV" sz="1600" b="1" dirty="0" smtClean="0">
                <a:solidFill>
                  <a:srgbClr val="00CC00"/>
                </a:solidFill>
              </a:rPr>
              <a:t>alimentos"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57106" y="4795897"/>
            <a:ext cx="598689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Con el objetivo de fomentar la salud y la seguridad en el consumo de alimentos a través de la promoción de la participación ciudadana y el fortalecimiento de los conocimientos sobre el marco normativo aplicable en el sector de alimentos, este diplomado se realizó durante los meses de agosto a octubre de 2014, en el marco del Programa de Apoyo al Sistema Nacional de Calidad (PROCALIDAD) financiado por la Unión </a:t>
            </a:r>
            <a:r>
              <a:rPr lang="es-SV" sz="1600" dirty="0" smtClean="0"/>
              <a:t>Europea.</a:t>
            </a:r>
            <a:endParaRPr lang="es-SV" sz="1600" dirty="0"/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" y="4774046"/>
            <a:ext cx="2688480" cy="18645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iche Derechos usuarios Serv Finan 18 x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800"/>
            <a:ext cx="2306472" cy="30752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542242" y="766445"/>
            <a:ext cx="809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5: Fomento </a:t>
            </a:r>
            <a:r>
              <a:rPr lang="es-SV" b="1" dirty="0">
                <a:solidFill>
                  <a:schemeClr val="accent1"/>
                </a:solidFill>
              </a:rPr>
              <a:t>de la participación organizada de las y los consumidores en defensa de sus intereses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2243" y="1354827"/>
            <a:ext cx="626200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50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Segundo </a:t>
            </a:r>
            <a:r>
              <a:rPr lang="es-SV" sz="1600" b="1" dirty="0">
                <a:solidFill>
                  <a:srgbClr val="00CC00"/>
                </a:solidFill>
              </a:rPr>
              <a:t>congreso nacional de consumidores y consumidoras </a:t>
            </a: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 </a:t>
            </a:r>
            <a:r>
              <a:rPr lang="es-SV" sz="1500" dirty="0" smtClean="0"/>
              <a:t>Con </a:t>
            </a:r>
            <a:r>
              <a:rPr lang="es-SV" sz="1500" dirty="0"/>
              <a:t>la finalidad de fomentar y fortalecer el diálogo y la participación ciudadana organizada de las personas consumidoras, La Defensoría realizó en coordinación con las asociaciones de consumidores y la Secretaría de Participación Ciudadana, Transparencia y Anticorrupción, el Segundo Congreso Nacional de Consumidores y Consumidoras, nominado "Consumo Sustentable, Sano y Seguro para el Buen Vivir". </a:t>
            </a:r>
          </a:p>
        </p:txBody>
      </p:sp>
      <p:pic>
        <p:nvPicPr>
          <p:cNvPr id="5122" name="Imagen 84" descr="Descripción: FOTO 02 25 09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>
            <a:fillRect/>
          </a:stretch>
        </p:blipFill>
        <p:spPr bwMode="auto">
          <a:xfrm>
            <a:off x="6793294" y="1388019"/>
            <a:ext cx="2224721" cy="17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9" y="3284984"/>
            <a:ext cx="8786842" cy="3562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6: Promoción </a:t>
            </a:r>
            <a:r>
              <a:rPr lang="es-SV" b="1" dirty="0">
                <a:solidFill>
                  <a:schemeClr val="accent1"/>
                </a:solidFill>
              </a:rPr>
              <a:t>de patrones de consumo sostenible </a:t>
            </a:r>
          </a:p>
          <a:p>
            <a:pPr algn="just"/>
            <a:endParaRPr lang="es-SV" sz="105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Fortalecimiento </a:t>
            </a:r>
            <a:r>
              <a:rPr lang="es-SV" sz="1600" b="1" dirty="0">
                <a:solidFill>
                  <a:srgbClr val="00CC00"/>
                </a:solidFill>
              </a:rPr>
              <a:t>de la arquitectura sostenible</a:t>
            </a:r>
          </a:p>
          <a:p>
            <a:pPr algn="just"/>
            <a:r>
              <a:rPr lang="es-SV" sz="1500" dirty="0"/>
              <a:t>El Comité Sectorial de Reglamentación Técnica y el Organismo Salvadoreño de Normalización, en estrecha colaboración con el Viceministerio de Vivienda y Desarrollo Urbano, </a:t>
            </a:r>
            <a:r>
              <a:rPr lang="es-SV" sz="1500" b="1" dirty="0">
                <a:solidFill>
                  <a:srgbClr val="00A7E2"/>
                </a:solidFill>
              </a:rPr>
              <a:t>formuló 2 Reglamentos Técnicos Salvadoreños, los cuales fueron aprobados y publicados en el Diario Oficial. Uno de ellos, el RTS 91.02.01:14 “Urbanismo y construcción en lo relativo al uso del sistema constructivo de adobe para vivienda de un nivel”, que constituye una alternativa real, segura y </a:t>
            </a:r>
            <a:r>
              <a:rPr lang="es-SV" sz="1500" b="1" dirty="0" smtClean="0">
                <a:solidFill>
                  <a:srgbClr val="00A7E2"/>
                </a:solidFill>
              </a:rPr>
              <a:t>accesible.</a:t>
            </a:r>
          </a:p>
          <a:p>
            <a:pPr algn="just"/>
            <a:endParaRPr lang="es-SV" sz="1100" dirty="0"/>
          </a:p>
          <a:p>
            <a:pPr algn="just"/>
            <a:r>
              <a:rPr lang="es-SV" sz="1600" b="1" dirty="0">
                <a:solidFill>
                  <a:srgbClr val="00CC00"/>
                </a:solidFill>
              </a:rPr>
              <a:t>Vigilancia en el vertido de aguas residuales</a:t>
            </a:r>
          </a:p>
          <a:p>
            <a:pPr algn="just"/>
            <a:r>
              <a:rPr lang="es-SV" sz="1600" dirty="0"/>
              <a:t>El Comité Sectorial de Reglamentación inició acciones tendentes a fortalecer la vigilancia de los Reglamentos Técnicos Salvadoreños (RTS) relacionados con el vertido de aguas residuales descargadas a un cuerpo receptor. Se impartió una capacitación dirigida a representantes del sector privado para mejorar el abordaje del tema. </a:t>
            </a:r>
          </a:p>
        </p:txBody>
      </p:sp>
    </p:spTree>
    <p:extLst>
      <p:ext uri="{BB962C8B-B14F-4D97-AF65-F5344CB8AC3E}">
        <p14:creationId xmlns:p14="http://schemas.microsoft.com/office/powerpoint/2010/main" val="11429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" y="116632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9</a:t>
              </a:r>
              <a:r>
                <a:rPr lang="es-SV" sz="2400" kern="1200" dirty="0" smtClean="0"/>
                <a:t>. Relaciones institucionales y cooperación internacional</a:t>
              </a:r>
              <a:endParaRPr lang="es-SV" sz="2400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-52012" y="1480108"/>
            <a:ext cx="91861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marco del fortalecimiento de las relaciones institucionales de cooperación, </a:t>
            </a:r>
            <a:r>
              <a:rPr lang="es-SV" sz="1500" dirty="0" smtClean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Defensoría</a:t>
            </a: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firmó convenios con tres instituciones nacionales para ampliar y fortalecer la protección de derechos de las consumidoras y consumidores: </a:t>
            </a:r>
            <a:endParaRPr lang="es-SV" sz="15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</a:t>
            </a:r>
            <a:r>
              <a:rPr lang="es-SV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cooperación interinstitucional con la Secretaría de Inclusión Social. </a:t>
            </a: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SV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780928"/>
            <a:ext cx="8767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Fortaleciendo las relaciones internacionales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52012" y="1124744"/>
            <a:ext cx="9117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Fortalecimiento de las relaciones institucionales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69829" y="328498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En agosto de 2014, la Defensoría del Consumidor y Procuraduría Federal del Consumidor de los Estados Unidos Mexicanos (PROFECO), firmaron el </a:t>
            </a:r>
            <a:r>
              <a:rPr lang="es-SV" sz="1600" b="1" dirty="0"/>
              <a:t>Memorándum de Entendimiento para la Asistencia Mutua en Materia de Protección al Consumidor</a:t>
            </a:r>
            <a:r>
              <a:rPr lang="es-SV" sz="1600" dirty="0"/>
              <a:t>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5008" y="4365104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/>
              <a:t>L</a:t>
            </a:r>
            <a:r>
              <a:rPr lang="es-SV" sz="1600" dirty="0" smtClean="0"/>
              <a:t>a </a:t>
            </a:r>
            <a:r>
              <a:rPr lang="es-SV" sz="1600" dirty="0"/>
              <a:t>Defensoría fue nombrada oficialmente por el gobierno de la República como la representante oficial del país ante la Red de Consumo Seguro y Salud (RCSS) de la Organización de Estados Americanos (OEA</a:t>
            </a:r>
            <a:r>
              <a:rPr lang="es-SV" sz="1600" dirty="0" smtClean="0"/>
              <a:t>). </a:t>
            </a:r>
            <a:endParaRPr lang="es-SV" sz="1600" dirty="0" smtClean="0"/>
          </a:p>
          <a:p>
            <a:endParaRPr lang="es-SV" sz="1600" dirty="0"/>
          </a:p>
          <a:p>
            <a:r>
              <a:rPr lang="es-SV" sz="1600" dirty="0" smtClean="0"/>
              <a:t>Activacion del CONCADECO y acuerdo de trabajo conjunto a nivel </a:t>
            </a:r>
            <a:r>
              <a:rPr lang="es-SV" sz="1600" dirty="0" smtClean="0"/>
              <a:t>Centroamericano.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1653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8 CuadroTexto"/>
          <p:cNvSpPr txBox="1"/>
          <p:nvPr/>
        </p:nvSpPr>
        <p:spPr>
          <a:xfrm>
            <a:off x="560912" y="1704032"/>
            <a:ext cx="8318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700" dirty="0" smtClean="0">
                <a:latin typeface="Frutiger-Light"/>
              </a:rPr>
              <a:t>En mayo de 2014, </a:t>
            </a:r>
            <a:r>
              <a:rPr lang="es-SV" sz="17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700" dirty="0" smtClean="0">
                <a:latin typeface="Frutiger-Light"/>
              </a:rPr>
              <a:t>realizó</a:t>
            </a:r>
            <a:r>
              <a:rPr lang="es-SV" sz="1700" dirty="0" smtClean="0">
                <a:solidFill>
                  <a:srgbClr val="5F5F5F"/>
                </a:solidFill>
                <a:latin typeface="Frutiger-Light"/>
              </a:rPr>
              <a:t> </a:t>
            </a:r>
            <a:r>
              <a:rPr lang="es-SV" sz="1700" b="1" u="sng" dirty="0" smtClean="0">
                <a:solidFill>
                  <a:srgbClr val="00CC00"/>
                </a:solidFill>
                <a:latin typeface="Frutiger-Light"/>
              </a:rPr>
              <a:t>4 audiencias públicas de rendición de cuentas en San Salvador, San Miguel y Santa Ana; y una con las asociaciones de consumidores acreditadas. </a:t>
            </a:r>
            <a:r>
              <a:rPr lang="es-SV" sz="1700" dirty="0" smtClean="0">
                <a:latin typeface="Frutiger-Light"/>
              </a:rPr>
              <a:t>En donde asistieron 989 personas.</a:t>
            </a:r>
          </a:p>
          <a:p>
            <a:pPr algn="just"/>
            <a:endParaRPr lang="es-SV" sz="1700" b="1" u="sng" dirty="0" smtClean="0">
              <a:latin typeface="Frutiger-Light"/>
            </a:endParaRPr>
          </a:p>
          <a:p>
            <a:pPr algn="just"/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600" dirty="0" smtClean="0"/>
              <a:t>a través de la Unidad de Acceso a la Información Pública y Transparencia ha atendido 1,029 casos. </a:t>
            </a:r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   </a:t>
            </a:r>
            <a:endParaRPr lang="es-SV" sz="1700" dirty="0"/>
          </a:p>
        </p:txBody>
      </p:sp>
      <p:sp>
        <p:nvSpPr>
          <p:cNvPr id="12" name="8 CuadroTexto"/>
          <p:cNvSpPr txBox="1"/>
          <p:nvPr/>
        </p:nvSpPr>
        <p:spPr>
          <a:xfrm>
            <a:off x="607291" y="5358856"/>
            <a:ext cx="828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/>
              <a:t>Cumpliendo </a:t>
            </a:r>
            <a:r>
              <a:rPr lang="es-SV" sz="1600" dirty="0"/>
              <a:t>con la Ley de Acceso a la Información Pública (LAIP), </a:t>
            </a:r>
            <a:r>
              <a:rPr lang="es-SV" sz="1600" dirty="0">
                <a:solidFill>
                  <a:srgbClr val="0053A0"/>
                </a:solidFill>
                <a:latin typeface="Impact"/>
              </a:rPr>
              <a:t>La Defensoría  </a:t>
            </a:r>
            <a:r>
              <a:rPr lang="es-SV" sz="1600" dirty="0"/>
              <a:t>puso a disposición de la ciudadanía en su </a:t>
            </a:r>
            <a:r>
              <a:rPr lang="es-SV" sz="1600" b="1" u="sng" dirty="0">
                <a:solidFill>
                  <a:srgbClr val="00CC00"/>
                </a:solidFill>
              </a:rPr>
              <a:t>pagina web</a:t>
            </a:r>
            <a:r>
              <a:rPr lang="es-SV" sz="1600" dirty="0">
                <a:solidFill>
                  <a:srgbClr val="00CC00"/>
                </a:solidFill>
              </a:rPr>
              <a:t> </a:t>
            </a:r>
            <a:r>
              <a:rPr lang="es-SV" sz="1600" dirty="0"/>
              <a:t>toda la información oficiosa requerida por la Ley de Acceso a la información </a:t>
            </a:r>
            <a:r>
              <a:rPr lang="es-SV" sz="1600" dirty="0" smtClean="0"/>
              <a:t>Pública.</a:t>
            </a:r>
            <a:endParaRPr lang="es-SV" sz="1600" dirty="0" smtClean="0">
              <a:solidFill>
                <a:srgbClr val="0053A0"/>
              </a:solidFill>
              <a:latin typeface="Impact"/>
            </a:endParaRPr>
          </a:p>
          <a:p>
            <a:pPr algn="just"/>
            <a:endParaRPr lang="es-SV" sz="1600" dirty="0">
              <a:solidFill>
                <a:srgbClr val="0053A0"/>
              </a:solidFill>
              <a:latin typeface="Impac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49" y="3640198"/>
            <a:ext cx="5309433" cy="154213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01153" y="1017419"/>
            <a:ext cx="7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Trabajando con responsabilidad y transparencia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10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Trabajando con responsabilidad y transparencia</a:t>
              </a:r>
              <a:endParaRPr lang="es-SV" sz="2400" dirty="0"/>
            </a:p>
          </p:txBody>
        </p:sp>
      </p:grpSp>
      <p:pic>
        <p:nvPicPr>
          <p:cNvPr id="4098" name="Picture 2" descr="http://www.transparenciaactiva.gob.sv/wp-content/uploads/2014/05/181221_539475636110565_1683577915_n-622x3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56992"/>
            <a:ext cx="2917920" cy="1773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4 CuadroTexto"/>
          <p:cNvSpPr txBox="1"/>
          <p:nvPr/>
        </p:nvSpPr>
        <p:spPr>
          <a:xfrm>
            <a:off x="3563550" y="647213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graphicFrame>
        <p:nvGraphicFramePr>
          <p:cNvPr id="15" name="1 Diagrama"/>
          <p:cNvGraphicFramePr/>
          <p:nvPr>
            <p:extLst>
              <p:ext uri="{D42A27DB-BD31-4B8C-83A1-F6EECF244321}">
                <p14:modId xmlns:p14="http://schemas.microsoft.com/office/powerpoint/2010/main" val="4090629623"/>
              </p:ext>
            </p:extLst>
          </p:nvPr>
        </p:nvGraphicFramePr>
        <p:xfrm>
          <a:off x="899592" y="-420692"/>
          <a:ext cx="7193242" cy="179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-13561"/>
            <a:ext cx="634442" cy="6820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25" y="702632"/>
            <a:ext cx="5093757" cy="590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3275856" y="2547300"/>
            <a:ext cx="881896" cy="12247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54" y="2538544"/>
            <a:ext cx="1112421" cy="1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Implementación del Sistema de Gestión de Calidad</a:t>
              </a:r>
              <a:endParaRPr lang="es-SV" sz="24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995936" y="6926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500" dirty="0"/>
              <a:t>obtuvo en marzo de 2015, la </a:t>
            </a:r>
            <a:r>
              <a:rPr lang="es-SV" sz="1500" dirty="0">
                <a:solidFill>
                  <a:srgbClr val="00B050"/>
                </a:solidFill>
              </a:rPr>
              <a:t>certificación del Sistema de Gestión de la Calidad bajo la Norma ISO 9001:2008 </a:t>
            </a:r>
            <a:r>
              <a:rPr lang="es-SV" sz="1500" dirty="0"/>
              <a:t>para el “Proceso de Atención de Controversias de Consumo”. La certificación internacional fue otorgada por AENOR, Asociación Española de Normalización y Certificación.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5445224"/>
            <a:ext cx="90364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el marco de la implementación del Sistema de Gestión de Calidad,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logró la acreditación como Organismo de Inspección, bajo la Norma Internacional ISO/IEC 17020:2012, otorgada por el Organismo Salvadoreño de Acreditación (OSA).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6237312"/>
            <a:ext cx="90364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Es relevante destacar que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>
                <a:solidFill>
                  <a:srgbClr val="00B050"/>
                </a:solidFill>
              </a:rPr>
              <a:t>es, a nivel centroamericano, la primera institución gubernamental de protección al consumidor acreditada bajo la Norma ISO/IEC 17020:2012.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5079">
            <a:off x="430212" y="836712"/>
            <a:ext cx="3349699" cy="40810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9526">
            <a:off x="6300193" y="2220546"/>
            <a:ext cx="2695864" cy="3136177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6097166" cy="21430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2" y="1052736"/>
            <a:ext cx="905314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94" y="1048442"/>
            <a:ext cx="8744497" cy="4684814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1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052736"/>
            <a:ext cx="4058654" cy="5643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052736"/>
            <a:ext cx="4250339" cy="56948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1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10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80728"/>
            <a:ext cx="4141787" cy="5823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04300"/>
            <a:ext cx="4394355" cy="58481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0"/>
            <a:ext cx="937971" cy="6684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08720"/>
            <a:ext cx="4313741" cy="57386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908720"/>
            <a:ext cx="4162425" cy="57304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4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196752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</p:spTree>
    <p:extLst>
      <p:ext uri="{BB962C8B-B14F-4D97-AF65-F5344CB8AC3E}">
        <p14:creationId xmlns:p14="http://schemas.microsoft.com/office/powerpoint/2010/main" val="38320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31380170"/>
              </p:ext>
            </p:extLst>
          </p:nvPr>
        </p:nvGraphicFramePr>
        <p:xfrm>
          <a:off x="611561" y="44624"/>
          <a:ext cx="777686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16632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633538"/>
            <a:ext cx="61531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46651" y="522446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940" y="476672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" y="404664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26471275"/>
              </p:ext>
            </p:extLst>
          </p:nvPr>
        </p:nvGraphicFramePr>
        <p:xfrm>
          <a:off x="593643" y="1340768"/>
          <a:ext cx="8226829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115616" y="292494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2"/>
                </a:solidFill>
              </a:rPr>
              <a:t>456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275856" y="256490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CC66FF"/>
                </a:solidFill>
              </a:rPr>
              <a:t>495</a:t>
            </a:r>
            <a:endParaRPr lang="es-SV" sz="2800" b="1" dirty="0">
              <a:solidFill>
                <a:srgbClr val="CC66FF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48064" y="1988840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6">
                    <a:lumMod val="75000"/>
                  </a:schemeClr>
                </a:solidFill>
              </a:rPr>
              <a:t>4,895</a:t>
            </a:r>
            <a:endParaRPr lang="es-SV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4328" y="1484784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92D050"/>
                </a:solidFill>
              </a:rPr>
              <a:t>8,386</a:t>
            </a:r>
            <a:endParaRPr lang="es-SV" sz="2800" b="1" dirty="0">
              <a:solidFill>
                <a:srgbClr val="92D05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899592" y="404664"/>
            <a:ext cx="7225120" cy="792088"/>
            <a:chOff x="360036" y="72011"/>
            <a:chExt cx="7225120" cy="73959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dondear rectángulo de esquina diagonal 18"/>
            <p:cNvSpPr/>
            <p:nvPr/>
          </p:nvSpPr>
          <p:spPr>
            <a:xfrm>
              <a:off x="360036" y="72011"/>
              <a:ext cx="7225120" cy="739598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dondear rectángulo de esquina diagonal 4"/>
            <p:cNvSpPr/>
            <p:nvPr/>
          </p:nvSpPr>
          <p:spPr>
            <a:xfrm>
              <a:off x="396140" y="108115"/>
              <a:ext cx="7152912" cy="66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spcAft>
                  <a:spcPts val="0"/>
                </a:spcAft>
              </a:pPr>
              <a:r>
                <a:rPr lang="es-SV" sz="2800" dirty="0" smtClean="0"/>
                <a:t> Otros </a:t>
              </a:r>
              <a:r>
                <a:rPr lang="es-SV" sz="2800" dirty="0"/>
                <a:t>tipos de apoyo a través del 910</a:t>
              </a:r>
            </a:p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1600" kern="1200" dirty="0" smtClean="0"/>
                <a:t>Junio 2014– Mayo 2015*</a:t>
              </a:r>
              <a:endParaRPr lang="es-SV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5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6" name="10 Diagrama"/>
          <p:cNvGraphicFramePr/>
          <p:nvPr>
            <p:extLst/>
          </p:nvPr>
        </p:nvGraphicFramePr>
        <p:xfrm>
          <a:off x="774627" y="137378"/>
          <a:ext cx="7632848" cy="99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Explosión 1 26"/>
          <p:cNvSpPr/>
          <p:nvPr/>
        </p:nvSpPr>
        <p:spPr>
          <a:xfrm>
            <a:off x="5953671" y="1226726"/>
            <a:ext cx="3156700" cy="3381632"/>
          </a:xfrm>
          <a:prstGeom prst="irregularSeal1">
            <a:avLst/>
          </a:prstGeom>
          <a:noFill/>
          <a:ln>
            <a:solidFill>
              <a:srgbClr val="00A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8" name="CuadroTexto 27"/>
          <p:cNvSpPr txBox="1"/>
          <p:nvPr/>
        </p:nvSpPr>
        <p:spPr>
          <a:xfrm>
            <a:off x="6245285" y="2450411"/>
            <a:ext cx="244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dirty="0" smtClean="0"/>
              <a:t>El total de atenciones </a:t>
            </a:r>
          </a:p>
          <a:p>
            <a:pPr algn="ctr"/>
            <a:r>
              <a:rPr lang="es-SV" sz="1600" dirty="0" smtClean="0"/>
              <a:t>en Oriente asciende a</a:t>
            </a:r>
            <a:r>
              <a:rPr lang="es-SV" sz="1200" dirty="0" smtClean="0"/>
              <a:t>   </a:t>
            </a:r>
            <a:r>
              <a:rPr lang="es-SV" sz="2400" b="1" u="sng" dirty="0" smtClean="0">
                <a:solidFill>
                  <a:srgbClr val="00CC00"/>
                </a:solidFill>
              </a:rPr>
              <a:t>4,698</a:t>
            </a:r>
            <a:endParaRPr lang="es-SV" sz="2400" b="1" u="sng" strike="sngStrike" dirty="0">
              <a:solidFill>
                <a:srgbClr val="00CC00"/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779563" y="2675156"/>
            <a:ext cx="5495925" cy="3341818"/>
            <a:chOff x="0" y="-132555"/>
            <a:chExt cx="5495925" cy="3342479"/>
          </a:xfrm>
        </p:grpSpPr>
        <p:graphicFrame>
          <p:nvGraphicFramePr>
            <p:cNvPr id="30" name="Gráfico 29"/>
            <p:cNvGraphicFramePr/>
            <p:nvPr>
              <p:extLst/>
            </p:nvPr>
          </p:nvGraphicFramePr>
          <p:xfrm>
            <a:off x="0" y="61911"/>
            <a:ext cx="5495925" cy="3148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1" name="CuadroTexto 2"/>
            <p:cNvSpPr txBox="1"/>
            <p:nvPr/>
          </p:nvSpPr>
          <p:spPr>
            <a:xfrm>
              <a:off x="3517976" y="942938"/>
              <a:ext cx="1750931" cy="54069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Asesoría 2,062 (43.9%)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2" name="CuadroTexto 3"/>
            <p:cNvSpPr txBox="1"/>
            <p:nvPr/>
          </p:nvSpPr>
          <p:spPr>
            <a:xfrm>
              <a:off x="1158434" y="1447222"/>
              <a:ext cx="1317711" cy="5524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Denuncia 1,557 (33.1%)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3" name="CuadroTexto 4"/>
            <p:cNvSpPr txBox="1"/>
            <p:nvPr/>
          </p:nvSpPr>
          <p:spPr>
            <a:xfrm>
              <a:off x="1074439" y="392446"/>
              <a:ext cx="1137203" cy="55339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Derivación 767 (16.3%)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CuadroTexto 6"/>
            <p:cNvSpPr txBox="1"/>
            <p:nvPr/>
          </p:nvSpPr>
          <p:spPr>
            <a:xfrm>
              <a:off x="2093469" y="-132555"/>
              <a:ext cx="2148050" cy="29527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pPr>
                <a:spcAft>
                  <a:spcPts val="0"/>
                </a:spcAft>
              </a:pPr>
              <a:r>
                <a:rPr lang="es-SV" sz="14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Gestión 312 (6.6%) </a:t>
              </a:r>
              <a:endParaRPr lang="es-SV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5" name="Conector recto 34"/>
            <p:cNvCxnSpPr/>
            <p:nvPr/>
          </p:nvCxnSpPr>
          <p:spPr>
            <a:xfrm flipH="1">
              <a:off x="2623268" y="147638"/>
              <a:ext cx="99279" cy="1857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0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/>
          </p:nvPr>
        </p:nvGraphicFramePr>
        <p:xfrm>
          <a:off x="613246" y="-40364"/>
          <a:ext cx="7569244" cy="99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2" name="Gráfico 21"/>
          <p:cNvGraphicFramePr/>
          <p:nvPr>
            <p:extLst/>
          </p:nvPr>
        </p:nvGraphicFramePr>
        <p:xfrm>
          <a:off x="1302946" y="2583722"/>
          <a:ext cx="6253683" cy="339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6300192" y="1772816"/>
            <a:ext cx="881896" cy="122473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1112421" cy="1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instituc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institucional</Template>
  <TotalTime>11173</TotalTime>
  <Words>3949</Words>
  <Application>Microsoft Office PowerPoint</Application>
  <PresentationFormat>Presentación en pantalla (4:3)</PresentationFormat>
  <Paragraphs>546</Paragraphs>
  <Slides>56</Slides>
  <Notes>49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9" baseType="lpstr">
      <vt:lpstr>MS PGothic</vt:lpstr>
      <vt:lpstr>Arial</vt:lpstr>
      <vt:lpstr>Arial Narrow</vt:lpstr>
      <vt:lpstr>Calibri</vt:lpstr>
      <vt:lpstr>Freestyle Script</vt:lpstr>
      <vt:lpstr>Frutiger-Black</vt:lpstr>
      <vt:lpstr>Frutiger-Light</vt:lpstr>
      <vt:lpstr>Impact</vt:lpstr>
      <vt:lpstr>Symbol</vt:lpstr>
      <vt:lpstr>Times New Roman</vt:lpstr>
      <vt:lpstr>Wingdings</vt:lpstr>
      <vt:lpstr>Plantilla institucional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hazel montes</dc:creator>
  <cp:lastModifiedBy>Diana Castro</cp:lastModifiedBy>
  <cp:revision>891</cp:revision>
  <cp:lastPrinted>2015-06-22T16:32:00Z</cp:lastPrinted>
  <dcterms:created xsi:type="dcterms:W3CDTF">2012-06-07T02:25:43Z</dcterms:created>
  <dcterms:modified xsi:type="dcterms:W3CDTF">2015-06-26T20:41:36Z</dcterms:modified>
</cp:coreProperties>
</file>