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6" r:id="rId5"/>
    <p:sldId id="277" r:id="rId6"/>
    <p:sldId id="278" r:id="rId7"/>
    <p:sldId id="281" r:id="rId8"/>
    <p:sldId id="282" r:id="rId9"/>
    <p:sldId id="283" r:id="rId10"/>
    <p:sldId id="284" r:id="rId11"/>
    <p:sldId id="285" r:id="rId12"/>
    <p:sldId id="286" r:id="rId13"/>
    <p:sldId id="287" r:id="rId14"/>
    <p:sldId id="294" r:id="rId15"/>
    <p:sldId id="288" r:id="rId16"/>
    <p:sldId id="289" r:id="rId17"/>
    <p:sldId id="290" r:id="rId18"/>
    <p:sldId id="291" r:id="rId19"/>
    <p:sldId id="292" r:id="rId20"/>
    <p:sldId id="293" r:id="rId21"/>
  </p:sldIdLst>
  <p:sldSz cx="12192000" cy="6858000"/>
  <p:notesSz cx="6797675" cy="9928225"/>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76" autoAdjust="0"/>
    <p:restoredTop sz="94660"/>
  </p:normalViewPr>
  <p:slideViewPr>
    <p:cSldViewPr snapToGrid="0" showGuides="1">
      <p:cViewPr varScale="1">
        <p:scale>
          <a:sx n="68" d="100"/>
          <a:sy n="68" d="100"/>
        </p:scale>
        <p:origin x="690" y="72"/>
      </p:cViewPr>
      <p:guideLst>
        <p:guide orient="horz" pos="2160"/>
        <p:guide pos="381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SV"/>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15/1/2024</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787755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15/1/2024</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4201913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SV"/>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15/1/2024</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513272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15/1/2024</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839630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SV"/>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125DAF55-E7F4-4E23-8D38-9EE3481C7AF2}" type="datetimeFigureOut">
              <a:rPr lang="es-SV" smtClean="0"/>
              <a:pPr/>
              <a:t>15/1/2024</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214671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p:cNvSpPr>
            <a:spLocks noGrp="1"/>
          </p:cNvSpPr>
          <p:nvPr>
            <p:ph type="dt" sz="half" idx="10"/>
          </p:nvPr>
        </p:nvSpPr>
        <p:spPr/>
        <p:txBody>
          <a:bodyPr/>
          <a:lstStyle/>
          <a:p>
            <a:fld id="{125DAF55-E7F4-4E23-8D38-9EE3481C7AF2}" type="datetimeFigureOut">
              <a:rPr lang="es-SV" smtClean="0"/>
              <a:pPr/>
              <a:t>15/1/2024</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1491093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SV"/>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p:cNvSpPr>
            <a:spLocks noGrp="1"/>
          </p:cNvSpPr>
          <p:nvPr>
            <p:ph type="dt" sz="half" idx="10"/>
          </p:nvPr>
        </p:nvSpPr>
        <p:spPr/>
        <p:txBody>
          <a:bodyPr/>
          <a:lstStyle/>
          <a:p>
            <a:fld id="{125DAF55-E7F4-4E23-8D38-9EE3481C7AF2}" type="datetimeFigureOut">
              <a:rPr lang="es-SV" smtClean="0"/>
              <a:pPr/>
              <a:t>15/1/2024</a:t>
            </a:fld>
            <a:endParaRPr lang="es-SV"/>
          </a:p>
        </p:txBody>
      </p:sp>
      <p:sp>
        <p:nvSpPr>
          <p:cNvPr id="8" name="Marcador de pie de página 7"/>
          <p:cNvSpPr>
            <a:spLocks noGrp="1"/>
          </p:cNvSpPr>
          <p:nvPr>
            <p:ph type="ftr" sz="quarter" idx="11"/>
          </p:nvPr>
        </p:nvSpPr>
        <p:spPr/>
        <p:txBody>
          <a:bodyPr/>
          <a:lstStyle/>
          <a:p>
            <a:endParaRPr lang="es-SV"/>
          </a:p>
        </p:txBody>
      </p:sp>
      <p:sp>
        <p:nvSpPr>
          <p:cNvPr id="9" name="Marcador de número de diapositiva 8"/>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862271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fecha 2"/>
          <p:cNvSpPr>
            <a:spLocks noGrp="1"/>
          </p:cNvSpPr>
          <p:nvPr>
            <p:ph type="dt" sz="half" idx="10"/>
          </p:nvPr>
        </p:nvSpPr>
        <p:spPr/>
        <p:txBody>
          <a:bodyPr/>
          <a:lstStyle/>
          <a:p>
            <a:fld id="{125DAF55-E7F4-4E23-8D38-9EE3481C7AF2}" type="datetimeFigureOut">
              <a:rPr lang="es-SV" smtClean="0"/>
              <a:pPr/>
              <a:t>15/1/2024</a:t>
            </a:fld>
            <a:endParaRPr lang="es-SV"/>
          </a:p>
        </p:txBody>
      </p:sp>
      <p:sp>
        <p:nvSpPr>
          <p:cNvPr id="4" name="Marcador de pie de página 3"/>
          <p:cNvSpPr>
            <a:spLocks noGrp="1"/>
          </p:cNvSpPr>
          <p:nvPr>
            <p:ph type="ftr" sz="quarter" idx="11"/>
          </p:nvPr>
        </p:nvSpPr>
        <p:spPr/>
        <p:txBody>
          <a:bodyPr/>
          <a:lstStyle/>
          <a:p>
            <a:endParaRPr lang="es-SV"/>
          </a:p>
        </p:txBody>
      </p:sp>
      <p:sp>
        <p:nvSpPr>
          <p:cNvPr id="5" name="Marcador de número de diapositiva 4"/>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3299314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25DAF55-E7F4-4E23-8D38-9EE3481C7AF2}" type="datetimeFigureOut">
              <a:rPr lang="es-SV" smtClean="0"/>
              <a:pPr/>
              <a:t>15/1/2024</a:t>
            </a:fld>
            <a:endParaRPr lang="es-SV"/>
          </a:p>
        </p:txBody>
      </p:sp>
      <p:sp>
        <p:nvSpPr>
          <p:cNvPr id="3" name="Marcador de pie de página 2"/>
          <p:cNvSpPr>
            <a:spLocks noGrp="1"/>
          </p:cNvSpPr>
          <p:nvPr>
            <p:ph type="ftr" sz="quarter" idx="11"/>
          </p:nvPr>
        </p:nvSpPr>
        <p:spPr/>
        <p:txBody>
          <a:bodyPr/>
          <a:lstStyle/>
          <a:p>
            <a:endParaRPr lang="es-SV"/>
          </a:p>
        </p:txBody>
      </p:sp>
      <p:sp>
        <p:nvSpPr>
          <p:cNvPr id="4" name="Marcador de número de diapositiva 3"/>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1637785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15/1/2024</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1523427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15/1/2024</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3719882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5DAF55-E7F4-4E23-8D38-9EE3481C7AF2}" type="datetimeFigureOut">
              <a:rPr lang="es-SV" smtClean="0"/>
              <a:pPr/>
              <a:t>15/1/2024</a:t>
            </a:fld>
            <a:endParaRPr lang="es-SV"/>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702BE0-BB57-43B0-80A8-9FC630EE2F78}" type="slidenum">
              <a:rPr lang="es-SV" smtClean="0"/>
              <a:pPr/>
              <a:t>‹Nº›</a:t>
            </a:fld>
            <a:endParaRPr lang="es-SV"/>
          </a:p>
        </p:txBody>
      </p:sp>
    </p:spTree>
    <p:extLst>
      <p:ext uri="{BB962C8B-B14F-4D97-AF65-F5344CB8AC3E}">
        <p14:creationId xmlns:p14="http://schemas.microsoft.com/office/powerpoint/2010/main" val="12324110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2.xml.rels><?xml version="1.0" encoding="UTF-8" standalone="yes"?>
<Relationships xmlns="http://schemas.openxmlformats.org/package/2006/relationships"><Relationship Id="rId8" Type="http://schemas.openxmlformats.org/officeDocument/2006/relationships/slide" Target="slide9.xml"/><Relationship Id="rId13" Type="http://schemas.openxmlformats.org/officeDocument/2006/relationships/slide" Target="slide8.xml"/><Relationship Id="rId18" Type="http://schemas.openxmlformats.org/officeDocument/2006/relationships/slide" Target="slide19.xml"/><Relationship Id="rId3" Type="http://schemas.openxmlformats.org/officeDocument/2006/relationships/slide" Target="slide4.xml"/><Relationship Id="rId7" Type="http://schemas.openxmlformats.org/officeDocument/2006/relationships/slide" Target="slide7.xml"/><Relationship Id="rId12" Type="http://schemas.openxmlformats.org/officeDocument/2006/relationships/slide" Target="slide11.xml"/><Relationship Id="rId17" Type="http://schemas.openxmlformats.org/officeDocument/2006/relationships/slide" Target="slide16.xml"/><Relationship Id="rId2" Type="http://schemas.openxmlformats.org/officeDocument/2006/relationships/image" Target="../media/image3.png"/><Relationship Id="rId16" Type="http://schemas.openxmlformats.org/officeDocument/2006/relationships/slide" Target="slide17.xml"/><Relationship Id="rId20" Type="http://schemas.openxmlformats.org/officeDocument/2006/relationships/slide" Target="slide3.xml"/><Relationship Id="rId1" Type="http://schemas.openxmlformats.org/officeDocument/2006/relationships/slideLayout" Target="../slideLayouts/slideLayout7.xml"/><Relationship Id="rId6" Type="http://schemas.openxmlformats.org/officeDocument/2006/relationships/slide" Target="slide18.xml"/><Relationship Id="rId11" Type="http://schemas.openxmlformats.org/officeDocument/2006/relationships/slide" Target="slide14.xml"/><Relationship Id="rId5" Type="http://schemas.openxmlformats.org/officeDocument/2006/relationships/slide" Target="slide5.xml"/><Relationship Id="rId15" Type="http://schemas.openxmlformats.org/officeDocument/2006/relationships/slide" Target="slide15.xml"/><Relationship Id="rId10" Type="http://schemas.openxmlformats.org/officeDocument/2006/relationships/slide" Target="slide12.xml"/><Relationship Id="rId19" Type="http://schemas.openxmlformats.org/officeDocument/2006/relationships/slide" Target="slide20.xml"/><Relationship Id="rId4" Type="http://schemas.openxmlformats.org/officeDocument/2006/relationships/slide" Target="slide6.xml"/><Relationship Id="rId9" Type="http://schemas.openxmlformats.org/officeDocument/2006/relationships/slide" Target="slide13.xml"/><Relationship Id="rId14" Type="http://schemas.openxmlformats.org/officeDocument/2006/relationships/slide" Target="slide10.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Agrupar 1"/>
          <p:cNvGrpSpPr/>
          <p:nvPr/>
        </p:nvGrpSpPr>
        <p:grpSpPr>
          <a:xfrm>
            <a:off x="153754" y="193138"/>
            <a:ext cx="1922964" cy="1146266"/>
            <a:chOff x="35496" y="51470"/>
            <a:chExt cx="1728192" cy="936104"/>
          </a:xfrm>
        </p:grpSpPr>
        <p:grpSp>
          <p:nvGrpSpPr>
            <p:cNvPr id="5" name="Agrupar 3"/>
            <p:cNvGrpSpPr/>
            <p:nvPr/>
          </p:nvGrpSpPr>
          <p:grpSpPr>
            <a:xfrm>
              <a:off x="35496" y="51470"/>
              <a:ext cx="1728192" cy="929258"/>
              <a:chOff x="529241" y="1294178"/>
              <a:chExt cx="3296226" cy="1708593"/>
            </a:xfrm>
          </p:grpSpPr>
          <p:pic>
            <p:nvPicPr>
              <p:cNvPr id="7" name="Imagen 6"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8" name="Imagen 7"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6" name="Conector recto 5"/>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a:spLocks noGrp="1"/>
          </p:cNvSpPr>
          <p:nvPr>
            <p:ph type="ctrTitle"/>
          </p:nvPr>
        </p:nvSpPr>
        <p:spPr>
          <a:xfrm>
            <a:off x="2076718" y="2271865"/>
            <a:ext cx="7772400" cy="1146266"/>
          </a:xfrm>
        </p:spPr>
        <p:txBody>
          <a:bodyPr>
            <a:normAutofit/>
          </a:bodyPr>
          <a:lstStyle/>
          <a:p>
            <a:r>
              <a:rPr lang="es-SV" sz="4800" dirty="0">
                <a:latin typeface="+mn-lt"/>
              </a:rPr>
              <a:t>ORGANIGRAMA</a:t>
            </a:r>
          </a:p>
        </p:txBody>
      </p:sp>
      <p:sp>
        <p:nvSpPr>
          <p:cNvPr id="10" name="Subtítulo 2"/>
          <p:cNvSpPr>
            <a:spLocks noGrp="1"/>
          </p:cNvSpPr>
          <p:nvPr>
            <p:ph type="subTitle" idx="1"/>
          </p:nvPr>
        </p:nvSpPr>
        <p:spPr>
          <a:xfrm>
            <a:off x="2533918" y="3550900"/>
            <a:ext cx="6858000" cy="1655762"/>
          </a:xfrm>
        </p:spPr>
        <p:txBody>
          <a:bodyPr/>
          <a:lstStyle/>
          <a:p>
            <a:r>
              <a:rPr lang="es-SV" dirty="0"/>
              <a:t>DEFENSORIA DEL CONSUMIDOR </a:t>
            </a:r>
          </a:p>
          <a:p>
            <a:r>
              <a:rPr lang="es-SV" dirty="0"/>
              <a:t>DICIEMBRE 2023</a:t>
            </a:r>
          </a:p>
          <a:p>
            <a:endParaRPr lang="es-SV" dirty="0"/>
          </a:p>
          <a:p>
            <a:endParaRPr lang="es-SV" dirty="0"/>
          </a:p>
        </p:txBody>
      </p:sp>
    </p:spTree>
    <p:extLst>
      <p:ext uri="{BB962C8B-B14F-4D97-AF65-F5344CB8AC3E}">
        <p14:creationId xmlns:p14="http://schemas.microsoft.com/office/powerpoint/2010/main" val="3082179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294450" y="550508"/>
            <a:ext cx="8326755" cy="6207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Unidad de Acceso a la Información Pública y Transparencia  </a:t>
            </a:r>
            <a:endParaRPr lang="es-SV" sz="2800" b="1" dirty="0">
              <a:solidFill>
                <a:srgbClr val="0070C0"/>
              </a:solidFill>
            </a:endParaRPr>
          </a:p>
        </p:txBody>
      </p:sp>
      <p:sp>
        <p:nvSpPr>
          <p:cNvPr id="10" name="Rectángulo 9"/>
          <p:cNvSpPr/>
          <p:nvPr/>
        </p:nvSpPr>
        <p:spPr>
          <a:xfrm>
            <a:off x="2480188" y="1490312"/>
            <a:ext cx="7955280" cy="4241418"/>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la responsable de asegurar que la Defensoría del Consumidor y todas sus unidades organizativas, cumplan con lo establecido en la Ley de Acceso a la Información Pública. Además, será la encargada de concienciar, sensibilizar y crear una cultura de Transparencia, Ética, Probidad y Rendición de Cuentas entre los funcionarios y empleados de la Defensoría del Consumidor. Será un vinculo institucional con la ciudadanía para atender sus requerimientos de información sobre el quehacer de la Defensoría y sus relaciones institucionales, tramitación de quejas de posibles actos de mal trato por funcionarios y empleados de la institución, así como sobre posibles actos de corrupción, proponer y canalizar la resolución de las mismas.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Aída Elena Funes Rivas</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p:txBody>
      </p:sp>
      <p:sp>
        <p:nvSpPr>
          <p:cNvPr id="11" name="Rectángulo 10"/>
          <p:cNvSpPr/>
          <p:nvPr/>
        </p:nvSpPr>
        <p:spPr>
          <a:xfrm>
            <a:off x="2294451" y="1277584"/>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239785" y="57323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825208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07330"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Unidad Financiera Institucional </a:t>
            </a:r>
            <a:endParaRPr lang="es-SV" sz="2800" b="1" dirty="0">
              <a:solidFill>
                <a:srgbClr val="0070C0"/>
              </a:solidFill>
            </a:endParaRPr>
          </a:p>
        </p:txBody>
      </p:sp>
      <p:sp>
        <p:nvSpPr>
          <p:cNvPr id="10" name="Rectángulo 9"/>
          <p:cNvSpPr/>
          <p:nvPr/>
        </p:nvSpPr>
        <p:spPr>
          <a:xfrm>
            <a:off x="2493066" y="1290348"/>
            <a:ext cx="7955280" cy="5130507"/>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dirigir la gestión financiera institucional en las diferentes etapas del ciclo presupuestario a través de la planificación, coordinación, integración y supervisión de las actividades de presupuesto, tesorería y de contabilidad gubernamental, de conformidad con lo establecido en la Ley Orgánica de Administración Financiera del Estado, las que deben desarrollarse a través de sistemas mecanizados, con eficiencia y eficacia. Para cumplir con sus objetivos, la UFI tendrá a su cargo el cumplimiento de las atribuciones y funciones establecidas en la Ley Orgánica de Administración Financiera del Estado, el Reglamento de dicha ley, el respectivo manual de funcionamiento de la UFI, los manuales e instructivos operativos propios de la Defensoría del Consumidor, incluyendo el Manual de Organización y Funciones de La Defensoría y demás normativa aplicable a todas las instituciones del Estado.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Cleotilde Arely Rodríguez.</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5.</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5.</a:t>
            </a:r>
          </a:p>
          <a:p>
            <a:pPr algn="just">
              <a:lnSpc>
                <a:spcPct val="107000"/>
              </a:lnSpc>
              <a:spcAft>
                <a:spcPts val="0"/>
              </a:spcAft>
            </a:pPr>
            <a:r>
              <a:rPr lang="es-US" dirty="0">
                <a:latin typeface="+mj-lt"/>
                <a:ea typeface="Calibri" panose="020F0502020204030204" pitchFamily="34" charset="0"/>
                <a:cs typeface="Times New Roman" panose="02020603050405020304" pitchFamily="18" charset="0"/>
              </a:rPr>
              <a:t>Hombres: 0</a:t>
            </a: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07329" y="1171220"/>
            <a:ext cx="8326755" cy="524963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391071" y="60543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851772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9"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Unidad de Planificación y Calidad</a:t>
            </a:r>
            <a:endParaRPr lang="es-SV" sz="2800" b="1" dirty="0">
              <a:solidFill>
                <a:srgbClr val="0070C0"/>
              </a:solidFill>
            </a:endParaRPr>
          </a:p>
        </p:txBody>
      </p:sp>
      <p:sp>
        <p:nvSpPr>
          <p:cNvPr id="10" name="Rectángulo 9"/>
          <p:cNvSpPr/>
          <p:nvPr/>
        </p:nvSpPr>
        <p:spPr>
          <a:xfrm>
            <a:off x="2505946" y="1815984"/>
            <a:ext cx="7955280" cy="3945054"/>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promover, coordinar e impulsar el proceso de Planeación Estratégica y Operativa de la Defensoría del Consumidor; así como impulsar procesos de seguimiento y evaluación institucional. Es responsable además de promover la mejora continua en la calidad de los servicios prestados por las diferentes direcciones y unidades de La Defensoría, buscando elevarla a niveles de excelencia, con resultados sostenibles y en función de las necesidades y expectativas de las personas consumidoras.</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Carlos Alberto Pleitez Fuentes. </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20209" y="1685567"/>
            <a:ext cx="8326755" cy="420064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403951" y="551338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943384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Unidad de Comunicaciones</a:t>
            </a:r>
            <a:endParaRPr lang="es-SV" sz="2800" b="1" dirty="0">
              <a:solidFill>
                <a:srgbClr val="0070C0"/>
              </a:solidFill>
            </a:endParaRPr>
          </a:p>
        </p:txBody>
      </p:sp>
      <p:sp>
        <p:nvSpPr>
          <p:cNvPr id="13" name="Rectángulo 12"/>
          <p:cNvSpPr/>
          <p:nvPr/>
        </p:nvSpPr>
        <p:spPr>
          <a:xfrm>
            <a:off x="2518824" y="1543395"/>
            <a:ext cx="7955280" cy="508652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Responsable de dirigir la estrategia de comunicaciones institucionales de La Defensoría, para ello desarrollara actividades de recopilación, elaboración y difusión de información relacionada con las principales actividades de interés mediático que realiza La Defensoría, con el fin de mantener informados a todos los sectores que conforman la opinión pública. Es la responsable de mantener una adecuada comunicación con los diferentes medios de comunicación social y entidades similares.  Además le corresponde: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Desarrollar actividades de recopilación, elaboración y difusión de información relacionadas con el quehacer institucional;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Mantener informados a todos los sectores que conforman la opinión pública sobre las actividades de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c)Mantener una adecuada vinculación con los diferentes medios de comunicación y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entidades similares;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Establecer los lineamientos para la generación y publicación de información institucional; y</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Fausto Ernesto Valladares Portillo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3.</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2333087" y="1543395"/>
            <a:ext cx="8326755" cy="49216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162512" y="528156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40197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Cooperación y Relaciones Interinstitucionales.</a:t>
            </a:r>
          </a:p>
        </p:txBody>
      </p:sp>
      <p:sp>
        <p:nvSpPr>
          <p:cNvPr id="13" name="Rectángulo 12"/>
          <p:cNvSpPr/>
          <p:nvPr/>
        </p:nvSpPr>
        <p:spPr>
          <a:xfrm>
            <a:off x="2035663" y="2238854"/>
            <a:ext cx="7955280" cy="2188356"/>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planificar y coordinar la gestión de recursos técnicos y financieros con fuentes bilaterales y multilaterales a nivel internacional, según compromisos asumidos en materia de defensa de los derechos de las personas consumidoras.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Abraham Heriberto Mena Vásquez (interino de forma ad honorem)</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1849925" y="2091689"/>
            <a:ext cx="8326755" cy="2200089"/>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007879" y="3993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1074377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957884"/>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891854" y="154907"/>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chemeClr val="accent5"/>
                </a:solidFill>
              </a:rPr>
              <a:t>Dirección de Vigilancia de Mercados</a:t>
            </a:r>
          </a:p>
        </p:txBody>
      </p:sp>
      <p:sp>
        <p:nvSpPr>
          <p:cNvPr id="13" name="Rectángulo 12"/>
          <p:cNvSpPr/>
          <p:nvPr/>
        </p:nvSpPr>
        <p:spPr>
          <a:xfrm>
            <a:off x="1779029" y="1238487"/>
            <a:ext cx="9333017" cy="534999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dirigir el diseño y ejecución de los planes de verificación y vigilancia, con el objeto de velar por el cumplimiento de las disposiciones establecidas en la Ley de Protección al Consumidor y su Reglamento, así como en las Normas Salvadoreñas Obligatorias (NSO) relacionadas al tema de consumo.</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a:t>
            </a:r>
            <a:r>
              <a:rPr lang="es-MX" sz="1600" dirty="0">
                <a:latin typeface="+mj-lt"/>
                <a:cs typeface="Times New Roman" panose="02020603050405020304" pitchFamily="18" charset="0"/>
              </a:rPr>
              <a:t>el (la) Director(a) de la Dirección de Vigilancia de Mercado, el (la) Jefe(a) de la Unidad de Inspección, el (la) Jefe(a) de la Unidad de Seguridad y Calidad, el (la) Jefe(a) de la Unidad de Auditoría de Consumo, el (la) Jefe(a) de la Unidad de Fomento a las Buenas Prácticas de Bienes y Servicios y demás personal de coordinación, técnico y administrativo que fueren necesarios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Diana Verónica Burgos de Montoya.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18</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23.</a:t>
            </a:r>
          </a:p>
          <a:p>
            <a:pPr algn="just">
              <a:lnSpc>
                <a:spcPct val="107000"/>
              </a:lnSpc>
              <a:spcAft>
                <a:spcPts val="0"/>
              </a:spcAft>
            </a:pPr>
            <a:endParaRPr lang="es-SV" sz="11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Inspecciones: </a:t>
            </a:r>
            <a:r>
              <a:rPr lang="es-SV" sz="1600" b="1" dirty="0">
                <a:latin typeface="+mj-lt"/>
                <a:ea typeface="Calibri" panose="020F0502020204030204" pitchFamily="34" charset="0"/>
                <a:cs typeface="Times New Roman" panose="02020603050405020304" pitchFamily="18" charset="0"/>
              </a:rPr>
              <a:t>Ámbar Beatriz Rico Sánchez.</a:t>
            </a:r>
          </a:p>
          <a:p>
            <a:pPr algn="just">
              <a:lnSpc>
                <a:spcPct val="107000"/>
              </a:lnSpc>
            </a:pPr>
            <a:r>
              <a:rPr lang="es-SV" sz="1600" dirty="0">
                <a:latin typeface="+mj-lt"/>
                <a:ea typeface="Calibri" panose="020F0502020204030204" pitchFamily="34" charset="0"/>
                <a:cs typeface="Times New Roman" panose="02020603050405020304" pitchFamily="18" charset="0"/>
              </a:rPr>
              <a:t>Unidad de Seguridad y Calidad: </a:t>
            </a:r>
            <a:r>
              <a:rPr lang="es-SV" sz="1600" b="1" dirty="0">
                <a:latin typeface="+mj-lt"/>
                <a:cs typeface="Times New Roman" panose="02020603050405020304" pitchFamily="18" charset="0"/>
              </a:rPr>
              <a:t>José Emiliano Arévalo.</a:t>
            </a:r>
          </a:p>
          <a:p>
            <a:pPr algn="just">
              <a:lnSpc>
                <a:spcPct val="107000"/>
              </a:lnSpc>
            </a:pPr>
            <a:r>
              <a:rPr lang="es-SV" sz="1600" dirty="0">
                <a:latin typeface="+mj-lt"/>
                <a:cs typeface="Times New Roman" panose="02020603050405020304" pitchFamily="18" charset="0"/>
              </a:rPr>
              <a:t>Auditoría de Consumo: </a:t>
            </a:r>
            <a:r>
              <a:rPr lang="es-SV" sz="1600" b="1" dirty="0">
                <a:latin typeface="+mj-lt"/>
                <a:cs typeface="Times New Roman" panose="02020603050405020304" pitchFamily="18" charset="0"/>
              </a:rPr>
              <a:t>Lucy Guadalupe Pérez</a:t>
            </a:r>
          </a:p>
          <a:p>
            <a:pPr algn="just">
              <a:lnSpc>
                <a:spcPct val="107000"/>
              </a:lnSpc>
            </a:pPr>
            <a:r>
              <a:rPr lang="es-MX" sz="1600" dirty="0"/>
              <a:t>Unidad de Fomento a las Buenas Prácticas de Bienes y Servicios: </a:t>
            </a:r>
            <a:r>
              <a:rPr lang="es-SV" sz="1600" b="1" dirty="0">
                <a:ea typeface="Calibri" panose="020F0502020204030204" pitchFamily="34" charset="0"/>
                <a:cs typeface="Times New Roman" panose="02020603050405020304" pitchFamily="18" charset="0"/>
              </a:rPr>
              <a:t>Diana Verónica Burgos de Montoya. </a:t>
            </a:r>
          </a:p>
          <a:p>
            <a:pPr algn="just">
              <a:lnSpc>
                <a:spcPct val="107000"/>
              </a:lnSpc>
            </a:pPr>
            <a:r>
              <a:rPr lang="es-SV" sz="1600" b="1" dirty="0">
                <a:latin typeface="+mj-lt"/>
                <a:ea typeface="Calibri" panose="020F0502020204030204" pitchFamily="34" charset="0"/>
                <a:cs typeface="Times New Roman" panose="02020603050405020304" pitchFamily="18" charset="0"/>
              </a:rPr>
              <a:t>(Coordina las actividades de la unidad)</a:t>
            </a:r>
          </a:p>
        </p:txBody>
      </p:sp>
      <p:sp>
        <p:nvSpPr>
          <p:cNvPr id="14" name="Rectángulo 13"/>
          <p:cNvSpPr/>
          <p:nvPr/>
        </p:nvSpPr>
        <p:spPr>
          <a:xfrm>
            <a:off x="1540950" y="1202456"/>
            <a:ext cx="9925097" cy="543745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808677" y="5371863"/>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2161772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chemeClr val="accent5"/>
                </a:solidFill>
              </a:rPr>
              <a:t>Dirección de Ciudadanía y Consumo</a:t>
            </a:r>
          </a:p>
        </p:txBody>
      </p:sp>
      <p:sp>
        <p:nvSpPr>
          <p:cNvPr id="8" name="Rectángulo 7"/>
          <p:cNvSpPr/>
          <p:nvPr/>
        </p:nvSpPr>
        <p:spPr>
          <a:xfrm>
            <a:off x="1374656" y="1705613"/>
            <a:ext cx="9070109" cy="423026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Tiene como principal objetivo impulsar la educación y la formación permanente de las personas consumidoras, realizando actividades de divulgación, organización y orientación en materia de consumo, a fin de prevenir las violaciones a los derechos de los consumidores.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Está Dirección estará integrada por el(la) Director de Ciudadanía y Consumo y demás personal de coordinación, técnico y administrativo que fuere necesario para el cumplimiento de sus atribuciones.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Josué Nathan Ramos.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4.</a:t>
            </a:r>
          </a:p>
          <a:p>
            <a:pPr algn="just">
              <a:lnSpc>
                <a:spcPct val="107000"/>
              </a:lnSpc>
              <a:spcAft>
                <a:spcPts val="0"/>
              </a:spcAft>
            </a:pPr>
            <a:endParaRPr lang="es-SV" sz="12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Educación y divulgación en Consumo: </a:t>
            </a:r>
            <a:r>
              <a:rPr lang="es-MX" sz="1600" dirty="0">
                <a:latin typeface="+mj-lt"/>
                <a:ea typeface="Calibri" panose="020F0502020204030204" pitchFamily="34" charset="0"/>
                <a:cs typeface="Times New Roman" panose="02020603050405020304" pitchFamily="18" charset="0"/>
              </a:rPr>
              <a:t> </a:t>
            </a:r>
            <a:r>
              <a:rPr lang="es-MX" sz="1600" b="1" dirty="0">
                <a:latin typeface="+mj-lt"/>
                <a:ea typeface="Calibri" panose="020F0502020204030204" pitchFamily="34" charset="0"/>
                <a:cs typeface="Times New Roman" panose="02020603050405020304" pitchFamily="18" charset="0"/>
              </a:rPr>
              <a:t>Silvia María Estrada López</a:t>
            </a: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participación y organización en consumo: </a:t>
            </a:r>
            <a:r>
              <a:rPr lang="es-SV" sz="1600" b="1" dirty="0">
                <a:ea typeface="Calibri" panose="020F0502020204030204" pitchFamily="34" charset="0"/>
                <a:cs typeface="Times New Roman" panose="02020603050405020304" pitchFamily="18" charset="0"/>
              </a:rPr>
              <a:t>Sonia Elizabeth Vivas (coordina actualmente las actividades de dicha unidad)</a:t>
            </a:r>
          </a:p>
          <a:p>
            <a:pPr algn="just">
              <a:lnSpc>
                <a:spcPct val="107000"/>
              </a:lnSpc>
              <a:spcAft>
                <a:spcPts val="0"/>
              </a:spcAft>
            </a:pP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367171" y="1685567"/>
            <a:ext cx="9180626" cy="4380382"/>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072842" y="576683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7300651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410361" y="71030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Dirección Jurídica</a:t>
            </a:r>
            <a:endParaRPr lang="es-SV" sz="2800" b="1" dirty="0">
              <a:solidFill>
                <a:srgbClr val="0070C0"/>
              </a:solidFill>
            </a:endParaRPr>
          </a:p>
        </p:txBody>
      </p:sp>
      <p:sp>
        <p:nvSpPr>
          <p:cNvPr id="8" name="Rectángulo 7"/>
          <p:cNvSpPr/>
          <p:nvPr/>
        </p:nvSpPr>
        <p:spPr>
          <a:xfrm>
            <a:off x="2076718" y="1535012"/>
            <a:ext cx="8474660" cy="483478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velar porque se respeten y protejan los derechos que las y los consumidores tienen de conformidad con la Ley, y procurar que la actuación de los funcionarios y empleados de la Defensoría esté basada en el marco legal que le señala la Constitución de la República, las leyes secundarias, reglamentos y otros instrumentos legales pertinentes. Asimismo, tiene a su cargo la representación legal, por delegación, de la Defensoría en asuntos judiciales, contencioso administrativo y laborales; atiende las consultas de tipo legal de todas las direcciones; establece y mantiene actualizado el marco jurídico; y elabora convenios en los que participa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 (la) Director(a) Jurídico(a), el (la) Gerente(a) de la Gerencia de Procuración, y demás personal técnico y administrativo que fuere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Paula Elena Olivares.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10.</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3.</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Gerencia de Procuración: </a:t>
            </a:r>
            <a:r>
              <a:rPr lang="es-SV" sz="1600" b="1" dirty="0">
                <a:latin typeface="+mj-lt"/>
                <a:ea typeface="Calibri" panose="020F0502020204030204" pitchFamily="34" charset="0"/>
                <a:cs typeface="Times New Roman" panose="02020603050405020304" pitchFamily="18" charset="0"/>
              </a:rPr>
              <a:t>Douglas Eduardo Yánez.</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777286" y="1398359"/>
            <a:ext cx="8993960" cy="51121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239786" y="6262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3902473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640292" y="562193"/>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Dirección de Administración</a:t>
            </a:r>
            <a:endParaRPr lang="es-SV" sz="2800" b="1" dirty="0">
              <a:solidFill>
                <a:srgbClr val="0070C0"/>
              </a:solidFill>
            </a:endParaRPr>
          </a:p>
        </p:txBody>
      </p:sp>
      <p:sp>
        <p:nvSpPr>
          <p:cNvPr id="8" name="Rectángulo 7"/>
          <p:cNvSpPr/>
          <p:nvPr/>
        </p:nvSpPr>
        <p:spPr>
          <a:xfrm>
            <a:off x="2681388" y="1182905"/>
            <a:ext cx="8065632" cy="5509842"/>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contribuir a que las unidades que integran la Defensoría funcionen eficientemente proporcionándoles de manera oportuna los servicios administrativos de apoyo necesarios; asimismo le compete velar por la correcta aplicación de políticas y estrategias administrativas, considerando los lineamientos emanados de la Presidencia de la institución, y la normativa vigente aplicable.</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Administración está integrada por el(la) Director(a), el(la) Jefe(a) de la Unidad de Talento Humano, el(la) Gerente de Sistemas Informáticos, el(la) el jefe(a) de la Unidad de Compras (UCP), el (la) Jefe(a) de la Unidad Logística.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Óscar Joaquín Ortíz Montano.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integran:37.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16.</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21.</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Talento Humano: </a:t>
            </a:r>
            <a:r>
              <a:rPr lang="es-SV" sz="1500" b="1" dirty="0">
                <a:latin typeface="+mj-lt"/>
                <a:ea typeface="Calibri" panose="020F0502020204030204" pitchFamily="34" charset="0"/>
                <a:cs typeface="Times New Roman" panose="02020603050405020304" pitchFamily="18" charset="0"/>
              </a:rPr>
              <a:t>Ariela Lynette García Méndez.</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Gerencia de Sistemas Informáticos: </a:t>
            </a:r>
            <a:r>
              <a:rPr lang="es-SV" sz="1500" b="1" dirty="0">
                <a:latin typeface="+mj-lt"/>
                <a:ea typeface="Calibri" panose="020F0502020204030204" pitchFamily="34" charset="0"/>
                <a:cs typeface="Times New Roman" panose="02020603050405020304" pitchFamily="18" charset="0"/>
              </a:rPr>
              <a:t>Jorge Salvador Pocasangre.</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de Compras Públicas: </a:t>
            </a:r>
            <a:r>
              <a:rPr lang="es-SV" sz="1500" b="1" dirty="0">
                <a:latin typeface="+mj-lt"/>
                <a:ea typeface="Calibri" panose="020F0502020204030204" pitchFamily="34" charset="0"/>
                <a:cs typeface="Times New Roman" panose="02020603050405020304" pitchFamily="18" charset="0"/>
              </a:rPr>
              <a:t>María Elena Guzmán. </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de Logística: </a:t>
            </a:r>
            <a:r>
              <a:rPr lang="es-SV" sz="1500" b="1" dirty="0">
                <a:latin typeface="+mj-lt"/>
                <a:ea typeface="Calibri" panose="020F0502020204030204" pitchFamily="34" charset="0"/>
                <a:cs typeface="Times New Roman" panose="02020603050405020304" pitchFamily="18" charset="0"/>
              </a:rPr>
              <a:t>Yanci del Carmen Gallo Cáceres.</a:t>
            </a:r>
          </a:p>
          <a:p>
            <a:pPr algn="just">
              <a:lnSpc>
                <a:spcPct val="107000"/>
              </a:lnSpc>
            </a:pPr>
            <a:r>
              <a:rPr lang="es-US" sz="1500" dirty="0">
                <a:latin typeface="+mj-lt"/>
                <a:ea typeface="Calibri" panose="020F0502020204030204" pitchFamily="34" charset="0"/>
                <a:cs typeface="Times New Roman" panose="02020603050405020304" pitchFamily="18" charset="0"/>
              </a:rPr>
              <a:t>Unidad de Gestión Documental y Archivos: </a:t>
            </a:r>
            <a:r>
              <a:rPr lang="es-US" sz="1500" b="1" dirty="0">
                <a:latin typeface="+mj-lt"/>
                <a:ea typeface="Calibri" panose="020F0502020204030204" pitchFamily="34" charset="0"/>
                <a:cs typeface="Times New Roman" panose="02020603050405020304" pitchFamily="18" charset="0"/>
              </a:rPr>
              <a:t>Irma Flores Villeda.</a:t>
            </a:r>
            <a:endParaRPr lang="es-SV" sz="15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US" sz="1500" dirty="0">
                <a:latin typeface="+mj-lt"/>
                <a:ea typeface="Calibri" panose="020F0502020204030204" pitchFamily="34" charset="0"/>
                <a:cs typeface="Times New Roman" panose="02020603050405020304" pitchFamily="18" charset="0"/>
              </a:rPr>
              <a:t>Unidad Ambiental : </a:t>
            </a:r>
            <a:r>
              <a:rPr lang="es-US" sz="1500" b="1" dirty="0">
                <a:latin typeface="+mj-lt"/>
                <a:ea typeface="Calibri" panose="020F0502020204030204" pitchFamily="34" charset="0"/>
                <a:cs typeface="Times New Roman" panose="02020603050405020304" pitchFamily="18" charset="0"/>
              </a:rPr>
              <a:t>Sandra Salinas.</a:t>
            </a:r>
          </a:p>
          <a:p>
            <a:pPr algn="just">
              <a:lnSpc>
                <a:spcPct val="107000"/>
              </a:lnSpc>
            </a:pPr>
            <a:r>
              <a:rPr lang="es-US" sz="1500" dirty="0">
                <a:ea typeface="Calibri" panose="020F0502020204030204" pitchFamily="34" charset="0"/>
                <a:cs typeface="Times New Roman" panose="02020603050405020304" pitchFamily="18" charset="0"/>
              </a:rPr>
              <a:t>Unidad de  Equidad de Género e Inclusión: </a:t>
            </a:r>
            <a:r>
              <a:rPr lang="es-US" sz="1500" b="1" dirty="0">
                <a:ea typeface="Calibri" panose="020F0502020204030204" pitchFamily="34" charset="0"/>
                <a:cs typeface="Times New Roman" panose="02020603050405020304" pitchFamily="18" charset="0"/>
              </a:rPr>
              <a:t>Sandra Salinas</a:t>
            </a:r>
            <a:r>
              <a:rPr lang="es-US" sz="1500" b="1" dirty="0">
                <a:latin typeface="+mj-lt"/>
                <a:ea typeface="Calibri" panose="020F0502020204030204" pitchFamily="34" charset="0"/>
                <a:cs typeface="Times New Roman" panose="02020603050405020304" pitchFamily="18" charset="0"/>
              </a:rPr>
              <a:t> (interina ad honorem).</a:t>
            </a:r>
            <a:endParaRPr lang="es-US" sz="1500" b="1" dirty="0">
              <a:ea typeface="Calibri" panose="020F0502020204030204" pitchFamily="34" charset="0"/>
              <a:cs typeface="Times New Roman" panose="02020603050405020304" pitchFamily="18" charset="0"/>
            </a:endParaRPr>
          </a:p>
        </p:txBody>
      </p:sp>
      <p:sp>
        <p:nvSpPr>
          <p:cNvPr id="9" name="Rectángulo 8"/>
          <p:cNvSpPr/>
          <p:nvPr/>
        </p:nvSpPr>
        <p:spPr>
          <a:xfrm>
            <a:off x="2640292" y="1171220"/>
            <a:ext cx="8326755" cy="546992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30841" y="629546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7557475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138483"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Dirección Centro de Solución de Controversias</a:t>
            </a:r>
            <a:endParaRPr lang="es-SV" sz="2800" b="1" dirty="0">
              <a:solidFill>
                <a:srgbClr val="0070C0"/>
              </a:solidFill>
            </a:endParaRPr>
          </a:p>
        </p:txBody>
      </p:sp>
      <p:sp>
        <p:nvSpPr>
          <p:cNvPr id="8" name="Rectángulo 7"/>
          <p:cNvSpPr/>
          <p:nvPr/>
        </p:nvSpPr>
        <p:spPr>
          <a:xfrm>
            <a:off x="1738649" y="1836122"/>
            <a:ext cx="10006883" cy="3780907"/>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Centro de Solución de Controversias tendrá como objetivo principal de “resolver los conflictos entre proveedores y consumidores a través de medios alternos de solución de controversias de manera simple, gratuita y confidencial”.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estará integrada  por el Director(a) de Centro de Solución de Controversias; un Gerente(a) de la Gerencia de Centro de Solución de Controversias y el personal de Coordinación, técnico y administrativo que sea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Sergio Antonio García Cornejo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30.</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23.</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7.</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600" dirty="0">
                <a:latin typeface="+mj-lt"/>
                <a:ea typeface="Calibri" panose="020F0502020204030204" pitchFamily="34" charset="0"/>
                <a:cs typeface="Times New Roman" panose="02020603050405020304" pitchFamily="18" charset="0"/>
              </a:rPr>
              <a:t>Unidad de Casos Individuales: </a:t>
            </a:r>
            <a:r>
              <a:rPr lang="es-SV" sz="1600" b="1" dirty="0">
                <a:latin typeface="+mj-lt"/>
                <a:ea typeface="Calibri" panose="020F0502020204030204" pitchFamily="34" charset="0"/>
                <a:cs typeface="Times New Roman" panose="02020603050405020304" pitchFamily="18" charset="0"/>
              </a:rPr>
              <a:t>Carmen Elizabeth Galdámez (coordina las actividades de esta unidad)</a:t>
            </a:r>
          </a:p>
          <a:p>
            <a:pPr algn="just">
              <a:lnSpc>
                <a:spcPct val="107000"/>
              </a:lnSpc>
            </a:pPr>
            <a:r>
              <a:rPr lang="es-SV" sz="1600" dirty="0">
                <a:latin typeface="+mj-lt"/>
                <a:ea typeface="Calibri" panose="020F0502020204030204" pitchFamily="34" charset="0"/>
                <a:cs typeface="Times New Roman" panose="02020603050405020304" pitchFamily="18" charset="0"/>
              </a:rPr>
              <a:t>Unidad de Casos colectivos: </a:t>
            </a:r>
            <a:r>
              <a:rPr lang="es-SV" sz="1600" b="1" dirty="0">
                <a:latin typeface="+mj-lt"/>
                <a:ea typeface="Calibri" panose="020F0502020204030204" pitchFamily="34" charset="0"/>
                <a:cs typeface="Times New Roman" panose="02020603050405020304" pitchFamily="18" charset="0"/>
              </a:rPr>
              <a:t>Paz Vanessa Hernández Serrano</a:t>
            </a:r>
          </a:p>
        </p:txBody>
      </p:sp>
      <p:sp>
        <p:nvSpPr>
          <p:cNvPr id="9" name="Rectángulo 8"/>
          <p:cNvSpPr/>
          <p:nvPr/>
        </p:nvSpPr>
        <p:spPr>
          <a:xfrm>
            <a:off x="1622739" y="1685567"/>
            <a:ext cx="10238704" cy="45152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10732732" y="59072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73733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 name="Imagen 49">
            <a:extLst>
              <a:ext uri="{FF2B5EF4-FFF2-40B4-BE49-F238E27FC236}">
                <a16:creationId xmlns:a16="http://schemas.microsoft.com/office/drawing/2014/main" id="{7F558467-7D34-4DF2-B7AA-2E8BF92D57FF}"/>
              </a:ext>
            </a:extLst>
          </p:cNvPr>
          <p:cNvPicPr>
            <a:picLocks noChangeAspect="1"/>
          </p:cNvPicPr>
          <p:nvPr/>
        </p:nvPicPr>
        <p:blipFill>
          <a:blip r:embed="rId2"/>
          <a:stretch>
            <a:fillRect/>
          </a:stretch>
        </p:blipFill>
        <p:spPr>
          <a:xfrm>
            <a:off x="10236" y="0"/>
            <a:ext cx="12015537" cy="6857999"/>
          </a:xfrm>
          <a:prstGeom prst="rect">
            <a:avLst/>
          </a:prstGeom>
        </p:spPr>
      </p:pic>
      <p:sp>
        <p:nvSpPr>
          <p:cNvPr id="2" name="CuadroTexto 1">
            <a:hlinkClick r:id="rId3" action="ppaction://hlinksldjump"/>
          </p:cNvPr>
          <p:cNvSpPr txBox="1"/>
          <p:nvPr/>
        </p:nvSpPr>
        <p:spPr>
          <a:xfrm>
            <a:off x="5686638" y="436493"/>
            <a:ext cx="1043188" cy="369332"/>
          </a:xfrm>
          <a:prstGeom prst="rect">
            <a:avLst/>
          </a:prstGeom>
          <a:noFill/>
        </p:spPr>
        <p:txBody>
          <a:bodyPr wrap="square" rtlCol="0">
            <a:spAutoFit/>
          </a:bodyPr>
          <a:lstStyle/>
          <a:p>
            <a:endParaRPr lang="es-SV" dirty="0"/>
          </a:p>
        </p:txBody>
      </p:sp>
      <p:sp>
        <p:nvSpPr>
          <p:cNvPr id="13" name="CuadroTexto 12">
            <a:hlinkClick r:id="rId4" action="ppaction://hlinksldjump"/>
          </p:cNvPr>
          <p:cNvSpPr txBox="1"/>
          <p:nvPr/>
        </p:nvSpPr>
        <p:spPr>
          <a:xfrm>
            <a:off x="8329493" y="481626"/>
            <a:ext cx="1043188" cy="369332"/>
          </a:xfrm>
          <a:prstGeom prst="rect">
            <a:avLst/>
          </a:prstGeom>
          <a:noFill/>
        </p:spPr>
        <p:txBody>
          <a:bodyPr wrap="square" rtlCol="0">
            <a:spAutoFit/>
          </a:bodyPr>
          <a:lstStyle/>
          <a:p>
            <a:endParaRPr lang="es-SV" dirty="0"/>
          </a:p>
        </p:txBody>
      </p:sp>
      <p:sp>
        <p:nvSpPr>
          <p:cNvPr id="6" name="CuadroTexto 5">
            <a:hlinkClick r:id="rId5" action="ppaction://hlinksldjump"/>
          </p:cNvPr>
          <p:cNvSpPr txBox="1"/>
          <p:nvPr/>
        </p:nvSpPr>
        <p:spPr>
          <a:xfrm>
            <a:off x="3963682" y="621159"/>
            <a:ext cx="1007165" cy="369332"/>
          </a:xfrm>
          <a:prstGeom prst="rect">
            <a:avLst/>
          </a:prstGeom>
          <a:noFill/>
        </p:spPr>
        <p:txBody>
          <a:bodyPr wrap="square" rtlCol="0">
            <a:spAutoFit/>
          </a:bodyPr>
          <a:lstStyle/>
          <a:p>
            <a:endParaRPr lang="es-SV" dirty="0"/>
          </a:p>
        </p:txBody>
      </p:sp>
      <p:sp>
        <p:nvSpPr>
          <p:cNvPr id="35" name="CuadroTexto 34">
            <a:hlinkClick r:id="rId6" action="ppaction://hlinksldjump"/>
          </p:cNvPr>
          <p:cNvSpPr txBox="1"/>
          <p:nvPr/>
        </p:nvSpPr>
        <p:spPr>
          <a:xfrm>
            <a:off x="5400902" y="4479235"/>
            <a:ext cx="1234207" cy="424069"/>
          </a:xfrm>
          <a:prstGeom prst="rect">
            <a:avLst/>
          </a:prstGeom>
          <a:noFill/>
        </p:spPr>
        <p:txBody>
          <a:bodyPr wrap="square" rtlCol="0">
            <a:spAutoFit/>
          </a:bodyPr>
          <a:lstStyle/>
          <a:p>
            <a:endParaRPr lang="es-SV" dirty="0"/>
          </a:p>
        </p:txBody>
      </p:sp>
      <p:sp>
        <p:nvSpPr>
          <p:cNvPr id="3" name="CuadroTexto 2">
            <a:hlinkClick r:id="rId3" action="ppaction://hlinksldjump"/>
            <a:extLst>
              <a:ext uri="{FF2B5EF4-FFF2-40B4-BE49-F238E27FC236}">
                <a16:creationId xmlns:a16="http://schemas.microsoft.com/office/drawing/2014/main" id="{0B16BEF2-000F-42CB-A98B-753DB5628851}"/>
              </a:ext>
            </a:extLst>
          </p:cNvPr>
          <p:cNvSpPr txBox="1"/>
          <p:nvPr/>
        </p:nvSpPr>
        <p:spPr>
          <a:xfrm>
            <a:off x="5779771" y="0"/>
            <a:ext cx="401053" cy="481263"/>
          </a:xfrm>
          <a:prstGeom prst="rect">
            <a:avLst/>
          </a:prstGeom>
          <a:noFill/>
        </p:spPr>
        <p:txBody>
          <a:bodyPr wrap="square" rtlCol="0">
            <a:spAutoFit/>
          </a:bodyPr>
          <a:lstStyle/>
          <a:p>
            <a:endParaRPr lang="es-SV" dirty="0"/>
          </a:p>
        </p:txBody>
      </p:sp>
      <p:sp>
        <p:nvSpPr>
          <p:cNvPr id="28" name="CuadroTexto 27">
            <a:hlinkClick r:id="rId5" action="ppaction://hlinksldjump"/>
            <a:extLst>
              <a:ext uri="{FF2B5EF4-FFF2-40B4-BE49-F238E27FC236}">
                <a16:creationId xmlns:a16="http://schemas.microsoft.com/office/drawing/2014/main" id="{B6664A64-10EF-4B72-B2C4-D2C8AC91B034}"/>
              </a:ext>
            </a:extLst>
          </p:cNvPr>
          <p:cNvSpPr txBox="1"/>
          <p:nvPr/>
        </p:nvSpPr>
        <p:spPr>
          <a:xfrm>
            <a:off x="4292716" y="-23387"/>
            <a:ext cx="401053" cy="481263"/>
          </a:xfrm>
          <a:prstGeom prst="rect">
            <a:avLst/>
          </a:prstGeom>
          <a:noFill/>
        </p:spPr>
        <p:txBody>
          <a:bodyPr wrap="square" rtlCol="0">
            <a:spAutoFit/>
          </a:bodyPr>
          <a:lstStyle/>
          <a:p>
            <a:endParaRPr lang="es-SV" dirty="0"/>
          </a:p>
        </p:txBody>
      </p:sp>
      <p:sp>
        <p:nvSpPr>
          <p:cNvPr id="36" name="CuadroTexto 35">
            <a:hlinkClick r:id="rId4" action="ppaction://hlinksldjump"/>
            <a:extLst>
              <a:ext uri="{FF2B5EF4-FFF2-40B4-BE49-F238E27FC236}">
                <a16:creationId xmlns:a16="http://schemas.microsoft.com/office/drawing/2014/main" id="{4F5D4675-FEAC-47FE-B7F4-99DC88F1563D}"/>
              </a:ext>
            </a:extLst>
          </p:cNvPr>
          <p:cNvSpPr txBox="1"/>
          <p:nvPr/>
        </p:nvSpPr>
        <p:spPr>
          <a:xfrm>
            <a:off x="8551139" y="-55966"/>
            <a:ext cx="401053" cy="481263"/>
          </a:xfrm>
          <a:prstGeom prst="rect">
            <a:avLst/>
          </a:prstGeom>
          <a:noFill/>
        </p:spPr>
        <p:txBody>
          <a:bodyPr wrap="square" rtlCol="0">
            <a:spAutoFit/>
          </a:bodyPr>
          <a:lstStyle/>
          <a:p>
            <a:endParaRPr lang="es-SV" dirty="0"/>
          </a:p>
        </p:txBody>
      </p:sp>
      <p:sp>
        <p:nvSpPr>
          <p:cNvPr id="38" name="CuadroTexto 37">
            <a:hlinkClick r:id="rId7" action="ppaction://hlinksldjump"/>
            <a:extLst>
              <a:ext uri="{FF2B5EF4-FFF2-40B4-BE49-F238E27FC236}">
                <a16:creationId xmlns:a16="http://schemas.microsoft.com/office/drawing/2014/main" id="{98E6D8F2-E8EB-49BE-A81E-C9F221DADD4B}"/>
              </a:ext>
            </a:extLst>
          </p:cNvPr>
          <p:cNvSpPr txBox="1"/>
          <p:nvPr/>
        </p:nvSpPr>
        <p:spPr>
          <a:xfrm>
            <a:off x="4956551" y="583411"/>
            <a:ext cx="401053" cy="481263"/>
          </a:xfrm>
          <a:prstGeom prst="rect">
            <a:avLst/>
          </a:prstGeom>
          <a:noFill/>
        </p:spPr>
        <p:txBody>
          <a:bodyPr wrap="square" rtlCol="0">
            <a:spAutoFit/>
          </a:bodyPr>
          <a:lstStyle/>
          <a:p>
            <a:endParaRPr lang="es-SV" dirty="0"/>
          </a:p>
        </p:txBody>
      </p:sp>
      <p:sp>
        <p:nvSpPr>
          <p:cNvPr id="49" name="CuadroTexto 48">
            <a:hlinkClick r:id="rId6" action="ppaction://hlinksldjump"/>
            <a:extLst>
              <a:ext uri="{FF2B5EF4-FFF2-40B4-BE49-F238E27FC236}">
                <a16:creationId xmlns:a16="http://schemas.microsoft.com/office/drawing/2014/main" id="{326AA521-966E-45B5-ACB5-AF9DE57B048E}"/>
              </a:ext>
            </a:extLst>
          </p:cNvPr>
          <p:cNvSpPr txBox="1"/>
          <p:nvPr/>
        </p:nvSpPr>
        <p:spPr>
          <a:xfrm>
            <a:off x="5751117" y="4450637"/>
            <a:ext cx="401053" cy="481263"/>
          </a:xfrm>
          <a:prstGeom prst="rect">
            <a:avLst/>
          </a:prstGeom>
          <a:noFill/>
        </p:spPr>
        <p:txBody>
          <a:bodyPr wrap="square" rtlCol="0">
            <a:spAutoFit/>
          </a:bodyPr>
          <a:lstStyle/>
          <a:p>
            <a:endParaRPr lang="es-SV" dirty="0"/>
          </a:p>
        </p:txBody>
      </p:sp>
      <p:sp>
        <p:nvSpPr>
          <p:cNvPr id="51" name="Elipse 50">
            <a:extLst>
              <a:ext uri="{FF2B5EF4-FFF2-40B4-BE49-F238E27FC236}">
                <a16:creationId xmlns:a16="http://schemas.microsoft.com/office/drawing/2014/main" id="{F29B93F8-5D76-48BA-A38E-E36B76F9FBDC}"/>
              </a:ext>
            </a:extLst>
          </p:cNvPr>
          <p:cNvSpPr/>
          <p:nvPr/>
        </p:nvSpPr>
        <p:spPr>
          <a:xfrm>
            <a:off x="5877468" y="425297"/>
            <a:ext cx="494631" cy="369332"/>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52" name="CuadroTexto 51">
            <a:hlinkClick r:id="rId7" action="ppaction://hlinksldjump"/>
            <a:extLst>
              <a:ext uri="{FF2B5EF4-FFF2-40B4-BE49-F238E27FC236}">
                <a16:creationId xmlns:a16="http://schemas.microsoft.com/office/drawing/2014/main" id="{F91103F8-DCF5-4115-95D3-E77C91135444}"/>
              </a:ext>
            </a:extLst>
          </p:cNvPr>
          <p:cNvSpPr txBox="1"/>
          <p:nvPr/>
        </p:nvSpPr>
        <p:spPr>
          <a:xfrm>
            <a:off x="4949983" y="993716"/>
            <a:ext cx="1007165" cy="369332"/>
          </a:xfrm>
          <a:prstGeom prst="rect">
            <a:avLst/>
          </a:prstGeom>
          <a:noFill/>
        </p:spPr>
        <p:txBody>
          <a:bodyPr wrap="square" rtlCol="0">
            <a:spAutoFit/>
          </a:bodyPr>
          <a:lstStyle/>
          <a:p>
            <a:endParaRPr lang="es-SV" dirty="0"/>
          </a:p>
        </p:txBody>
      </p:sp>
      <p:sp>
        <p:nvSpPr>
          <p:cNvPr id="53" name="CuadroTexto 52">
            <a:hlinkClick r:id="rId8" action="ppaction://hlinksldjump"/>
            <a:extLst>
              <a:ext uri="{FF2B5EF4-FFF2-40B4-BE49-F238E27FC236}">
                <a16:creationId xmlns:a16="http://schemas.microsoft.com/office/drawing/2014/main" id="{838D22E2-DD64-43F4-A4D1-B4A46903EC64}"/>
              </a:ext>
            </a:extLst>
          </p:cNvPr>
          <p:cNvSpPr txBox="1"/>
          <p:nvPr/>
        </p:nvSpPr>
        <p:spPr>
          <a:xfrm>
            <a:off x="1680041" y="1612594"/>
            <a:ext cx="1043188" cy="369332"/>
          </a:xfrm>
          <a:prstGeom prst="rect">
            <a:avLst/>
          </a:prstGeom>
          <a:noFill/>
        </p:spPr>
        <p:txBody>
          <a:bodyPr wrap="square" rtlCol="0">
            <a:spAutoFit/>
          </a:bodyPr>
          <a:lstStyle/>
          <a:p>
            <a:endParaRPr lang="es-SV" dirty="0"/>
          </a:p>
        </p:txBody>
      </p:sp>
      <p:sp>
        <p:nvSpPr>
          <p:cNvPr id="54" name="CuadroTexto 53">
            <a:hlinkClick r:id="rId9" action="ppaction://hlinksldjump"/>
            <a:extLst>
              <a:ext uri="{FF2B5EF4-FFF2-40B4-BE49-F238E27FC236}">
                <a16:creationId xmlns:a16="http://schemas.microsoft.com/office/drawing/2014/main" id="{725DDF0B-107C-43A8-8E08-2686F7EE4691}"/>
              </a:ext>
            </a:extLst>
          </p:cNvPr>
          <p:cNvSpPr txBox="1"/>
          <p:nvPr/>
        </p:nvSpPr>
        <p:spPr>
          <a:xfrm>
            <a:off x="2931776" y="1612594"/>
            <a:ext cx="709782" cy="369332"/>
          </a:xfrm>
          <a:prstGeom prst="rect">
            <a:avLst/>
          </a:prstGeom>
          <a:noFill/>
        </p:spPr>
        <p:txBody>
          <a:bodyPr wrap="square" rtlCol="0">
            <a:spAutoFit/>
          </a:bodyPr>
          <a:lstStyle/>
          <a:p>
            <a:endParaRPr lang="es-SV" dirty="0"/>
          </a:p>
        </p:txBody>
      </p:sp>
      <p:sp>
        <p:nvSpPr>
          <p:cNvPr id="55" name="CuadroTexto 54">
            <a:hlinkClick r:id="rId10" action="ppaction://hlinksldjump"/>
            <a:extLst>
              <a:ext uri="{FF2B5EF4-FFF2-40B4-BE49-F238E27FC236}">
                <a16:creationId xmlns:a16="http://schemas.microsoft.com/office/drawing/2014/main" id="{DB2AE127-399F-4BFF-83AE-990572013556}"/>
              </a:ext>
            </a:extLst>
          </p:cNvPr>
          <p:cNvSpPr txBox="1"/>
          <p:nvPr/>
        </p:nvSpPr>
        <p:spPr>
          <a:xfrm>
            <a:off x="4048379" y="1612594"/>
            <a:ext cx="709782" cy="369332"/>
          </a:xfrm>
          <a:prstGeom prst="rect">
            <a:avLst/>
          </a:prstGeom>
          <a:noFill/>
        </p:spPr>
        <p:txBody>
          <a:bodyPr wrap="square" rtlCol="0">
            <a:spAutoFit/>
          </a:bodyPr>
          <a:lstStyle/>
          <a:p>
            <a:endParaRPr lang="es-SV" dirty="0"/>
          </a:p>
        </p:txBody>
      </p:sp>
      <p:sp>
        <p:nvSpPr>
          <p:cNvPr id="56" name="CuadroTexto 55">
            <a:hlinkClick r:id="rId11" action="ppaction://hlinksldjump"/>
            <a:extLst>
              <a:ext uri="{FF2B5EF4-FFF2-40B4-BE49-F238E27FC236}">
                <a16:creationId xmlns:a16="http://schemas.microsoft.com/office/drawing/2014/main" id="{16FBEAF3-613D-4E4A-95DC-9BE51890F927}"/>
              </a:ext>
            </a:extLst>
          </p:cNvPr>
          <p:cNvSpPr txBox="1"/>
          <p:nvPr/>
        </p:nvSpPr>
        <p:spPr>
          <a:xfrm>
            <a:off x="5167686" y="1670024"/>
            <a:ext cx="709782" cy="369332"/>
          </a:xfrm>
          <a:prstGeom prst="rect">
            <a:avLst/>
          </a:prstGeom>
          <a:noFill/>
        </p:spPr>
        <p:txBody>
          <a:bodyPr wrap="square" rtlCol="0">
            <a:spAutoFit/>
          </a:bodyPr>
          <a:lstStyle/>
          <a:p>
            <a:endParaRPr lang="es-SV" dirty="0"/>
          </a:p>
        </p:txBody>
      </p:sp>
      <p:sp>
        <p:nvSpPr>
          <p:cNvPr id="57" name="CuadroTexto 56">
            <a:hlinkClick r:id="rId12" action="ppaction://hlinksldjump"/>
            <a:extLst>
              <a:ext uri="{FF2B5EF4-FFF2-40B4-BE49-F238E27FC236}">
                <a16:creationId xmlns:a16="http://schemas.microsoft.com/office/drawing/2014/main" id="{A1AC8905-E431-4F05-8E69-4D95A37976C6}"/>
              </a:ext>
            </a:extLst>
          </p:cNvPr>
          <p:cNvSpPr txBox="1"/>
          <p:nvPr/>
        </p:nvSpPr>
        <p:spPr>
          <a:xfrm>
            <a:off x="6560464" y="1670024"/>
            <a:ext cx="709782" cy="369332"/>
          </a:xfrm>
          <a:prstGeom prst="rect">
            <a:avLst/>
          </a:prstGeom>
          <a:noFill/>
        </p:spPr>
        <p:txBody>
          <a:bodyPr wrap="square" rtlCol="0">
            <a:spAutoFit/>
          </a:bodyPr>
          <a:lstStyle/>
          <a:p>
            <a:endParaRPr lang="es-SV" dirty="0"/>
          </a:p>
        </p:txBody>
      </p:sp>
      <p:sp>
        <p:nvSpPr>
          <p:cNvPr id="58" name="CuadroTexto 57">
            <a:hlinkClick r:id="rId13" action="ppaction://hlinksldjump"/>
            <a:extLst>
              <a:ext uri="{FF2B5EF4-FFF2-40B4-BE49-F238E27FC236}">
                <a16:creationId xmlns:a16="http://schemas.microsoft.com/office/drawing/2014/main" id="{E4B2D487-11B4-4DE0-9835-0A5209810011}"/>
              </a:ext>
            </a:extLst>
          </p:cNvPr>
          <p:cNvSpPr txBox="1"/>
          <p:nvPr/>
        </p:nvSpPr>
        <p:spPr>
          <a:xfrm>
            <a:off x="7677067" y="1612594"/>
            <a:ext cx="709782" cy="369332"/>
          </a:xfrm>
          <a:prstGeom prst="rect">
            <a:avLst/>
          </a:prstGeom>
          <a:noFill/>
        </p:spPr>
        <p:txBody>
          <a:bodyPr wrap="square" rtlCol="0">
            <a:spAutoFit/>
          </a:bodyPr>
          <a:lstStyle/>
          <a:p>
            <a:endParaRPr lang="es-SV" dirty="0"/>
          </a:p>
        </p:txBody>
      </p:sp>
      <p:sp>
        <p:nvSpPr>
          <p:cNvPr id="59" name="CuadroTexto 58">
            <a:hlinkClick r:id="rId14" action="ppaction://hlinksldjump"/>
            <a:extLst>
              <a:ext uri="{FF2B5EF4-FFF2-40B4-BE49-F238E27FC236}">
                <a16:creationId xmlns:a16="http://schemas.microsoft.com/office/drawing/2014/main" id="{42DBBF87-5032-4CAD-8EC6-BCFA0CD238FE}"/>
              </a:ext>
            </a:extLst>
          </p:cNvPr>
          <p:cNvSpPr txBox="1"/>
          <p:nvPr/>
        </p:nvSpPr>
        <p:spPr>
          <a:xfrm>
            <a:off x="8905333" y="1670024"/>
            <a:ext cx="709782" cy="369332"/>
          </a:xfrm>
          <a:prstGeom prst="rect">
            <a:avLst/>
          </a:prstGeom>
          <a:noFill/>
        </p:spPr>
        <p:txBody>
          <a:bodyPr wrap="square" rtlCol="0">
            <a:spAutoFit/>
          </a:bodyPr>
          <a:lstStyle/>
          <a:p>
            <a:endParaRPr lang="es-SV" dirty="0"/>
          </a:p>
        </p:txBody>
      </p:sp>
      <p:sp>
        <p:nvSpPr>
          <p:cNvPr id="60" name="CuadroTexto 59">
            <a:hlinkClick r:id="rId15" action="ppaction://hlinksldjump"/>
            <a:extLst>
              <a:ext uri="{FF2B5EF4-FFF2-40B4-BE49-F238E27FC236}">
                <a16:creationId xmlns:a16="http://schemas.microsoft.com/office/drawing/2014/main" id="{E7D50D7B-688F-4517-988B-B8F7F021F5B7}"/>
              </a:ext>
            </a:extLst>
          </p:cNvPr>
          <p:cNvSpPr txBox="1"/>
          <p:nvPr/>
        </p:nvSpPr>
        <p:spPr>
          <a:xfrm>
            <a:off x="1680041" y="2931331"/>
            <a:ext cx="709782" cy="369332"/>
          </a:xfrm>
          <a:prstGeom prst="rect">
            <a:avLst/>
          </a:prstGeom>
          <a:noFill/>
        </p:spPr>
        <p:txBody>
          <a:bodyPr wrap="square" rtlCol="0">
            <a:spAutoFit/>
          </a:bodyPr>
          <a:lstStyle/>
          <a:p>
            <a:endParaRPr lang="es-SV" dirty="0"/>
          </a:p>
        </p:txBody>
      </p:sp>
      <p:sp>
        <p:nvSpPr>
          <p:cNvPr id="61" name="CuadroTexto 60">
            <a:hlinkClick r:id="rId16" action="ppaction://hlinksldjump"/>
            <a:extLst>
              <a:ext uri="{FF2B5EF4-FFF2-40B4-BE49-F238E27FC236}">
                <a16:creationId xmlns:a16="http://schemas.microsoft.com/office/drawing/2014/main" id="{7F8983DE-987F-42D4-B9F5-B3EF1753CD35}"/>
              </a:ext>
            </a:extLst>
          </p:cNvPr>
          <p:cNvSpPr txBox="1"/>
          <p:nvPr/>
        </p:nvSpPr>
        <p:spPr>
          <a:xfrm>
            <a:off x="3693488" y="2934665"/>
            <a:ext cx="709782" cy="369332"/>
          </a:xfrm>
          <a:prstGeom prst="rect">
            <a:avLst/>
          </a:prstGeom>
          <a:noFill/>
        </p:spPr>
        <p:txBody>
          <a:bodyPr wrap="square" rtlCol="0">
            <a:spAutoFit/>
          </a:bodyPr>
          <a:lstStyle/>
          <a:p>
            <a:endParaRPr lang="es-SV" dirty="0"/>
          </a:p>
        </p:txBody>
      </p:sp>
      <p:sp>
        <p:nvSpPr>
          <p:cNvPr id="62" name="CuadroTexto 61">
            <a:hlinkClick r:id="rId17" action="ppaction://hlinksldjump"/>
            <a:extLst>
              <a:ext uri="{FF2B5EF4-FFF2-40B4-BE49-F238E27FC236}">
                <a16:creationId xmlns:a16="http://schemas.microsoft.com/office/drawing/2014/main" id="{72823E58-2001-444B-A8C7-9E01DF9AEEB4}"/>
              </a:ext>
            </a:extLst>
          </p:cNvPr>
          <p:cNvSpPr txBox="1"/>
          <p:nvPr/>
        </p:nvSpPr>
        <p:spPr>
          <a:xfrm>
            <a:off x="4852612" y="2931331"/>
            <a:ext cx="709782" cy="369332"/>
          </a:xfrm>
          <a:prstGeom prst="rect">
            <a:avLst/>
          </a:prstGeom>
          <a:noFill/>
        </p:spPr>
        <p:txBody>
          <a:bodyPr wrap="square" rtlCol="0">
            <a:spAutoFit/>
          </a:bodyPr>
          <a:lstStyle/>
          <a:p>
            <a:endParaRPr lang="es-SV" dirty="0"/>
          </a:p>
        </p:txBody>
      </p:sp>
      <p:sp>
        <p:nvSpPr>
          <p:cNvPr id="63" name="CuadroTexto 62">
            <a:hlinkClick r:id="rId18" action="ppaction://hlinksldjump"/>
            <a:extLst>
              <a:ext uri="{FF2B5EF4-FFF2-40B4-BE49-F238E27FC236}">
                <a16:creationId xmlns:a16="http://schemas.microsoft.com/office/drawing/2014/main" id="{B4395DAC-335C-4BAF-9D10-089A1BCE333D}"/>
              </a:ext>
            </a:extLst>
          </p:cNvPr>
          <p:cNvSpPr txBox="1"/>
          <p:nvPr/>
        </p:nvSpPr>
        <p:spPr>
          <a:xfrm>
            <a:off x="6741652" y="2936530"/>
            <a:ext cx="709782" cy="369332"/>
          </a:xfrm>
          <a:prstGeom prst="rect">
            <a:avLst/>
          </a:prstGeom>
          <a:noFill/>
        </p:spPr>
        <p:txBody>
          <a:bodyPr wrap="square" rtlCol="0">
            <a:spAutoFit/>
          </a:bodyPr>
          <a:lstStyle/>
          <a:p>
            <a:endParaRPr lang="es-SV" dirty="0"/>
          </a:p>
        </p:txBody>
      </p:sp>
      <p:sp>
        <p:nvSpPr>
          <p:cNvPr id="64" name="CuadroTexto 63">
            <a:hlinkClick r:id="rId19" action="ppaction://hlinksldjump"/>
            <a:extLst>
              <a:ext uri="{FF2B5EF4-FFF2-40B4-BE49-F238E27FC236}">
                <a16:creationId xmlns:a16="http://schemas.microsoft.com/office/drawing/2014/main" id="{CC624A97-52F3-4EEF-8966-7E33E3BC7AE6}"/>
              </a:ext>
            </a:extLst>
          </p:cNvPr>
          <p:cNvSpPr txBox="1"/>
          <p:nvPr/>
        </p:nvSpPr>
        <p:spPr>
          <a:xfrm>
            <a:off x="9344815" y="2931331"/>
            <a:ext cx="709782" cy="369332"/>
          </a:xfrm>
          <a:prstGeom prst="rect">
            <a:avLst/>
          </a:prstGeom>
          <a:noFill/>
        </p:spPr>
        <p:txBody>
          <a:bodyPr wrap="square" rtlCol="0">
            <a:spAutoFit/>
          </a:bodyPr>
          <a:lstStyle/>
          <a:p>
            <a:endParaRPr lang="es-SV" dirty="0"/>
          </a:p>
        </p:txBody>
      </p:sp>
      <p:sp>
        <p:nvSpPr>
          <p:cNvPr id="65" name="CuadroTexto 64">
            <a:hlinkClick r:id="rId6" action="ppaction://hlinksldjump"/>
            <a:extLst>
              <a:ext uri="{FF2B5EF4-FFF2-40B4-BE49-F238E27FC236}">
                <a16:creationId xmlns:a16="http://schemas.microsoft.com/office/drawing/2014/main" id="{7DE8439B-54E5-44F8-8D34-B3A47AAFE5B1}"/>
              </a:ext>
            </a:extLst>
          </p:cNvPr>
          <p:cNvSpPr txBox="1"/>
          <p:nvPr/>
        </p:nvSpPr>
        <p:spPr>
          <a:xfrm>
            <a:off x="5850682" y="4439441"/>
            <a:ext cx="709782" cy="369332"/>
          </a:xfrm>
          <a:prstGeom prst="rect">
            <a:avLst/>
          </a:prstGeom>
          <a:noFill/>
        </p:spPr>
        <p:txBody>
          <a:bodyPr wrap="square" rtlCol="0">
            <a:spAutoFit/>
          </a:bodyPr>
          <a:lstStyle/>
          <a:p>
            <a:endParaRPr lang="es-SV" dirty="0"/>
          </a:p>
        </p:txBody>
      </p:sp>
      <p:sp>
        <p:nvSpPr>
          <p:cNvPr id="66" name="CuadroTexto 65">
            <a:hlinkClick r:id="rId15" action="ppaction://hlinksldjump"/>
            <a:extLst>
              <a:ext uri="{FF2B5EF4-FFF2-40B4-BE49-F238E27FC236}">
                <a16:creationId xmlns:a16="http://schemas.microsoft.com/office/drawing/2014/main" id="{FF13D998-C849-47BA-8FBE-A62EC13B9E66}"/>
              </a:ext>
            </a:extLst>
          </p:cNvPr>
          <p:cNvSpPr txBox="1"/>
          <p:nvPr/>
        </p:nvSpPr>
        <p:spPr>
          <a:xfrm>
            <a:off x="308441" y="3613121"/>
            <a:ext cx="709782" cy="369332"/>
          </a:xfrm>
          <a:prstGeom prst="rect">
            <a:avLst/>
          </a:prstGeom>
          <a:noFill/>
        </p:spPr>
        <p:txBody>
          <a:bodyPr wrap="square" rtlCol="0">
            <a:spAutoFit/>
          </a:bodyPr>
          <a:lstStyle/>
          <a:p>
            <a:endParaRPr lang="es-SV" dirty="0"/>
          </a:p>
        </p:txBody>
      </p:sp>
      <p:sp>
        <p:nvSpPr>
          <p:cNvPr id="67" name="CuadroTexto 66">
            <a:hlinkClick r:id="rId15" action="ppaction://hlinksldjump"/>
            <a:extLst>
              <a:ext uri="{FF2B5EF4-FFF2-40B4-BE49-F238E27FC236}">
                <a16:creationId xmlns:a16="http://schemas.microsoft.com/office/drawing/2014/main" id="{19478EE4-7BF4-4E26-B473-211518316E1A}"/>
              </a:ext>
            </a:extLst>
          </p:cNvPr>
          <p:cNvSpPr txBox="1"/>
          <p:nvPr/>
        </p:nvSpPr>
        <p:spPr>
          <a:xfrm>
            <a:off x="1018223" y="3613121"/>
            <a:ext cx="709782" cy="369332"/>
          </a:xfrm>
          <a:prstGeom prst="rect">
            <a:avLst/>
          </a:prstGeom>
          <a:noFill/>
        </p:spPr>
        <p:txBody>
          <a:bodyPr wrap="square" rtlCol="0">
            <a:spAutoFit/>
          </a:bodyPr>
          <a:lstStyle/>
          <a:p>
            <a:endParaRPr lang="es-SV" dirty="0"/>
          </a:p>
        </p:txBody>
      </p:sp>
      <p:sp>
        <p:nvSpPr>
          <p:cNvPr id="68" name="CuadroTexto 67">
            <a:hlinkClick r:id="rId15" action="ppaction://hlinksldjump"/>
            <a:extLst>
              <a:ext uri="{FF2B5EF4-FFF2-40B4-BE49-F238E27FC236}">
                <a16:creationId xmlns:a16="http://schemas.microsoft.com/office/drawing/2014/main" id="{B1910BE1-AA64-496E-9D02-2D48BB853860}"/>
              </a:ext>
            </a:extLst>
          </p:cNvPr>
          <p:cNvSpPr txBox="1"/>
          <p:nvPr/>
        </p:nvSpPr>
        <p:spPr>
          <a:xfrm>
            <a:off x="1846744" y="3594520"/>
            <a:ext cx="709782" cy="369332"/>
          </a:xfrm>
          <a:prstGeom prst="rect">
            <a:avLst/>
          </a:prstGeom>
          <a:noFill/>
        </p:spPr>
        <p:txBody>
          <a:bodyPr wrap="square" rtlCol="0">
            <a:spAutoFit/>
          </a:bodyPr>
          <a:lstStyle/>
          <a:p>
            <a:endParaRPr lang="es-SV" dirty="0"/>
          </a:p>
        </p:txBody>
      </p:sp>
      <p:sp>
        <p:nvSpPr>
          <p:cNvPr id="69" name="CuadroTexto 68">
            <a:hlinkClick r:id="rId15" action="ppaction://hlinksldjump"/>
            <a:extLst>
              <a:ext uri="{FF2B5EF4-FFF2-40B4-BE49-F238E27FC236}">
                <a16:creationId xmlns:a16="http://schemas.microsoft.com/office/drawing/2014/main" id="{337AA65D-8CD4-4EFC-A609-E946017898D5}"/>
              </a:ext>
            </a:extLst>
          </p:cNvPr>
          <p:cNvSpPr txBox="1"/>
          <p:nvPr/>
        </p:nvSpPr>
        <p:spPr>
          <a:xfrm>
            <a:off x="2788623" y="3594520"/>
            <a:ext cx="709782" cy="369332"/>
          </a:xfrm>
          <a:prstGeom prst="rect">
            <a:avLst/>
          </a:prstGeom>
          <a:noFill/>
        </p:spPr>
        <p:txBody>
          <a:bodyPr wrap="square" rtlCol="0">
            <a:spAutoFit/>
          </a:bodyPr>
          <a:lstStyle/>
          <a:p>
            <a:endParaRPr lang="es-SV" dirty="0"/>
          </a:p>
        </p:txBody>
      </p:sp>
      <p:sp>
        <p:nvSpPr>
          <p:cNvPr id="70" name="CuadroTexto 69">
            <a:hlinkClick r:id="rId16" action="ppaction://hlinksldjump"/>
            <a:extLst>
              <a:ext uri="{FF2B5EF4-FFF2-40B4-BE49-F238E27FC236}">
                <a16:creationId xmlns:a16="http://schemas.microsoft.com/office/drawing/2014/main" id="{24808B78-1250-4A67-ABBA-3722C6E3A265}"/>
              </a:ext>
            </a:extLst>
          </p:cNvPr>
          <p:cNvSpPr txBox="1"/>
          <p:nvPr/>
        </p:nvSpPr>
        <p:spPr>
          <a:xfrm>
            <a:off x="3522263" y="3613121"/>
            <a:ext cx="709782" cy="369332"/>
          </a:xfrm>
          <a:prstGeom prst="rect">
            <a:avLst/>
          </a:prstGeom>
          <a:noFill/>
        </p:spPr>
        <p:txBody>
          <a:bodyPr wrap="square" rtlCol="0">
            <a:spAutoFit/>
          </a:bodyPr>
          <a:lstStyle/>
          <a:p>
            <a:endParaRPr lang="es-SV" dirty="0"/>
          </a:p>
        </p:txBody>
      </p:sp>
      <p:sp>
        <p:nvSpPr>
          <p:cNvPr id="71" name="CuadroTexto 70">
            <a:hlinkClick r:id="rId17" action="ppaction://hlinksldjump"/>
            <a:extLst>
              <a:ext uri="{FF2B5EF4-FFF2-40B4-BE49-F238E27FC236}">
                <a16:creationId xmlns:a16="http://schemas.microsoft.com/office/drawing/2014/main" id="{B5CED58A-0235-4E15-8B23-921A878DAA86}"/>
              </a:ext>
            </a:extLst>
          </p:cNvPr>
          <p:cNvSpPr txBox="1"/>
          <p:nvPr/>
        </p:nvSpPr>
        <p:spPr>
          <a:xfrm>
            <a:off x="4310555" y="3629096"/>
            <a:ext cx="709782" cy="369332"/>
          </a:xfrm>
          <a:prstGeom prst="rect">
            <a:avLst/>
          </a:prstGeom>
          <a:noFill/>
        </p:spPr>
        <p:txBody>
          <a:bodyPr wrap="square" rtlCol="0">
            <a:spAutoFit/>
          </a:bodyPr>
          <a:lstStyle/>
          <a:p>
            <a:endParaRPr lang="es-SV" dirty="0"/>
          </a:p>
        </p:txBody>
      </p:sp>
      <p:sp>
        <p:nvSpPr>
          <p:cNvPr id="72" name="CuadroTexto 71">
            <a:hlinkClick r:id="rId17" action="ppaction://hlinksldjump"/>
            <a:extLst>
              <a:ext uri="{FF2B5EF4-FFF2-40B4-BE49-F238E27FC236}">
                <a16:creationId xmlns:a16="http://schemas.microsoft.com/office/drawing/2014/main" id="{EB618C74-BB13-40B1-91F4-5D7D47C05141}"/>
              </a:ext>
            </a:extLst>
          </p:cNvPr>
          <p:cNvSpPr txBox="1"/>
          <p:nvPr/>
        </p:nvSpPr>
        <p:spPr>
          <a:xfrm>
            <a:off x="5139076" y="3613121"/>
            <a:ext cx="709782" cy="369332"/>
          </a:xfrm>
          <a:prstGeom prst="rect">
            <a:avLst/>
          </a:prstGeom>
          <a:noFill/>
        </p:spPr>
        <p:txBody>
          <a:bodyPr wrap="square" rtlCol="0">
            <a:spAutoFit/>
          </a:bodyPr>
          <a:lstStyle/>
          <a:p>
            <a:endParaRPr lang="es-SV" dirty="0"/>
          </a:p>
        </p:txBody>
      </p:sp>
      <p:sp>
        <p:nvSpPr>
          <p:cNvPr id="73" name="CuadroTexto 72">
            <a:hlinkClick r:id="rId18" action="ppaction://hlinksldjump"/>
            <a:extLst>
              <a:ext uri="{FF2B5EF4-FFF2-40B4-BE49-F238E27FC236}">
                <a16:creationId xmlns:a16="http://schemas.microsoft.com/office/drawing/2014/main" id="{D04D242F-7093-4DD9-B45B-5E31A02792F2}"/>
              </a:ext>
            </a:extLst>
          </p:cNvPr>
          <p:cNvSpPr txBox="1"/>
          <p:nvPr/>
        </p:nvSpPr>
        <p:spPr>
          <a:xfrm>
            <a:off x="6372099" y="3606551"/>
            <a:ext cx="709782" cy="369332"/>
          </a:xfrm>
          <a:prstGeom prst="rect">
            <a:avLst/>
          </a:prstGeom>
          <a:noFill/>
        </p:spPr>
        <p:txBody>
          <a:bodyPr wrap="square" rtlCol="0">
            <a:spAutoFit/>
          </a:bodyPr>
          <a:lstStyle/>
          <a:p>
            <a:endParaRPr lang="es-SV" dirty="0"/>
          </a:p>
        </p:txBody>
      </p:sp>
      <p:sp>
        <p:nvSpPr>
          <p:cNvPr id="74" name="CuadroTexto 73">
            <a:hlinkClick r:id="rId18" action="ppaction://hlinksldjump"/>
            <a:extLst>
              <a:ext uri="{FF2B5EF4-FFF2-40B4-BE49-F238E27FC236}">
                <a16:creationId xmlns:a16="http://schemas.microsoft.com/office/drawing/2014/main" id="{DD88465A-391E-40B1-9895-4F6E1A16788D}"/>
              </a:ext>
            </a:extLst>
          </p:cNvPr>
          <p:cNvSpPr txBox="1"/>
          <p:nvPr/>
        </p:nvSpPr>
        <p:spPr>
          <a:xfrm>
            <a:off x="7146535" y="3598940"/>
            <a:ext cx="709782" cy="369332"/>
          </a:xfrm>
          <a:prstGeom prst="rect">
            <a:avLst/>
          </a:prstGeom>
          <a:noFill/>
        </p:spPr>
        <p:txBody>
          <a:bodyPr wrap="square" rtlCol="0">
            <a:spAutoFit/>
          </a:bodyPr>
          <a:lstStyle/>
          <a:p>
            <a:endParaRPr lang="es-SV" dirty="0"/>
          </a:p>
        </p:txBody>
      </p:sp>
      <p:sp>
        <p:nvSpPr>
          <p:cNvPr id="75" name="CuadroTexto 74">
            <a:hlinkClick r:id="rId19" action="ppaction://hlinksldjump"/>
            <a:extLst>
              <a:ext uri="{FF2B5EF4-FFF2-40B4-BE49-F238E27FC236}">
                <a16:creationId xmlns:a16="http://schemas.microsoft.com/office/drawing/2014/main" id="{BE8F8499-261C-431A-A6C2-C440F4ECABFB}"/>
              </a:ext>
            </a:extLst>
          </p:cNvPr>
          <p:cNvSpPr txBox="1"/>
          <p:nvPr/>
        </p:nvSpPr>
        <p:spPr>
          <a:xfrm>
            <a:off x="8041883" y="3594520"/>
            <a:ext cx="709782" cy="369332"/>
          </a:xfrm>
          <a:prstGeom prst="rect">
            <a:avLst/>
          </a:prstGeom>
          <a:noFill/>
        </p:spPr>
        <p:txBody>
          <a:bodyPr wrap="square" rtlCol="0">
            <a:spAutoFit/>
          </a:bodyPr>
          <a:lstStyle/>
          <a:p>
            <a:endParaRPr lang="es-SV" dirty="0"/>
          </a:p>
        </p:txBody>
      </p:sp>
      <p:sp>
        <p:nvSpPr>
          <p:cNvPr id="76" name="CuadroTexto 75">
            <a:hlinkClick r:id="rId19" action="ppaction://hlinksldjump"/>
            <a:extLst>
              <a:ext uri="{FF2B5EF4-FFF2-40B4-BE49-F238E27FC236}">
                <a16:creationId xmlns:a16="http://schemas.microsoft.com/office/drawing/2014/main" id="{A612CF0B-5869-4ECC-8161-E71059075036}"/>
              </a:ext>
            </a:extLst>
          </p:cNvPr>
          <p:cNvSpPr txBox="1"/>
          <p:nvPr/>
        </p:nvSpPr>
        <p:spPr>
          <a:xfrm>
            <a:off x="8833949" y="3601385"/>
            <a:ext cx="709782" cy="369332"/>
          </a:xfrm>
          <a:prstGeom prst="rect">
            <a:avLst/>
          </a:prstGeom>
          <a:noFill/>
        </p:spPr>
        <p:txBody>
          <a:bodyPr wrap="square" rtlCol="0">
            <a:spAutoFit/>
          </a:bodyPr>
          <a:lstStyle/>
          <a:p>
            <a:endParaRPr lang="es-SV" dirty="0"/>
          </a:p>
        </p:txBody>
      </p:sp>
      <p:sp>
        <p:nvSpPr>
          <p:cNvPr id="77" name="CuadroTexto 76">
            <a:hlinkClick r:id="rId19" action="ppaction://hlinksldjump"/>
            <a:extLst>
              <a:ext uri="{FF2B5EF4-FFF2-40B4-BE49-F238E27FC236}">
                <a16:creationId xmlns:a16="http://schemas.microsoft.com/office/drawing/2014/main" id="{048E808F-2CE4-472D-9A29-6F75127D7285}"/>
              </a:ext>
            </a:extLst>
          </p:cNvPr>
          <p:cNvSpPr txBox="1"/>
          <p:nvPr/>
        </p:nvSpPr>
        <p:spPr>
          <a:xfrm>
            <a:off x="9729297" y="3629096"/>
            <a:ext cx="709782" cy="369332"/>
          </a:xfrm>
          <a:prstGeom prst="rect">
            <a:avLst/>
          </a:prstGeom>
          <a:noFill/>
        </p:spPr>
        <p:txBody>
          <a:bodyPr wrap="square" rtlCol="0">
            <a:spAutoFit/>
          </a:bodyPr>
          <a:lstStyle/>
          <a:p>
            <a:endParaRPr lang="es-SV" dirty="0"/>
          </a:p>
        </p:txBody>
      </p:sp>
      <p:sp>
        <p:nvSpPr>
          <p:cNvPr id="78" name="CuadroTexto 77">
            <a:hlinkClick r:id="rId19" action="ppaction://hlinksldjump"/>
            <a:extLst>
              <a:ext uri="{FF2B5EF4-FFF2-40B4-BE49-F238E27FC236}">
                <a16:creationId xmlns:a16="http://schemas.microsoft.com/office/drawing/2014/main" id="{326E02F4-594B-42CC-8872-F04CE7C58E87}"/>
              </a:ext>
            </a:extLst>
          </p:cNvPr>
          <p:cNvSpPr txBox="1"/>
          <p:nvPr/>
        </p:nvSpPr>
        <p:spPr>
          <a:xfrm>
            <a:off x="10570057" y="3629210"/>
            <a:ext cx="709782" cy="369332"/>
          </a:xfrm>
          <a:prstGeom prst="rect">
            <a:avLst/>
          </a:prstGeom>
          <a:noFill/>
        </p:spPr>
        <p:txBody>
          <a:bodyPr wrap="square" rtlCol="0">
            <a:spAutoFit/>
          </a:bodyPr>
          <a:lstStyle/>
          <a:p>
            <a:endParaRPr lang="es-SV" dirty="0"/>
          </a:p>
        </p:txBody>
      </p:sp>
      <p:sp>
        <p:nvSpPr>
          <p:cNvPr id="79" name="CuadroTexto 78">
            <a:hlinkClick r:id="rId6" action="ppaction://hlinksldjump"/>
            <a:extLst>
              <a:ext uri="{FF2B5EF4-FFF2-40B4-BE49-F238E27FC236}">
                <a16:creationId xmlns:a16="http://schemas.microsoft.com/office/drawing/2014/main" id="{60C54B67-FAA1-453C-BA55-7BD4C8D0354A}"/>
              </a:ext>
            </a:extLst>
          </p:cNvPr>
          <p:cNvSpPr txBox="1"/>
          <p:nvPr/>
        </p:nvSpPr>
        <p:spPr>
          <a:xfrm>
            <a:off x="3286667" y="5206752"/>
            <a:ext cx="5618666" cy="319129"/>
          </a:xfrm>
          <a:prstGeom prst="rect">
            <a:avLst/>
          </a:prstGeom>
          <a:noFill/>
        </p:spPr>
        <p:txBody>
          <a:bodyPr wrap="square" rtlCol="0">
            <a:spAutoFit/>
          </a:bodyPr>
          <a:lstStyle/>
          <a:p>
            <a:endParaRPr lang="es-SV" dirty="0"/>
          </a:p>
        </p:txBody>
      </p:sp>
      <p:sp>
        <p:nvSpPr>
          <p:cNvPr id="81" name="CuadroTexto 80">
            <a:hlinkClick r:id="rId20" action="ppaction://hlinksldjump"/>
            <a:extLst>
              <a:ext uri="{FF2B5EF4-FFF2-40B4-BE49-F238E27FC236}">
                <a16:creationId xmlns:a16="http://schemas.microsoft.com/office/drawing/2014/main" id="{0038D0CC-8ABC-4558-B659-7AA8B918D311}"/>
              </a:ext>
            </a:extLst>
          </p:cNvPr>
          <p:cNvSpPr txBox="1"/>
          <p:nvPr/>
        </p:nvSpPr>
        <p:spPr>
          <a:xfrm>
            <a:off x="2479075" y="136539"/>
            <a:ext cx="1043188" cy="369332"/>
          </a:xfrm>
          <a:prstGeom prst="rect">
            <a:avLst/>
          </a:prstGeom>
          <a:noFill/>
        </p:spPr>
        <p:txBody>
          <a:bodyPr wrap="square" rtlCol="0">
            <a:spAutoFit/>
          </a:bodyPr>
          <a:lstStyle/>
          <a:p>
            <a:endParaRPr lang="es-SV" dirty="0"/>
          </a:p>
        </p:txBody>
      </p:sp>
      <p:sp>
        <p:nvSpPr>
          <p:cNvPr id="82" name="CuadroTexto 81">
            <a:hlinkClick r:id="rId8" action="ppaction://hlinksldjump"/>
            <a:extLst>
              <a:ext uri="{FF2B5EF4-FFF2-40B4-BE49-F238E27FC236}">
                <a16:creationId xmlns:a16="http://schemas.microsoft.com/office/drawing/2014/main" id="{D8C421B5-17C9-4264-88FE-FCE26B9BC36B}"/>
              </a:ext>
            </a:extLst>
          </p:cNvPr>
          <p:cNvSpPr txBox="1"/>
          <p:nvPr/>
        </p:nvSpPr>
        <p:spPr>
          <a:xfrm>
            <a:off x="991743" y="2205112"/>
            <a:ext cx="2506661" cy="369332"/>
          </a:xfrm>
          <a:prstGeom prst="rect">
            <a:avLst/>
          </a:prstGeom>
          <a:noFill/>
        </p:spPr>
        <p:txBody>
          <a:bodyPr wrap="square" rtlCol="0">
            <a:spAutoFit/>
          </a:bodyPr>
          <a:lstStyle/>
          <a:p>
            <a:endParaRPr lang="es-SV" dirty="0"/>
          </a:p>
        </p:txBody>
      </p:sp>
    </p:spTree>
    <p:extLst>
      <p:ext uri="{BB962C8B-B14F-4D97-AF65-F5344CB8AC3E}">
        <p14:creationId xmlns:p14="http://schemas.microsoft.com/office/powerpoint/2010/main" val="15974247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42120"/>
            <a:ext cx="1922964" cy="810854"/>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4310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chemeClr val="accent5"/>
                </a:solidFill>
              </a:rPr>
              <a:t>Dirección de Descentralización</a:t>
            </a:r>
          </a:p>
        </p:txBody>
      </p:sp>
      <p:sp>
        <p:nvSpPr>
          <p:cNvPr id="8" name="Rectángulo 7"/>
          <p:cNvSpPr/>
          <p:nvPr/>
        </p:nvSpPr>
        <p:spPr>
          <a:xfrm>
            <a:off x="786069" y="1109004"/>
            <a:ext cx="10924655" cy="528484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promover la descentralización de las funciones de las áreas de atención de denuncias, vigilancia de mercado y educación al consumidor, gestionar el acercamiento de los servicios a la población salvadoreña a nivel nacional, según Plan Estratégico. En este sentido, es la encargada de: coordinar y asesorar el trabajo de los Gerentes de las Oficinas Regionales en Occidente, Oriente; Gerencia de Atención Descentralizada y la Gerencia de Atención Telefónica; verificar el cumplimiento de las políticas y planes de trabajo de las unidades bajo su cargo; y proponer, coordinar y monitorear los convenios con instituciones públicas y privadas en la recepción y atención de denuncias en materia de consumo.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a:t>
            </a:r>
            <a:r>
              <a:rPr lang="es-MX" sz="1600" dirty="0"/>
              <a:t>el (la) Director(a) de la Dirección de Descentralización, el (la) Gerente(a) de la Gerencia de la Defensoría Regional de Occidente, el (la) Gerente(a) de la Gerencia de la Defensoría Regional de Oriente, el (la) Gerente(a) de la Gerencia de Atención Descentralizada y el (la) Gerente(a) de la Gerencia de Atención Virtual, y demás personal de coordinación, técnico y administrativo que fuere necesario.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Lucrecia Georgina Fuentes de Chafoya.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integran:61.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35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26.</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Gerencia  de Defensoria Regional de Occidente: </a:t>
            </a:r>
            <a:r>
              <a:rPr lang="es-SV" sz="1500" b="1" dirty="0">
                <a:latin typeface="+mj-lt"/>
                <a:ea typeface="Calibri" panose="020F0502020204030204" pitchFamily="34" charset="0"/>
                <a:cs typeface="Times New Roman" panose="02020603050405020304" pitchFamily="18" charset="0"/>
              </a:rPr>
              <a:t>Sara María Choto Marroquín.</a:t>
            </a:r>
          </a:p>
          <a:p>
            <a:pPr algn="just">
              <a:lnSpc>
                <a:spcPct val="107000"/>
              </a:lnSpc>
            </a:pPr>
            <a:r>
              <a:rPr lang="es-SV" sz="1500" dirty="0">
                <a:latin typeface="+mj-lt"/>
                <a:ea typeface="Calibri" panose="020F0502020204030204" pitchFamily="34" charset="0"/>
                <a:cs typeface="Times New Roman" panose="02020603050405020304" pitchFamily="18" charset="0"/>
              </a:rPr>
              <a:t>Gerencia de Defensoria Regional de Oriente: </a:t>
            </a:r>
            <a:r>
              <a:rPr lang="es-SV" sz="1500" b="1" dirty="0">
                <a:latin typeface="+mj-lt"/>
              </a:rPr>
              <a:t>Karen Isabel Rodriguez Reyes.</a:t>
            </a:r>
            <a:endParaRPr lang="es-SV" sz="1500" b="1"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Gerencia de Atención Descentralizada : </a:t>
            </a:r>
            <a:r>
              <a:rPr lang="es-SV" sz="1500" b="1" dirty="0">
                <a:latin typeface="+mj-lt"/>
                <a:ea typeface="Calibri" panose="020F0502020204030204" pitchFamily="34" charset="0"/>
                <a:cs typeface="Times New Roman" panose="02020603050405020304" pitchFamily="18" charset="0"/>
              </a:rPr>
              <a:t>Julio Humberto Aquino Castillo</a:t>
            </a:r>
          </a:p>
          <a:p>
            <a:pPr algn="just">
              <a:lnSpc>
                <a:spcPct val="107000"/>
              </a:lnSpc>
            </a:pPr>
            <a:r>
              <a:rPr lang="es-MX" sz="1500" dirty="0">
                <a:latin typeface="+mj-lt"/>
                <a:cs typeface="Times New Roman" panose="02020603050405020304" pitchFamily="18" charset="0"/>
              </a:rPr>
              <a:t>Gerencia de Atención Virtual: </a:t>
            </a:r>
            <a:r>
              <a:rPr lang="es-MX" sz="1500" b="1" dirty="0">
                <a:latin typeface="+mj-lt"/>
                <a:cs typeface="Times New Roman" panose="02020603050405020304" pitchFamily="18" charset="0"/>
              </a:rPr>
              <a:t>Otto Mauricio Guillen Salvador.</a:t>
            </a:r>
            <a:endParaRPr lang="es-SV" sz="1500" b="1" dirty="0">
              <a:latin typeface="+mj-lt"/>
              <a:cs typeface="Times New Roman" panose="02020603050405020304" pitchFamily="18" charset="0"/>
            </a:endParaRPr>
          </a:p>
        </p:txBody>
      </p:sp>
      <p:sp>
        <p:nvSpPr>
          <p:cNvPr id="9" name="Rectángulo 8"/>
          <p:cNvSpPr/>
          <p:nvPr/>
        </p:nvSpPr>
        <p:spPr>
          <a:xfrm>
            <a:off x="786069" y="1004328"/>
            <a:ext cx="10924655" cy="538952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16907" y="471324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915530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p:cNvSpPr txBox="1">
            <a:spLocks/>
          </p:cNvSpPr>
          <p:nvPr/>
        </p:nvSpPr>
        <p:spPr>
          <a:xfrm>
            <a:off x="2532650" y="178937"/>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400" b="1" dirty="0">
                <a:solidFill>
                  <a:srgbClr val="0070C0"/>
                </a:solidFill>
              </a:rPr>
              <a:t>DE LA ESTRUCTURA DE DIRECCIÓN Y ADMINISTRACIÓN</a:t>
            </a:r>
          </a:p>
        </p:txBody>
      </p:sp>
      <p:sp>
        <p:nvSpPr>
          <p:cNvPr id="8" name="Rectángulo 7"/>
          <p:cNvSpPr/>
          <p:nvPr/>
        </p:nvSpPr>
        <p:spPr>
          <a:xfrm>
            <a:off x="2161816" y="677399"/>
            <a:ext cx="8950231" cy="830997"/>
          </a:xfrm>
          <a:prstGeom prst="rect">
            <a:avLst/>
          </a:prstGeom>
        </p:spPr>
        <p:txBody>
          <a:bodyPr wrap="square">
            <a:spAutoFit/>
          </a:bodyPr>
          <a:lstStyle/>
          <a:p>
            <a:pPr algn="just"/>
            <a:r>
              <a:rPr lang="es-SV" sz="1600" dirty="0"/>
              <a:t>La Defensoría, para cumplir con los objetivos y atribuciones que le señalan la Ley y su reglamento, así como el ordenamiento interne legal vigente, cuenta con los siguientes órganos de dirección; a) Presidencia; b) Consejo Consultivo; y c) Tribunal Sancionador.</a:t>
            </a:r>
          </a:p>
        </p:txBody>
      </p:sp>
      <p:sp>
        <p:nvSpPr>
          <p:cNvPr id="9" name="Rectángulo 8"/>
          <p:cNvSpPr/>
          <p:nvPr/>
        </p:nvSpPr>
        <p:spPr>
          <a:xfrm>
            <a:off x="3000613" y="1616807"/>
            <a:ext cx="5370359" cy="2554545"/>
          </a:xfrm>
          <a:prstGeom prst="rect">
            <a:avLst/>
          </a:prstGeom>
        </p:spPr>
        <p:txBody>
          <a:bodyPr wrap="square">
            <a:spAutoFit/>
          </a:bodyPr>
          <a:lstStyle/>
          <a:p>
            <a:r>
              <a:rPr lang="es-SV" sz="1600" dirty="0">
                <a:latin typeface="+mj-lt"/>
              </a:rPr>
              <a:t>La Defensoría cuenta con las siguientes unidades staff de la Presidencia:</a:t>
            </a:r>
          </a:p>
          <a:p>
            <a:r>
              <a:rPr lang="es-SV" sz="1600" dirty="0">
                <a:latin typeface="+mj-lt"/>
              </a:rPr>
              <a:t>a) Asesoría;</a:t>
            </a:r>
          </a:p>
          <a:p>
            <a:r>
              <a:rPr lang="es-SV" sz="1600" dirty="0">
                <a:latin typeface="+mj-lt"/>
              </a:rPr>
              <a:t>b) Unidad de Auditoría Interna;</a:t>
            </a:r>
          </a:p>
          <a:p>
            <a:r>
              <a:rPr lang="es-SV" sz="1600" dirty="0">
                <a:latin typeface="+mj-lt"/>
              </a:rPr>
              <a:t>c) Unidad Financiera Institucional;</a:t>
            </a:r>
          </a:p>
          <a:p>
            <a:r>
              <a:rPr lang="es-SV" sz="1600" dirty="0">
                <a:latin typeface="+mj-lt"/>
              </a:rPr>
              <a:t>d)Unidad de Acceso a la Información Pública y Transparencia;</a:t>
            </a:r>
          </a:p>
          <a:p>
            <a:r>
              <a:rPr lang="es-SV" sz="1600" dirty="0">
                <a:latin typeface="+mj-lt"/>
              </a:rPr>
              <a:t>e) Unidad de Planificación y Calidad;</a:t>
            </a:r>
          </a:p>
          <a:p>
            <a:r>
              <a:rPr lang="es-SV" sz="1600" dirty="0">
                <a:latin typeface="+mj-lt"/>
              </a:rPr>
              <a:t>g) Unidad de Comunicaciones.</a:t>
            </a:r>
          </a:p>
          <a:p>
            <a:r>
              <a:rPr lang="es-SV" sz="1600" dirty="0">
                <a:latin typeface="+mj-lt"/>
              </a:rPr>
              <a:t>h) Dirección de Estudios de Consumo</a:t>
            </a:r>
          </a:p>
          <a:p>
            <a:r>
              <a:rPr lang="es-SV" sz="1600" dirty="0">
                <a:latin typeface="+mj-lt"/>
              </a:rPr>
              <a:t>i) Unidad de Cooperación y Relaciones Interinstitucionales</a:t>
            </a:r>
          </a:p>
        </p:txBody>
      </p:sp>
      <p:sp>
        <p:nvSpPr>
          <p:cNvPr id="10" name="Rectángulo 9"/>
          <p:cNvSpPr/>
          <p:nvPr/>
        </p:nvSpPr>
        <p:spPr>
          <a:xfrm>
            <a:off x="3000613" y="4171352"/>
            <a:ext cx="5494184" cy="1815882"/>
          </a:xfrm>
          <a:prstGeom prst="rect">
            <a:avLst/>
          </a:prstGeom>
        </p:spPr>
        <p:txBody>
          <a:bodyPr wrap="square">
            <a:spAutoFit/>
          </a:bodyPr>
          <a:lstStyle/>
          <a:p>
            <a:r>
              <a:rPr lang="es-SV" sz="1600" dirty="0">
                <a:latin typeface="+mj-lt"/>
              </a:rPr>
              <a:t>Asimismo, La Defensoría contará con las siguientes direcciones:</a:t>
            </a:r>
          </a:p>
          <a:p>
            <a:r>
              <a:rPr lang="es-SV" sz="1600" dirty="0">
                <a:latin typeface="+mj-lt"/>
              </a:rPr>
              <a:t>a) Dirección de Vigilancia de Mercado;</a:t>
            </a:r>
          </a:p>
          <a:p>
            <a:r>
              <a:rPr lang="es-SV" sz="1600" dirty="0">
                <a:latin typeface="+mj-lt"/>
              </a:rPr>
              <a:t>b) Dirección de Ciudadanía y Consumo;</a:t>
            </a:r>
          </a:p>
          <a:p>
            <a:r>
              <a:rPr lang="es-SV" sz="1600" dirty="0">
                <a:latin typeface="+mj-lt"/>
              </a:rPr>
              <a:t>c) Dirección Jurídica;</a:t>
            </a:r>
          </a:p>
          <a:p>
            <a:r>
              <a:rPr lang="es-SV" sz="1600" dirty="0">
                <a:latin typeface="+mj-lt"/>
              </a:rPr>
              <a:t>d) Dirección de Administración;</a:t>
            </a:r>
          </a:p>
          <a:p>
            <a:r>
              <a:rPr lang="es-SV" sz="1600" dirty="0">
                <a:latin typeface="+mj-lt"/>
              </a:rPr>
              <a:t>e) Dirección del Centro de Solución de Controversias; y,</a:t>
            </a:r>
          </a:p>
          <a:p>
            <a:r>
              <a:rPr lang="es-SV" sz="1600" dirty="0">
                <a:latin typeface="+mj-lt"/>
              </a:rPr>
              <a:t>f) Dirección de Descentralización.</a:t>
            </a:r>
          </a:p>
        </p:txBody>
      </p:sp>
      <p:sp>
        <p:nvSpPr>
          <p:cNvPr id="11" name="Rectángulo 10"/>
          <p:cNvSpPr/>
          <p:nvPr/>
        </p:nvSpPr>
        <p:spPr>
          <a:xfrm>
            <a:off x="700555" y="6063317"/>
            <a:ext cx="10218124" cy="584775"/>
          </a:xfrm>
          <a:prstGeom prst="rect">
            <a:avLst/>
          </a:prstGeom>
        </p:spPr>
        <p:txBody>
          <a:bodyPr wrap="square">
            <a:spAutoFit/>
          </a:bodyPr>
          <a:lstStyle/>
          <a:p>
            <a:r>
              <a:rPr lang="es-SV" sz="1600" dirty="0">
                <a:latin typeface="+mj-lt"/>
              </a:rPr>
              <a:t>Cada dirección contara con gerencias y unidades constituidas según sus propias especialidades, cuyas funciones estarán determinadas en el respectivo Manual de  Organización y Funciones.</a:t>
            </a:r>
          </a:p>
        </p:txBody>
      </p:sp>
      <p:grpSp>
        <p:nvGrpSpPr>
          <p:cNvPr id="12" name="Agrupar 1"/>
          <p:cNvGrpSpPr/>
          <p:nvPr/>
        </p:nvGrpSpPr>
        <p:grpSpPr>
          <a:xfrm>
            <a:off x="153754" y="193138"/>
            <a:ext cx="1922964" cy="1146266"/>
            <a:chOff x="35496" y="51470"/>
            <a:chExt cx="1728192" cy="936104"/>
          </a:xfrm>
        </p:grpSpPr>
        <p:grpSp>
          <p:nvGrpSpPr>
            <p:cNvPr id="13" name="Agrupar 3"/>
            <p:cNvGrpSpPr/>
            <p:nvPr/>
          </p:nvGrpSpPr>
          <p:grpSpPr>
            <a:xfrm>
              <a:off x="35496" y="51470"/>
              <a:ext cx="1728192" cy="929258"/>
              <a:chOff x="529241" y="1294178"/>
              <a:chExt cx="3296226" cy="1708593"/>
            </a:xfrm>
          </p:grpSpPr>
          <p:pic>
            <p:nvPicPr>
              <p:cNvPr id="15" name="Imagen 1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6" name="Imagen 1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4" name="Conector recto 1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8" name="Rectángulo redondeado 17"/>
          <p:cNvSpPr/>
          <p:nvPr/>
        </p:nvSpPr>
        <p:spPr>
          <a:xfrm>
            <a:off x="9574638" y="472777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54361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Agrupar 1"/>
          <p:cNvGrpSpPr/>
          <p:nvPr/>
        </p:nvGrpSpPr>
        <p:grpSpPr>
          <a:xfrm>
            <a:off x="153754" y="193138"/>
            <a:ext cx="1922964" cy="1146266"/>
            <a:chOff x="35496" y="51470"/>
            <a:chExt cx="1728192" cy="936104"/>
          </a:xfrm>
        </p:grpSpPr>
        <p:grpSp>
          <p:nvGrpSpPr>
            <p:cNvPr id="8" name="Agrupar 3"/>
            <p:cNvGrpSpPr/>
            <p:nvPr/>
          </p:nvGrpSpPr>
          <p:grpSpPr>
            <a:xfrm>
              <a:off x="35496" y="51470"/>
              <a:ext cx="1728192" cy="929258"/>
              <a:chOff x="529241" y="1294178"/>
              <a:chExt cx="3296226" cy="1708593"/>
            </a:xfrm>
          </p:grpSpPr>
          <p:pic>
            <p:nvPicPr>
              <p:cNvPr id="10" name="Imagen 9"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1" name="Imagen 10"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9" name="Conector recto 8"/>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745213" y="614857"/>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Presidencia de la Defensoría del Consumidor</a:t>
            </a:r>
          </a:p>
        </p:txBody>
      </p:sp>
      <p:sp>
        <p:nvSpPr>
          <p:cNvPr id="13" name="Rectángulo 12"/>
          <p:cNvSpPr/>
          <p:nvPr/>
        </p:nvSpPr>
        <p:spPr>
          <a:xfrm>
            <a:off x="3008501" y="1506178"/>
            <a:ext cx="6999514" cy="425365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dirty="0"/>
          </a:p>
        </p:txBody>
      </p:sp>
      <p:sp>
        <p:nvSpPr>
          <p:cNvPr id="14" name="Rectángulo 13"/>
          <p:cNvSpPr/>
          <p:nvPr/>
        </p:nvSpPr>
        <p:spPr>
          <a:xfrm>
            <a:off x="3286086" y="1920468"/>
            <a:ext cx="6444343" cy="3042821"/>
          </a:xfrm>
          <a:prstGeom prst="rect">
            <a:avLst/>
          </a:prstGeom>
        </p:spPr>
        <p:txBody>
          <a:bodyPr wrap="square">
            <a:spAutoFit/>
          </a:bodyPr>
          <a:lstStyle/>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El(la) Presidente(a) es la máxima autoridad de la institución. Le corresponde la titularidad de las competencias de La Defensoría, excepto la sancionadora en materia de consumo, y ejercerá todas las atribuciones que le otorgan la Le y su reglamento.</a:t>
            </a:r>
          </a:p>
          <a:p>
            <a:pPr algn="just">
              <a:lnSpc>
                <a:spcPct val="107000"/>
              </a:lnSpc>
              <a:spcAft>
                <a:spcPts val="0"/>
              </a:spcAft>
            </a:pPr>
            <a:endParaRPr lang="es-US"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defRPr/>
            </a:pPr>
            <a:r>
              <a:rPr lang="es-SV" b="1" dirty="0">
                <a:latin typeface="Calibri Light" panose="020F0302020204030204" pitchFamily="34" charset="0"/>
                <a:ea typeface="Calibri" panose="020F0502020204030204" pitchFamily="34" charset="0"/>
                <a:cs typeface="Times New Roman" panose="02020603050405020304" pitchFamily="18" charset="0"/>
              </a:rPr>
              <a:t>Presidencia de la Defensoría:  Ricardo Arturo Salazar Villalta</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la integran: 7</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Mujeres: 2.</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Hombres: 5.</a:t>
            </a:r>
          </a:p>
        </p:txBody>
      </p:sp>
      <p:sp>
        <p:nvSpPr>
          <p:cNvPr id="15" name="Rectángulo redondeado 14"/>
          <p:cNvSpPr/>
          <p:nvPr/>
        </p:nvSpPr>
        <p:spPr>
          <a:xfrm>
            <a:off x="8848311" y="537757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772880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Rectángulo 6"/>
          <p:cNvSpPr/>
          <p:nvPr/>
        </p:nvSpPr>
        <p:spPr>
          <a:xfrm>
            <a:off x="5095021" y="392747"/>
            <a:ext cx="3020250" cy="523220"/>
          </a:xfrm>
          <a:prstGeom prst="rect">
            <a:avLst/>
          </a:prstGeom>
        </p:spPr>
        <p:txBody>
          <a:bodyPr wrap="none">
            <a:spAutoFit/>
          </a:bodyPr>
          <a:lstStyle/>
          <a:p>
            <a:r>
              <a:rPr lang="es-SV" sz="2800" b="1" dirty="0">
                <a:solidFill>
                  <a:srgbClr val="0070C0"/>
                </a:solidFill>
              </a:rPr>
              <a:t>Consejo Consultivo</a:t>
            </a:r>
            <a:endParaRPr lang="es-SV" sz="2800" dirty="0"/>
          </a:p>
        </p:txBody>
      </p:sp>
      <p:sp>
        <p:nvSpPr>
          <p:cNvPr id="8" name="Rectángulo 7"/>
          <p:cNvSpPr/>
          <p:nvPr/>
        </p:nvSpPr>
        <p:spPr>
          <a:xfrm>
            <a:off x="2552028" y="1331021"/>
            <a:ext cx="8326755" cy="50777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Rectángulo 8"/>
          <p:cNvSpPr/>
          <p:nvPr/>
        </p:nvSpPr>
        <p:spPr>
          <a:xfrm>
            <a:off x="2627506" y="1366729"/>
            <a:ext cx="7955280" cy="4855496"/>
          </a:xfrm>
          <a:prstGeom prst="rect">
            <a:avLst/>
          </a:prstGeom>
        </p:spPr>
        <p:txBody>
          <a:bodyPr wrap="square">
            <a:spAutoFit/>
          </a:bodyPr>
          <a:lstStyle/>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 un órgano técnico asesor del (de la) Presidente(a), y ejercerá todas las atribuciones que señala la Ley y su Reglamento.</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está integrado por el(la) Superintendente de Competencia o quien lo sustituya legalmente; el(la) Director(a) Ejecutivo del Consejo Nacional de Ciencia y Tecnología, CONACYT, o quien lo sustituya legalmente; un(a) representante seleccionado de una terna que para este efecto presenten la Universidad de El Salvador y las universidades acreditadas del país; un(a) representante seleccionado de una terna que para este efecto presente la gremial con máxima representación de la empresa privada; y un(a) representante de las asociaciones de consumidores, debidamente acreditadas, seleccionado de una terna que para este efecto</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se presente.</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pPr>
            <a:r>
              <a:rPr lang="es-SV" sz="1700" b="1" dirty="0">
                <a:latin typeface="+mj-lt"/>
                <a:ea typeface="Calibri" panose="020F0502020204030204" pitchFamily="34" charset="0"/>
                <a:cs typeface="Times New Roman" panose="02020603050405020304" pitchFamily="18" charset="0"/>
              </a:rPr>
              <a:t>Presidente del Consejo Consultivo: </a:t>
            </a:r>
            <a:r>
              <a:rPr lang="es-SV" sz="1700" b="1" dirty="0">
                <a:ea typeface="Calibri" panose="020F0502020204030204" pitchFamily="34" charset="0"/>
                <a:cs typeface="Times New Roman" panose="02020603050405020304" pitchFamily="18" charset="0"/>
              </a:rPr>
              <a:t> </a:t>
            </a:r>
            <a:r>
              <a:rPr lang="es-SV" sz="1700" b="1" dirty="0">
                <a:latin typeface="+mj-lt"/>
                <a:ea typeface="Calibri" panose="020F0502020204030204" pitchFamily="34" charset="0"/>
                <a:cs typeface="Times New Roman" panose="02020603050405020304" pitchFamily="18" charset="0"/>
              </a:rPr>
              <a:t>Gerardo Daniel Henríquez Angulo</a:t>
            </a:r>
          </a:p>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lo integran: 7.</a:t>
            </a: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Mujeres: 2.</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Hombres 5.</a:t>
            </a:r>
          </a:p>
        </p:txBody>
      </p:sp>
      <p:sp>
        <p:nvSpPr>
          <p:cNvPr id="12" name="Rectángulo redondeado 11"/>
          <p:cNvSpPr/>
          <p:nvPr/>
        </p:nvSpPr>
        <p:spPr>
          <a:xfrm>
            <a:off x="9775628" y="612374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4082881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1018188" y="1317385"/>
            <a:ext cx="10482646" cy="531782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53914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Tribunal Sancionador</a:t>
            </a:r>
          </a:p>
        </p:txBody>
      </p:sp>
      <p:sp>
        <p:nvSpPr>
          <p:cNvPr id="9" name="Rectángulo 8"/>
          <p:cNvSpPr/>
          <p:nvPr/>
        </p:nvSpPr>
        <p:spPr>
          <a:xfrm>
            <a:off x="1018187" y="1339404"/>
            <a:ext cx="9929611" cy="5295809"/>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El Tribunal Sancionador, de conformidad con la Ley, es el órgano de La Defensoría encargado de ejercer la potestad sancionadora en materia de protección del consumidor, funcionará de manera permanente y estará integrado por tres miembros.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El Tribunal de conformidad con la Ley…”estará integrado por tres miembros, uno de los cuales ocupará el cargo de Presidente del mismo y otros dos ocuparan los cargos primero y segundo vocal. Habrá igual número de suplentes que serán nombrados en la misma forma que los propietarios. Además actuará con un(a) Secretario(a), un(a) Especialista de estudios jurídicos, calidad y mejora regulatoria, un(a) Jefe(a) de Procuración, un(a) o más Jefes(as) jurídicos, uno o más notificadores y los colaboradores jurídicos y personal técnico y administrativo que sea necesario para el cumplimiento de sus atribuciones.</a:t>
            </a:r>
          </a:p>
          <a:p>
            <a:pPr algn="just">
              <a:lnSpc>
                <a:spcPct val="107000"/>
              </a:lnSpc>
              <a:spcAft>
                <a:spcPts val="0"/>
              </a:spcAft>
            </a:pPr>
            <a:endParaRPr lang="es-SV" sz="10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Presidencia Tribunal Sancionador: José Leoisick Castro.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28.</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16.</a:t>
            </a:r>
          </a:p>
          <a:p>
            <a:pPr marL="285750" indent="-285750" algn="just">
              <a:lnSpc>
                <a:spcPct val="107000"/>
              </a:lnSpc>
              <a:buFont typeface="Arial" panose="020B0604020202020204" pitchFamily="34" charset="0"/>
              <a:buChar char="•"/>
            </a:pPr>
            <a:r>
              <a:rPr lang="es-SV" sz="1600" dirty="0">
                <a:ea typeface="Calibri" panose="020F0502020204030204" pitchFamily="34" charset="0"/>
                <a:cs typeface="Times New Roman" panose="02020603050405020304" pitchFamily="18" charset="0"/>
              </a:rPr>
              <a:t>Gerencia del Tribunal Sancionador: </a:t>
            </a:r>
            <a:r>
              <a:rPr lang="es-SV" sz="1600" b="1" dirty="0">
                <a:ea typeface="Calibri" panose="020F0502020204030204" pitchFamily="34" charset="0"/>
                <a:cs typeface="Times New Roman" panose="02020603050405020304" pitchFamily="18" charset="0"/>
              </a:rPr>
              <a:t>Susana Carolina Hernández Melgar</a:t>
            </a:r>
            <a:endParaRPr lang="es-SV" sz="1600" dirty="0">
              <a:latin typeface="+mj-lt"/>
              <a:ea typeface="Calibri" panose="020F0502020204030204" pitchFamily="34" charset="0"/>
              <a:cs typeface="Times New Roman" panose="02020603050405020304" pitchFamily="18" charset="0"/>
            </a:endParaRPr>
          </a:p>
          <a:p>
            <a:pPr marL="285750" indent="-285750" algn="just">
              <a:lnSpc>
                <a:spcPct val="107000"/>
              </a:lnSpc>
              <a:spcAft>
                <a:spcPts val="0"/>
              </a:spcAft>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Secretaría del Tribunal Sancionador: </a:t>
            </a:r>
            <a:r>
              <a:rPr lang="pt-BR" sz="1600" b="1" dirty="0">
                <a:latin typeface="+mj-lt"/>
                <a:ea typeface="Calibri" panose="020F0502020204030204" pitchFamily="34" charset="0"/>
                <a:cs typeface="Times New Roman" panose="02020603050405020304" pitchFamily="18" charset="0"/>
              </a:rPr>
              <a:t>Luis Roberto Fernández Meléndez </a:t>
            </a:r>
            <a:endParaRPr lang="es-SV" sz="1600" b="1" dirty="0">
              <a:latin typeface="+mj-lt"/>
              <a:ea typeface="Calibri" panose="020F0502020204030204" pitchFamily="34" charset="0"/>
              <a:cs typeface="Times New Roman" panose="02020603050405020304" pitchFamily="18" charset="0"/>
            </a:endParaRP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de Procuración del Tribunal Sancionador: </a:t>
            </a:r>
            <a:r>
              <a:rPr lang="es-SV" sz="1600" b="1" dirty="0">
                <a:latin typeface="+mj-lt"/>
                <a:ea typeface="Calibri" panose="020F0502020204030204" pitchFamily="34" charset="0"/>
                <a:cs typeface="Times New Roman" panose="02020603050405020304" pitchFamily="18" charset="0"/>
              </a:rPr>
              <a:t>Jennifer </a:t>
            </a:r>
            <a:r>
              <a:rPr lang="es-SV" sz="1600" b="1" dirty="0" err="1">
                <a:latin typeface="+mj-lt"/>
                <a:ea typeface="Calibri" panose="020F0502020204030204" pitchFamily="34" charset="0"/>
                <a:cs typeface="Times New Roman" panose="02020603050405020304" pitchFamily="18" charset="0"/>
              </a:rPr>
              <a:t>Sahadia</a:t>
            </a:r>
            <a:r>
              <a:rPr lang="es-SV" sz="1600" b="1" dirty="0">
                <a:latin typeface="+mj-lt"/>
                <a:ea typeface="Calibri" panose="020F0502020204030204" pitchFamily="34" charset="0"/>
                <a:cs typeface="Times New Roman" panose="02020603050405020304" pitchFamily="18" charset="0"/>
              </a:rPr>
              <a:t> Zelaya Cardona</a:t>
            </a: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Jurídica del Tribunal Sancionador: </a:t>
            </a:r>
            <a:r>
              <a:rPr lang="es-SV" sz="1600" b="1" dirty="0">
                <a:latin typeface="+mj-lt"/>
                <a:ea typeface="Calibri" panose="020F0502020204030204" pitchFamily="34" charset="0"/>
                <a:cs typeface="Times New Roman" panose="02020603050405020304" pitchFamily="18" charset="0"/>
              </a:rPr>
              <a:t>Rene Mauricio Paredes     </a:t>
            </a:r>
          </a:p>
          <a:p>
            <a:pPr algn="just">
              <a:lnSpc>
                <a:spcPct val="107000"/>
              </a:lnSpc>
            </a:pPr>
            <a:r>
              <a:rPr lang="es-SV" sz="1600" b="1" dirty="0">
                <a:latin typeface="+mj-lt"/>
                <a:ea typeface="Calibri" panose="020F0502020204030204" pitchFamily="34" charset="0"/>
                <a:cs typeface="Times New Roman" panose="02020603050405020304" pitchFamily="18" charset="0"/>
              </a:rPr>
              <a:t>                                   			Yoselin  Mejía de Sibrian                 </a:t>
            </a:r>
          </a:p>
          <a:p>
            <a:pPr algn="just">
              <a:lnSpc>
                <a:spcPct val="107000"/>
              </a:lnSpc>
            </a:pPr>
            <a:r>
              <a:rPr lang="es-SV" sz="1600" b="1" dirty="0">
                <a:latin typeface="+mj-lt"/>
                <a:ea typeface="Calibri" panose="020F0502020204030204" pitchFamily="34" charset="0"/>
                <a:cs typeface="Times New Roman" panose="02020603050405020304" pitchFamily="18" charset="0"/>
              </a:rPr>
              <a:t>                         			Mirna Iveth Pérez  Cáceres </a:t>
            </a:r>
          </a:p>
        </p:txBody>
      </p:sp>
      <p:sp>
        <p:nvSpPr>
          <p:cNvPr id="10" name="Rectángulo redondeado 9"/>
          <p:cNvSpPr/>
          <p:nvPr/>
        </p:nvSpPr>
        <p:spPr>
          <a:xfrm>
            <a:off x="10167041" y="622172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570497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8" name="Rectángulo 7"/>
          <p:cNvSpPr/>
          <p:nvPr/>
        </p:nvSpPr>
        <p:spPr>
          <a:xfrm>
            <a:off x="2319122" y="1171220"/>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Título 1"/>
          <p:cNvSpPr txBox="1">
            <a:spLocks/>
          </p:cNvSpPr>
          <p:nvPr/>
        </p:nvSpPr>
        <p:spPr>
          <a:xfrm>
            <a:off x="242323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Asesoría</a:t>
            </a:r>
            <a:endParaRPr lang="es-SV" sz="2800" b="1" dirty="0">
              <a:solidFill>
                <a:srgbClr val="0070C0"/>
              </a:solidFill>
            </a:endParaRPr>
          </a:p>
        </p:txBody>
      </p:sp>
      <p:sp>
        <p:nvSpPr>
          <p:cNvPr id="10" name="Rectángulo 9"/>
          <p:cNvSpPr/>
          <p:nvPr/>
        </p:nvSpPr>
        <p:spPr>
          <a:xfrm>
            <a:off x="2504859" y="1339404"/>
            <a:ext cx="7955280" cy="3931910"/>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Responsable de proporcionar apoyo al (la) Presidente (a) de la Defensoría del Consumidor, en las áreas estratégicas relacionadas con el quehacer de la institución, correspondiéndole asesorar y dar apoyo al (la) Presidente (a) y a las unidades organizativas de la Defensoría, coordinar la ejecución de proyectos y participar en comisiones de trabajo en representación de la institución, todo ello por requerimiento o delegación del (la) Presidente (a). Le corresponde realizar todas aquellas funciones que le sean expresamente delegadas por el (la) Presidente (a) de la Defensoría.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No hay persona nombrada en el cargo.</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0</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 0</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redondeado 10"/>
          <p:cNvSpPr/>
          <p:nvPr/>
        </p:nvSpPr>
        <p:spPr>
          <a:xfrm>
            <a:off x="9402864" y="574520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400633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8"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Auditoría Interna</a:t>
            </a:r>
          </a:p>
        </p:txBody>
      </p:sp>
      <p:sp>
        <p:nvSpPr>
          <p:cNvPr id="10" name="Rectángulo 9"/>
          <p:cNvSpPr/>
          <p:nvPr/>
        </p:nvSpPr>
        <p:spPr>
          <a:xfrm>
            <a:off x="2320208" y="1375212"/>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1" name="Rectángulo 10"/>
          <p:cNvSpPr/>
          <p:nvPr/>
        </p:nvSpPr>
        <p:spPr>
          <a:xfrm>
            <a:off x="2505945" y="1519955"/>
            <a:ext cx="7955280" cy="4228273"/>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Tiene como objetivos principales evaluar el grado de cumplimiento y eficacia de los sistemas de operación, administración e información, así como de los procedimientos de control interno incorporados a ellos. Asimismo, le compete determinar la confiabilidad de los registros, a través de exámenes de componentes de los estados financieros; analizar los resultados y eficiencia de las operaciones; y examinar las áreas que integran la Defensoría del Consumidor, con relación al cumplimiento de su responsabilidad, facilitar el análisis, evaluaciones y recomendaciones, que contribuyan al mejoramiento de los controles interno.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José Moreno Moreno.</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2.</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2" name="Rectángulo redondeado 11"/>
          <p:cNvSpPr/>
          <p:nvPr/>
        </p:nvSpPr>
        <p:spPr>
          <a:xfrm>
            <a:off x="9403950" y="5925513"/>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210558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85838" y="69452"/>
            <a:ext cx="1922964" cy="713898"/>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620469" y="10259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DE ESTUDIOS DE CONSUMO</a:t>
            </a:r>
          </a:p>
        </p:txBody>
      </p:sp>
      <p:sp>
        <p:nvSpPr>
          <p:cNvPr id="10" name="Rectángulo 9"/>
          <p:cNvSpPr/>
          <p:nvPr/>
        </p:nvSpPr>
        <p:spPr>
          <a:xfrm>
            <a:off x="1610419" y="821383"/>
            <a:ext cx="9493625" cy="5448799"/>
          </a:xfrm>
          <a:prstGeom prst="rect">
            <a:avLst/>
          </a:prstGeom>
        </p:spPr>
        <p:txBody>
          <a:bodyPr wrap="square">
            <a:spAutoFit/>
          </a:bodyPr>
          <a:lstStyle/>
          <a:p>
            <a:pPr algn="just">
              <a:lnSpc>
                <a:spcPct val="107000"/>
              </a:lnSpc>
              <a:spcAft>
                <a:spcPts val="0"/>
              </a:spcAft>
            </a:pPr>
            <a:r>
              <a:rPr lang="es-MX" sz="1600" dirty="0">
                <a:latin typeface="+mj-lt"/>
                <a:cs typeface="Times New Roman" panose="02020603050405020304" pitchFamily="18" charset="0"/>
              </a:rPr>
              <a:t>Es responsable de realizar estudios de investigación en temáticas relevantes que permitan establecer indicios o afectaciones que pueden dañar los intereses y derechos de las personas consumidoras; y establecer los procesos óptimos para la recopilación, validación, estandarización, procesamiento, sistematización y análisis de la información obtenida a través de las distintas áreas de la Defensoría el Consumidor, con el fin de contar con información estadística confiable para formular política pública en materia de consumo</a:t>
            </a:r>
            <a:r>
              <a:rPr lang="es-SV" sz="1600" dirty="0">
                <a:latin typeface="+mj-lt"/>
                <a:cs typeface="Times New Roman" panose="02020603050405020304" pitchFamily="18" charset="0"/>
              </a:rPr>
              <a:t>. </a:t>
            </a:r>
          </a:p>
          <a:p>
            <a:pPr algn="just">
              <a:lnSpc>
                <a:spcPct val="107000"/>
              </a:lnSpc>
              <a:spcAft>
                <a:spcPts val="0"/>
              </a:spcAft>
            </a:pPr>
            <a:endParaRPr lang="es-SV" sz="1100" b="1" dirty="0">
              <a:latin typeface="+mj-lt"/>
              <a:ea typeface="Calibri" panose="020F0502020204030204" pitchFamily="34" charset="0"/>
              <a:cs typeface="Times New Roman" panose="02020603050405020304" pitchFamily="18" charset="0"/>
            </a:endParaRPr>
          </a:p>
          <a:p>
            <a:pPr algn="just">
              <a:lnSpc>
                <a:spcPct val="107000"/>
              </a:lnSpc>
            </a:pPr>
            <a:r>
              <a:rPr lang="es-SV" sz="1600" dirty="0">
                <a:latin typeface="+mj-lt"/>
                <a:cs typeface="Times New Roman" panose="02020603050405020304" pitchFamily="18" charset="0"/>
              </a:rPr>
              <a:t>La Dirección de estudios de consumo está integrada por </a:t>
            </a:r>
            <a:r>
              <a:rPr lang="es-MX" sz="1600" dirty="0">
                <a:latin typeface="+mj-lt"/>
                <a:cs typeface="Times New Roman" panose="02020603050405020304" pitchFamily="18" charset="0"/>
              </a:rPr>
              <a:t>el (la) Director(a) de la Dirección de Estudios de Consumo, el (la) Jefe(a) de la Unidad de Inteligencia de Mercado y Consumo, el (la) Jefe(a) de la Unidad de Gestión y Procesamiento de Información, el (la) Jefe(a) de la Unidad de Metodología y Validación, y el personal técnico que fuere necesario para el cumplimiento de sus atribuciones.</a:t>
            </a:r>
          </a:p>
          <a:p>
            <a:pPr algn="just">
              <a:lnSpc>
                <a:spcPct val="107000"/>
              </a:lnSpc>
            </a:pPr>
            <a:endParaRPr lang="es-SV" sz="1100" dirty="0">
              <a:latin typeface="+mj-lt"/>
              <a:cs typeface="Times New Roman" panose="02020603050405020304" pitchFamily="18" charset="0"/>
            </a:endParaRPr>
          </a:p>
          <a:p>
            <a:pPr algn="just">
              <a:lnSpc>
                <a:spcPct val="107000"/>
              </a:lnSpc>
            </a:pPr>
            <a:r>
              <a:rPr lang="es-MX" sz="1600" b="1" dirty="0">
                <a:latin typeface="+mj-lt"/>
                <a:cs typeface="Times New Roman" panose="02020603050405020304" pitchFamily="18" charset="0"/>
              </a:rPr>
              <a:t>Responsable: </a:t>
            </a:r>
            <a:r>
              <a:rPr lang="es-MX" sz="1600" dirty="0">
                <a:latin typeface="+mj-lt"/>
                <a:cs typeface="Times New Roman" panose="02020603050405020304" pitchFamily="18" charset="0"/>
              </a:rPr>
              <a:t>Nadeshda Rocío de Flor Aquino Campos</a:t>
            </a:r>
          </a:p>
          <a:p>
            <a:pPr algn="just">
              <a:lnSpc>
                <a:spcPct val="107000"/>
              </a:lnSpc>
            </a:pPr>
            <a:r>
              <a:rPr lang="es-MX" sz="1600" b="1" dirty="0">
                <a:latin typeface="+mj-lt"/>
                <a:cs typeface="Times New Roman" panose="02020603050405020304" pitchFamily="18" charset="0"/>
              </a:rPr>
              <a:t>Número de personas que la integran: </a:t>
            </a:r>
            <a:r>
              <a:rPr lang="es-MX" sz="1600" dirty="0">
                <a:latin typeface="+mj-lt"/>
                <a:cs typeface="Times New Roman" panose="02020603050405020304" pitchFamily="18" charset="0"/>
              </a:rPr>
              <a:t>3</a:t>
            </a:r>
          </a:p>
          <a:p>
            <a:pPr algn="just">
              <a:lnSpc>
                <a:spcPct val="107000"/>
              </a:lnSpc>
            </a:pPr>
            <a:r>
              <a:rPr lang="es-MX" sz="1600" b="1" dirty="0">
                <a:latin typeface="+mj-lt"/>
                <a:cs typeface="Times New Roman" panose="02020603050405020304" pitchFamily="18" charset="0"/>
              </a:rPr>
              <a:t>Mujeres: </a:t>
            </a:r>
            <a:r>
              <a:rPr lang="es-MX" sz="1600" dirty="0">
                <a:latin typeface="+mj-lt"/>
                <a:cs typeface="Times New Roman" panose="02020603050405020304" pitchFamily="18" charset="0"/>
              </a:rPr>
              <a:t>2.</a:t>
            </a:r>
          </a:p>
          <a:p>
            <a:pPr algn="just">
              <a:lnSpc>
                <a:spcPct val="107000"/>
              </a:lnSpc>
            </a:pPr>
            <a:r>
              <a:rPr lang="es-MX" sz="1600" b="1" dirty="0">
                <a:latin typeface="+mj-lt"/>
                <a:cs typeface="Times New Roman" panose="02020603050405020304" pitchFamily="18" charset="0"/>
              </a:rPr>
              <a:t>Hombres: </a:t>
            </a:r>
            <a:r>
              <a:rPr lang="es-MX" sz="1600" dirty="0">
                <a:latin typeface="+mj-lt"/>
                <a:cs typeface="Times New Roman" panose="02020603050405020304" pitchFamily="18" charset="0"/>
              </a:rPr>
              <a:t>1.</a:t>
            </a:r>
          </a:p>
          <a:p>
            <a:pPr algn="just">
              <a:lnSpc>
                <a:spcPct val="107000"/>
              </a:lnSpc>
            </a:pPr>
            <a:endParaRPr lang="es-MX" sz="1600" b="1" dirty="0">
              <a:latin typeface="+mj-lt"/>
              <a:cs typeface="Times New Roman" panose="02020603050405020304" pitchFamily="18" charset="0"/>
            </a:endParaRPr>
          </a:p>
          <a:p>
            <a:pPr algn="just">
              <a:lnSpc>
                <a:spcPct val="107000"/>
              </a:lnSpc>
            </a:pPr>
            <a:r>
              <a:rPr lang="es-MX" sz="1600" dirty="0">
                <a:cs typeface="Times New Roman" panose="02020603050405020304" pitchFamily="18" charset="0"/>
              </a:rPr>
              <a:t>Unidad de Inteligencia de Mercado y Consumo: </a:t>
            </a:r>
            <a:r>
              <a:rPr lang="es-MX" sz="1600" b="1" dirty="0">
                <a:cs typeface="Times New Roman" panose="02020603050405020304" pitchFamily="18" charset="0"/>
              </a:rPr>
              <a:t>Nadeshda Rocío de Flor Aquino Campos (Coordina actualmente las actividades de la unidad)</a:t>
            </a:r>
          </a:p>
          <a:p>
            <a:pPr algn="just">
              <a:lnSpc>
                <a:spcPct val="107000"/>
              </a:lnSpc>
            </a:pPr>
            <a:r>
              <a:rPr lang="es-MX" sz="1600" dirty="0">
                <a:cs typeface="Times New Roman" panose="02020603050405020304" pitchFamily="18" charset="0"/>
              </a:rPr>
              <a:t>Unidad de Gestión y Procesamiento de Información</a:t>
            </a:r>
            <a:r>
              <a:rPr lang="es-MX" sz="1600" dirty="0">
                <a:latin typeface="+mj-lt"/>
                <a:cs typeface="Times New Roman" panose="02020603050405020304" pitchFamily="18" charset="0"/>
              </a:rPr>
              <a:t>: </a:t>
            </a:r>
            <a:r>
              <a:rPr lang="es-MX" sz="1600" b="1" dirty="0">
                <a:cs typeface="Times New Roman" panose="02020603050405020304" pitchFamily="18" charset="0"/>
              </a:rPr>
              <a:t>Susana Saraí Torres Menjivar</a:t>
            </a:r>
            <a:endParaRPr lang="es-SV" sz="1600" b="1" dirty="0">
              <a:cs typeface="Times New Roman" panose="02020603050405020304" pitchFamily="18" charset="0"/>
            </a:endParaRPr>
          </a:p>
          <a:p>
            <a:pPr algn="just">
              <a:lnSpc>
                <a:spcPct val="107000"/>
              </a:lnSpc>
            </a:pPr>
            <a:r>
              <a:rPr lang="es-MX" sz="1600" dirty="0">
                <a:cs typeface="Times New Roman" panose="02020603050405020304" pitchFamily="18" charset="0"/>
              </a:rPr>
              <a:t>Unidad de Metodología y Validación: </a:t>
            </a:r>
            <a:r>
              <a:rPr lang="es-SV" sz="1600" b="1" dirty="0">
                <a:ea typeface="Calibri" panose="020F0502020204030204" pitchFamily="34" charset="0"/>
                <a:cs typeface="Times New Roman" panose="02020603050405020304" pitchFamily="18" charset="0"/>
              </a:rPr>
              <a:t>Nadeshda Rocío de Flor Aquino Campos (Coordina actualmente las actividades de la unidad)</a:t>
            </a:r>
            <a:endParaRPr lang="es-SV" sz="1600"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1416216" y="819923"/>
            <a:ext cx="9892756" cy="579441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10155846" y="627425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14441338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2215</TotalTime>
  <Words>3142</Words>
  <Application>Microsoft Office PowerPoint</Application>
  <PresentationFormat>Panorámica</PresentationFormat>
  <Paragraphs>212</Paragraphs>
  <Slides>20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20</vt:i4>
      </vt:variant>
    </vt:vector>
  </HeadingPairs>
  <TitlesOfParts>
    <vt:vector size="24" baseType="lpstr">
      <vt:lpstr>Arial</vt:lpstr>
      <vt:lpstr>Calibri</vt:lpstr>
      <vt:lpstr>Calibri Light</vt:lpstr>
      <vt:lpstr>Tema de Office</vt:lpstr>
      <vt:lpstr>ORGANIGRAMA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dc:title>
  <dc:creator>Astrid J. Navidad Rivera</dc:creator>
  <cp:lastModifiedBy>Aida Elena Funes Rivas</cp:lastModifiedBy>
  <cp:revision>164</cp:revision>
  <cp:lastPrinted>2022-02-22T16:17:49Z</cp:lastPrinted>
  <dcterms:created xsi:type="dcterms:W3CDTF">2019-07-25T14:59:52Z</dcterms:created>
  <dcterms:modified xsi:type="dcterms:W3CDTF">2024-01-15T18:12:01Z</dcterms:modified>
</cp:coreProperties>
</file>