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797675" cy="9928225"/>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76" autoAdjust="0"/>
    <p:restoredTop sz="94660"/>
  </p:normalViewPr>
  <p:slideViewPr>
    <p:cSldViewPr snapToGrid="0" showGuides="1">
      <p:cViewPr varScale="1">
        <p:scale>
          <a:sx n="72" d="100"/>
          <a:sy n="72" d="100"/>
        </p:scale>
        <p:origin x="612" y="66"/>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7/10/2023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7/10/2023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7/10/2023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7/10/2023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7/10/2023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7/10/2023</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7/10/2023</a:t>
            </a:fld>
            <a:endParaRPr lang="es-SV" dirty="0"/>
          </a:p>
        </p:txBody>
      </p:sp>
      <p:sp>
        <p:nvSpPr>
          <p:cNvPr id="8" name="Marcador de pie de página 7"/>
          <p:cNvSpPr>
            <a:spLocks noGrp="1"/>
          </p:cNvSpPr>
          <p:nvPr>
            <p:ph type="ftr" sz="quarter" idx="11"/>
          </p:nvPr>
        </p:nvSpPr>
        <p:spPr/>
        <p:txBody>
          <a:bodyPr/>
          <a:lstStyle/>
          <a:p>
            <a:endParaRPr lang="es-SV" dirty="0"/>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7/10/2023</a:t>
            </a:fld>
            <a:endParaRPr lang="es-SV" dirty="0"/>
          </a:p>
        </p:txBody>
      </p:sp>
      <p:sp>
        <p:nvSpPr>
          <p:cNvPr id="4" name="Marcador de pie de página 3"/>
          <p:cNvSpPr>
            <a:spLocks noGrp="1"/>
          </p:cNvSpPr>
          <p:nvPr>
            <p:ph type="ftr" sz="quarter" idx="11"/>
          </p:nvPr>
        </p:nvSpPr>
        <p:spPr/>
        <p:txBody>
          <a:bodyPr/>
          <a:lstStyle/>
          <a:p>
            <a:endParaRPr lang="es-SV" dirty="0"/>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7/10/2023</a:t>
            </a:fld>
            <a:endParaRPr lang="es-SV" dirty="0"/>
          </a:p>
        </p:txBody>
      </p:sp>
      <p:sp>
        <p:nvSpPr>
          <p:cNvPr id="3" name="Marcador de pie de página 2"/>
          <p:cNvSpPr>
            <a:spLocks noGrp="1"/>
          </p:cNvSpPr>
          <p:nvPr>
            <p:ph type="ftr" sz="quarter" idx="11"/>
          </p:nvPr>
        </p:nvSpPr>
        <p:spPr/>
        <p:txBody>
          <a:bodyPr/>
          <a:lstStyle/>
          <a:p>
            <a:endParaRPr lang="es-SV" dirty="0"/>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7/10/2023</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7/10/2023</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7/10/2023</a:t>
            </a:fld>
            <a:endParaRPr lang="es-SV"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8.xml"/><Relationship Id="rId18" Type="http://schemas.openxmlformats.org/officeDocument/2006/relationships/slide" Target="slide19.xml"/><Relationship Id="rId3" Type="http://schemas.openxmlformats.org/officeDocument/2006/relationships/slide" Target="slide4.xml"/><Relationship Id="rId7" Type="http://schemas.openxmlformats.org/officeDocument/2006/relationships/slide" Target="slide7.xml"/><Relationship Id="rId12" Type="http://schemas.openxmlformats.org/officeDocument/2006/relationships/slide" Target="slide11.xml"/><Relationship Id="rId17" Type="http://schemas.openxmlformats.org/officeDocument/2006/relationships/slide" Target="slide16.xml"/><Relationship Id="rId2" Type="http://schemas.openxmlformats.org/officeDocument/2006/relationships/image" Target="../media/image3.png"/><Relationship Id="rId16" Type="http://schemas.openxmlformats.org/officeDocument/2006/relationships/slide" Target="slide17.xml"/><Relationship Id="rId20" Type="http://schemas.openxmlformats.org/officeDocument/2006/relationships/slide" Target="slide3.xml"/><Relationship Id="rId1" Type="http://schemas.openxmlformats.org/officeDocument/2006/relationships/slideLayout" Target="../slideLayouts/slideLayout7.xml"/><Relationship Id="rId6" Type="http://schemas.openxmlformats.org/officeDocument/2006/relationships/slide" Target="slide18.xml"/><Relationship Id="rId11" Type="http://schemas.openxmlformats.org/officeDocument/2006/relationships/slide" Target="slide14.xml"/><Relationship Id="rId5" Type="http://schemas.openxmlformats.org/officeDocument/2006/relationships/slide" Target="slide5.xml"/><Relationship Id="rId15" Type="http://schemas.openxmlformats.org/officeDocument/2006/relationships/slide" Target="slide15.xml"/><Relationship Id="rId10" Type="http://schemas.openxmlformats.org/officeDocument/2006/relationships/slide" Target="slide12.xml"/><Relationship Id="rId19" Type="http://schemas.openxmlformats.org/officeDocument/2006/relationships/slide" Target="slide20.xml"/><Relationship Id="rId4" Type="http://schemas.openxmlformats.org/officeDocument/2006/relationships/slide" Target="slide6.xml"/><Relationship Id="rId9" Type="http://schemas.openxmlformats.org/officeDocument/2006/relationships/slide" Target="slide13.xml"/><Relationship Id="rId14" Type="http://schemas.openxmlformats.org/officeDocument/2006/relationships/slide" Target="slide10.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2271865"/>
            <a:ext cx="7772400" cy="1146266"/>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a:t>SEPTIEMBRE 2023</a:t>
            </a:r>
          </a:p>
          <a:p>
            <a:endParaRPr lang="es-SV" dirty="0"/>
          </a:p>
          <a:p>
            <a:endParaRPr lang="es-SV" dirty="0"/>
          </a:p>
        </p:txBody>
      </p:sp>
    </p:spTree>
    <p:extLst>
      <p:ext uri="{BB962C8B-B14F-4D97-AF65-F5344CB8AC3E}">
        <p14:creationId xmlns:p14="http://schemas.microsoft.com/office/powerpoint/2010/main" val="308217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Acceso a la Información Pública y Transparencia  </a:t>
            </a: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Financiera Institucional </a:t>
            </a: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 Coutts.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5.</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0.</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Planificación y Calidad</a:t>
            </a: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Comunicaciones</a:t>
            </a: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 Mantener una adecuada vinculación con los diferentes medios de comunicación y 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Cooperación y Relaciones Interinstitucionales.</a:t>
            </a:r>
          </a:p>
        </p:txBody>
      </p:sp>
      <p:sp>
        <p:nvSpPr>
          <p:cNvPr id="13" name="Rectángulo 12"/>
          <p:cNvSpPr/>
          <p:nvPr/>
        </p:nvSpPr>
        <p:spPr>
          <a:xfrm>
            <a:off x="2035663" y="2238854"/>
            <a:ext cx="7955280" cy="2418611"/>
          </a:xfrm>
          <a:prstGeom prst="rect">
            <a:avLst/>
          </a:prstGeom>
        </p:spPr>
        <p:txBody>
          <a:bodyPr wrap="square">
            <a:spAutoFit/>
          </a:bodyPr>
          <a:lstStyle/>
          <a:p>
            <a:pPr algn="just">
              <a:lnSpc>
                <a:spcPct val="107000"/>
              </a:lnSpc>
              <a:spcAft>
                <a:spcPts val="0"/>
              </a:spcAft>
            </a:pPr>
            <a:r>
              <a:rPr lang="es-SV" dirty="0">
                <a:latin typeface="+mj-lt"/>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dirty="0">
              <a:latin typeface="+mj-lt"/>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Abraham Heriberto Mena Vásquez (interino de forma ad-honorem)</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36104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957884"/>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891854" y="28742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Vigilancia de Mercados</a:t>
            </a:r>
          </a:p>
        </p:txBody>
      </p:sp>
      <p:sp>
        <p:nvSpPr>
          <p:cNvPr id="13" name="Rectángulo 12"/>
          <p:cNvSpPr/>
          <p:nvPr/>
        </p:nvSpPr>
        <p:spPr>
          <a:xfrm>
            <a:off x="1779029" y="1238487"/>
            <a:ext cx="9333017" cy="534999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a:t>
            </a:r>
            <a:r>
              <a:rPr lang="es-MX" sz="1600" dirty="0">
                <a:latin typeface="+mj-lt"/>
                <a:cs typeface="Times New Roman" panose="02020603050405020304" pitchFamily="18" charset="0"/>
              </a:rPr>
              <a:t>el (la) Director(a) de la Dirección de Vigilancia de Mercado, el (la) Jefe(a) de la Unidad de Inspección, el (la) Jefe(a) de la Unidad de Seguridad y Calidad, el (la) Jefe(a) de la Unidad de Auditoría de Consumo, el (la) Jefe(a) de la Unidad de Fomento a las Buenas Prácticas de Bienes y Servicios y demás personal de coordinación,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19.</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23.</a:t>
            </a:r>
          </a:p>
          <a:p>
            <a:pPr algn="just">
              <a:lnSpc>
                <a:spcPct val="107000"/>
              </a:lnSpc>
              <a:spcAft>
                <a:spcPts val="0"/>
              </a:spcAft>
            </a:pPr>
            <a:endParaRPr lang="es-SV" sz="11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a:latin typeface="+mj-lt"/>
                <a:ea typeface="Calibri" panose="020F0502020204030204" pitchFamily="34" charset="0"/>
                <a:cs typeface="Times New Roman" panose="02020603050405020304" pitchFamily="18" charset="0"/>
              </a:rPr>
              <a:t>Unidad 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a:latin typeface="+mj-lt"/>
                <a:cs typeface="Times New Roman" panose="02020603050405020304" pitchFamily="18" charset="0"/>
              </a:rPr>
              <a:t>Auditoría de Consumo: </a:t>
            </a:r>
            <a:r>
              <a:rPr lang="es-SV" sz="1600" b="1" dirty="0">
                <a:latin typeface="+mj-lt"/>
                <a:cs typeface="Times New Roman" panose="02020603050405020304" pitchFamily="18" charset="0"/>
              </a:rPr>
              <a:t>Lucy Guadalupe Pérez de Bonilla.</a:t>
            </a:r>
          </a:p>
          <a:p>
            <a:pPr algn="just">
              <a:lnSpc>
                <a:spcPct val="107000"/>
              </a:lnSpc>
            </a:pPr>
            <a:r>
              <a:rPr lang="es-MX" sz="1600" dirty="0"/>
              <a:t>Unidad de Fomento a las Buenas Prácticas de Bienes y Servicios: </a:t>
            </a:r>
            <a:r>
              <a:rPr lang="es-SV" sz="1600" b="1" dirty="0">
                <a:ea typeface="Calibri" panose="020F0502020204030204" pitchFamily="34" charset="0"/>
                <a:cs typeface="Times New Roman" panose="02020603050405020304" pitchFamily="18" charset="0"/>
              </a:rPr>
              <a:t>Diana Verónica Burgos de Montoya </a:t>
            </a:r>
            <a:r>
              <a:rPr lang="es-SV" sz="1600" b="1" dirty="0">
                <a:latin typeface="+mj-lt"/>
                <a:ea typeface="Calibri" panose="020F0502020204030204" pitchFamily="34" charset="0"/>
                <a:cs typeface="Times New Roman" panose="02020603050405020304" pitchFamily="18" charset="0"/>
              </a:rPr>
              <a:t>(Coordina las actividades de la unidad).</a:t>
            </a:r>
          </a:p>
        </p:txBody>
      </p:sp>
      <p:sp>
        <p:nvSpPr>
          <p:cNvPr id="14" name="Rectángulo 13"/>
          <p:cNvSpPr/>
          <p:nvPr/>
        </p:nvSpPr>
        <p:spPr>
          <a:xfrm>
            <a:off x="1540950" y="1202456"/>
            <a:ext cx="9925097" cy="54374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808677" y="537186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Ciudadanía y Consumo</a:t>
            </a:r>
          </a:p>
        </p:txBody>
      </p:sp>
      <p:sp>
        <p:nvSpPr>
          <p:cNvPr id="8" name="Rectángulo 7"/>
          <p:cNvSpPr/>
          <p:nvPr/>
        </p:nvSpPr>
        <p:spPr>
          <a:xfrm>
            <a:off x="1374656" y="1705613"/>
            <a:ext cx="9070109" cy="423026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Josué Nathan Ramos.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4.</a:t>
            </a: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Educación y divulgación en Consumo: </a:t>
            </a:r>
            <a:r>
              <a:rPr lang="es-MX" sz="1600" dirty="0">
                <a:latin typeface="+mj-lt"/>
                <a:ea typeface="Calibri" panose="020F0502020204030204" pitchFamily="34" charset="0"/>
                <a:cs typeface="Times New Roman" panose="02020603050405020304" pitchFamily="18" charset="0"/>
              </a:rPr>
              <a:t> </a:t>
            </a:r>
            <a:r>
              <a:rPr lang="es-MX" sz="1600" b="1" dirty="0">
                <a:latin typeface="+mj-lt"/>
                <a:ea typeface="Calibri" panose="020F0502020204030204" pitchFamily="34" charset="0"/>
                <a:cs typeface="Times New Roman" panose="02020603050405020304" pitchFamily="18" charset="0"/>
              </a:rPr>
              <a:t>Silvia María Estrada López.</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participación y organización en consumo: </a:t>
            </a:r>
            <a:r>
              <a:rPr lang="es-SV" sz="1600" b="1" dirty="0">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Jurídica</a:t>
            </a: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 Aguirre.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Gerencia de Procuración: </a:t>
            </a:r>
            <a:r>
              <a:rPr lang="es-SV" sz="1600" b="1" dirty="0">
                <a:latin typeface="+mj-lt"/>
                <a:ea typeface="Calibri" panose="020F0502020204030204" pitchFamily="34" charset="0"/>
                <a:cs typeface="Times New Roman" panose="02020603050405020304" pitchFamily="18" charset="0"/>
              </a:rPr>
              <a:t>Douglas Eduardo Yánez.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13626"/>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Administración</a:t>
            </a:r>
          </a:p>
        </p:txBody>
      </p:sp>
      <p:sp>
        <p:nvSpPr>
          <p:cNvPr id="8" name="Rectángulo 7"/>
          <p:cNvSpPr/>
          <p:nvPr/>
        </p:nvSpPr>
        <p:spPr>
          <a:xfrm>
            <a:off x="1298713" y="1275669"/>
            <a:ext cx="9448307" cy="5235408"/>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integran:36.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Gerencia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Compras Públicas: </a:t>
            </a:r>
            <a:r>
              <a:rPr lang="es-SV" sz="1500" b="1" dirty="0">
                <a:latin typeface="+mj-lt"/>
                <a:ea typeface="Calibri" panose="020F0502020204030204" pitchFamily="34" charset="0"/>
                <a:cs typeface="Times New Roman" panose="02020603050405020304" pitchFamily="18" charset="0"/>
              </a:rPr>
              <a:t>María Elena Guzmán Batres (Interina).</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Unidad 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nSpc>
                <a:spcPct val="107000"/>
              </a:lnSpc>
              <a:spcAft>
                <a:spcPts val="0"/>
              </a:spcAft>
            </a:pPr>
            <a:r>
              <a:rPr lang="es-US" sz="1500" dirty="0">
                <a:latin typeface="+mj-lt"/>
                <a:ea typeface="Calibri" panose="020F0502020204030204" pitchFamily="34" charset="0"/>
                <a:cs typeface="Times New Roman" panose="02020603050405020304" pitchFamily="18" charset="0"/>
              </a:rPr>
              <a:t>Unidad Ambiental: </a:t>
            </a:r>
            <a:r>
              <a:rPr lang="es-US" sz="1500" b="1" dirty="0">
                <a:latin typeface="+mj-lt"/>
                <a:ea typeface="Calibri" panose="020F0502020204030204" pitchFamily="34" charset="0"/>
                <a:cs typeface="Times New Roman" panose="02020603050405020304" pitchFamily="18" charset="0"/>
              </a:rPr>
              <a:t>Sandra Elizabeth Salinas Navarro.</a:t>
            </a:r>
          </a:p>
          <a:p>
            <a:pPr algn="just">
              <a:lnSpc>
                <a:spcPct val="107000"/>
              </a:lnSpc>
            </a:pPr>
            <a:r>
              <a:rPr lang="es-US" sz="1500" dirty="0">
                <a:ea typeface="Calibri" panose="020F0502020204030204" pitchFamily="34" charset="0"/>
                <a:cs typeface="Times New Roman" panose="02020603050405020304" pitchFamily="18" charset="0"/>
              </a:rPr>
              <a:t>Unidad de Equidad de Género e Inclusión: </a:t>
            </a:r>
            <a:r>
              <a:rPr lang="es-US" sz="1500" b="1" dirty="0">
                <a:latin typeface="+mj-lt"/>
                <a:ea typeface="Calibri" panose="020F0502020204030204" pitchFamily="34" charset="0"/>
                <a:cs typeface="Times New Roman" panose="02020603050405020304" pitchFamily="18" charset="0"/>
              </a:rPr>
              <a:t>Sandra Elizabeth Salinas Navarro (Interina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1152940" y="1316992"/>
            <a:ext cx="9827360"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Centro de Solución de Controversias</a:t>
            </a: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7.</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Carmen Elizabeth Galdámez Chacón (Coordina las actividades de esta unidad).</a:t>
            </a: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Serrano</a:t>
            </a: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Imagen 49">
            <a:extLst>
              <a:ext uri="{FF2B5EF4-FFF2-40B4-BE49-F238E27FC236}">
                <a16:creationId xmlns:a16="http://schemas.microsoft.com/office/drawing/2014/main" id="{7F558467-7D34-4DF2-B7AA-2E8BF92D57FF}"/>
              </a:ext>
            </a:extLst>
          </p:cNvPr>
          <p:cNvPicPr>
            <a:picLocks noChangeAspect="1"/>
          </p:cNvPicPr>
          <p:nvPr/>
        </p:nvPicPr>
        <p:blipFill>
          <a:blip r:embed="rId2"/>
          <a:stretch>
            <a:fillRect/>
          </a:stretch>
        </p:blipFill>
        <p:spPr>
          <a:xfrm>
            <a:off x="10236" y="0"/>
            <a:ext cx="12015537" cy="6857999"/>
          </a:xfrm>
          <a:prstGeom prst="rect">
            <a:avLst/>
          </a:prstGeom>
        </p:spPr>
      </p:pic>
      <p:sp>
        <p:nvSpPr>
          <p:cNvPr id="2" name="CuadroTexto 1">
            <a:hlinkClick r:id="rId3" action="ppaction://hlinksldjump"/>
          </p:cNvPr>
          <p:cNvSpPr txBox="1"/>
          <p:nvPr/>
        </p:nvSpPr>
        <p:spPr>
          <a:xfrm>
            <a:off x="5686638" y="436493"/>
            <a:ext cx="1043188" cy="369332"/>
          </a:xfrm>
          <a:prstGeom prst="rect">
            <a:avLst/>
          </a:prstGeom>
          <a:noFill/>
        </p:spPr>
        <p:txBody>
          <a:bodyPr wrap="square" rtlCol="0">
            <a:spAutoFit/>
          </a:bodyPr>
          <a:lstStyle/>
          <a:p>
            <a:endParaRPr lang="es-SV" dirty="0"/>
          </a:p>
        </p:txBody>
      </p:sp>
      <p:sp>
        <p:nvSpPr>
          <p:cNvPr id="13" name="CuadroTexto 12">
            <a:hlinkClick r:id="rId4" action="ppaction://hlinksldjump"/>
          </p:cNvPr>
          <p:cNvSpPr txBox="1"/>
          <p:nvPr/>
        </p:nvSpPr>
        <p:spPr>
          <a:xfrm>
            <a:off x="8329493" y="481626"/>
            <a:ext cx="1043188" cy="369332"/>
          </a:xfrm>
          <a:prstGeom prst="rect">
            <a:avLst/>
          </a:prstGeom>
          <a:noFill/>
        </p:spPr>
        <p:txBody>
          <a:bodyPr wrap="square" rtlCol="0">
            <a:spAutoFit/>
          </a:bodyPr>
          <a:lstStyle/>
          <a:p>
            <a:endParaRPr lang="es-SV" dirty="0"/>
          </a:p>
        </p:txBody>
      </p:sp>
      <p:sp>
        <p:nvSpPr>
          <p:cNvPr id="6" name="CuadroTexto 5">
            <a:hlinkClick r:id="rId5"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35" name="CuadroTexto 34">
            <a:hlinkClick r:id="rId6"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sp>
        <p:nvSpPr>
          <p:cNvPr id="3" name="CuadroTexto 2">
            <a:hlinkClick r:id="rId3" action="ppaction://hlinksldjump"/>
            <a:extLst>
              <a:ext uri="{FF2B5EF4-FFF2-40B4-BE49-F238E27FC236}">
                <a16:creationId xmlns:a16="http://schemas.microsoft.com/office/drawing/2014/main" id="{0B16BEF2-000F-42CB-A98B-753DB5628851}"/>
              </a:ext>
            </a:extLst>
          </p:cNvPr>
          <p:cNvSpPr txBox="1"/>
          <p:nvPr/>
        </p:nvSpPr>
        <p:spPr>
          <a:xfrm>
            <a:off x="5779771" y="0"/>
            <a:ext cx="401053" cy="481263"/>
          </a:xfrm>
          <a:prstGeom prst="rect">
            <a:avLst/>
          </a:prstGeom>
          <a:noFill/>
        </p:spPr>
        <p:txBody>
          <a:bodyPr wrap="square" rtlCol="0">
            <a:spAutoFit/>
          </a:bodyPr>
          <a:lstStyle/>
          <a:p>
            <a:endParaRPr lang="es-SV" dirty="0"/>
          </a:p>
        </p:txBody>
      </p:sp>
      <p:sp>
        <p:nvSpPr>
          <p:cNvPr id="28" name="CuadroTexto 27">
            <a:hlinkClick r:id="rId5" action="ppaction://hlinksldjump"/>
            <a:extLst>
              <a:ext uri="{FF2B5EF4-FFF2-40B4-BE49-F238E27FC236}">
                <a16:creationId xmlns:a16="http://schemas.microsoft.com/office/drawing/2014/main" id="{B6664A64-10EF-4B72-B2C4-D2C8AC91B034}"/>
              </a:ext>
            </a:extLst>
          </p:cNvPr>
          <p:cNvSpPr txBox="1"/>
          <p:nvPr/>
        </p:nvSpPr>
        <p:spPr>
          <a:xfrm>
            <a:off x="4292716" y="-23387"/>
            <a:ext cx="401053" cy="481263"/>
          </a:xfrm>
          <a:prstGeom prst="rect">
            <a:avLst/>
          </a:prstGeom>
          <a:noFill/>
        </p:spPr>
        <p:txBody>
          <a:bodyPr wrap="square" rtlCol="0">
            <a:spAutoFit/>
          </a:bodyPr>
          <a:lstStyle/>
          <a:p>
            <a:endParaRPr lang="es-SV" dirty="0"/>
          </a:p>
        </p:txBody>
      </p:sp>
      <p:sp>
        <p:nvSpPr>
          <p:cNvPr id="36" name="CuadroTexto 35">
            <a:hlinkClick r:id="rId4" action="ppaction://hlinksldjump"/>
            <a:extLst>
              <a:ext uri="{FF2B5EF4-FFF2-40B4-BE49-F238E27FC236}">
                <a16:creationId xmlns:a16="http://schemas.microsoft.com/office/drawing/2014/main" id="{4F5D4675-FEAC-47FE-B7F4-99DC88F1563D}"/>
              </a:ext>
            </a:extLst>
          </p:cNvPr>
          <p:cNvSpPr txBox="1"/>
          <p:nvPr/>
        </p:nvSpPr>
        <p:spPr>
          <a:xfrm>
            <a:off x="8551139" y="-55966"/>
            <a:ext cx="401053" cy="481263"/>
          </a:xfrm>
          <a:prstGeom prst="rect">
            <a:avLst/>
          </a:prstGeom>
          <a:noFill/>
        </p:spPr>
        <p:txBody>
          <a:bodyPr wrap="square" rtlCol="0">
            <a:spAutoFit/>
          </a:bodyPr>
          <a:lstStyle/>
          <a:p>
            <a:endParaRPr lang="es-SV" dirty="0"/>
          </a:p>
        </p:txBody>
      </p:sp>
      <p:sp>
        <p:nvSpPr>
          <p:cNvPr id="38" name="CuadroTexto 37">
            <a:hlinkClick r:id="rId7" action="ppaction://hlinksldjump"/>
            <a:extLst>
              <a:ext uri="{FF2B5EF4-FFF2-40B4-BE49-F238E27FC236}">
                <a16:creationId xmlns:a16="http://schemas.microsoft.com/office/drawing/2014/main" id="{98E6D8F2-E8EB-49BE-A81E-C9F221DADD4B}"/>
              </a:ext>
            </a:extLst>
          </p:cNvPr>
          <p:cNvSpPr txBox="1"/>
          <p:nvPr/>
        </p:nvSpPr>
        <p:spPr>
          <a:xfrm>
            <a:off x="4956551" y="583411"/>
            <a:ext cx="401053" cy="481263"/>
          </a:xfrm>
          <a:prstGeom prst="rect">
            <a:avLst/>
          </a:prstGeom>
          <a:noFill/>
        </p:spPr>
        <p:txBody>
          <a:bodyPr wrap="square" rtlCol="0">
            <a:spAutoFit/>
          </a:bodyPr>
          <a:lstStyle/>
          <a:p>
            <a:endParaRPr lang="es-SV" dirty="0"/>
          </a:p>
        </p:txBody>
      </p:sp>
      <p:sp>
        <p:nvSpPr>
          <p:cNvPr id="49" name="CuadroTexto 48">
            <a:hlinkClick r:id="rId6" action="ppaction://hlinksldjump"/>
            <a:extLst>
              <a:ext uri="{FF2B5EF4-FFF2-40B4-BE49-F238E27FC236}">
                <a16:creationId xmlns:a16="http://schemas.microsoft.com/office/drawing/2014/main" id="{326AA521-966E-45B5-ACB5-AF9DE57B048E}"/>
              </a:ext>
            </a:extLst>
          </p:cNvPr>
          <p:cNvSpPr txBox="1"/>
          <p:nvPr/>
        </p:nvSpPr>
        <p:spPr>
          <a:xfrm>
            <a:off x="5751117" y="4450637"/>
            <a:ext cx="401053" cy="481263"/>
          </a:xfrm>
          <a:prstGeom prst="rect">
            <a:avLst/>
          </a:prstGeom>
          <a:noFill/>
        </p:spPr>
        <p:txBody>
          <a:bodyPr wrap="square" rtlCol="0">
            <a:spAutoFit/>
          </a:bodyPr>
          <a:lstStyle/>
          <a:p>
            <a:endParaRPr lang="es-SV" dirty="0"/>
          </a:p>
        </p:txBody>
      </p:sp>
      <p:sp>
        <p:nvSpPr>
          <p:cNvPr id="51" name="Elipse 50">
            <a:extLst>
              <a:ext uri="{FF2B5EF4-FFF2-40B4-BE49-F238E27FC236}">
                <a16:creationId xmlns:a16="http://schemas.microsoft.com/office/drawing/2014/main" id="{F29B93F8-5D76-48BA-A38E-E36B76F9FBDC}"/>
              </a:ext>
            </a:extLst>
          </p:cNvPr>
          <p:cNvSpPr/>
          <p:nvPr/>
        </p:nvSpPr>
        <p:spPr>
          <a:xfrm>
            <a:off x="5877468" y="425297"/>
            <a:ext cx="494631" cy="36933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52" name="CuadroTexto 51">
            <a:hlinkClick r:id="rId7" action="ppaction://hlinksldjump"/>
            <a:extLst>
              <a:ext uri="{FF2B5EF4-FFF2-40B4-BE49-F238E27FC236}">
                <a16:creationId xmlns:a16="http://schemas.microsoft.com/office/drawing/2014/main" id="{F91103F8-DCF5-4115-95D3-E77C91135444}"/>
              </a:ext>
            </a:extLst>
          </p:cNvPr>
          <p:cNvSpPr txBox="1"/>
          <p:nvPr/>
        </p:nvSpPr>
        <p:spPr>
          <a:xfrm>
            <a:off x="4949983" y="993716"/>
            <a:ext cx="1007165" cy="369332"/>
          </a:xfrm>
          <a:prstGeom prst="rect">
            <a:avLst/>
          </a:prstGeom>
          <a:noFill/>
        </p:spPr>
        <p:txBody>
          <a:bodyPr wrap="square" rtlCol="0">
            <a:spAutoFit/>
          </a:bodyPr>
          <a:lstStyle/>
          <a:p>
            <a:endParaRPr lang="es-SV" dirty="0"/>
          </a:p>
        </p:txBody>
      </p:sp>
      <p:sp>
        <p:nvSpPr>
          <p:cNvPr id="53" name="CuadroTexto 52">
            <a:hlinkClick r:id="rId8" action="ppaction://hlinksldjump"/>
            <a:extLst>
              <a:ext uri="{FF2B5EF4-FFF2-40B4-BE49-F238E27FC236}">
                <a16:creationId xmlns:a16="http://schemas.microsoft.com/office/drawing/2014/main" id="{838D22E2-DD64-43F4-A4D1-B4A46903EC64}"/>
              </a:ext>
            </a:extLst>
          </p:cNvPr>
          <p:cNvSpPr txBox="1"/>
          <p:nvPr/>
        </p:nvSpPr>
        <p:spPr>
          <a:xfrm>
            <a:off x="1680041" y="1612594"/>
            <a:ext cx="1043188" cy="369332"/>
          </a:xfrm>
          <a:prstGeom prst="rect">
            <a:avLst/>
          </a:prstGeom>
          <a:noFill/>
        </p:spPr>
        <p:txBody>
          <a:bodyPr wrap="square" rtlCol="0">
            <a:spAutoFit/>
          </a:bodyPr>
          <a:lstStyle/>
          <a:p>
            <a:endParaRPr lang="es-SV" dirty="0"/>
          </a:p>
        </p:txBody>
      </p:sp>
      <p:sp>
        <p:nvSpPr>
          <p:cNvPr id="54" name="CuadroTexto 53">
            <a:hlinkClick r:id="rId9" action="ppaction://hlinksldjump"/>
            <a:extLst>
              <a:ext uri="{FF2B5EF4-FFF2-40B4-BE49-F238E27FC236}">
                <a16:creationId xmlns:a16="http://schemas.microsoft.com/office/drawing/2014/main" id="{725DDF0B-107C-43A8-8E08-2686F7EE4691}"/>
              </a:ext>
            </a:extLst>
          </p:cNvPr>
          <p:cNvSpPr txBox="1"/>
          <p:nvPr/>
        </p:nvSpPr>
        <p:spPr>
          <a:xfrm>
            <a:off x="2931776" y="1612594"/>
            <a:ext cx="709782" cy="369332"/>
          </a:xfrm>
          <a:prstGeom prst="rect">
            <a:avLst/>
          </a:prstGeom>
          <a:noFill/>
        </p:spPr>
        <p:txBody>
          <a:bodyPr wrap="square" rtlCol="0">
            <a:spAutoFit/>
          </a:bodyPr>
          <a:lstStyle/>
          <a:p>
            <a:endParaRPr lang="es-SV" dirty="0"/>
          </a:p>
        </p:txBody>
      </p:sp>
      <p:sp>
        <p:nvSpPr>
          <p:cNvPr id="55" name="CuadroTexto 54">
            <a:hlinkClick r:id="rId10" action="ppaction://hlinksldjump"/>
            <a:extLst>
              <a:ext uri="{FF2B5EF4-FFF2-40B4-BE49-F238E27FC236}">
                <a16:creationId xmlns:a16="http://schemas.microsoft.com/office/drawing/2014/main" id="{DB2AE127-399F-4BFF-83AE-990572013556}"/>
              </a:ext>
            </a:extLst>
          </p:cNvPr>
          <p:cNvSpPr txBox="1"/>
          <p:nvPr/>
        </p:nvSpPr>
        <p:spPr>
          <a:xfrm>
            <a:off x="4048379" y="1612594"/>
            <a:ext cx="709782" cy="369332"/>
          </a:xfrm>
          <a:prstGeom prst="rect">
            <a:avLst/>
          </a:prstGeom>
          <a:noFill/>
        </p:spPr>
        <p:txBody>
          <a:bodyPr wrap="square" rtlCol="0">
            <a:spAutoFit/>
          </a:bodyPr>
          <a:lstStyle/>
          <a:p>
            <a:endParaRPr lang="es-SV" dirty="0"/>
          </a:p>
        </p:txBody>
      </p:sp>
      <p:sp>
        <p:nvSpPr>
          <p:cNvPr id="56" name="CuadroTexto 55">
            <a:hlinkClick r:id="rId11" action="ppaction://hlinksldjump"/>
            <a:extLst>
              <a:ext uri="{FF2B5EF4-FFF2-40B4-BE49-F238E27FC236}">
                <a16:creationId xmlns:a16="http://schemas.microsoft.com/office/drawing/2014/main" id="{16FBEAF3-613D-4E4A-95DC-9BE51890F927}"/>
              </a:ext>
            </a:extLst>
          </p:cNvPr>
          <p:cNvSpPr txBox="1"/>
          <p:nvPr/>
        </p:nvSpPr>
        <p:spPr>
          <a:xfrm>
            <a:off x="5167686" y="1670024"/>
            <a:ext cx="709782" cy="369332"/>
          </a:xfrm>
          <a:prstGeom prst="rect">
            <a:avLst/>
          </a:prstGeom>
          <a:noFill/>
        </p:spPr>
        <p:txBody>
          <a:bodyPr wrap="square" rtlCol="0">
            <a:spAutoFit/>
          </a:bodyPr>
          <a:lstStyle/>
          <a:p>
            <a:endParaRPr lang="es-SV" dirty="0"/>
          </a:p>
        </p:txBody>
      </p:sp>
      <p:sp>
        <p:nvSpPr>
          <p:cNvPr id="57" name="CuadroTexto 56">
            <a:hlinkClick r:id="rId12" action="ppaction://hlinksldjump"/>
            <a:extLst>
              <a:ext uri="{FF2B5EF4-FFF2-40B4-BE49-F238E27FC236}">
                <a16:creationId xmlns:a16="http://schemas.microsoft.com/office/drawing/2014/main" id="{A1AC8905-E431-4F05-8E69-4D95A37976C6}"/>
              </a:ext>
            </a:extLst>
          </p:cNvPr>
          <p:cNvSpPr txBox="1"/>
          <p:nvPr/>
        </p:nvSpPr>
        <p:spPr>
          <a:xfrm>
            <a:off x="6560464" y="1670024"/>
            <a:ext cx="709782" cy="369332"/>
          </a:xfrm>
          <a:prstGeom prst="rect">
            <a:avLst/>
          </a:prstGeom>
          <a:noFill/>
        </p:spPr>
        <p:txBody>
          <a:bodyPr wrap="square" rtlCol="0">
            <a:spAutoFit/>
          </a:bodyPr>
          <a:lstStyle/>
          <a:p>
            <a:endParaRPr lang="es-SV" dirty="0"/>
          </a:p>
        </p:txBody>
      </p:sp>
      <p:sp>
        <p:nvSpPr>
          <p:cNvPr id="58" name="CuadroTexto 57">
            <a:hlinkClick r:id="rId13" action="ppaction://hlinksldjump"/>
            <a:extLst>
              <a:ext uri="{FF2B5EF4-FFF2-40B4-BE49-F238E27FC236}">
                <a16:creationId xmlns:a16="http://schemas.microsoft.com/office/drawing/2014/main" id="{E4B2D487-11B4-4DE0-9835-0A5209810011}"/>
              </a:ext>
            </a:extLst>
          </p:cNvPr>
          <p:cNvSpPr txBox="1"/>
          <p:nvPr/>
        </p:nvSpPr>
        <p:spPr>
          <a:xfrm>
            <a:off x="7677067" y="1612594"/>
            <a:ext cx="709782" cy="369332"/>
          </a:xfrm>
          <a:prstGeom prst="rect">
            <a:avLst/>
          </a:prstGeom>
          <a:noFill/>
        </p:spPr>
        <p:txBody>
          <a:bodyPr wrap="square" rtlCol="0">
            <a:spAutoFit/>
          </a:bodyPr>
          <a:lstStyle/>
          <a:p>
            <a:endParaRPr lang="es-SV" dirty="0"/>
          </a:p>
        </p:txBody>
      </p:sp>
      <p:sp>
        <p:nvSpPr>
          <p:cNvPr id="59" name="CuadroTexto 58">
            <a:hlinkClick r:id="rId14" action="ppaction://hlinksldjump"/>
            <a:extLst>
              <a:ext uri="{FF2B5EF4-FFF2-40B4-BE49-F238E27FC236}">
                <a16:creationId xmlns:a16="http://schemas.microsoft.com/office/drawing/2014/main" id="{42DBBF87-5032-4CAD-8EC6-BCFA0CD238FE}"/>
              </a:ext>
            </a:extLst>
          </p:cNvPr>
          <p:cNvSpPr txBox="1"/>
          <p:nvPr/>
        </p:nvSpPr>
        <p:spPr>
          <a:xfrm>
            <a:off x="8905333" y="1670024"/>
            <a:ext cx="709782" cy="369332"/>
          </a:xfrm>
          <a:prstGeom prst="rect">
            <a:avLst/>
          </a:prstGeom>
          <a:noFill/>
        </p:spPr>
        <p:txBody>
          <a:bodyPr wrap="square" rtlCol="0">
            <a:spAutoFit/>
          </a:bodyPr>
          <a:lstStyle/>
          <a:p>
            <a:endParaRPr lang="es-SV" dirty="0"/>
          </a:p>
        </p:txBody>
      </p:sp>
      <p:sp>
        <p:nvSpPr>
          <p:cNvPr id="60" name="CuadroTexto 59">
            <a:hlinkClick r:id="rId15" action="ppaction://hlinksldjump"/>
            <a:extLst>
              <a:ext uri="{FF2B5EF4-FFF2-40B4-BE49-F238E27FC236}">
                <a16:creationId xmlns:a16="http://schemas.microsoft.com/office/drawing/2014/main" id="{E7D50D7B-688F-4517-988B-B8F7F021F5B7}"/>
              </a:ext>
            </a:extLst>
          </p:cNvPr>
          <p:cNvSpPr txBox="1"/>
          <p:nvPr/>
        </p:nvSpPr>
        <p:spPr>
          <a:xfrm>
            <a:off x="1680041" y="2931331"/>
            <a:ext cx="709782" cy="369332"/>
          </a:xfrm>
          <a:prstGeom prst="rect">
            <a:avLst/>
          </a:prstGeom>
          <a:noFill/>
        </p:spPr>
        <p:txBody>
          <a:bodyPr wrap="square" rtlCol="0">
            <a:spAutoFit/>
          </a:bodyPr>
          <a:lstStyle/>
          <a:p>
            <a:endParaRPr lang="es-SV" dirty="0"/>
          </a:p>
        </p:txBody>
      </p:sp>
      <p:sp>
        <p:nvSpPr>
          <p:cNvPr id="61" name="CuadroTexto 60">
            <a:hlinkClick r:id="rId16" action="ppaction://hlinksldjump"/>
            <a:extLst>
              <a:ext uri="{FF2B5EF4-FFF2-40B4-BE49-F238E27FC236}">
                <a16:creationId xmlns:a16="http://schemas.microsoft.com/office/drawing/2014/main" id="{7F8983DE-987F-42D4-B9F5-B3EF1753CD35}"/>
              </a:ext>
            </a:extLst>
          </p:cNvPr>
          <p:cNvSpPr txBox="1"/>
          <p:nvPr/>
        </p:nvSpPr>
        <p:spPr>
          <a:xfrm>
            <a:off x="3693488" y="2934665"/>
            <a:ext cx="709782" cy="369332"/>
          </a:xfrm>
          <a:prstGeom prst="rect">
            <a:avLst/>
          </a:prstGeom>
          <a:noFill/>
        </p:spPr>
        <p:txBody>
          <a:bodyPr wrap="square" rtlCol="0">
            <a:spAutoFit/>
          </a:bodyPr>
          <a:lstStyle/>
          <a:p>
            <a:endParaRPr lang="es-SV" dirty="0"/>
          </a:p>
        </p:txBody>
      </p:sp>
      <p:sp>
        <p:nvSpPr>
          <p:cNvPr id="62" name="CuadroTexto 61">
            <a:hlinkClick r:id="rId17" action="ppaction://hlinksldjump"/>
            <a:extLst>
              <a:ext uri="{FF2B5EF4-FFF2-40B4-BE49-F238E27FC236}">
                <a16:creationId xmlns:a16="http://schemas.microsoft.com/office/drawing/2014/main" id="{72823E58-2001-444B-A8C7-9E01DF9AEEB4}"/>
              </a:ext>
            </a:extLst>
          </p:cNvPr>
          <p:cNvSpPr txBox="1"/>
          <p:nvPr/>
        </p:nvSpPr>
        <p:spPr>
          <a:xfrm>
            <a:off x="4852612" y="2931331"/>
            <a:ext cx="709782" cy="369332"/>
          </a:xfrm>
          <a:prstGeom prst="rect">
            <a:avLst/>
          </a:prstGeom>
          <a:noFill/>
        </p:spPr>
        <p:txBody>
          <a:bodyPr wrap="square" rtlCol="0">
            <a:spAutoFit/>
          </a:bodyPr>
          <a:lstStyle/>
          <a:p>
            <a:endParaRPr lang="es-SV" dirty="0"/>
          </a:p>
        </p:txBody>
      </p:sp>
      <p:sp>
        <p:nvSpPr>
          <p:cNvPr id="63" name="CuadroTexto 62">
            <a:hlinkClick r:id="rId18" action="ppaction://hlinksldjump"/>
            <a:extLst>
              <a:ext uri="{FF2B5EF4-FFF2-40B4-BE49-F238E27FC236}">
                <a16:creationId xmlns:a16="http://schemas.microsoft.com/office/drawing/2014/main" id="{B4395DAC-335C-4BAF-9D10-089A1BCE333D}"/>
              </a:ext>
            </a:extLst>
          </p:cNvPr>
          <p:cNvSpPr txBox="1"/>
          <p:nvPr/>
        </p:nvSpPr>
        <p:spPr>
          <a:xfrm>
            <a:off x="6741652" y="2936530"/>
            <a:ext cx="709782" cy="369332"/>
          </a:xfrm>
          <a:prstGeom prst="rect">
            <a:avLst/>
          </a:prstGeom>
          <a:noFill/>
        </p:spPr>
        <p:txBody>
          <a:bodyPr wrap="square" rtlCol="0">
            <a:spAutoFit/>
          </a:bodyPr>
          <a:lstStyle/>
          <a:p>
            <a:endParaRPr lang="es-SV" dirty="0"/>
          </a:p>
        </p:txBody>
      </p:sp>
      <p:sp>
        <p:nvSpPr>
          <p:cNvPr id="64" name="CuadroTexto 63">
            <a:hlinkClick r:id="rId19" action="ppaction://hlinksldjump"/>
            <a:extLst>
              <a:ext uri="{FF2B5EF4-FFF2-40B4-BE49-F238E27FC236}">
                <a16:creationId xmlns:a16="http://schemas.microsoft.com/office/drawing/2014/main" id="{CC624A97-52F3-4EEF-8966-7E33E3BC7AE6}"/>
              </a:ext>
            </a:extLst>
          </p:cNvPr>
          <p:cNvSpPr txBox="1"/>
          <p:nvPr/>
        </p:nvSpPr>
        <p:spPr>
          <a:xfrm>
            <a:off x="9344815" y="2931331"/>
            <a:ext cx="709782" cy="369332"/>
          </a:xfrm>
          <a:prstGeom prst="rect">
            <a:avLst/>
          </a:prstGeom>
          <a:noFill/>
        </p:spPr>
        <p:txBody>
          <a:bodyPr wrap="square" rtlCol="0">
            <a:spAutoFit/>
          </a:bodyPr>
          <a:lstStyle/>
          <a:p>
            <a:endParaRPr lang="es-SV" dirty="0"/>
          </a:p>
        </p:txBody>
      </p:sp>
      <p:sp>
        <p:nvSpPr>
          <p:cNvPr id="65" name="CuadroTexto 64">
            <a:hlinkClick r:id="rId6" action="ppaction://hlinksldjump"/>
            <a:extLst>
              <a:ext uri="{FF2B5EF4-FFF2-40B4-BE49-F238E27FC236}">
                <a16:creationId xmlns:a16="http://schemas.microsoft.com/office/drawing/2014/main" id="{7DE8439B-54E5-44F8-8D34-B3A47AAFE5B1}"/>
              </a:ext>
            </a:extLst>
          </p:cNvPr>
          <p:cNvSpPr txBox="1"/>
          <p:nvPr/>
        </p:nvSpPr>
        <p:spPr>
          <a:xfrm>
            <a:off x="5850682" y="4439441"/>
            <a:ext cx="709782" cy="369332"/>
          </a:xfrm>
          <a:prstGeom prst="rect">
            <a:avLst/>
          </a:prstGeom>
          <a:noFill/>
        </p:spPr>
        <p:txBody>
          <a:bodyPr wrap="square" rtlCol="0">
            <a:spAutoFit/>
          </a:bodyPr>
          <a:lstStyle/>
          <a:p>
            <a:endParaRPr lang="es-SV" dirty="0"/>
          </a:p>
        </p:txBody>
      </p:sp>
      <p:sp>
        <p:nvSpPr>
          <p:cNvPr id="66" name="CuadroTexto 65">
            <a:hlinkClick r:id="rId15" action="ppaction://hlinksldjump"/>
            <a:extLst>
              <a:ext uri="{FF2B5EF4-FFF2-40B4-BE49-F238E27FC236}">
                <a16:creationId xmlns:a16="http://schemas.microsoft.com/office/drawing/2014/main" id="{FF13D998-C849-47BA-8FBE-A62EC13B9E66}"/>
              </a:ext>
            </a:extLst>
          </p:cNvPr>
          <p:cNvSpPr txBox="1"/>
          <p:nvPr/>
        </p:nvSpPr>
        <p:spPr>
          <a:xfrm>
            <a:off x="308441" y="3613121"/>
            <a:ext cx="709782" cy="369332"/>
          </a:xfrm>
          <a:prstGeom prst="rect">
            <a:avLst/>
          </a:prstGeom>
          <a:noFill/>
        </p:spPr>
        <p:txBody>
          <a:bodyPr wrap="square" rtlCol="0">
            <a:spAutoFit/>
          </a:bodyPr>
          <a:lstStyle/>
          <a:p>
            <a:endParaRPr lang="es-SV" dirty="0"/>
          </a:p>
        </p:txBody>
      </p:sp>
      <p:sp>
        <p:nvSpPr>
          <p:cNvPr id="67" name="CuadroTexto 66">
            <a:hlinkClick r:id="rId15" action="ppaction://hlinksldjump"/>
            <a:extLst>
              <a:ext uri="{FF2B5EF4-FFF2-40B4-BE49-F238E27FC236}">
                <a16:creationId xmlns:a16="http://schemas.microsoft.com/office/drawing/2014/main" id="{19478EE4-7BF4-4E26-B473-211518316E1A}"/>
              </a:ext>
            </a:extLst>
          </p:cNvPr>
          <p:cNvSpPr txBox="1"/>
          <p:nvPr/>
        </p:nvSpPr>
        <p:spPr>
          <a:xfrm>
            <a:off x="1018223" y="3613121"/>
            <a:ext cx="709782" cy="369332"/>
          </a:xfrm>
          <a:prstGeom prst="rect">
            <a:avLst/>
          </a:prstGeom>
          <a:noFill/>
        </p:spPr>
        <p:txBody>
          <a:bodyPr wrap="square" rtlCol="0">
            <a:spAutoFit/>
          </a:bodyPr>
          <a:lstStyle/>
          <a:p>
            <a:endParaRPr lang="es-SV" dirty="0"/>
          </a:p>
        </p:txBody>
      </p:sp>
      <p:sp>
        <p:nvSpPr>
          <p:cNvPr id="68" name="CuadroTexto 67">
            <a:hlinkClick r:id="rId15" action="ppaction://hlinksldjump"/>
            <a:extLst>
              <a:ext uri="{FF2B5EF4-FFF2-40B4-BE49-F238E27FC236}">
                <a16:creationId xmlns:a16="http://schemas.microsoft.com/office/drawing/2014/main" id="{B1910BE1-AA64-496E-9D02-2D48BB853860}"/>
              </a:ext>
            </a:extLst>
          </p:cNvPr>
          <p:cNvSpPr txBox="1"/>
          <p:nvPr/>
        </p:nvSpPr>
        <p:spPr>
          <a:xfrm>
            <a:off x="1846744" y="3594520"/>
            <a:ext cx="709782" cy="369332"/>
          </a:xfrm>
          <a:prstGeom prst="rect">
            <a:avLst/>
          </a:prstGeom>
          <a:noFill/>
        </p:spPr>
        <p:txBody>
          <a:bodyPr wrap="square" rtlCol="0">
            <a:spAutoFit/>
          </a:bodyPr>
          <a:lstStyle/>
          <a:p>
            <a:endParaRPr lang="es-SV" dirty="0"/>
          </a:p>
        </p:txBody>
      </p:sp>
      <p:sp>
        <p:nvSpPr>
          <p:cNvPr id="69" name="CuadroTexto 68">
            <a:hlinkClick r:id="rId15" action="ppaction://hlinksldjump"/>
            <a:extLst>
              <a:ext uri="{FF2B5EF4-FFF2-40B4-BE49-F238E27FC236}">
                <a16:creationId xmlns:a16="http://schemas.microsoft.com/office/drawing/2014/main" id="{337AA65D-8CD4-4EFC-A609-E946017898D5}"/>
              </a:ext>
            </a:extLst>
          </p:cNvPr>
          <p:cNvSpPr txBox="1"/>
          <p:nvPr/>
        </p:nvSpPr>
        <p:spPr>
          <a:xfrm>
            <a:off x="2788623" y="3594520"/>
            <a:ext cx="709782" cy="369332"/>
          </a:xfrm>
          <a:prstGeom prst="rect">
            <a:avLst/>
          </a:prstGeom>
          <a:noFill/>
        </p:spPr>
        <p:txBody>
          <a:bodyPr wrap="square" rtlCol="0">
            <a:spAutoFit/>
          </a:bodyPr>
          <a:lstStyle/>
          <a:p>
            <a:endParaRPr lang="es-SV" dirty="0"/>
          </a:p>
        </p:txBody>
      </p:sp>
      <p:sp>
        <p:nvSpPr>
          <p:cNvPr id="70" name="CuadroTexto 69">
            <a:hlinkClick r:id="rId16" action="ppaction://hlinksldjump"/>
            <a:extLst>
              <a:ext uri="{FF2B5EF4-FFF2-40B4-BE49-F238E27FC236}">
                <a16:creationId xmlns:a16="http://schemas.microsoft.com/office/drawing/2014/main" id="{24808B78-1250-4A67-ABBA-3722C6E3A265}"/>
              </a:ext>
            </a:extLst>
          </p:cNvPr>
          <p:cNvSpPr txBox="1"/>
          <p:nvPr/>
        </p:nvSpPr>
        <p:spPr>
          <a:xfrm>
            <a:off x="3522263" y="3613121"/>
            <a:ext cx="709782" cy="369332"/>
          </a:xfrm>
          <a:prstGeom prst="rect">
            <a:avLst/>
          </a:prstGeom>
          <a:noFill/>
        </p:spPr>
        <p:txBody>
          <a:bodyPr wrap="square" rtlCol="0">
            <a:spAutoFit/>
          </a:bodyPr>
          <a:lstStyle/>
          <a:p>
            <a:endParaRPr lang="es-SV" dirty="0"/>
          </a:p>
        </p:txBody>
      </p:sp>
      <p:sp>
        <p:nvSpPr>
          <p:cNvPr id="71" name="CuadroTexto 70">
            <a:hlinkClick r:id="rId17" action="ppaction://hlinksldjump"/>
            <a:extLst>
              <a:ext uri="{FF2B5EF4-FFF2-40B4-BE49-F238E27FC236}">
                <a16:creationId xmlns:a16="http://schemas.microsoft.com/office/drawing/2014/main" id="{B5CED58A-0235-4E15-8B23-921A878DAA86}"/>
              </a:ext>
            </a:extLst>
          </p:cNvPr>
          <p:cNvSpPr txBox="1"/>
          <p:nvPr/>
        </p:nvSpPr>
        <p:spPr>
          <a:xfrm>
            <a:off x="4310555" y="3629096"/>
            <a:ext cx="709782" cy="369332"/>
          </a:xfrm>
          <a:prstGeom prst="rect">
            <a:avLst/>
          </a:prstGeom>
          <a:noFill/>
        </p:spPr>
        <p:txBody>
          <a:bodyPr wrap="square" rtlCol="0">
            <a:spAutoFit/>
          </a:bodyPr>
          <a:lstStyle/>
          <a:p>
            <a:endParaRPr lang="es-SV" dirty="0"/>
          </a:p>
        </p:txBody>
      </p:sp>
      <p:sp>
        <p:nvSpPr>
          <p:cNvPr id="72" name="CuadroTexto 71">
            <a:hlinkClick r:id="rId17" action="ppaction://hlinksldjump"/>
            <a:extLst>
              <a:ext uri="{FF2B5EF4-FFF2-40B4-BE49-F238E27FC236}">
                <a16:creationId xmlns:a16="http://schemas.microsoft.com/office/drawing/2014/main" id="{EB618C74-BB13-40B1-91F4-5D7D47C05141}"/>
              </a:ext>
            </a:extLst>
          </p:cNvPr>
          <p:cNvSpPr txBox="1"/>
          <p:nvPr/>
        </p:nvSpPr>
        <p:spPr>
          <a:xfrm>
            <a:off x="5139076" y="3613121"/>
            <a:ext cx="709782" cy="369332"/>
          </a:xfrm>
          <a:prstGeom prst="rect">
            <a:avLst/>
          </a:prstGeom>
          <a:noFill/>
        </p:spPr>
        <p:txBody>
          <a:bodyPr wrap="square" rtlCol="0">
            <a:spAutoFit/>
          </a:bodyPr>
          <a:lstStyle/>
          <a:p>
            <a:endParaRPr lang="es-SV" dirty="0"/>
          </a:p>
        </p:txBody>
      </p:sp>
      <p:sp>
        <p:nvSpPr>
          <p:cNvPr id="73" name="CuadroTexto 72">
            <a:hlinkClick r:id="rId18" action="ppaction://hlinksldjump"/>
            <a:extLst>
              <a:ext uri="{FF2B5EF4-FFF2-40B4-BE49-F238E27FC236}">
                <a16:creationId xmlns:a16="http://schemas.microsoft.com/office/drawing/2014/main" id="{D04D242F-7093-4DD9-B45B-5E31A02792F2}"/>
              </a:ext>
            </a:extLst>
          </p:cNvPr>
          <p:cNvSpPr txBox="1"/>
          <p:nvPr/>
        </p:nvSpPr>
        <p:spPr>
          <a:xfrm>
            <a:off x="6372099" y="3606551"/>
            <a:ext cx="709782" cy="369332"/>
          </a:xfrm>
          <a:prstGeom prst="rect">
            <a:avLst/>
          </a:prstGeom>
          <a:noFill/>
        </p:spPr>
        <p:txBody>
          <a:bodyPr wrap="square" rtlCol="0">
            <a:spAutoFit/>
          </a:bodyPr>
          <a:lstStyle/>
          <a:p>
            <a:endParaRPr lang="es-SV" dirty="0"/>
          </a:p>
        </p:txBody>
      </p:sp>
      <p:sp>
        <p:nvSpPr>
          <p:cNvPr id="74" name="CuadroTexto 73">
            <a:hlinkClick r:id="rId18" action="ppaction://hlinksldjump"/>
            <a:extLst>
              <a:ext uri="{FF2B5EF4-FFF2-40B4-BE49-F238E27FC236}">
                <a16:creationId xmlns:a16="http://schemas.microsoft.com/office/drawing/2014/main" id="{DD88465A-391E-40B1-9895-4F6E1A16788D}"/>
              </a:ext>
            </a:extLst>
          </p:cNvPr>
          <p:cNvSpPr txBox="1"/>
          <p:nvPr/>
        </p:nvSpPr>
        <p:spPr>
          <a:xfrm>
            <a:off x="7146535" y="3598940"/>
            <a:ext cx="709782" cy="369332"/>
          </a:xfrm>
          <a:prstGeom prst="rect">
            <a:avLst/>
          </a:prstGeom>
          <a:noFill/>
        </p:spPr>
        <p:txBody>
          <a:bodyPr wrap="square" rtlCol="0">
            <a:spAutoFit/>
          </a:bodyPr>
          <a:lstStyle/>
          <a:p>
            <a:endParaRPr lang="es-SV" dirty="0"/>
          </a:p>
        </p:txBody>
      </p:sp>
      <p:sp>
        <p:nvSpPr>
          <p:cNvPr id="75" name="CuadroTexto 74">
            <a:hlinkClick r:id="rId19" action="ppaction://hlinksldjump"/>
            <a:extLst>
              <a:ext uri="{FF2B5EF4-FFF2-40B4-BE49-F238E27FC236}">
                <a16:creationId xmlns:a16="http://schemas.microsoft.com/office/drawing/2014/main" id="{BE8F8499-261C-431A-A6C2-C440F4ECABFB}"/>
              </a:ext>
            </a:extLst>
          </p:cNvPr>
          <p:cNvSpPr txBox="1"/>
          <p:nvPr/>
        </p:nvSpPr>
        <p:spPr>
          <a:xfrm>
            <a:off x="8041883" y="3594520"/>
            <a:ext cx="709782" cy="369332"/>
          </a:xfrm>
          <a:prstGeom prst="rect">
            <a:avLst/>
          </a:prstGeom>
          <a:noFill/>
        </p:spPr>
        <p:txBody>
          <a:bodyPr wrap="square" rtlCol="0">
            <a:spAutoFit/>
          </a:bodyPr>
          <a:lstStyle/>
          <a:p>
            <a:endParaRPr lang="es-SV" dirty="0"/>
          </a:p>
        </p:txBody>
      </p:sp>
      <p:sp>
        <p:nvSpPr>
          <p:cNvPr id="76" name="CuadroTexto 75">
            <a:hlinkClick r:id="rId19" action="ppaction://hlinksldjump"/>
            <a:extLst>
              <a:ext uri="{FF2B5EF4-FFF2-40B4-BE49-F238E27FC236}">
                <a16:creationId xmlns:a16="http://schemas.microsoft.com/office/drawing/2014/main" id="{A612CF0B-5869-4ECC-8161-E71059075036}"/>
              </a:ext>
            </a:extLst>
          </p:cNvPr>
          <p:cNvSpPr txBox="1"/>
          <p:nvPr/>
        </p:nvSpPr>
        <p:spPr>
          <a:xfrm>
            <a:off x="8833949" y="3601385"/>
            <a:ext cx="709782" cy="369332"/>
          </a:xfrm>
          <a:prstGeom prst="rect">
            <a:avLst/>
          </a:prstGeom>
          <a:noFill/>
        </p:spPr>
        <p:txBody>
          <a:bodyPr wrap="square" rtlCol="0">
            <a:spAutoFit/>
          </a:bodyPr>
          <a:lstStyle/>
          <a:p>
            <a:endParaRPr lang="es-SV" dirty="0"/>
          </a:p>
        </p:txBody>
      </p:sp>
      <p:sp>
        <p:nvSpPr>
          <p:cNvPr id="77" name="CuadroTexto 76">
            <a:hlinkClick r:id="rId19" action="ppaction://hlinksldjump"/>
            <a:extLst>
              <a:ext uri="{FF2B5EF4-FFF2-40B4-BE49-F238E27FC236}">
                <a16:creationId xmlns:a16="http://schemas.microsoft.com/office/drawing/2014/main" id="{048E808F-2CE4-472D-9A29-6F75127D7285}"/>
              </a:ext>
            </a:extLst>
          </p:cNvPr>
          <p:cNvSpPr txBox="1"/>
          <p:nvPr/>
        </p:nvSpPr>
        <p:spPr>
          <a:xfrm>
            <a:off x="9729297" y="3629096"/>
            <a:ext cx="709782" cy="369332"/>
          </a:xfrm>
          <a:prstGeom prst="rect">
            <a:avLst/>
          </a:prstGeom>
          <a:noFill/>
        </p:spPr>
        <p:txBody>
          <a:bodyPr wrap="square" rtlCol="0">
            <a:spAutoFit/>
          </a:bodyPr>
          <a:lstStyle/>
          <a:p>
            <a:endParaRPr lang="es-SV" dirty="0"/>
          </a:p>
        </p:txBody>
      </p:sp>
      <p:sp>
        <p:nvSpPr>
          <p:cNvPr id="78" name="CuadroTexto 77">
            <a:hlinkClick r:id="rId19" action="ppaction://hlinksldjump"/>
            <a:extLst>
              <a:ext uri="{FF2B5EF4-FFF2-40B4-BE49-F238E27FC236}">
                <a16:creationId xmlns:a16="http://schemas.microsoft.com/office/drawing/2014/main" id="{326E02F4-594B-42CC-8872-F04CE7C58E87}"/>
              </a:ext>
            </a:extLst>
          </p:cNvPr>
          <p:cNvSpPr txBox="1"/>
          <p:nvPr/>
        </p:nvSpPr>
        <p:spPr>
          <a:xfrm>
            <a:off x="10570057" y="3629210"/>
            <a:ext cx="709782" cy="369332"/>
          </a:xfrm>
          <a:prstGeom prst="rect">
            <a:avLst/>
          </a:prstGeom>
          <a:noFill/>
        </p:spPr>
        <p:txBody>
          <a:bodyPr wrap="square" rtlCol="0">
            <a:spAutoFit/>
          </a:bodyPr>
          <a:lstStyle/>
          <a:p>
            <a:endParaRPr lang="es-SV" dirty="0"/>
          </a:p>
        </p:txBody>
      </p:sp>
      <p:sp>
        <p:nvSpPr>
          <p:cNvPr id="79" name="CuadroTexto 78">
            <a:hlinkClick r:id="rId6" action="ppaction://hlinksldjump"/>
            <a:extLst>
              <a:ext uri="{FF2B5EF4-FFF2-40B4-BE49-F238E27FC236}">
                <a16:creationId xmlns:a16="http://schemas.microsoft.com/office/drawing/2014/main" id="{60C54B67-FAA1-453C-BA55-7BD4C8D0354A}"/>
              </a:ext>
            </a:extLst>
          </p:cNvPr>
          <p:cNvSpPr txBox="1"/>
          <p:nvPr/>
        </p:nvSpPr>
        <p:spPr>
          <a:xfrm>
            <a:off x="3286667" y="5206752"/>
            <a:ext cx="5618666" cy="319129"/>
          </a:xfrm>
          <a:prstGeom prst="rect">
            <a:avLst/>
          </a:prstGeom>
          <a:noFill/>
        </p:spPr>
        <p:txBody>
          <a:bodyPr wrap="square" rtlCol="0">
            <a:spAutoFit/>
          </a:bodyPr>
          <a:lstStyle/>
          <a:p>
            <a:endParaRPr lang="es-SV" dirty="0"/>
          </a:p>
        </p:txBody>
      </p:sp>
      <p:sp>
        <p:nvSpPr>
          <p:cNvPr id="81" name="CuadroTexto 80">
            <a:hlinkClick r:id="rId20" action="ppaction://hlinksldjump"/>
            <a:extLst>
              <a:ext uri="{FF2B5EF4-FFF2-40B4-BE49-F238E27FC236}">
                <a16:creationId xmlns:a16="http://schemas.microsoft.com/office/drawing/2014/main" id="{0038D0CC-8ABC-4558-B659-7AA8B918D311}"/>
              </a:ext>
            </a:extLst>
          </p:cNvPr>
          <p:cNvSpPr txBox="1"/>
          <p:nvPr/>
        </p:nvSpPr>
        <p:spPr>
          <a:xfrm>
            <a:off x="2479075" y="136539"/>
            <a:ext cx="1043188" cy="369332"/>
          </a:xfrm>
          <a:prstGeom prst="rect">
            <a:avLst/>
          </a:prstGeom>
          <a:noFill/>
        </p:spPr>
        <p:txBody>
          <a:bodyPr wrap="square" rtlCol="0">
            <a:spAutoFit/>
          </a:bodyPr>
          <a:lstStyle/>
          <a:p>
            <a:endParaRPr lang="es-SV" dirty="0"/>
          </a:p>
        </p:txBody>
      </p:sp>
      <p:sp>
        <p:nvSpPr>
          <p:cNvPr id="82" name="CuadroTexto 81">
            <a:hlinkClick r:id="rId8" action="ppaction://hlinksldjump"/>
            <a:extLst>
              <a:ext uri="{FF2B5EF4-FFF2-40B4-BE49-F238E27FC236}">
                <a16:creationId xmlns:a16="http://schemas.microsoft.com/office/drawing/2014/main" id="{D8C421B5-17C9-4264-88FE-FCE26B9BC36B}"/>
              </a:ext>
            </a:extLst>
          </p:cNvPr>
          <p:cNvSpPr txBox="1"/>
          <p:nvPr/>
        </p:nvSpPr>
        <p:spPr>
          <a:xfrm>
            <a:off x="991743" y="2205112"/>
            <a:ext cx="2506661" cy="369332"/>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42120"/>
            <a:ext cx="1922964" cy="810854"/>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Descentralización</a:t>
            </a:r>
          </a:p>
        </p:txBody>
      </p:sp>
      <p:sp>
        <p:nvSpPr>
          <p:cNvPr id="8" name="Rectángulo 7"/>
          <p:cNvSpPr/>
          <p:nvPr/>
        </p:nvSpPr>
        <p:spPr>
          <a:xfrm>
            <a:off x="786069" y="1109004"/>
            <a:ext cx="10924655" cy="528484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a:t>
            </a:r>
            <a:r>
              <a:rPr lang="es-SV" sz="1600" dirty="0">
                <a:latin typeface="+mj-lt"/>
                <a:cs typeface="Times New Roman" panose="02020603050405020304" pitchFamily="18" charset="0"/>
              </a:rPr>
              <a:t>está integrada por </a:t>
            </a:r>
            <a:r>
              <a:rPr lang="es-MX" sz="1600" dirty="0">
                <a:latin typeface="+mj-lt"/>
                <a:cs typeface="Times New Roman" panose="02020603050405020304" pitchFamily="18" charset="0"/>
              </a:rPr>
              <a:t>el (la) Director(a) de la Dirección de Descentralización, el (la) Gerente(a) de la Gerencia de la Defensoría Regional de Occidente, el (la) Gerente(a) de la Gerencia de la Defensoría Regional de Oriente, el (la) Gerente(a) de la Gerencia de Atención Descentralizada y el (la) Gerente(a) de la Gerencia de Atención Virtual, y demás personal de coordinación, técnico y administrativo que fuere necesario.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Georgina Fuentes de Chafoya.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integran:61.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26.</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Occidente: </a:t>
            </a:r>
            <a:r>
              <a:rPr lang="es-SV" sz="1500" b="1" dirty="0">
                <a:latin typeface="+mj-lt"/>
                <a:ea typeface="Calibri" panose="020F0502020204030204" pitchFamily="34" charset="0"/>
                <a:cs typeface="Times New Roman" panose="02020603050405020304" pitchFamily="18" charset="0"/>
              </a:rPr>
              <a:t>Sara María Choto Marroquín.</a:t>
            </a: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Atención Descentralizada: </a:t>
            </a:r>
            <a:r>
              <a:rPr lang="es-SV" sz="1500" b="1" dirty="0">
                <a:latin typeface="+mj-lt"/>
                <a:ea typeface="Calibri" panose="020F0502020204030204" pitchFamily="34" charset="0"/>
                <a:cs typeface="Times New Roman" panose="02020603050405020304" pitchFamily="18" charset="0"/>
              </a:rPr>
              <a:t>Julio Humberto Aquino Castillo.</a:t>
            </a:r>
          </a:p>
          <a:p>
            <a:pPr algn="just">
              <a:lnSpc>
                <a:spcPct val="107000"/>
              </a:lnSpc>
            </a:pPr>
            <a:r>
              <a:rPr lang="es-MX" sz="1500" dirty="0">
                <a:latin typeface="+mj-lt"/>
                <a:cs typeface="Times New Roman" panose="02020603050405020304" pitchFamily="18" charset="0"/>
              </a:rPr>
              <a:t>Gerencia de Atención Virtual: </a:t>
            </a:r>
            <a:r>
              <a:rPr lang="es-MX" sz="1500" b="1" dirty="0">
                <a:latin typeface="+mj-lt"/>
                <a:cs typeface="Times New Roman" panose="02020603050405020304" pitchFamily="18" charset="0"/>
              </a:rPr>
              <a:t>Otto Mauricio Guillen Salvador.</a:t>
            </a:r>
            <a:endParaRPr lang="es-SV" sz="1500" b="1" dirty="0">
              <a:latin typeface="+mj-lt"/>
              <a:cs typeface="Times New Roman" panose="02020603050405020304" pitchFamily="18" charset="0"/>
            </a:endParaRPr>
          </a:p>
        </p:txBody>
      </p:sp>
      <p:sp>
        <p:nvSpPr>
          <p:cNvPr id="9" name="Rectángulo 8"/>
          <p:cNvSpPr/>
          <p:nvPr/>
        </p:nvSpPr>
        <p:spPr>
          <a:xfrm>
            <a:off x="786069" y="1004328"/>
            <a:ext cx="10924655" cy="538952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532650" y="17893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a:solidFill>
                  <a:srgbClr val="0070C0"/>
                </a:solidFill>
              </a:rPr>
              <a:t>DE LA ESTRUCTURA DE DIRECCIÓN Y ADMINISTRACIÓN</a:t>
            </a:r>
          </a:p>
        </p:txBody>
      </p:sp>
      <p:sp>
        <p:nvSpPr>
          <p:cNvPr id="8" name="Rectángulo 7"/>
          <p:cNvSpPr/>
          <p:nvPr/>
        </p:nvSpPr>
        <p:spPr>
          <a:xfrm>
            <a:off x="2161816" y="677399"/>
            <a:ext cx="8950231" cy="830997"/>
          </a:xfrm>
          <a:prstGeom prst="rect">
            <a:avLst/>
          </a:prstGeom>
        </p:spPr>
        <p:txBody>
          <a:bodyPr wrap="square">
            <a:spAutoFit/>
          </a:bodyPr>
          <a:lstStyle/>
          <a:p>
            <a:pPr algn="just"/>
            <a:r>
              <a:rPr lang="es-SV" sz="16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000613" y="1616807"/>
            <a:ext cx="5370359" cy="2554545"/>
          </a:xfrm>
          <a:prstGeom prst="rect">
            <a:avLst/>
          </a:prstGeom>
        </p:spPr>
        <p:txBody>
          <a:bodyPr wrap="square">
            <a:spAutoFit/>
          </a:bodyPr>
          <a:lstStyle/>
          <a:p>
            <a:r>
              <a:rPr lang="es-SV" sz="1600" dirty="0">
                <a:latin typeface="+mj-lt"/>
              </a:rPr>
              <a:t>La Defensoría cuenta con las siguientes unidades staff de la Presidencia:</a:t>
            </a:r>
          </a:p>
          <a:p>
            <a:r>
              <a:rPr lang="es-SV" sz="1600" dirty="0">
                <a:latin typeface="+mj-lt"/>
              </a:rPr>
              <a:t>a) Asesoría;</a:t>
            </a:r>
          </a:p>
          <a:p>
            <a:r>
              <a:rPr lang="es-SV" sz="1600" dirty="0">
                <a:latin typeface="+mj-lt"/>
              </a:rPr>
              <a:t>b) Unidad de Auditoría Interna;</a:t>
            </a:r>
          </a:p>
          <a:p>
            <a:r>
              <a:rPr lang="es-SV" sz="1600" dirty="0">
                <a:latin typeface="+mj-lt"/>
              </a:rPr>
              <a:t>c) Unidad Financiera Institucional;</a:t>
            </a:r>
          </a:p>
          <a:p>
            <a:r>
              <a:rPr lang="es-SV" sz="1600" dirty="0">
                <a:latin typeface="+mj-lt"/>
              </a:rPr>
              <a:t>d) Unidad de Acceso a la Información Pública y Transparencia;</a:t>
            </a:r>
          </a:p>
          <a:p>
            <a:r>
              <a:rPr lang="es-SV" sz="1600" dirty="0">
                <a:latin typeface="+mj-lt"/>
              </a:rPr>
              <a:t>e) Unidad de Planificación y Calidad;</a:t>
            </a:r>
          </a:p>
          <a:p>
            <a:r>
              <a:rPr lang="es-SV" sz="1600" dirty="0">
                <a:latin typeface="+mj-lt"/>
              </a:rPr>
              <a:t>g) Unidad de Comunicaciones.</a:t>
            </a:r>
          </a:p>
          <a:p>
            <a:r>
              <a:rPr lang="es-SV" sz="1600" dirty="0">
                <a:latin typeface="+mj-lt"/>
              </a:rPr>
              <a:t>h) Dirección de Estudios de Consumo</a:t>
            </a:r>
          </a:p>
          <a:p>
            <a:r>
              <a:rPr lang="es-SV" sz="1600" dirty="0">
                <a:latin typeface="+mj-lt"/>
              </a:rPr>
              <a:t>i) Unidad de Cooperación y Relaciones Interinstitucionales</a:t>
            </a:r>
          </a:p>
        </p:txBody>
      </p:sp>
      <p:sp>
        <p:nvSpPr>
          <p:cNvPr id="10" name="Rectángulo 9"/>
          <p:cNvSpPr/>
          <p:nvPr/>
        </p:nvSpPr>
        <p:spPr>
          <a:xfrm>
            <a:off x="3000613" y="4171352"/>
            <a:ext cx="5494184" cy="1815882"/>
          </a:xfrm>
          <a:prstGeom prst="rect">
            <a:avLst/>
          </a:prstGeom>
        </p:spPr>
        <p:txBody>
          <a:bodyPr wrap="square">
            <a:spAutoFit/>
          </a:bodyPr>
          <a:lstStyle/>
          <a:p>
            <a:r>
              <a:rPr lang="es-SV" sz="1600" dirty="0">
                <a:latin typeface="+mj-lt"/>
              </a:rPr>
              <a:t>Asimismo, La Defensoría contará con las siguientes direcciones:</a:t>
            </a:r>
          </a:p>
          <a:p>
            <a:r>
              <a:rPr lang="es-SV" sz="1600" dirty="0">
                <a:latin typeface="+mj-lt"/>
              </a:rPr>
              <a:t>a) Dirección de Vigilancia de Mercado;</a:t>
            </a:r>
          </a:p>
          <a:p>
            <a:r>
              <a:rPr lang="es-SV" sz="1600" dirty="0">
                <a:latin typeface="+mj-lt"/>
              </a:rPr>
              <a:t>b) Dirección de Ciudadanía y Consumo;</a:t>
            </a:r>
          </a:p>
          <a:p>
            <a:r>
              <a:rPr lang="es-SV" sz="1600" dirty="0">
                <a:latin typeface="+mj-lt"/>
              </a:rPr>
              <a:t>c) Dirección Jurídica;</a:t>
            </a:r>
          </a:p>
          <a:p>
            <a:r>
              <a:rPr lang="es-SV" sz="1600" dirty="0">
                <a:latin typeface="+mj-lt"/>
              </a:rPr>
              <a:t>d) Dirección de Administración;</a:t>
            </a:r>
          </a:p>
          <a:p>
            <a:r>
              <a:rPr lang="es-SV" sz="1600" dirty="0">
                <a:latin typeface="+mj-lt"/>
              </a:rPr>
              <a:t>e) Dirección del Centro de Solución de Controversias; y,</a:t>
            </a:r>
          </a:p>
          <a:p>
            <a:r>
              <a:rPr lang="es-SV" sz="1600" dirty="0">
                <a:latin typeface="+mj-lt"/>
              </a:rPr>
              <a:t>f) Dirección de Descentralización.</a:t>
            </a:r>
          </a:p>
        </p:txBody>
      </p:sp>
      <p:sp>
        <p:nvSpPr>
          <p:cNvPr id="11" name="Rectángulo 10"/>
          <p:cNvSpPr/>
          <p:nvPr/>
        </p:nvSpPr>
        <p:spPr>
          <a:xfrm>
            <a:off x="700555" y="6063317"/>
            <a:ext cx="10218124" cy="584775"/>
          </a:xfrm>
          <a:prstGeom prst="rect">
            <a:avLst/>
          </a:prstGeom>
        </p:spPr>
        <p:txBody>
          <a:bodyPr wrap="square">
            <a:spAutoFit/>
          </a:bodyPr>
          <a:lstStyle/>
          <a:p>
            <a:r>
              <a:rPr lang="es-SV" sz="16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Presidencia de la Defensoría del Consumidor</a:t>
            </a: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Presidencia de la Defensoría: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7.</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5.</a:t>
            </a: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2882199" cy="523220"/>
          </a:xfrm>
          <a:prstGeom prst="rect">
            <a:avLst/>
          </a:prstGeom>
        </p:spPr>
        <p:txBody>
          <a:bodyPr wrap="none">
            <a:spAutoFit/>
          </a:bodyPr>
          <a:lstStyle/>
          <a:p>
            <a:r>
              <a:rPr lang="es-SV" sz="2800" b="1" dirty="0">
                <a:solidFill>
                  <a:srgbClr val="0070C0"/>
                </a:solidFill>
                <a:latin typeface="+mj-lt"/>
              </a:rPr>
              <a:t>Consejo Consultivo</a:t>
            </a:r>
            <a:endParaRPr lang="es-SV" sz="2800" dirty="0">
              <a:latin typeface="+mj-lt"/>
            </a:endParaRPr>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4575548"/>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 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pPr>
            <a:r>
              <a:rPr lang="es-SV" sz="1700" b="1" dirty="0">
                <a:latin typeface="+mj-lt"/>
                <a:ea typeface="Calibri" panose="020F0502020204030204" pitchFamily="34" charset="0"/>
                <a:cs typeface="Times New Roman" panose="02020603050405020304" pitchFamily="18" charset="0"/>
              </a:rPr>
              <a:t>Presidente del Consejo Consultivo: </a:t>
            </a:r>
            <a:r>
              <a:rPr lang="es-SV" sz="1700" b="1" dirty="0">
                <a:ea typeface="Calibri" panose="020F0502020204030204" pitchFamily="34" charset="0"/>
                <a:cs typeface="Times New Roman" panose="02020603050405020304" pitchFamily="18" charset="0"/>
              </a:rPr>
              <a:t> </a:t>
            </a:r>
            <a:r>
              <a:rPr lang="es-SV" sz="1700" b="1" dirty="0">
                <a:latin typeface="+mj-lt"/>
                <a:ea typeface="Calibri" panose="020F0502020204030204" pitchFamily="34" charset="0"/>
                <a:cs typeface="Times New Roman" panose="02020603050405020304" pitchFamily="18" charset="0"/>
              </a:rPr>
              <a:t>Gerardo Daniel Henríquez Angulo.</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lo integran: 7.</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Mujeres: 2.</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5.</a:t>
            </a: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Tribunal Sancionador</a:t>
            </a:r>
          </a:p>
        </p:txBody>
      </p:sp>
      <p:sp>
        <p:nvSpPr>
          <p:cNvPr id="9" name="Rectángulo 8"/>
          <p:cNvSpPr/>
          <p:nvPr/>
        </p:nvSpPr>
        <p:spPr>
          <a:xfrm>
            <a:off x="1018187" y="1339404"/>
            <a:ext cx="9929611"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Presidencia Tribunal Sancionador: José Leoisick Castro.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13.</a:t>
            </a:r>
          </a:p>
          <a:p>
            <a:pPr marL="285750" indent="-285750" algn="just">
              <a:lnSpc>
                <a:spcPct val="107000"/>
              </a:lnSpc>
              <a:spcAft>
                <a:spcPts val="0"/>
              </a:spcAft>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Secretaría del Tribunal Sancionador: </a:t>
            </a:r>
            <a:r>
              <a:rPr lang="pt-BR" sz="1600" b="1" dirty="0">
                <a:latin typeface="+mj-lt"/>
                <a:ea typeface="Calibri" panose="020F0502020204030204" pitchFamily="34" charset="0"/>
                <a:cs typeface="Times New Roman" panose="02020603050405020304" pitchFamily="18" charset="0"/>
              </a:rPr>
              <a:t>Luis Roberto Fernández Meléndez. </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estudios jurídicos, calidad y mejora regulatoria: </a:t>
            </a:r>
            <a:r>
              <a:rPr lang="es-SV" sz="1600" b="1" dirty="0">
                <a:latin typeface="+mj-lt"/>
                <a:ea typeface="Calibri" panose="020F0502020204030204" pitchFamily="34" charset="0"/>
                <a:cs typeface="Times New Roman" panose="02020603050405020304" pitchFamily="18" charset="0"/>
              </a:rPr>
              <a:t>Susana Carolina Hernández Melgar.</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Procuración del Tribunal Sancionador: </a:t>
            </a:r>
            <a:r>
              <a:rPr lang="es-SV" sz="1600" b="1" dirty="0">
                <a:latin typeface="+mj-lt"/>
                <a:ea typeface="Calibri" panose="020F0502020204030204" pitchFamily="34" charset="0"/>
                <a:cs typeface="Times New Roman" panose="02020603050405020304" pitchFamily="18" charset="0"/>
              </a:rPr>
              <a:t>Roxana Jannet Córdova.</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Rene Mauricio Paredes Zelaya.    </a:t>
            </a:r>
          </a:p>
          <a:p>
            <a:pPr algn="just">
              <a:lnSpc>
                <a:spcPct val="107000"/>
              </a:lnSpc>
            </a:pPr>
            <a:r>
              <a:rPr lang="es-SV" sz="1600" b="1" dirty="0">
                <a:latin typeface="+mj-lt"/>
                <a:ea typeface="Calibri" panose="020F0502020204030204" pitchFamily="34" charset="0"/>
                <a:cs typeface="Times New Roman" panose="02020603050405020304" pitchFamily="18" charset="0"/>
              </a:rPr>
              <a:t>                                   			 Yoselin Mejía de Sibrián.                </a:t>
            </a:r>
          </a:p>
          <a:p>
            <a:pPr algn="just">
              <a:lnSpc>
                <a:spcPct val="107000"/>
              </a:lnSpc>
            </a:pPr>
            <a:r>
              <a:rPr lang="es-SV" sz="1600" b="1" dirty="0">
                <a:latin typeface="+mj-lt"/>
                <a:ea typeface="Calibri" panose="020F0502020204030204" pitchFamily="34" charset="0"/>
                <a:cs typeface="Times New Roman" panose="02020603050405020304" pitchFamily="18" charset="0"/>
              </a:rPr>
              <a:t>                         			 Mirna Iveth Pérez Cáceres.</a:t>
            </a: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Asesoría</a:t>
            </a:r>
          </a:p>
        </p:txBody>
      </p:sp>
      <p:sp>
        <p:nvSpPr>
          <p:cNvPr id="10" name="Rectángulo 9"/>
          <p:cNvSpPr/>
          <p:nvPr/>
        </p:nvSpPr>
        <p:spPr>
          <a:xfrm>
            <a:off x="2504859" y="1339404"/>
            <a:ext cx="7955280" cy="393191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No hay persona nombrada en el cargo.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0.</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0.</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Auditoría Interna</a:t>
            </a: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4228273"/>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85838" y="69452"/>
            <a:ext cx="1922964" cy="713898"/>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620469" y="10259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Estudios de Consumo</a:t>
            </a:r>
          </a:p>
        </p:txBody>
      </p:sp>
      <p:sp>
        <p:nvSpPr>
          <p:cNvPr id="10" name="Rectángulo 9"/>
          <p:cNvSpPr/>
          <p:nvPr/>
        </p:nvSpPr>
        <p:spPr>
          <a:xfrm>
            <a:off x="1610419" y="821383"/>
            <a:ext cx="9493625" cy="5448799"/>
          </a:xfrm>
          <a:prstGeom prst="rect">
            <a:avLst/>
          </a:prstGeom>
        </p:spPr>
        <p:txBody>
          <a:bodyPr wrap="square">
            <a:spAutoFit/>
          </a:bodyPr>
          <a:lstStyle/>
          <a:p>
            <a:pPr algn="just">
              <a:lnSpc>
                <a:spcPct val="107000"/>
              </a:lnSpc>
              <a:spcAft>
                <a:spcPts val="0"/>
              </a:spcAft>
            </a:pPr>
            <a:r>
              <a:rPr lang="es-MX" sz="1600" dirty="0">
                <a:latin typeface="+mj-lt"/>
                <a:cs typeface="Times New Roman" panose="02020603050405020304" pitchFamily="18" charset="0"/>
              </a:rPr>
              <a:t>Es responsable de realizar estudios de investigación en temáticas relevantes que permitan establecer indicios o afectaciones que pueden dañar los intereses y derechos de las personas consumidoras; y establecer los procesos óptimos para la recopilación, validación, estandarización, procesamiento, sistematización y análisis de la información obtenida a través de las distintas áreas de la Defensoría el Consumidor, con el fin de contar con información estadística confiable para formular política pública en materia de consumo</a:t>
            </a:r>
            <a:r>
              <a:rPr lang="es-SV" sz="1600" dirty="0">
                <a:latin typeface="+mj-lt"/>
                <a:cs typeface="Times New Roman" panose="02020603050405020304" pitchFamily="18" charset="0"/>
              </a:rPr>
              <a:t>. </a:t>
            </a:r>
          </a:p>
          <a:p>
            <a:pPr algn="just">
              <a:lnSpc>
                <a:spcPct val="107000"/>
              </a:lnSpc>
              <a:spcAft>
                <a:spcPts val="0"/>
              </a:spcAft>
            </a:pPr>
            <a:endParaRPr lang="es-SV" sz="1100" b="1"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cs typeface="Times New Roman" panose="02020603050405020304" pitchFamily="18" charset="0"/>
              </a:rPr>
              <a:t>La Dirección de estudios de consumo está integrada por </a:t>
            </a:r>
            <a:r>
              <a:rPr lang="es-MX" sz="1600" dirty="0">
                <a:latin typeface="+mj-lt"/>
                <a:cs typeface="Times New Roman" panose="02020603050405020304" pitchFamily="18" charset="0"/>
              </a:rPr>
              <a:t>el (la) Director(a) de la Dirección de Estudios de Consumo, el (la) Jefe(a) de la Unidad de Inteligencia de Mercado y Consumo, el (la) Jefe(a) de la Unidad de Gestión y Procesamiento de Información, el (la) Jefe(a) de la Unidad de Metodología y Validación, y el personal técnico que fuere necesario para el cumplimiento de sus atribuciones.</a:t>
            </a:r>
          </a:p>
          <a:p>
            <a:pPr algn="just">
              <a:lnSpc>
                <a:spcPct val="107000"/>
              </a:lnSpc>
            </a:pPr>
            <a:endParaRPr lang="es-SV" sz="1100" dirty="0">
              <a:latin typeface="+mj-lt"/>
              <a:cs typeface="Times New Roman" panose="02020603050405020304" pitchFamily="18" charset="0"/>
            </a:endParaRPr>
          </a:p>
          <a:p>
            <a:pPr algn="just">
              <a:lnSpc>
                <a:spcPct val="107000"/>
              </a:lnSpc>
            </a:pPr>
            <a:r>
              <a:rPr lang="es-MX" sz="1600" b="1" dirty="0">
                <a:latin typeface="+mj-lt"/>
                <a:cs typeface="Times New Roman" panose="02020603050405020304" pitchFamily="18" charset="0"/>
              </a:rPr>
              <a:t>Responsable: </a:t>
            </a:r>
            <a:r>
              <a:rPr lang="es-MX" sz="1600" dirty="0">
                <a:latin typeface="+mj-lt"/>
                <a:cs typeface="Times New Roman" panose="02020603050405020304" pitchFamily="18" charset="0"/>
              </a:rPr>
              <a:t>Nadeshda Rocío de Flor Aquino Campos.</a:t>
            </a:r>
          </a:p>
          <a:p>
            <a:pPr algn="just">
              <a:lnSpc>
                <a:spcPct val="107000"/>
              </a:lnSpc>
            </a:pPr>
            <a:r>
              <a:rPr lang="es-MX" sz="1600" b="1" dirty="0">
                <a:latin typeface="+mj-lt"/>
                <a:cs typeface="Times New Roman" panose="02020603050405020304" pitchFamily="18" charset="0"/>
              </a:rPr>
              <a:t>Número de personas que la integran: </a:t>
            </a:r>
            <a:r>
              <a:rPr lang="es-MX" sz="1600" dirty="0">
                <a:latin typeface="+mj-lt"/>
                <a:cs typeface="Times New Roman" panose="02020603050405020304" pitchFamily="18" charset="0"/>
              </a:rPr>
              <a:t>3.</a:t>
            </a:r>
          </a:p>
          <a:p>
            <a:pPr algn="just">
              <a:lnSpc>
                <a:spcPct val="107000"/>
              </a:lnSpc>
            </a:pPr>
            <a:r>
              <a:rPr lang="es-MX" sz="1600" b="1" dirty="0">
                <a:latin typeface="+mj-lt"/>
                <a:cs typeface="Times New Roman" panose="02020603050405020304" pitchFamily="18" charset="0"/>
              </a:rPr>
              <a:t>Mujeres: </a:t>
            </a:r>
            <a:r>
              <a:rPr lang="es-MX" sz="1600" dirty="0">
                <a:latin typeface="+mj-lt"/>
                <a:cs typeface="Times New Roman" panose="02020603050405020304" pitchFamily="18" charset="0"/>
              </a:rPr>
              <a:t>2.</a:t>
            </a:r>
          </a:p>
          <a:p>
            <a:pPr algn="just">
              <a:lnSpc>
                <a:spcPct val="107000"/>
              </a:lnSpc>
            </a:pPr>
            <a:r>
              <a:rPr lang="es-MX" sz="1600" b="1" dirty="0">
                <a:latin typeface="+mj-lt"/>
                <a:cs typeface="Times New Roman" panose="02020603050405020304" pitchFamily="18" charset="0"/>
              </a:rPr>
              <a:t>Hombres: </a:t>
            </a:r>
            <a:r>
              <a:rPr lang="es-MX" sz="1600" dirty="0">
                <a:latin typeface="+mj-lt"/>
                <a:cs typeface="Times New Roman" panose="02020603050405020304" pitchFamily="18" charset="0"/>
              </a:rPr>
              <a:t>1.</a:t>
            </a:r>
          </a:p>
          <a:p>
            <a:pPr algn="just">
              <a:lnSpc>
                <a:spcPct val="107000"/>
              </a:lnSpc>
            </a:pPr>
            <a:endParaRPr lang="es-MX" sz="1600" b="1" dirty="0">
              <a:latin typeface="+mj-lt"/>
              <a:cs typeface="Times New Roman" panose="02020603050405020304" pitchFamily="18" charset="0"/>
            </a:endParaRPr>
          </a:p>
          <a:p>
            <a:pPr algn="just">
              <a:lnSpc>
                <a:spcPct val="107000"/>
              </a:lnSpc>
            </a:pPr>
            <a:r>
              <a:rPr lang="es-MX" sz="1600" dirty="0">
                <a:cs typeface="Times New Roman" panose="02020603050405020304" pitchFamily="18" charset="0"/>
              </a:rPr>
              <a:t>Unidad de Inteligencia de Mercado y Consumo: </a:t>
            </a:r>
            <a:r>
              <a:rPr lang="es-MX" sz="1600" b="1" dirty="0">
                <a:cs typeface="Times New Roman" panose="02020603050405020304" pitchFamily="18" charset="0"/>
              </a:rPr>
              <a:t>Nadeshda Rocío de Flor Aquino Campos (Coordina actualmente las actividades de la unidad).</a:t>
            </a:r>
          </a:p>
          <a:p>
            <a:pPr algn="just">
              <a:lnSpc>
                <a:spcPct val="107000"/>
              </a:lnSpc>
            </a:pPr>
            <a:r>
              <a:rPr lang="es-MX" sz="1600" dirty="0">
                <a:cs typeface="Times New Roman" panose="02020603050405020304" pitchFamily="18" charset="0"/>
              </a:rPr>
              <a:t>Unidad de Gestión y Procesamiento de Información</a:t>
            </a:r>
            <a:r>
              <a:rPr lang="es-MX" sz="1600" dirty="0">
                <a:latin typeface="+mj-lt"/>
                <a:cs typeface="Times New Roman" panose="02020603050405020304" pitchFamily="18" charset="0"/>
              </a:rPr>
              <a:t>: </a:t>
            </a:r>
            <a:r>
              <a:rPr lang="es-MX" sz="1600" b="1" dirty="0">
                <a:cs typeface="Times New Roman" panose="02020603050405020304" pitchFamily="18" charset="0"/>
              </a:rPr>
              <a:t>Susana Saraí Torres Menjívar.</a:t>
            </a:r>
            <a:endParaRPr lang="es-SV" sz="1600" b="1" dirty="0">
              <a:cs typeface="Times New Roman" panose="02020603050405020304" pitchFamily="18" charset="0"/>
            </a:endParaRPr>
          </a:p>
          <a:p>
            <a:pPr algn="just">
              <a:lnSpc>
                <a:spcPct val="107000"/>
              </a:lnSpc>
            </a:pPr>
            <a:r>
              <a:rPr lang="es-MX" sz="1600" dirty="0">
                <a:cs typeface="Times New Roman" panose="02020603050405020304" pitchFamily="18" charset="0"/>
              </a:rPr>
              <a:t>Unidad de Metodología y Validación: </a:t>
            </a:r>
            <a:r>
              <a:rPr lang="es-SV" sz="1600" b="1" dirty="0">
                <a:ea typeface="Calibri" panose="020F0502020204030204" pitchFamily="34" charset="0"/>
                <a:cs typeface="Times New Roman" panose="02020603050405020304" pitchFamily="18" charset="0"/>
              </a:rPr>
              <a:t>Nadeshda Rocío de Flor Aquino Campos (Coordina actualmente las actividades de la unidad).</a:t>
            </a:r>
            <a:endParaRPr lang="es-SV" sz="1600"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1416216" y="819923"/>
            <a:ext cx="9892756" cy="579441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10155846" y="627425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2149</TotalTime>
  <Words>3185</Words>
  <Application>Microsoft Office PowerPoint</Application>
  <PresentationFormat>Panorámica</PresentationFormat>
  <Paragraphs>209</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Arial</vt:lpstr>
      <vt:lpstr>Calibri</vt:lpstr>
      <vt:lpstr>Calibri Light</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revision>159</cp:revision>
  <cp:lastPrinted>2022-02-22T16:17:49Z</cp:lastPrinted>
  <dcterms:created xsi:type="dcterms:W3CDTF">2019-07-25T14:59:52Z</dcterms:created>
  <dcterms:modified xsi:type="dcterms:W3CDTF">2023-10-07T18:30:28Z</dcterms:modified>
</cp:coreProperties>
</file>