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76" autoAdjust="0"/>
    <p:restoredTop sz="94660"/>
  </p:normalViewPr>
  <p:slideViewPr>
    <p:cSldViewPr snapToGrid="0" showGuides="1">
      <p:cViewPr varScale="1">
        <p:scale>
          <a:sx n="72" d="100"/>
          <a:sy n="72" d="100"/>
        </p:scale>
        <p:origin x="612"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3/2/2023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3/2/2023</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7.xml"/><Relationship Id="rId13" Type="http://schemas.openxmlformats.org/officeDocument/2006/relationships/slide" Target="slide14.xml"/><Relationship Id="rId18" Type="http://schemas.openxmlformats.org/officeDocument/2006/relationships/slide" Target="slide16.xml"/><Relationship Id="rId3" Type="http://schemas.openxmlformats.org/officeDocument/2006/relationships/image" Target="../media/image1.emf"/><Relationship Id="rId21" Type="http://schemas.openxmlformats.org/officeDocument/2006/relationships/slide" Target="slide18.xml"/><Relationship Id="rId7" Type="http://schemas.openxmlformats.org/officeDocument/2006/relationships/slide" Target="slide5.xml"/><Relationship Id="rId12" Type="http://schemas.openxmlformats.org/officeDocument/2006/relationships/slide" Target="slide12.xml"/><Relationship Id="rId17" Type="http://schemas.openxmlformats.org/officeDocument/2006/relationships/slide" Target="slide17.xml"/><Relationship Id="rId2" Type="http://schemas.openxmlformats.org/officeDocument/2006/relationships/image" Target="../media/image3.png"/><Relationship Id="rId16" Type="http://schemas.openxmlformats.org/officeDocument/2006/relationships/slide" Target="slide15.xml"/><Relationship Id="rId20" Type="http://schemas.openxmlformats.org/officeDocument/2006/relationships/slide" Target="slide20.xml"/><Relationship Id="rId1" Type="http://schemas.openxmlformats.org/officeDocument/2006/relationships/slideLayout" Target="../slideLayouts/slideLayout7.xml"/><Relationship Id="rId6" Type="http://schemas.openxmlformats.org/officeDocument/2006/relationships/slide" Target="slide6.xml"/><Relationship Id="rId11" Type="http://schemas.openxmlformats.org/officeDocument/2006/relationships/slide" Target="slide13.xml"/><Relationship Id="rId5" Type="http://schemas.openxmlformats.org/officeDocument/2006/relationships/slide" Target="slide4.xml"/><Relationship Id="rId15" Type="http://schemas.openxmlformats.org/officeDocument/2006/relationships/slide" Target="slide10.xml"/><Relationship Id="rId10" Type="http://schemas.openxmlformats.org/officeDocument/2006/relationships/slide" Target="slide8.xml"/><Relationship Id="rId19" Type="http://schemas.openxmlformats.org/officeDocument/2006/relationships/slide" Target="slide19.xml"/><Relationship Id="rId4" Type="http://schemas.openxmlformats.org/officeDocument/2006/relationships/image" Target="../media/image4.png"/><Relationship Id="rId9" Type="http://schemas.openxmlformats.org/officeDocument/2006/relationships/slide" Target="slide9.xml"/><Relationship Id="rId14" Type="http://schemas.openxmlformats.org/officeDocument/2006/relationships/slide" Target="slide11.xml"/><Relationship Id="rId22"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DICIEMBRE 2022</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 Coutts.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2124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 Vásquez (interino de forma ad-honorem).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29" y="1238487"/>
            <a:ext cx="9333017" cy="534999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24.</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ea typeface="Calibri" panose="020F0502020204030204" pitchFamily="34" charset="0"/>
                <a:cs typeface="Times New Roman" panose="02020603050405020304" pitchFamily="18" charset="0"/>
              </a:rPr>
              <a:t>Diana Verónica Burgos de Montoya. </a:t>
            </a:r>
          </a:p>
          <a:p>
            <a:pPr algn="just">
              <a:lnSpc>
                <a:spcPct val="107000"/>
              </a:lnSpc>
            </a:pP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Josué Nathan Ramos Ruíz.</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Paula Elena Olivares Aguirre.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244064" y="1196156"/>
            <a:ext cx="8569709" cy="495545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 Batres.</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a:t>
            </a:r>
            <a:r>
              <a:rPr lang="es-US" sz="1500" b="1" dirty="0">
                <a:latin typeface="+mj-lt"/>
                <a:ea typeface="Calibri" panose="020F0502020204030204" pitchFamily="34" charset="0"/>
                <a:cs typeface="Times New Roman" panose="02020603050405020304" pitchFamily="18" charset="0"/>
              </a:rPr>
              <a:t>Sandra Elizabeth Salinas Navarro.</a:t>
            </a:r>
          </a:p>
          <a:p>
            <a:pPr algn="just">
              <a:lnSpc>
                <a:spcPct val="107000"/>
              </a:lnSpc>
              <a:spcAft>
                <a:spcPts val="0"/>
              </a:spcAft>
            </a:pPr>
            <a:r>
              <a:rPr lang="es-US" sz="1500" dirty="0">
                <a:latin typeface="+mj-lt"/>
                <a:cs typeface="Times New Roman" panose="02020603050405020304" pitchFamily="18" charset="0"/>
              </a:rPr>
              <a:t>Unidad de Equidad de Género e Inclusión: </a:t>
            </a:r>
            <a:r>
              <a:rPr lang="es-US" sz="1500" b="1" dirty="0">
                <a:latin typeface="+mj-lt"/>
                <a:ea typeface="Calibri" panose="020F0502020204030204" pitchFamily="34" charset="0"/>
                <a:cs typeface="Times New Roman" panose="02020603050405020304" pitchFamily="18" charset="0"/>
              </a:rPr>
              <a:t>Sandra Elizabeth Salinas Navarro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133600" y="1171220"/>
            <a:ext cx="8833447"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6C5D600E-3928-4F96-9ED1-7688059E6C39}"/>
              </a:ext>
            </a:extLst>
          </p:cNvPr>
          <p:cNvPicPr>
            <a:picLocks noChangeAspect="1"/>
          </p:cNvPicPr>
          <p:nvPr/>
        </p:nvPicPr>
        <p:blipFill>
          <a:blip r:embed="rId2"/>
          <a:stretch>
            <a:fillRect/>
          </a:stretch>
        </p:blipFill>
        <p:spPr>
          <a:xfrm>
            <a:off x="153875" y="24286"/>
            <a:ext cx="11168632" cy="4479235"/>
          </a:xfrm>
          <a:prstGeom prst="rect">
            <a:avLst/>
          </a:prstGeom>
        </p:spPr>
      </p:pic>
      <p:grpSp>
        <p:nvGrpSpPr>
          <p:cNvPr id="8" name="Agrupar 1"/>
          <p:cNvGrpSpPr/>
          <p:nvPr/>
        </p:nvGrpSpPr>
        <p:grpSpPr>
          <a:xfrm>
            <a:off x="-7565" y="-123820"/>
            <a:ext cx="1922964" cy="808382"/>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2" name="CuadroTexto 1">
            <a:hlinkClick r:id="rId5"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6"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7"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8"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9"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0"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1"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2" action="ppaction://hlinksldjump"/>
          </p:cNvPr>
          <p:cNvSpPr txBox="1"/>
          <p:nvPr/>
        </p:nvSpPr>
        <p:spPr>
          <a:xfrm>
            <a:off x="3869635" y="1894572"/>
            <a:ext cx="955438" cy="369332"/>
          </a:xfrm>
          <a:prstGeom prst="rect">
            <a:avLst/>
          </a:prstGeom>
          <a:noFill/>
        </p:spPr>
        <p:txBody>
          <a:bodyPr wrap="square" rtlCol="0">
            <a:spAutoFit/>
          </a:bodyPr>
          <a:lstStyle/>
          <a:p>
            <a:endParaRPr lang="es-SV" dirty="0"/>
          </a:p>
        </p:txBody>
      </p:sp>
      <p:sp>
        <p:nvSpPr>
          <p:cNvPr id="20" name="CuadroTexto 19">
            <a:hlinkClick r:id="rId13"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4"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5"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6"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7" action="ppaction://hlinksldjump"/>
          </p:cNvPr>
          <p:cNvSpPr txBox="1"/>
          <p:nvPr/>
        </p:nvSpPr>
        <p:spPr>
          <a:xfrm>
            <a:off x="3216361" y="282015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8"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19"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0"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1"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pic>
        <p:nvPicPr>
          <p:cNvPr id="14" name="Imagen 13">
            <a:extLst>
              <a:ext uri="{FF2B5EF4-FFF2-40B4-BE49-F238E27FC236}">
                <a16:creationId xmlns:a16="http://schemas.microsoft.com/office/drawing/2014/main" id="{09437E0D-9127-4424-8812-042C16FCA013}"/>
              </a:ext>
            </a:extLst>
          </p:cNvPr>
          <p:cNvPicPr>
            <a:picLocks noChangeAspect="1"/>
          </p:cNvPicPr>
          <p:nvPr/>
        </p:nvPicPr>
        <p:blipFill rotWithShape="1">
          <a:blip r:embed="rId22"/>
          <a:srcRect t="3291"/>
          <a:stretch/>
        </p:blipFill>
        <p:spPr>
          <a:xfrm>
            <a:off x="3315833" y="4426262"/>
            <a:ext cx="6096000" cy="2383661"/>
          </a:xfrm>
          <a:prstGeom prst="rect">
            <a:avLst/>
          </a:prstGeom>
        </p:spPr>
      </p:pic>
      <p:sp>
        <p:nvSpPr>
          <p:cNvPr id="3" name="CuadroTexto 2">
            <a:hlinkClick r:id="rId5"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7"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6"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7" name="CuadroTexto 36">
            <a:hlinkClick r:id="rId9" action="ppaction://hlinksldjump"/>
            <a:extLst>
              <a:ext uri="{FF2B5EF4-FFF2-40B4-BE49-F238E27FC236}">
                <a16:creationId xmlns:a16="http://schemas.microsoft.com/office/drawing/2014/main" id="{61120D82-6041-47A5-B9F6-E6001563587C}"/>
              </a:ext>
            </a:extLst>
          </p:cNvPr>
          <p:cNvSpPr txBox="1"/>
          <p:nvPr/>
        </p:nvSpPr>
        <p:spPr>
          <a:xfrm>
            <a:off x="1603513" y="1373915"/>
            <a:ext cx="401053" cy="481263"/>
          </a:xfrm>
          <a:prstGeom prst="rect">
            <a:avLst/>
          </a:prstGeom>
          <a:noFill/>
        </p:spPr>
        <p:txBody>
          <a:bodyPr wrap="square" rtlCol="0">
            <a:spAutoFit/>
          </a:bodyPr>
          <a:lstStyle/>
          <a:p>
            <a:endParaRPr lang="es-SV" dirty="0"/>
          </a:p>
        </p:txBody>
      </p:sp>
      <p:sp>
        <p:nvSpPr>
          <p:cNvPr id="38" name="CuadroTexto 37">
            <a:hlinkClick r:id="rId8"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39" name="CuadroTexto 38">
            <a:hlinkClick r:id="rId11" action="ppaction://hlinksldjump"/>
            <a:extLst>
              <a:ext uri="{FF2B5EF4-FFF2-40B4-BE49-F238E27FC236}">
                <a16:creationId xmlns:a16="http://schemas.microsoft.com/office/drawing/2014/main" id="{64DA567A-20CB-4578-97F6-81CEBA2EA32E}"/>
              </a:ext>
            </a:extLst>
          </p:cNvPr>
          <p:cNvSpPr txBox="1"/>
          <p:nvPr/>
        </p:nvSpPr>
        <p:spPr>
          <a:xfrm>
            <a:off x="2927795" y="1365944"/>
            <a:ext cx="401053" cy="481263"/>
          </a:xfrm>
          <a:prstGeom prst="rect">
            <a:avLst/>
          </a:prstGeom>
          <a:noFill/>
        </p:spPr>
        <p:txBody>
          <a:bodyPr wrap="square" rtlCol="0">
            <a:spAutoFit/>
          </a:bodyPr>
          <a:lstStyle/>
          <a:p>
            <a:endParaRPr lang="es-SV" dirty="0"/>
          </a:p>
        </p:txBody>
      </p:sp>
      <p:sp>
        <p:nvSpPr>
          <p:cNvPr id="40" name="CuadroTexto 39">
            <a:hlinkClick r:id="rId12" action="ppaction://hlinksldjump"/>
            <a:extLst>
              <a:ext uri="{FF2B5EF4-FFF2-40B4-BE49-F238E27FC236}">
                <a16:creationId xmlns:a16="http://schemas.microsoft.com/office/drawing/2014/main" id="{14EE2011-33CE-4C9E-8036-C7198EF5E7CA}"/>
              </a:ext>
            </a:extLst>
          </p:cNvPr>
          <p:cNvSpPr txBox="1"/>
          <p:nvPr/>
        </p:nvSpPr>
        <p:spPr>
          <a:xfrm>
            <a:off x="3946301" y="1406876"/>
            <a:ext cx="401053" cy="481263"/>
          </a:xfrm>
          <a:prstGeom prst="rect">
            <a:avLst/>
          </a:prstGeom>
          <a:noFill/>
        </p:spPr>
        <p:txBody>
          <a:bodyPr wrap="square" rtlCol="0">
            <a:spAutoFit/>
          </a:bodyPr>
          <a:lstStyle/>
          <a:p>
            <a:endParaRPr lang="es-SV" dirty="0"/>
          </a:p>
        </p:txBody>
      </p:sp>
      <p:sp>
        <p:nvSpPr>
          <p:cNvPr id="41" name="CuadroTexto 40">
            <a:hlinkClick r:id="rId13" action="ppaction://hlinksldjump"/>
            <a:extLst>
              <a:ext uri="{FF2B5EF4-FFF2-40B4-BE49-F238E27FC236}">
                <a16:creationId xmlns:a16="http://schemas.microsoft.com/office/drawing/2014/main" id="{F39268A8-943E-458C-B265-4DA959984A26}"/>
              </a:ext>
            </a:extLst>
          </p:cNvPr>
          <p:cNvSpPr txBox="1"/>
          <p:nvPr/>
        </p:nvSpPr>
        <p:spPr>
          <a:xfrm>
            <a:off x="5200375" y="1398977"/>
            <a:ext cx="401053" cy="481263"/>
          </a:xfrm>
          <a:prstGeom prst="rect">
            <a:avLst/>
          </a:prstGeom>
          <a:noFill/>
        </p:spPr>
        <p:txBody>
          <a:bodyPr wrap="square" rtlCol="0">
            <a:spAutoFit/>
          </a:bodyPr>
          <a:lstStyle/>
          <a:p>
            <a:endParaRPr lang="es-SV" dirty="0"/>
          </a:p>
        </p:txBody>
      </p:sp>
      <p:sp>
        <p:nvSpPr>
          <p:cNvPr id="42" name="CuadroTexto 41">
            <a:hlinkClick r:id="rId14" action="ppaction://hlinksldjump"/>
            <a:extLst>
              <a:ext uri="{FF2B5EF4-FFF2-40B4-BE49-F238E27FC236}">
                <a16:creationId xmlns:a16="http://schemas.microsoft.com/office/drawing/2014/main" id="{197CE1E5-0370-4C77-A7C8-EA4948FF5179}"/>
              </a:ext>
            </a:extLst>
          </p:cNvPr>
          <p:cNvSpPr txBox="1"/>
          <p:nvPr/>
        </p:nvSpPr>
        <p:spPr>
          <a:xfrm>
            <a:off x="6446252" y="1459014"/>
            <a:ext cx="401053" cy="481263"/>
          </a:xfrm>
          <a:prstGeom prst="rect">
            <a:avLst/>
          </a:prstGeom>
          <a:noFill/>
        </p:spPr>
        <p:txBody>
          <a:bodyPr wrap="square" rtlCol="0">
            <a:spAutoFit/>
          </a:bodyPr>
          <a:lstStyle/>
          <a:p>
            <a:endParaRPr lang="es-SV" dirty="0"/>
          </a:p>
        </p:txBody>
      </p:sp>
      <p:sp>
        <p:nvSpPr>
          <p:cNvPr id="43" name="CuadroTexto 42">
            <a:hlinkClick r:id="rId10" action="ppaction://hlinksldjump"/>
            <a:extLst>
              <a:ext uri="{FF2B5EF4-FFF2-40B4-BE49-F238E27FC236}">
                <a16:creationId xmlns:a16="http://schemas.microsoft.com/office/drawing/2014/main" id="{43335421-A9DA-4BF5-B59F-B1F1596C8006}"/>
              </a:ext>
            </a:extLst>
          </p:cNvPr>
          <p:cNvSpPr txBox="1"/>
          <p:nvPr/>
        </p:nvSpPr>
        <p:spPr>
          <a:xfrm>
            <a:off x="7555366" y="1458196"/>
            <a:ext cx="401053" cy="481263"/>
          </a:xfrm>
          <a:prstGeom prst="rect">
            <a:avLst/>
          </a:prstGeom>
          <a:noFill/>
        </p:spPr>
        <p:txBody>
          <a:bodyPr wrap="square" rtlCol="0">
            <a:spAutoFit/>
          </a:bodyPr>
          <a:lstStyle/>
          <a:p>
            <a:endParaRPr lang="es-SV" dirty="0"/>
          </a:p>
        </p:txBody>
      </p:sp>
      <p:sp>
        <p:nvSpPr>
          <p:cNvPr id="44" name="CuadroTexto 43">
            <a:hlinkClick r:id="rId15" action="ppaction://hlinksldjump"/>
            <a:extLst>
              <a:ext uri="{FF2B5EF4-FFF2-40B4-BE49-F238E27FC236}">
                <a16:creationId xmlns:a16="http://schemas.microsoft.com/office/drawing/2014/main" id="{38C06F38-F89F-4D86-A734-50B4CC78798A}"/>
              </a:ext>
            </a:extLst>
          </p:cNvPr>
          <p:cNvSpPr txBox="1"/>
          <p:nvPr/>
        </p:nvSpPr>
        <p:spPr>
          <a:xfrm>
            <a:off x="8745676" y="1346732"/>
            <a:ext cx="401053" cy="481263"/>
          </a:xfrm>
          <a:prstGeom prst="rect">
            <a:avLst/>
          </a:prstGeom>
          <a:noFill/>
        </p:spPr>
        <p:txBody>
          <a:bodyPr wrap="square" rtlCol="0">
            <a:spAutoFit/>
          </a:bodyPr>
          <a:lstStyle/>
          <a:p>
            <a:endParaRPr lang="es-SV" dirty="0"/>
          </a:p>
        </p:txBody>
      </p:sp>
      <p:sp>
        <p:nvSpPr>
          <p:cNvPr id="45" name="CuadroTexto 44">
            <a:hlinkClick r:id="rId16" action="ppaction://hlinksldjump"/>
            <a:extLst>
              <a:ext uri="{FF2B5EF4-FFF2-40B4-BE49-F238E27FC236}">
                <a16:creationId xmlns:a16="http://schemas.microsoft.com/office/drawing/2014/main" id="{06E9CBA7-3B50-4C78-96C4-D64B003AAA2C}"/>
              </a:ext>
            </a:extLst>
          </p:cNvPr>
          <p:cNvSpPr txBox="1"/>
          <p:nvPr/>
        </p:nvSpPr>
        <p:spPr>
          <a:xfrm>
            <a:off x="1482488" y="2902226"/>
            <a:ext cx="401053" cy="481263"/>
          </a:xfrm>
          <a:prstGeom prst="rect">
            <a:avLst/>
          </a:prstGeom>
          <a:noFill/>
        </p:spPr>
        <p:txBody>
          <a:bodyPr wrap="square" rtlCol="0">
            <a:spAutoFit/>
          </a:bodyPr>
          <a:lstStyle/>
          <a:p>
            <a:endParaRPr lang="es-SV" dirty="0"/>
          </a:p>
        </p:txBody>
      </p:sp>
      <p:sp>
        <p:nvSpPr>
          <p:cNvPr id="46" name="CuadroTexto 45">
            <a:hlinkClick r:id="rId17" action="ppaction://hlinksldjump"/>
            <a:extLst>
              <a:ext uri="{FF2B5EF4-FFF2-40B4-BE49-F238E27FC236}">
                <a16:creationId xmlns:a16="http://schemas.microsoft.com/office/drawing/2014/main" id="{BD961DCD-A900-4472-A0DB-9CDAFB360577}"/>
              </a:ext>
            </a:extLst>
          </p:cNvPr>
          <p:cNvSpPr txBox="1"/>
          <p:nvPr/>
        </p:nvSpPr>
        <p:spPr>
          <a:xfrm>
            <a:off x="3371899" y="2923699"/>
            <a:ext cx="401053" cy="481263"/>
          </a:xfrm>
          <a:prstGeom prst="rect">
            <a:avLst/>
          </a:prstGeom>
          <a:noFill/>
        </p:spPr>
        <p:txBody>
          <a:bodyPr wrap="square" rtlCol="0">
            <a:spAutoFit/>
          </a:bodyPr>
          <a:lstStyle/>
          <a:p>
            <a:endParaRPr lang="es-SV" dirty="0"/>
          </a:p>
        </p:txBody>
      </p:sp>
      <p:sp>
        <p:nvSpPr>
          <p:cNvPr id="47" name="CuadroTexto 46">
            <a:hlinkClick r:id="rId19" action="ppaction://hlinksldjump"/>
            <a:extLst>
              <a:ext uri="{FF2B5EF4-FFF2-40B4-BE49-F238E27FC236}">
                <a16:creationId xmlns:a16="http://schemas.microsoft.com/office/drawing/2014/main" id="{4434AD0B-EA82-4385-84BF-2D6DED257CF3}"/>
              </a:ext>
            </a:extLst>
          </p:cNvPr>
          <p:cNvSpPr txBox="1"/>
          <p:nvPr/>
        </p:nvSpPr>
        <p:spPr>
          <a:xfrm>
            <a:off x="6546718" y="3015846"/>
            <a:ext cx="401053" cy="481263"/>
          </a:xfrm>
          <a:prstGeom prst="rect">
            <a:avLst/>
          </a:prstGeom>
          <a:noFill/>
        </p:spPr>
        <p:txBody>
          <a:bodyPr wrap="square" rtlCol="0">
            <a:spAutoFit/>
          </a:bodyPr>
          <a:lstStyle/>
          <a:p>
            <a:endParaRPr lang="es-SV" dirty="0"/>
          </a:p>
        </p:txBody>
      </p:sp>
      <p:sp>
        <p:nvSpPr>
          <p:cNvPr id="48" name="CuadroTexto 47">
            <a:hlinkClick r:id="rId20" action="ppaction://hlinksldjump"/>
            <a:extLst>
              <a:ext uri="{FF2B5EF4-FFF2-40B4-BE49-F238E27FC236}">
                <a16:creationId xmlns:a16="http://schemas.microsoft.com/office/drawing/2014/main" id="{E3672791-7F9C-4C99-AA94-7F765A89DD52}"/>
              </a:ext>
            </a:extLst>
          </p:cNvPr>
          <p:cNvSpPr txBox="1"/>
          <p:nvPr/>
        </p:nvSpPr>
        <p:spPr>
          <a:xfrm>
            <a:off x="9310291" y="2923699"/>
            <a:ext cx="401053" cy="481263"/>
          </a:xfrm>
          <a:prstGeom prst="rect">
            <a:avLst/>
          </a:prstGeom>
          <a:noFill/>
        </p:spPr>
        <p:txBody>
          <a:bodyPr wrap="square" rtlCol="0">
            <a:spAutoFit/>
          </a:bodyPr>
          <a:lstStyle/>
          <a:p>
            <a:endParaRPr lang="es-SV" dirty="0"/>
          </a:p>
        </p:txBody>
      </p:sp>
      <p:sp>
        <p:nvSpPr>
          <p:cNvPr id="49" name="CuadroTexto 48">
            <a:hlinkClick r:id="rId21"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integran:60.</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a:t>
            </a:r>
            <a:r>
              <a:rPr lang="es-MX" sz="1500" b="1" dirty="0" err="1">
                <a:latin typeface="+mj-lt"/>
                <a:cs typeface="Times New Roman" panose="02020603050405020304" pitchFamily="18" charset="0"/>
              </a:rPr>
              <a:t>GuillÉn</a:t>
            </a:r>
            <a:r>
              <a:rPr lang="es-MX" sz="1500" b="1" dirty="0">
                <a:latin typeface="+mj-lt"/>
                <a:cs typeface="Times New Roman" panose="02020603050405020304" pitchFamily="18" charset="0"/>
              </a:rPr>
              <a:t>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202078" y="25748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03480" y="811938"/>
            <a:ext cx="8152485" cy="738664"/>
          </a:xfrm>
          <a:prstGeom prst="rect">
            <a:avLst/>
          </a:prstGeom>
        </p:spPr>
        <p:txBody>
          <a:bodyPr wrap="square">
            <a:spAutoFit/>
          </a:bodyPr>
          <a:lstStyle/>
          <a:p>
            <a:pPr algn="just"/>
            <a:r>
              <a:rPr lang="es-SV" sz="14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82068" y="1816141"/>
            <a:ext cx="5370359" cy="2031325"/>
          </a:xfrm>
          <a:prstGeom prst="rect">
            <a:avLst/>
          </a:prstGeom>
        </p:spPr>
        <p:txBody>
          <a:bodyPr wrap="square">
            <a:spAutoFit/>
          </a:bodyPr>
          <a:lstStyle/>
          <a:p>
            <a:r>
              <a:rPr lang="es-SV" sz="1400" dirty="0">
                <a:latin typeface="+mj-lt"/>
              </a:rPr>
              <a:t>La Defensoría cuenta con las siguientes unidades staff de la Presidencia:</a:t>
            </a:r>
          </a:p>
          <a:p>
            <a:r>
              <a:rPr lang="es-SV" sz="1400" dirty="0">
                <a:latin typeface="+mj-lt"/>
              </a:rPr>
              <a:t>a) Asesoría;</a:t>
            </a:r>
          </a:p>
          <a:p>
            <a:r>
              <a:rPr lang="es-SV" sz="1400" dirty="0">
                <a:latin typeface="+mj-lt"/>
              </a:rPr>
              <a:t>b) Unidad de Auditoría Interna;</a:t>
            </a:r>
          </a:p>
          <a:p>
            <a:r>
              <a:rPr lang="es-SV" sz="1400" dirty="0">
                <a:latin typeface="+mj-lt"/>
              </a:rPr>
              <a:t>c) Unidad Financiera Institucional;</a:t>
            </a:r>
          </a:p>
          <a:p>
            <a:r>
              <a:rPr lang="es-SV" sz="1400" dirty="0">
                <a:latin typeface="+mj-lt"/>
              </a:rPr>
              <a:t>d)Unidad de Acceso a la Información Pública y Transparencia;</a:t>
            </a:r>
          </a:p>
          <a:p>
            <a:r>
              <a:rPr lang="es-SV" sz="1400" dirty="0">
                <a:latin typeface="+mj-lt"/>
              </a:rPr>
              <a:t>e) Unidad de Planificación y Calidad;</a:t>
            </a:r>
          </a:p>
          <a:p>
            <a:r>
              <a:rPr lang="es-SV" sz="1400" dirty="0">
                <a:latin typeface="+mj-lt"/>
              </a:rPr>
              <a:t>g) Unidad de Comunicaciones.</a:t>
            </a:r>
          </a:p>
          <a:p>
            <a:r>
              <a:rPr lang="es-SV" sz="1400" dirty="0">
                <a:latin typeface="+mj-lt"/>
              </a:rPr>
              <a:t>h) Dirección de Estudios de Consumo</a:t>
            </a:r>
          </a:p>
          <a:p>
            <a:r>
              <a:rPr lang="es-SV" sz="1400" dirty="0">
                <a:latin typeface="+mj-lt"/>
              </a:rPr>
              <a:t>i) Unidad de Cooperación y Relaciones Interinstitucionales</a:t>
            </a:r>
          </a:p>
        </p:txBody>
      </p:sp>
      <p:sp>
        <p:nvSpPr>
          <p:cNvPr id="10" name="Rectángulo 9"/>
          <p:cNvSpPr/>
          <p:nvPr/>
        </p:nvSpPr>
        <p:spPr>
          <a:xfrm>
            <a:off x="3268816" y="3792342"/>
            <a:ext cx="5494184" cy="1600438"/>
          </a:xfrm>
          <a:prstGeom prst="rect">
            <a:avLst/>
          </a:prstGeom>
        </p:spPr>
        <p:txBody>
          <a:bodyPr wrap="square">
            <a:spAutoFit/>
          </a:bodyPr>
          <a:lstStyle/>
          <a:p>
            <a:r>
              <a:rPr lang="es-SV" sz="1400" dirty="0">
                <a:latin typeface="+mj-lt"/>
              </a:rPr>
              <a:t>Asimismo, La Defensoría contará con las siguientes direcciones:</a:t>
            </a:r>
          </a:p>
          <a:p>
            <a:r>
              <a:rPr lang="es-SV" sz="1400" dirty="0">
                <a:latin typeface="+mj-lt"/>
              </a:rPr>
              <a:t>a) Dirección de Vigilancia de Mercado;</a:t>
            </a:r>
          </a:p>
          <a:p>
            <a:r>
              <a:rPr lang="es-SV" sz="1400" dirty="0">
                <a:latin typeface="+mj-lt"/>
              </a:rPr>
              <a:t>b) Dirección de Ciudadanía y Consumo;</a:t>
            </a:r>
          </a:p>
          <a:p>
            <a:r>
              <a:rPr lang="es-SV" sz="1400" dirty="0">
                <a:latin typeface="+mj-lt"/>
              </a:rPr>
              <a:t>c) Dirección Jurídica;</a:t>
            </a:r>
          </a:p>
          <a:p>
            <a:r>
              <a:rPr lang="es-SV" sz="1400" dirty="0">
                <a:latin typeface="+mj-lt"/>
              </a:rPr>
              <a:t>d) Dirección de Administración;</a:t>
            </a:r>
          </a:p>
          <a:p>
            <a:r>
              <a:rPr lang="es-SV" sz="1400" dirty="0">
                <a:latin typeface="+mj-lt"/>
              </a:rPr>
              <a:t>e) Dirección del Centro de Solución de Controversias; y,</a:t>
            </a:r>
          </a:p>
          <a:p>
            <a:r>
              <a:rPr lang="es-SV" sz="1400" dirty="0">
                <a:latin typeface="+mj-lt"/>
              </a:rPr>
              <a:t>f) Dirección de Descentralización.</a:t>
            </a:r>
          </a:p>
        </p:txBody>
      </p:sp>
      <p:sp>
        <p:nvSpPr>
          <p:cNvPr id="11" name="Rectángulo 10"/>
          <p:cNvSpPr/>
          <p:nvPr/>
        </p:nvSpPr>
        <p:spPr>
          <a:xfrm>
            <a:off x="2505266" y="5561924"/>
            <a:ext cx="8321759" cy="523220"/>
          </a:xfrm>
          <a:prstGeom prst="rect">
            <a:avLst/>
          </a:prstGeom>
        </p:spPr>
        <p:txBody>
          <a:bodyPr wrap="square">
            <a:spAutoFit/>
          </a:bodyPr>
          <a:lstStyle/>
          <a:p>
            <a:r>
              <a:rPr lang="es-SV" sz="14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93980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a:t>
            </a:r>
            <a:r>
              <a:rPr lang="es-SV" sz="1700" b="1" dirty="0">
                <a:ea typeface="Calibri" panose="020F0502020204030204" pitchFamily="34" charset="0"/>
                <a:cs typeface="Times New Roman" panose="02020603050405020304" pitchFamily="18" charset="0"/>
              </a:rPr>
              <a:t> </a:t>
            </a:r>
            <a:r>
              <a:rPr lang="es-SV" sz="1700" b="1" dirty="0">
                <a:latin typeface="+mj-lt"/>
                <a:ea typeface="Calibri" panose="020F0502020204030204" pitchFamily="34" charset="0"/>
                <a:cs typeface="Times New Roman" panose="02020603050405020304" pitchFamily="18" charset="0"/>
              </a:rPr>
              <a:t>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6.</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10272665"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 </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610419" y="821383"/>
            <a:ext cx="9493625" cy="571226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b="1" dirty="0">
                <a:latin typeface="+mj-lt"/>
                <a:cs typeface="Times New Roman" panose="02020603050405020304" pitchFamily="18" charset="0"/>
              </a:rPr>
              <a:t>Responsable: Nadeshda Rocío de Flor Aquino Campos.</a:t>
            </a:r>
          </a:p>
          <a:p>
            <a:pPr algn="just">
              <a:lnSpc>
                <a:spcPct val="107000"/>
              </a:lnSpc>
            </a:pPr>
            <a:r>
              <a:rPr lang="es-MX" sz="1600" dirty="0">
                <a:latin typeface="+mj-lt"/>
                <a:cs typeface="Times New Roman" panose="02020603050405020304" pitchFamily="18" charset="0"/>
              </a:rPr>
              <a:t>Número de personas que la integran: 3.</a:t>
            </a:r>
          </a:p>
          <a:p>
            <a:pPr algn="just">
              <a:lnSpc>
                <a:spcPct val="107000"/>
              </a:lnSpc>
            </a:pPr>
            <a:r>
              <a:rPr lang="es-MX" sz="1600" dirty="0">
                <a:latin typeface="+mj-lt"/>
                <a:cs typeface="Times New Roman" panose="02020603050405020304" pitchFamily="18" charset="0"/>
              </a:rPr>
              <a:t>Mujeres: 2.</a:t>
            </a:r>
          </a:p>
          <a:p>
            <a:pPr algn="just">
              <a:lnSpc>
                <a:spcPct val="107000"/>
              </a:lnSpc>
            </a:pPr>
            <a:r>
              <a:rPr lang="es-MX" sz="1600" dirty="0">
                <a:latin typeface="+mj-lt"/>
                <a:cs typeface="Times New Roman" panose="02020603050405020304" pitchFamily="18" charset="0"/>
              </a:rPr>
              <a:t>Hombres: 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Metodología y Validación: </a:t>
            </a:r>
            <a:r>
              <a:rPr lang="es-SV" sz="1600" b="1" dirty="0">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1983</TotalTime>
  <Words>3190</Words>
  <Application>Microsoft Office PowerPoint</Application>
  <PresentationFormat>Panorámica</PresentationFormat>
  <Paragraphs>212</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Duke</cp:lastModifiedBy>
  <cp:revision>143</cp:revision>
  <cp:lastPrinted>2022-02-22T16:17:49Z</cp:lastPrinted>
  <dcterms:created xsi:type="dcterms:W3CDTF">2019-07-25T14:59:52Z</dcterms:created>
  <dcterms:modified xsi:type="dcterms:W3CDTF">2023-02-03T16:56:07Z</dcterms:modified>
</cp:coreProperties>
</file>