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6" r:id="rId5"/>
    <p:sldId id="277" r:id="rId6"/>
    <p:sldId id="278" r:id="rId7"/>
    <p:sldId id="281" r:id="rId8"/>
    <p:sldId id="282" r:id="rId9"/>
    <p:sldId id="283" r:id="rId10"/>
    <p:sldId id="284" r:id="rId11"/>
    <p:sldId id="285" r:id="rId12"/>
    <p:sldId id="286" r:id="rId13"/>
    <p:sldId id="287" r:id="rId14"/>
    <p:sldId id="294" r:id="rId15"/>
    <p:sldId id="288" r:id="rId16"/>
    <p:sldId id="295" r:id="rId17"/>
    <p:sldId id="289" r:id="rId18"/>
    <p:sldId id="290" r:id="rId19"/>
    <p:sldId id="291" r:id="rId20"/>
    <p:sldId id="292" r:id="rId21"/>
    <p:sldId id="293" r:id="rId22"/>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53" autoAdjust="0"/>
    <p:restoredTop sz="94660"/>
  </p:normalViewPr>
  <p:slideViewPr>
    <p:cSldViewPr snapToGrid="0" showGuides="1">
      <p:cViewPr varScale="1">
        <p:scale>
          <a:sx n="72" d="100"/>
          <a:sy n="72" d="100"/>
        </p:scale>
        <p:origin x="1560" y="66"/>
      </p:cViewPr>
      <p:guideLst>
        <p:guide orient="horz" pos="2160"/>
        <p:guide pos="286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125DAF55-E7F4-4E23-8D38-9EE3481C7AF2}" type="datetimeFigureOut">
              <a:rPr lang="es-SV" smtClean="0"/>
              <a:pPr/>
              <a:t>11/11/2022</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061500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25DAF55-E7F4-4E23-8D38-9EE3481C7AF2}" type="datetimeFigureOut">
              <a:rPr lang="es-SV" smtClean="0"/>
              <a:pPr/>
              <a:t>11/11/2022</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507029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25DAF55-E7F4-4E23-8D38-9EE3481C7AF2}" type="datetimeFigureOut">
              <a:rPr lang="es-SV" smtClean="0"/>
              <a:pPr/>
              <a:t>11/11/2022</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2798271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25DAF55-E7F4-4E23-8D38-9EE3481C7AF2}" type="datetimeFigureOut">
              <a:rPr lang="es-SV" smtClean="0"/>
              <a:pPr/>
              <a:t>11/11/2022</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33399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125DAF55-E7F4-4E23-8D38-9EE3481C7AF2}" type="datetimeFigureOut">
              <a:rPr lang="es-SV" smtClean="0"/>
              <a:pPr/>
              <a:t>11/11/2022</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474663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125DAF55-E7F4-4E23-8D38-9EE3481C7AF2}" type="datetimeFigureOut">
              <a:rPr lang="es-SV" smtClean="0"/>
              <a:pPr/>
              <a:t>11/11/2022</a:t>
            </a:fld>
            <a:endParaRPr lang="es-SV"/>
          </a:p>
        </p:txBody>
      </p:sp>
      <p:sp>
        <p:nvSpPr>
          <p:cNvPr id="6" name="Footer Placeholder 5"/>
          <p:cNvSpPr>
            <a:spLocks noGrp="1"/>
          </p:cNvSpPr>
          <p:nvPr>
            <p:ph type="ftr" sz="quarter" idx="11"/>
          </p:nvPr>
        </p:nvSpPr>
        <p:spPr/>
        <p:txBody>
          <a:bodyPr/>
          <a:lstStyle/>
          <a:p>
            <a:endParaRPr lang="es-SV"/>
          </a:p>
        </p:txBody>
      </p:sp>
      <p:sp>
        <p:nvSpPr>
          <p:cNvPr id="7" name="Slide Number Placeholder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1393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125DAF55-E7F4-4E23-8D38-9EE3481C7AF2}" type="datetimeFigureOut">
              <a:rPr lang="es-SV" smtClean="0"/>
              <a:pPr/>
              <a:t>11/11/2022</a:t>
            </a:fld>
            <a:endParaRPr lang="es-SV"/>
          </a:p>
        </p:txBody>
      </p:sp>
      <p:sp>
        <p:nvSpPr>
          <p:cNvPr id="8" name="Footer Placeholder 7"/>
          <p:cNvSpPr>
            <a:spLocks noGrp="1"/>
          </p:cNvSpPr>
          <p:nvPr>
            <p:ph type="ftr" sz="quarter" idx="11"/>
          </p:nvPr>
        </p:nvSpPr>
        <p:spPr/>
        <p:txBody>
          <a:bodyPr/>
          <a:lstStyle/>
          <a:p>
            <a:endParaRPr lang="es-SV"/>
          </a:p>
        </p:txBody>
      </p:sp>
      <p:sp>
        <p:nvSpPr>
          <p:cNvPr id="9" name="Slide Number Placeholder 8"/>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4181347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125DAF55-E7F4-4E23-8D38-9EE3481C7AF2}" type="datetimeFigureOut">
              <a:rPr lang="es-SV" smtClean="0"/>
              <a:pPr/>
              <a:t>11/11/2022</a:t>
            </a:fld>
            <a:endParaRPr lang="es-SV"/>
          </a:p>
        </p:txBody>
      </p:sp>
      <p:sp>
        <p:nvSpPr>
          <p:cNvPr id="4" name="Footer Placeholder 3"/>
          <p:cNvSpPr>
            <a:spLocks noGrp="1"/>
          </p:cNvSpPr>
          <p:nvPr>
            <p:ph type="ftr" sz="quarter" idx="11"/>
          </p:nvPr>
        </p:nvSpPr>
        <p:spPr/>
        <p:txBody>
          <a:bodyPr/>
          <a:lstStyle/>
          <a:p>
            <a:endParaRPr lang="es-SV"/>
          </a:p>
        </p:txBody>
      </p:sp>
      <p:sp>
        <p:nvSpPr>
          <p:cNvPr id="5" name="Slide Number Placeholder 4"/>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4158466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5DAF55-E7F4-4E23-8D38-9EE3481C7AF2}" type="datetimeFigureOut">
              <a:rPr lang="es-SV" smtClean="0"/>
              <a:pPr/>
              <a:t>11/11/2022</a:t>
            </a:fld>
            <a:endParaRPr lang="es-SV"/>
          </a:p>
        </p:txBody>
      </p:sp>
      <p:sp>
        <p:nvSpPr>
          <p:cNvPr id="3" name="Footer Placeholder 2"/>
          <p:cNvSpPr>
            <a:spLocks noGrp="1"/>
          </p:cNvSpPr>
          <p:nvPr>
            <p:ph type="ftr" sz="quarter" idx="11"/>
          </p:nvPr>
        </p:nvSpPr>
        <p:spPr/>
        <p:txBody>
          <a:bodyPr/>
          <a:lstStyle/>
          <a:p>
            <a:endParaRPr lang="es-SV"/>
          </a:p>
        </p:txBody>
      </p:sp>
      <p:sp>
        <p:nvSpPr>
          <p:cNvPr id="4" name="Slide Number Placeholder 3"/>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2766671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125DAF55-E7F4-4E23-8D38-9EE3481C7AF2}" type="datetimeFigureOut">
              <a:rPr lang="es-SV" smtClean="0"/>
              <a:pPr/>
              <a:t>11/11/2022</a:t>
            </a:fld>
            <a:endParaRPr lang="es-SV"/>
          </a:p>
        </p:txBody>
      </p:sp>
      <p:sp>
        <p:nvSpPr>
          <p:cNvPr id="6" name="Footer Placeholder 5"/>
          <p:cNvSpPr>
            <a:spLocks noGrp="1"/>
          </p:cNvSpPr>
          <p:nvPr>
            <p:ph type="ftr" sz="quarter" idx="11"/>
          </p:nvPr>
        </p:nvSpPr>
        <p:spPr/>
        <p:txBody>
          <a:bodyPr/>
          <a:lstStyle/>
          <a:p>
            <a:endParaRPr lang="es-SV"/>
          </a:p>
        </p:txBody>
      </p:sp>
      <p:sp>
        <p:nvSpPr>
          <p:cNvPr id="7" name="Slide Number Placeholder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514082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125DAF55-E7F4-4E23-8D38-9EE3481C7AF2}" type="datetimeFigureOut">
              <a:rPr lang="es-SV" smtClean="0"/>
              <a:pPr/>
              <a:t>11/11/2022</a:t>
            </a:fld>
            <a:endParaRPr lang="es-SV"/>
          </a:p>
        </p:txBody>
      </p:sp>
      <p:sp>
        <p:nvSpPr>
          <p:cNvPr id="6" name="Footer Placeholder 5"/>
          <p:cNvSpPr>
            <a:spLocks noGrp="1"/>
          </p:cNvSpPr>
          <p:nvPr>
            <p:ph type="ftr" sz="quarter" idx="11"/>
          </p:nvPr>
        </p:nvSpPr>
        <p:spPr/>
        <p:txBody>
          <a:bodyPr/>
          <a:lstStyle/>
          <a:p>
            <a:endParaRPr lang="es-SV"/>
          </a:p>
        </p:txBody>
      </p:sp>
      <p:sp>
        <p:nvSpPr>
          <p:cNvPr id="7" name="Slide Number Placeholder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665774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DAF55-E7F4-4E23-8D38-9EE3481C7AF2}" type="datetimeFigureOut">
              <a:rPr lang="es-SV" smtClean="0"/>
              <a:pPr/>
              <a:t>11/11/2022</a:t>
            </a:fld>
            <a:endParaRPr lang="es-SV"/>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02BE0-BB57-43B0-80A8-9FC630EE2F78}" type="slidenum">
              <a:rPr lang="es-SV" smtClean="0"/>
              <a:pPr/>
              <a:t>‹Nº›</a:t>
            </a:fld>
            <a:endParaRPr lang="es-SV"/>
          </a:p>
        </p:txBody>
      </p:sp>
    </p:spTree>
    <p:extLst>
      <p:ext uri="{BB962C8B-B14F-4D97-AF65-F5344CB8AC3E}">
        <p14:creationId xmlns:p14="http://schemas.microsoft.com/office/powerpoint/2010/main" val="321914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7.xml"/><Relationship Id="rId13" Type="http://schemas.openxmlformats.org/officeDocument/2006/relationships/slide" Target="slide14.xml"/><Relationship Id="rId18" Type="http://schemas.openxmlformats.org/officeDocument/2006/relationships/slide" Target="slide17.xml"/><Relationship Id="rId3" Type="http://schemas.openxmlformats.org/officeDocument/2006/relationships/image" Target="../media/image1.emf"/><Relationship Id="rId21" Type="http://schemas.openxmlformats.org/officeDocument/2006/relationships/slide" Target="slide19.xml"/><Relationship Id="rId7" Type="http://schemas.openxmlformats.org/officeDocument/2006/relationships/slide" Target="slide5.xml"/><Relationship Id="rId12" Type="http://schemas.openxmlformats.org/officeDocument/2006/relationships/slide" Target="slide12.xml"/><Relationship Id="rId17" Type="http://schemas.openxmlformats.org/officeDocument/2006/relationships/slide" Target="slide18.xml"/><Relationship Id="rId2" Type="http://schemas.openxmlformats.org/officeDocument/2006/relationships/image" Target="../media/image3.png"/><Relationship Id="rId16" Type="http://schemas.openxmlformats.org/officeDocument/2006/relationships/slide" Target="slide15.xml"/><Relationship Id="rId20" Type="http://schemas.openxmlformats.org/officeDocument/2006/relationships/slide" Target="slide21.xml"/><Relationship Id="rId1" Type="http://schemas.openxmlformats.org/officeDocument/2006/relationships/slideLayout" Target="../slideLayouts/slideLayout7.xml"/><Relationship Id="rId6" Type="http://schemas.openxmlformats.org/officeDocument/2006/relationships/slide" Target="slide6.xml"/><Relationship Id="rId11" Type="http://schemas.openxmlformats.org/officeDocument/2006/relationships/slide" Target="slide13.xml"/><Relationship Id="rId5" Type="http://schemas.openxmlformats.org/officeDocument/2006/relationships/slide" Target="slide4.xml"/><Relationship Id="rId15" Type="http://schemas.openxmlformats.org/officeDocument/2006/relationships/slide" Target="slide10.xml"/><Relationship Id="rId10" Type="http://schemas.openxmlformats.org/officeDocument/2006/relationships/slide" Target="slide8.xml"/><Relationship Id="rId19" Type="http://schemas.openxmlformats.org/officeDocument/2006/relationships/slide" Target="slide20.xml"/><Relationship Id="rId4" Type="http://schemas.openxmlformats.org/officeDocument/2006/relationships/image" Target="../media/image4.png"/><Relationship Id="rId9" Type="http://schemas.openxmlformats.org/officeDocument/2006/relationships/slide" Target="slide9.xml"/><Relationship Id="rId14" Type="http://schemas.openxmlformats.org/officeDocument/2006/relationships/slide" Target="slide11.xml"/><Relationship Id="rId22"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1"/>
          <p:cNvGrpSpPr/>
          <p:nvPr/>
        </p:nvGrpSpPr>
        <p:grpSpPr>
          <a:xfrm>
            <a:off x="115316" y="1002103"/>
            <a:ext cx="1442223" cy="859700"/>
            <a:chOff x="35496" y="51470"/>
            <a:chExt cx="1728192" cy="936104"/>
          </a:xfrm>
        </p:grpSpPr>
        <p:grpSp>
          <p:nvGrpSpPr>
            <p:cNvPr id="5" name="Agrupar 3"/>
            <p:cNvGrpSpPr/>
            <p:nvPr/>
          </p:nvGrpSpPr>
          <p:grpSpPr>
            <a:xfrm>
              <a:off x="35496" y="51470"/>
              <a:ext cx="1728192" cy="929258"/>
              <a:chOff x="529241" y="1294178"/>
              <a:chExt cx="3296226" cy="1708593"/>
            </a:xfrm>
          </p:grpSpPr>
          <p:pic>
            <p:nvPicPr>
              <p:cNvPr id="7" name="Imagen 6"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8" name="Imagen 7"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6" name="Conector recto 5"/>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a:spLocks noGrp="1"/>
          </p:cNvSpPr>
          <p:nvPr>
            <p:ph type="ctrTitle"/>
          </p:nvPr>
        </p:nvSpPr>
        <p:spPr>
          <a:xfrm>
            <a:off x="1557539" y="2561149"/>
            <a:ext cx="5829300" cy="859700"/>
          </a:xfrm>
        </p:spPr>
        <p:txBody>
          <a:bodyPr>
            <a:normAutofit/>
          </a:bodyPr>
          <a:lstStyle/>
          <a:p>
            <a:r>
              <a:rPr lang="es-SV" sz="3600" dirty="0">
                <a:latin typeface="+mn-lt"/>
              </a:rPr>
              <a:t>ORGANIGRAMA</a:t>
            </a:r>
          </a:p>
        </p:txBody>
      </p:sp>
      <p:sp>
        <p:nvSpPr>
          <p:cNvPr id="10" name="Subtítulo 2"/>
          <p:cNvSpPr>
            <a:spLocks noGrp="1"/>
          </p:cNvSpPr>
          <p:nvPr>
            <p:ph type="subTitle" idx="1"/>
          </p:nvPr>
        </p:nvSpPr>
        <p:spPr>
          <a:xfrm>
            <a:off x="1900439" y="3520425"/>
            <a:ext cx="5143500" cy="1241822"/>
          </a:xfrm>
        </p:spPr>
        <p:txBody>
          <a:bodyPr/>
          <a:lstStyle/>
          <a:p>
            <a:r>
              <a:rPr lang="es-SV" dirty="0"/>
              <a:t>DEFENSORIA DEL CONSUMIDOR </a:t>
            </a:r>
          </a:p>
          <a:p>
            <a:r>
              <a:rPr lang="es-SV" dirty="0"/>
              <a:t>OCTUBRE 2022</a:t>
            </a:r>
          </a:p>
          <a:p>
            <a:endParaRPr lang="es-SV" dirty="0"/>
          </a:p>
        </p:txBody>
      </p:sp>
    </p:spTree>
    <p:extLst>
      <p:ext uri="{BB962C8B-B14F-4D97-AF65-F5344CB8AC3E}">
        <p14:creationId xmlns:p14="http://schemas.microsoft.com/office/powerpoint/2010/main" val="3082179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15316" y="1002103"/>
            <a:ext cx="1442223" cy="859700"/>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1720838" y="1270131"/>
            <a:ext cx="6245066" cy="465534"/>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100" b="1">
                <a:solidFill>
                  <a:srgbClr val="0070C0"/>
                </a:solidFill>
              </a:rPr>
              <a:t>Unidad de Acceso a la Información Pública y Transparencia  </a:t>
            </a:r>
            <a:endParaRPr lang="es-SV" sz="2100" b="1" dirty="0">
              <a:solidFill>
                <a:srgbClr val="0070C0"/>
              </a:solidFill>
            </a:endParaRPr>
          </a:p>
        </p:txBody>
      </p:sp>
      <p:sp>
        <p:nvSpPr>
          <p:cNvPr id="10" name="Rectángulo 9"/>
          <p:cNvSpPr/>
          <p:nvPr/>
        </p:nvSpPr>
        <p:spPr>
          <a:xfrm>
            <a:off x="1860141" y="1974984"/>
            <a:ext cx="5966460" cy="3194785"/>
          </a:xfrm>
          <a:prstGeom prst="rect">
            <a:avLst/>
          </a:prstGeom>
        </p:spPr>
        <p:txBody>
          <a:bodyPr wrap="square">
            <a:spAutoFit/>
          </a:bodyPr>
          <a:lstStyle/>
          <a:p>
            <a:pPr algn="just">
              <a:lnSpc>
                <a:spcPct val="107000"/>
              </a:lnSpc>
            </a:pPr>
            <a:r>
              <a:rPr lang="es-SV" sz="1350" dirty="0">
                <a:latin typeface="+mj-lt"/>
                <a:ea typeface="Calibri" panose="020F0502020204030204" pitchFamily="34" charset="0"/>
                <a:cs typeface="Times New Roman" panose="02020603050405020304" pitchFamily="18" charset="0"/>
              </a:rPr>
              <a:t>Es la responsable de asegurar que la Defensoría del Consumidor y todas sus unidades organizativas, cumplan con lo establecido en la Ley de Acceso a la Información Pública. Además, será la encargada de concienciar, sensibilizar y crear una cultura de Transparencia, Ética, Probidad y Rendición de Cuentas entre los funcionarios y empleados de la Defensoría del Consumidor. Será un vinculo institucional con la ciudadanía para atender sus requerimientos de información sobre el quehacer de la Defensoría y sus relaciones institucionales, tramitación de quejas de posibles actos de mal trato por funcionarios y empleados de la institución, así como sobre posibles actos de corrupción, proponer y canalizar la resolución de las mismas. </a:t>
            </a:r>
          </a:p>
          <a:p>
            <a:pPr algn="just">
              <a:lnSpc>
                <a:spcPct val="107000"/>
              </a:lnSpc>
            </a:pPr>
            <a:endParaRPr lang="es-SV" sz="1350" dirty="0">
              <a:latin typeface="+mj-lt"/>
              <a:ea typeface="Calibri" panose="020F0502020204030204" pitchFamily="34" charset="0"/>
              <a:cs typeface="Times New Roman" panose="02020603050405020304" pitchFamily="18" charset="0"/>
            </a:endParaRPr>
          </a:p>
          <a:p>
            <a:pPr algn="just">
              <a:lnSpc>
                <a:spcPct val="107000"/>
              </a:lnSpc>
            </a:pPr>
            <a:r>
              <a:rPr lang="es-SV" sz="1350" b="1" dirty="0">
                <a:latin typeface="+mj-lt"/>
                <a:ea typeface="Calibri" panose="020F0502020204030204" pitchFamily="34" charset="0"/>
                <a:cs typeface="Times New Roman" panose="02020603050405020304" pitchFamily="18" charset="0"/>
              </a:rPr>
              <a:t>Responsable: Aída Elena Funes Rivas</a:t>
            </a:r>
          </a:p>
          <a:p>
            <a:pPr algn="just">
              <a:lnSpc>
                <a:spcPct val="107000"/>
              </a:lnSpc>
            </a:pPr>
            <a:r>
              <a:rPr lang="es-SV" sz="1350" dirty="0">
                <a:latin typeface="+mj-lt"/>
                <a:ea typeface="Calibri" panose="020F0502020204030204" pitchFamily="34" charset="0"/>
                <a:cs typeface="Times New Roman" panose="02020603050405020304" pitchFamily="18" charset="0"/>
              </a:rPr>
              <a:t>Número de personas que la integran: 3.</a:t>
            </a:r>
          </a:p>
          <a:p>
            <a:pPr algn="just">
              <a:lnSpc>
                <a:spcPct val="107000"/>
              </a:lnSpc>
            </a:pPr>
            <a:r>
              <a:rPr lang="es-SV" sz="1350" dirty="0">
                <a:latin typeface="+mj-lt"/>
                <a:ea typeface="Calibri" panose="020F0502020204030204" pitchFamily="34" charset="0"/>
                <a:cs typeface="Times New Roman" panose="02020603050405020304" pitchFamily="18" charset="0"/>
              </a:rPr>
              <a:t>Mujeres: 3.</a:t>
            </a:r>
          </a:p>
        </p:txBody>
      </p:sp>
      <p:sp>
        <p:nvSpPr>
          <p:cNvPr id="11" name="Rectángulo 10"/>
          <p:cNvSpPr/>
          <p:nvPr/>
        </p:nvSpPr>
        <p:spPr>
          <a:xfrm>
            <a:off x="1720839" y="1815438"/>
            <a:ext cx="6245066" cy="369316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500" dirty="0">
              <a:latin typeface="+mj-lt"/>
            </a:endParaRPr>
          </a:p>
        </p:txBody>
      </p:sp>
      <p:sp>
        <p:nvSpPr>
          <p:cNvPr id="12" name="Rectángulo redondeado 11"/>
          <p:cNvSpPr/>
          <p:nvPr/>
        </p:nvSpPr>
        <p:spPr>
          <a:xfrm>
            <a:off x="6929839" y="5156497"/>
            <a:ext cx="792956" cy="185738"/>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350" dirty="0">
                <a:solidFill>
                  <a:schemeClr val="tx1"/>
                </a:solidFill>
                <a:hlinkClick r:id="rId4" action="ppaction://hlinksldjump"/>
              </a:rPr>
              <a:t>Retornar</a:t>
            </a:r>
            <a:endParaRPr lang="es-SV" sz="1350" dirty="0">
              <a:solidFill>
                <a:schemeClr val="tx1"/>
              </a:solidFill>
            </a:endParaRPr>
          </a:p>
        </p:txBody>
      </p:sp>
    </p:spTree>
    <p:extLst>
      <p:ext uri="{BB962C8B-B14F-4D97-AF65-F5344CB8AC3E}">
        <p14:creationId xmlns:p14="http://schemas.microsoft.com/office/powerpoint/2010/main" val="3825208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15316" y="1002103"/>
            <a:ext cx="1442223" cy="859700"/>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1730498" y="1270131"/>
            <a:ext cx="5915025" cy="46553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100" b="1">
                <a:solidFill>
                  <a:srgbClr val="0070C0"/>
                </a:solidFill>
              </a:rPr>
              <a:t>Unidad Financiera Institucional </a:t>
            </a:r>
            <a:endParaRPr lang="es-SV" sz="2100" b="1" dirty="0">
              <a:solidFill>
                <a:srgbClr val="0070C0"/>
              </a:solidFill>
            </a:endParaRPr>
          </a:p>
        </p:txBody>
      </p:sp>
      <p:sp>
        <p:nvSpPr>
          <p:cNvPr id="10" name="Rectángulo 9"/>
          <p:cNvSpPr/>
          <p:nvPr/>
        </p:nvSpPr>
        <p:spPr>
          <a:xfrm>
            <a:off x="1869800" y="1825011"/>
            <a:ext cx="5966460" cy="3861698"/>
          </a:xfrm>
          <a:prstGeom prst="rect">
            <a:avLst/>
          </a:prstGeom>
        </p:spPr>
        <p:txBody>
          <a:bodyPr wrap="square">
            <a:spAutoFit/>
          </a:bodyPr>
          <a:lstStyle/>
          <a:p>
            <a:pPr algn="just">
              <a:lnSpc>
                <a:spcPct val="107000"/>
              </a:lnSpc>
            </a:pPr>
            <a:r>
              <a:rPr lang="es-SV" sz="1350" dirty="0">
                <a:latin typeface="+mj-lt"/>
                <a:ea typeface="Calibri" panose="020F0502020204030204" pitchFamily="34" charset="0"/>
                <a:cs typeface="Times New Roman" panose="02020603050405020304" pitchFamily="18" charset="0"/>
              </a:rPr>
              <a:t>Es responsable de dirigir la gestión financiera institucional en las diferentes etapas del ciclo presupuestario a través de la planificación, coordinación, integración y supervisión de las actividades de presupuesto, tesorería y de contabilidad gubernamental, de conformidad con lo establecido en la Ley Orgánica de Administración Financiera del Estado, las que deben desarrollarse a través de sistemas mecanizados, con eficiencia y eficacia. Para cumplir con sus objetivos, la UFI tendrá a su cargo el cumplimiento de las atribuciones y funciones establecidas en la Ley Orgánica de Administración Financiera del Estado, el Reglamento de dicha ley, el respectivo manual de funcionamiento de la UFI, los manuales e instructivos operativos propios de la Defensoría del Consumidor, incluyendo el Manual de Organización y Funciones de La Defensoría y demás normativa aplicable a todas las instituciones del Estado.</a:t>
            </a:r>
          </a:p>
          <a:p>
            <a:pPr algn="just">
              <a:lnSpc>
                <a:spcPct val="107000"/>
              </a:lnSpc>
            </a:pPr>
            <a:endParaRPr lang="es-SV" sz="1350" dirty="0">
              <a:latin typeface="+mj-lt"/>
              <a:ea typeface="Calibri" panose="020F0502020204030204" pitchFamily="34" charset="0"/>
              <a:cs typeface="Times New Roman" panose="02020603050405020304" pitchFamily="18" charset="0"/>
            </a:endParaRPr>
          </a:p>
          <a:p>
            <a:pPr algn="just">
              <a:lnSpc>
                <a:spcPct val="107000"/>
              </a:lnSpc>
            </a:pPr>
            <a:r>
              <a:rPr lang="es-SV" sz="1350" b="1" dirty="0">
                <a:latin typeface="+mj-lt"/>
                <a:ea typeface="Calibri" panose="020F0502020204030204" pitchFamily="34" charset="0"/>
                <a:cs typeface="Times New Roman" panose="02020603050405020304" pitchFamily="18" charset="0"/>
              </a:rPr>
              <a:t>Responsable:  Cleotilde Arely Rodríguez.</a:t>
            </a:r>
          </a:p>
          <a:p>
            <a:pPr algn="just">
              <a:lnSpc>
                <a:spcPct val="107000"/>
              </a:lnSpc>
            </a:pPr>
            <a:r>
              <a:rPr lang="es-SV" sz="1350" dirty="0">
                <a:latin typeface="+mj-lt"/>
                <a:ea typeface="Calibri" panose="020F0502020204030204" pitchFamily="34" charset="0"/>
                <a:cs typeface="Times New Roman" panose="02020603050405020304" pitchFamily="18" charset="0"/>
              </a:rPr>
              <a:t>Número de personas que la integran: 6.</a:t>
            </a:r>
          </a:p>
          <a:p>
            <a:pPr algn="just">
              <a:lnSpc>
                <a:spcPct val="107000"/>
              </a:lnSpc>
            </a:pPr>
            <a:r>
              <a:rPr lang="es-SV" sz="1350" dirty="0">
                <a:latin typeface="+mj-lt"/>
                <a:ea typeface="Calibri" panose="020F0502020204030204" pitchFamily="34" charset="0"/>
                <a:cs typeface="Times New Roman" panose="02020603050405020304" pitchFamily="18" charset="0"/>
              </a:rPr>
              <a:t>Mujeres: 5.</a:t>
            </a:r>
          </a:p>
          <a:p>
            <a:pPr algn="just">
              <a:lnSpc>
                <a:spcPct val="107000"/>
              </a:lnSpc>
            </a:pPr>
            <a:r>
              <a:rPr lang="es-US" sz="1350" dirty="0">
                <a:latin typeface="+mj-lt"/>
                <a:ea typeface="Calibri" panose="020F0502020204030204" pitchFamily="34" charset="0"/>
                <a:cs typeface="Times New Roman" panose="02020603050405020304" pitchFamily="18" charset="0"/>
              </a:rPr>
              <a:t>Hombres: 1</a:t>
            </a:r>
            <a:endParaRPr lang="es-SV" sz="1350"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1730497" y="1735666"/>
            <a:ext cx="6245066" cy="393722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500" dirty="0">
              <a:latin typeface="+mj-lt"/>
            </a:endParaRPr>
          </a:p>
        </p:txBody>
      </p:sp>
      <p:sp>
        <p:nvSpPr>
          <p:cNvPr id="12" name="Rectángulo redondeado 11"/>
          <p:cNvSpPr/>
          <p:nvPr/>
        </p:nvSpPr>
        <p:spPr>
          <a:xfrm>
            <a:off x="7043304" y="5397975"/>
            <a:ext cx="792956" cy="185738"/>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350" dirty="0">
                <a:solidFill>
                  <a:schemeClr val="tx1"/>
                </a:solidFill>
                <a:hlinkClick r:id="rId4" action="ppaction://hlinksldjump"/>
              </a:rPr>
              <a:t>Retornar</a:t>
            </a:r>
            <a:endParaRPr lang="es-SV" sz="1350" dirty="0">
              <a:solidFill>
                <a:schemeClr val="tx1"/>
              </a:solidFill>
            </a:endParaRPr>
          </a:p>
        </p:txBody>
      </p:sp>
    </p:spTree>
    <p:extLst>
      <p:ext uri="{BB962C8B-B14F-4D97-AF65-F5344CB8AC3E}">
        <p14:creationId xmlns:p14="http://schemas.microsoft.com/office/powerpoint/2010/main" val="2851772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15316" y="1002103"/>
            <a:ext cx="1442223" cy="859700"/>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1740157" y="1502898"/>
            <a:ext cx="5915025" cy="46553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100" b="1">
                <a:solidFill>
                  <a:srgbClr val="0070C0"/>
                </a:solidFill>
              </a:rPr>
              <a:t>Unidad de Planificación y Calidad</a:t>
            </a:r>
            <a:endParaRPr lang="es-SV" sz="2100" b="1" dirty="0">
              <a:solidFill>
                <a:srgbClr val="0070C0"/>
              </a:solidFill>
            </a:endParaRPr>
          </a:p>
        </p:txBody>
      </p:sp>
      <p:sp>
        <p:nvSpPr>
          <p:cNvPr id="10" name="Rectángulo 9"/>
          <p:cNvSpPr/>
          <p:nvPr/>
        </p:nvSpPr>
        <p:spPr>
          <a:xfrm>
            <a:off x="1879460" y="2219238"/>
            <a:ext cx="5966460" cy="2972480"/>
          </a:xfrm>
          <a:prstGeom prst="rect">
            <a:avLst/>
          </a:prstGeom>
        </p:spPr>
        <p:txBody>
          <a:bodyPr wrap="square">
            <a:spAutoFit/>
          </a:bodyPr>
          <a:lstStyle/>
          <a:p>
            <a:pPr algn="just">
              <a:lnSpc>
                <a:spcPct val="107000"/>
              </a:lnSpc>
            </a:pPr>
            <a:r>
              <a:rPr lang="es-SV" sz="1350" dirty="0">
                <a:latin typeface="+mj-lt"/>
                <a:ea typeface="Calibri" panose="020F0502020204030204" pitchFamily="34" charset="0"/>
                <a:cs typeface="Times New Roman" panose="02020603050405020304" pitchFamily="18" charset="0"/>
              </a:rPr>
              <a:t>Es responsable de promover, coordinar e impulsar el proceso de Planeación Estratégica y Operativa de la Defensoría del Consumidor; así como impulsar procesos de seguimiento y evaluación institucional. Es responsable además de promover la mejora continua en la calidad de los servicios prestados por las diferentes direcciones y unidades de La Defensoría, buscando elevarla a niveles de excelencia, con resultados sostenibles y en función de las necesidades y expectativas de las personas consumidoras.</a:t>
            </a:r>
          </a:p>
          <a:p>
            <a:pPr algn="just">
              <a:lnSpc>
                <a:spcPct val="107000"/>
              </a:lnSpc>
            </a:pPr>
            <a:endParaRPr lang="es-SV" sz="1350" dirty="0">
              <a:latin typeface="+mj-lt"/>
              <a:ea typeface="Calibri" panose="020F0502020204030204" pitchFamily="34" charset="0"/>
              <a:cs typeface="Times New Roman" panose="02020603050405020304" pitchFamily="18" charset="0"/>
            </a:endParaRPr>
          </a:p>
          <a:p>
            <a:pPr algn="just">
              <a:lnSpc>
                <a:spcPct val="107000"/>
              </a:lnSpc>
            </a:pPr>
            <a:r>
              <a:rPr lang="es-SV" sz="1350" b="1" dirty="0">
                <a:latin typeface="+mj-lt"/>
                <a:ea typeface="Calibri" panose="020F0502020204030204" pitchFamily="34" charset="0"/>
                <a:cs typeface="Times New Roman" panose="02020603050405020304" pitchFamily="18" charset="0"/>
              </a:rPr>
              <a:t>Responsable: Carlos Alberto Pleitez Fuentes. </a:t>
            </a:r>
          </a:p>
          <a:p>
            <a:pPr algn="just">
              <a:lnSpc>
                <a:spcPct val="107000"/>
              </a:lnSpc>
            </a:pPr>
            <a:r>
              <a:rPr lang="es-SV" sz="1350" dirty="0">
                <a:latin typeface="+mj-lt"/>
                <a:ea typeface="Calibri" panose="020F0502020204030204" pitchFamily="34" charset="0"/>
                <a:cs typeface="Times New Roman" panose="02020603050405020304" pitchFamily="18" charset="0"/>
              </a:rPr>
              <a:t>Número de personas que la integran: 4.</a:t>
            </a:r>
          </a:p>
          <a:p>
            <a:pPr algn="just">
              <a:lnSpc>
                <a:spcPct val="107000"/>
              </a:lnSpc>
            </a:pPr>
            <a:r>
              <a:rPr lang="es-SV" sz="1350" dirty="0">
                <a:latin typeface="+mj-lt"/>
                <a:ea typeface="Calibri" panose="020F0502020204030204" pitchFamily="34" charset="0"/>
                <a:cs typeface="Times New Roman" panose="02020603050405020304" pitchFamily="18" charset="0"/>
              </a:rPr>
              <a:t>Mujeres: 3.</a:t>
            </a:r>
          </a:p>
          <a:p>
            <a:pPr algn="just">
              <a:lnSpc>
                <a:spcPct val="107000"/>
              </a:lnSpc>
            </a:pPr>
            <a:r>
              <a:rPr lang="es-SV" sz="1350" dirty="0">
                <a:latin typeface="+mj-lt"/>
                <a:ea typeface="Calibri" panose="020F0502020204030204" pitchFamily="34" charset="0"/>
                <a:cs typeface="Times New Roman" panose="02020603050405020304" pitchFamily="18" charset="0"/>
              </a:rPr>
              <a:t>Hombres: 1.</a:t>
            </a:r>
          </a:p>
          <a:p>
            <a:pPr algn="just">
              <a:lnSpc>
                <a:spcPct val="107000"/>
              </a:lnSpc>
            </a:pPr>
            <a:endParaRPr lang="es-SV" sz="1350"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1740157" y="2121426"/>
            <a:ext cx="6245066" cy="3150484"/>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500" dirty="0">
              <a:latin typeface="+mj-lt"/>
            </a:endParaRPr>
          </a:p>
        </p:txBody>
      </p:sp>
      <p:sp>
        <p:nvSpPr>
          <p:cNvPr id="12" name="Rectángulo redondeado 11"/>
          <p:cNvSpPr/>
          <p:nvPr/>
        </p:nvSpPr>
        <p:spPr>
          <a:xfrm>
            <a:off x="7052964" y="4992291"/>
            <a:ext cx="792956" cy="185738"/>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350" dirty="0">
                <a:solidFill>
                  <a:schemeClr val="tx1"/>
                </a:solidFill>
                <a:hlinkClick r:id="rId4" action="ppaction://hlinksldjump"/>
              </a:rPr>
              <a:t>Retornar</a:t>
            </a:r>
            <a:endParaRPr lang="es-SV" sz="1350" dirty="0">
              <a:solidFill>
                <a:schemeClr val="tx1"/>
              </a:solidFill>
            </a:endParaRPr>
          </a:p>
        </p:txBody>
      </p:sp>
    </p:spTree>
    <p:extLst>
      <p:ext uri="{BB962C8B-B14F-4D97-AF65-F5344CB8AC3E}">
        <p14:creationId xmlns:p14="http://schemas.microsoft.com/office/powerpoint/2010/main" val="3943384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15316" y="1002103"/>
            <a:ext cx="1442223" cy="859700"/>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1749815" y="1396269"/>
            <a:ext cx="5915025" cy="46553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100" b="1">
                <a:solidFill>
                  <a:srgbClr val="0070C0"/>
                </a:solidFill>
              </a:rPr>
              <a:t>Unidad de Comunicaciones</a:t>
            </a:r>
            <a:endParaRPr lang="es-SV" sz="2100" b="1" dirty="0">
              <a:solidFill>
                <a:srgbClr val="0070C0"/>
              </a:solidFill>
            </a:endParaRPr>
          </a:p>
        </p:txBody>
      </p:sp>
      <p:sp>
        <p:nvSpPr>
          <p:cNvPr id="13" name="Rectángulo 12"/>
          <p:cNvSpPr/>
          <p:nvPr/>
        </p:nvSpPr>
        <p:spPr>
          <a:xfrm>
            <a:off x="1889118" y="2014796"/>
            <a:ext cx="5966460" cy="3838358"/>
          </a:xfrm>
          <a:prstGeom prst="rect">
            <a:avLst/>
          </a:prstGeom>
        </p:spPr>
        <p:txBody>
          <a:bodyPr wrap="square">
            <a:spAutoFit/>
          </a:bodyPr>
          <a:lstStyle/>
          <a:p>
            <a:pPr algn="just">
              <a:lnSpc>
                <a:spcPct val="107000"/>
              </a:lnSpc>
            </a:pPr>
            <a:r>
              <a:rPr lang="es-SV" sz="1200" dirty="0">
                <a:latin typeface="+mj-lt"/>
                <a:ea typeface="Calibri" panose="020F0502020204030204" pitchFamily="34" charset="0"/>
                <a:cs typeface="Times New Roman" panose="02020603050405020304" pitchFamily="18" charset="0"/>
              </a:rPr>
              <a:t>Responsable de dirigir la estrategia de comunicaciones institucionales de La Defensoría, para ello desarrollara actividades de recopilación, elaboración y difusión de información relacionada con las principales actividades de interés mediático que realiza La Defensoría, con el fin de mantener informados a todos los sectores que conforman la opinión pública. Es la responsable de mantener una adecuada comunicación con los diferentes medios de comunicación social y entidades similares.  Además le corresponde: </a:t>
            </a:r>
          </a:p>
          <a:p>
            <a:pPr algn="just">
              <a:lnSpc>
                <a:spcPct val="107000"/>
              </a:lnSpc>
            </a:pPr>
            <a:r>
              <a:rPr lang="es-SV" sz="1200" dirty="0">
                <a:latin typeface="+mj-lt"/>
                <a:ea typeface="Calibri" panose="020F0502020204030204" pitchFamily="34" charset="0"/>
                <a:cs typeface="Times New Roman" panose="02020603050405020304" pitchFamily="18" charset="0"/>
              </a:rPr>
              <a:t>a) Desarrollar actividades de recopilación, elaboración y difusión de información relacionadas con el quehacer institucional;</a:t>
            </a:r>
          </a:p>
          <a:p>
            <a:pPr algn="just">
              <a:lnSpc>
                <a:spcPct val="107000"/>
              </a:lnSpc>
            </a:pPr>
            <a:r>
              <a:rPr lang="es-SV" sz="1200" dirty="0">
                <a:latin typeface="+mj-lt"/>
                <a:ea typeface="Calibri" panose="020F0502020204030204" pitchFamily="34" charset="0"/>
                <a:cs typeface="Times New Roman" panose="02020603050405020304" pitchFamily="18" charset="0"/>
              </a:rPr>
              <a:t>b) Mantener informados a todos los sectores que conforman la opinión pública sobre las actividades de La Defensoría;</a:t>
            </a:r>
          </a:p>
          <a:p>
            <a:pPr algn="just">
              <a:lnSpc>
                <a:spcPct val="107000"/>
              </a:lnSpc>
            </a:pPr>
            <a:r>
              <a:rPr lang="es-SV" sz="1200" dirty="0">
                <a:latin typeface="+mj-lt"/>
                <a:ea typeface="Calibri" panose="020F0502020204030204" pitchFamily="34" charset="0"/>
                <a:cs typeface="Times New Roman" panose="02020603050405020304" pitchFamily="18" charset="0"/>
              </a:rPr>
              <a:t>c)Mantener una adecuada vinculación con los diferentes medios de comunicación y </a:t>
            </a:r>
          </a:p>
          <a:p>
            <a:pPr algn="just">
              <a:lnSpc>
                <a:spcPct val="107000"/>
              </a:lnSpc>
            </a:pPr>
            <a:r>
              <a:rPr lang="es-SV" sz="1200" dirty="0">
                <a:latin typeface="+mj-lt"/>
                <a:ea typeface="Calibri" panose="020F0502020204030204" pitchFamily="34" charset="0"/>
                <a:cs typeface="Times New Roman" panose="02020603050405020304" pitchFamily="18" charset="0"/>
              </a:rPr>
              <a:t>entidades similares;</a:t>
            </a:r>
          </a:p>
          <a:p>
            <a:pPr algn="just">
              <a:lnSpc>
                <a:spcPct val="107000"/>
              </a:lnSpc>
            </a:pPr>
            <a:r>
              <a:rPr lang="es-SV" sz="1200" dirty="0">
                <a:latin typeface="+mj-lt"/>
                <a:ea typeface="Calibri" panose="020F0502020204030204" pitchFamily="34" charset="0"/>
                <a:cs typeface="Times New Roman" panose="02020603050405020304" pitchFamily="18" charset="0"/>
              </a:rPr>
              <a:t>d) Establecer los lineamientos para la generación y publicación de información institucional; y</a:t>
            </a:r>
          </a:p>
          <a:p>
            <a:pPr algn="just">
              <a:lnSpc>
                <a:spcPct val="107000"/>
              </a:lnSpc>
            </a:pPr>
            <a:endParaRPr lang="es-SV" sz="1200" dirty="0">
              <a:latin typeface="+mj-lt"/>
              <a:ea typeface="Calibri" panose="020F0502020204030204" pitchFamily="34" charset="0"/>
              <a:cs typeface="Times New Roman" panose="02020603050405020304" pitchFamily="18" charset="0"/>
            </a:endParaRPr>
          </a:p>
          <a:p>
            <a:pPr algn="just">
              <a:lnSpc>
                <a:spcPct val="107000"/>
              </a:lnSpc>
            </a:pPr>
            <a:r>
              <a:rPr lang="es-SV" sz="1200" b="1" dirty="0">
                <a:latin typeface="+mj-lt"/>
                <a:ea typeface="Calibri" panose="020F0502020204030204" pitchFamily="34" charset="0"/>
                <a:cs typeface="Times New Roman" panose="02020603050405020304" pitchFamily="18" charset="0"/>
              </a:rPr>
              <a:t>Responsable: Fausto Ernesto Valladares Portillo</a:t>
            </a:r>
          </a:p>
          <a:p>
            <a:pPr algn="just">
              <a:lnSpc>
                <a:spcPct val="107000"/>
              </a:lnSpc>
            </a:pPr>
            <a:r>
              <a:rPr lang="es-SV" sz="1200" dirty="0">
                <a:latin typeface="+mj-lt"/>
                <a:ea typeface="Calibri" panose="020F0502020204030204" pitchFamily="34" charset="0"/>
                <a:cs typeface="Times New Roman" panose="02020603050405020304" pitchFamily="18" charset="0"/>
              </a:rPr>
              <a:t>Número de personas que la integran: 4.</a:t>
            </a:r>
          </a:p>
          <a:p>
            <a:pPr algn="just">
              <a:lnSpc>
                <a:spcPct val="107000"/>
              </a:lnSpc>
            </a:pPr>
            <a:r>
              <a:rPr lang="es-SV" sz="1200" dirty="0">
                <a:latin typeface="+mj-lt"/>
                <a:ea typeface="Calibri" panose="020F0502020204030204" pitchFamily="34" charset="0"/>
                <a:cs typeface="Times New Roman" panose="02020603050405020304" pitchFamily="18" charset="0"/>
              </a:rPr>
              <a:t>Mujeres: 1.</a:t>
            </a:r>
          </a:p>
          <a:p>
            <a:pPr algn="just">
              <a:lnSpc>
                <a:spcPct val="107000"/>
              </a:lnSpc>
            </a:pPr>
            <a:r>
              <a:rPr lang="es-SV" sz="1200" dirty="0">
                <a:latin typeface="+mj-lt"/>
                <a:ea typeface="Calibri" panose="020F0502020204030204" pitchFamily="34" charset="0"/>
                <a:cs typeface="Times New Roman" panose="02020603050405020304" pitchFamily="18" charset="0"/>
              </a:rPr>
              <a:t>Hombres: 3.</a:t>
            </a:r>
          </a:p>
          <a:p>
            <a:pPr algn="just">
              <a:lnSpc>
                <a:spcPct val="107000"/>
              </a:lnSpc>
            </a:pPr>
            <a:endParaRPr lang="es-SV" sz="12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1749816" y="2014797"/>
            <a:ext cx="6245066" cy="369125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500" dirty="0">
              <a:latin typeface="+mj-lt"/>
            </a:endParaRPr>
          </a:p>
        </p:txBody>
      </p:sp>
      <p:sp>
        <p:nvSpPr>
          <p:cNvPr id="15" name="Rectángulo redondeado 14"/>
          <p:cNvSpPr/>
          <p:nvPr/>
        </p:nvSpPr>
        <p:spPr>
          <a:xfrm>
            <a:off x="6871885" y="4818426"/>
            <a:ext cx="792956" cy="185738"/>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350" dirty="0">
                <a:solidFill>
                  <a:schemeClr val="tx1"/>
                </a:solidFill>
                <a:hlinkClick r:id="rId4" action="ppaction://hlinksldjump"/>
              </a:rPr>
              <a:t>Retornar</a:t>
            </a:r>
            <a:endParaRPr lang="es-SV" sz="1350" dirty="0">
              <a:solidFill>
                <a:schemeClr val="tx1"/>
              </a:solidFill>
            </a:endParaRPr>
          </a:p>
        </p:txBody>
      </p:sp>
    </p:spTree>
    <p:extLst>
      <p:ext uri="{BB962C8B-B14F-4D97-AF65-F5344CB8AC3E}">
        <p14:creationId xmlns:p14="http://schemas.microsoft.com/office/powerpoint/2010/main" val="140197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15316" y="1002103"/>
            <a:ext cx="1442223" cy="859700"/>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1749815" y="1396269"/>
            <a:ext cx="5915025" cy="465534"/>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100" b="1" dirty="0">
                <a:solidFill>
                  <a:srgbClr val="0070C0"/>
                </a:solidFill>
              </a:rPr>
              <a:t>Unidad de Cooperación y Relaciones Interinstitucionales.</a:t>
            </a:r>
          </a:p>
        </p:txBody>
      </p:sp>
      <p:sp>
        <p:nvSpPr>
          <p:cNvPr id="13" name="Rectángulo 12"/>
          <p:cNvSpPr/>
          <p:nvPr/>
        </p:nvSpPr>
        <p:spPr>
          <a:xfrm>
            <a:off x="1526747" y="2536391"/>
            <a:ext cx="5966460" cy="1664558"/>
          </a:xfrm>
          <a:prstGeom prst="rect">
            <a:avLst/>
          </a:prstGeom>
        </p:spPr>
        <p:txBody>
          <a:bodyPr wrap="square">
            <a:spAutoFit/>
          </a:bodyPr>
          <a:lstStyle/>
          <a:p>
            <a:pPr algn="just">
              <a:lnSpc>
                <a:spcPct val="107000"/>
              </a:lnSpc>
            </a:pPr>
            <a:r>
              <a:rPr lang="es-SV" sz="1200" dirty="0">
                <a:latin typeface="+mj-lt"/>
                <a:ea typeface="Calibri" panose="020F0502020204030204" pitchFamily="34" charset="0"/>
                <a:cs typeface="Times New Roman" panose="02020603050405020304" pitchFamily="18" charset="0"/>
              </a:rPr>
              <a:t>Es responsable de planificar y coordinar la gestión de recursos técnicos y financieros con fuentes bilaterales y multilaterales a nivel internacional, según compromisos asumidos en materia de defensa de los derechos de las personas consumidoras. </a:t>
            </a:r>
          </a:p>
          <a:p>
            <a:pPr algn="just">
              <a:lnSpc>
                <a:spcPct val="107000"/>
              </a:lnSpc>
            </a:pPr>
            <a:endParaRPr lang="es-SV" sz="1200" dirty="0">
              <a:latin typeface="+mj-lt"/>
              <a:ea typeface="Calibri" panose="020F0502020204030204" pitchFamily="34" charset="0"/>
              <a:cs typeface="Times New Roman" panose="02020603050405020304" pitchFamily="18" charset="0"/>
            </a:endParaRPr>
          </a:p>
          <a:p>
            <a:pPr algn="just">
              <a:lnSpc>
                <a:spcPct val="107000"/>
              </a:lnSpc>
            </a:pPr>
            <a:r>
              <a:rPr lang="es-SV" sz="1200" b="1" dirty="0">
                <a:latin typeface="+mj-lt"/>
                <a:ea typeface="Calibri" panose="020F0502020204030204" pitchFamily="34" charset="0"/>
                <a:cs typeface="Times New Roman" panose="02020603050405020304" pitchFamily="18" charset="0"/>
              </a:rPr>
              <a:t>Responsable: Abraham Heriberto Mena Vásquez (interino de forma ad honorem)</a:t>
            </a:r>
          </a:p>
          <a:p>
            <a:pPr algn="just">
              <a:lnSpc>
                <a:spcPct val="107000"/>
              </a:lnSpc>
            </a:pPr>
            <a:r>
              <a:rPr lang="es-SV" sz="1200" dirty="0">
                <a:latin typeface="+mj-lt"/>
                <a:ea typeface="Calibri" panose="020F0502020204030204" pitchFamily="34" charset="0"/>
                <a:cs typeface="Times New Roman" panose="02020603050405020304" pitchFamily="18" charset="0"/>
              </a:rPr>
              <a:t>Número de personas que la integran: 1.</a:t>
            </a:r>
          </a:p>
          <a:p>
            <a:pPr algn="just">
              <a:lnSpc>
                <a:spcPct val="107000"/>
              </a:lnSpc>
            </a:pPr>
            <a:r>
              <a:rPr lang="es-SV" sz="1200" dirty="0">
                <a:latin typeface="+mj-lt"/>
                <a:ea typeface="Calibri" panose="020F0502020204030204" pitchFamily="34" charset="0"/>
                <a:cs typeface="Times New Roman" panose="02020603050405020304" pitchFamily="18" charset="0"/>
              </a:rPr>
              <a:t>Hombres: 1.</a:t>
            </a:r>
          </a:p>
          <a:p>
            <a:pPr algn="just">
              <a:lnSpc>
                <a:spcPct val="107000"/>
              </a:lnSpc>
            </a:pPr>
            <a:endParaRPr lang="es-SV" sz="12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1387444" y="2426017"/>
            <a:ext cx="6245066" cy="165006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500" dirty="0">
              <a:latin typeface="+mj-lt"/>
            </a:endParaRPr>
          </a:p>
        </p:txBody>
      </p:sp>
      <p:sp>
        <p:nvSpPr>
          <p:cNvPr id="15" name="Rectángulo redondeado 14"/>
          <p:cNvSpPr/>
          <p:nvPr/>
        </p:nvSpPr>
        <p:spPr>
          <a:xfrm>
            <a:off x="6755910" y="3852664"/>
            <a:ext cx="792956" cy="185738"/>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350" dirty="0">
                <a:solidFill>
                  <a:schemeClr val="tx1"/>
                </a:solidFill>
                <a:hlinkClick r:id="rId4" action="ppaction://hlinksldjump"/>
              </a:rPr>
              <a:t>Retornar</a:t>
            </a:r>
            <a:endParaRPr lang="es-SV" sz="1350" dirty="0">
              <a:solidFill>
                <a:schemeClr val="tx1"/>
              </a:solidFill>
            </a:endParaRPr>
          </a:p>
        </p:txBody>
      </p:sp>
    </p:spTree>
    <p:extLst>
      <p:ext uri="{BB962C8B-B14F-4D97-AF65-F5344CB8AC3E}">
        <p14:creationId xmlns:p14="http://schemas.microsoft.com/office/powerpoint/2010/main" val="1107437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15315" y="1002104"/>
            <a:ext cx="1420058" cy="674012"/>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168891" y="973430"/>
            <a:ext cx="5915025" cy="46553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100" b="1" dirty="0">
                <a:solidFill>
                  <a:schemeClr val="accent5"/>
                </a:solidFill>
              </a:rPr>
              <a:t>Dirección de Vigilancia de Mercados</a:t>
            </a:r>
          </a:p>
        </p:txBody>
      </p:sp>
      <p:sp>
        <p:nvSpPr>
          <p:cNvPr id="13" name="Rectángulo 12"/>
          <p:cNvSpPr/>
          <p:nvPr/>
        </p:nvSpPr>
        <p:spPr>
          <a:xfrm>
            <a:off x="1259005" y="1688686"/>
            <a:ext cx="7246961" cy="4159408"/>
          </a:xfrm>
          <a:prstGeom prst="rect">
            <a:avLst/>
          </a:prstGeom>
        </p:spPr>
        <p:txBody>
          <a:bodyPr wrap="square">
            <a:spAutoFit/>
          </a:bodyPr>
          <a:lstStyle/>
          <a:p>
            <a:pPr algn="just">
              <a:lnSpc>
                <a:spcPct val="107000"/>
              </a:lnSpc>
            </a:pPr>
            <a:r>
              <a:rPr lang="es-MX" sz="1050" dirty="0">
                <a:latin typeface="+mj-lt"/>
                <a:cs typeface="Times New Roman" panose="02020603050405020304" pitchFamily="18" charset="0"/>
              </a:rPr>
              <a:t>La Dirección de Vigilancia de Mercado, tiene como finalidad dirigir el diseño y ejecución de los planes de verificación y vigilancia, con el objeto de velar por el cumplimiento de las disposiciones establecidas en </a:t>
            </a:r>
            <a:r>
              <a:rPr lang="es-MX" sz="1050" dirty="0" err="1">
                <a:latin typeface="+mj-lt"/>
                <a:cs typeface="Times New Roman" panose="02020603050405020304" pitchFamily="18" charset="0"/>
              </a:rPr>
              <a:t>ta</a:t>
            </a:r>
            <a:r>
              <a:rPr lang="es-MX" sz="1050" dirty="0">
                <a:latin typeface="+mj-lt"/>
                <a:cs typeface="Times New Roman" panose="02020603050405020304" pitchFamily="18" charset="0"/>
              </a:rPr>
              <a:t> Ley de Protección al Consumidor y su Reglamento, así como en las Normas Salvadoreñas Obligatorias (NSQ), Reglamentos Técnicos Salvadoreños (RTS) y Reglamentos Técnicos Centroamericanos (RTCA) relacionadas al tema de consumo. Asimismo, tiene como fin el fomentar en los proveedores la adopción de buenas prácticas empresariales, una mejor atención al cliente, otorgar reconocimientos a las empresas que se distingan en el respeto, protección y ayuda al consumidor; además, de promover que las entidades públicas y privadas que presten servicios públicos adopten cartas de derechos de los usuarios y las den a conocer, mejorando la calidad y calidez de los servicios ofrecidos a la población. </a:t>
            </a:r>
          </a:p>
          <a:p>
            <a:pPr algn="just">
              <a:lnSpc>
                <a:spcPct val="107000"/>
              </a:lnSpc>
            </a:pPr>
            <a:endParaRPr lang="es-SV" sz="1050" dirty="0">
              <a:latin typeface="+mj-lt"/>
              <a:ea typeface="Calibri" panose="020F0502020204030204" pitchFamily="34" charset="0"/>
              <a:cs typeface="Times New Roman" panose="02020603050405020304" pitchFamily="18" charset="0"/>
            </a:endParaRPr>
          </a:p>
          <a:p>
            <a:pPr algn="just">
              <a:lnSpc>
                <a:spcPct val="107000"/>
              </a:lnSpc>
            </a:pPr>
            <a:r>
              <a:rPr lang="es-SV" sz="1050" dirty="0">
                <a:latin typeface="+mj-lt"/>
                <a:ea typeface="Calibri" panose="020F0502020204030204" pitchFamily="34" charset="0"/>
                <a:cs typeface="Times New Roman" panose="02020603050405020304" pitchFamily="18" charset="0"/>
              </a:rPr>
              <a:t>Esta Dirección, está integrada por </a:t>
            </a:r>
            <a:r>
              <a:rPr lang="es-MX" sz="1050" dirty="0">
                <a:latin typeface="+mj-lt"/>
                <a:cs typeface="Times New Roman" panose="02020603050405020304" pitchFamily="18" charset="0"/>
              </a:rPr>
              <a:t>el (la) Director(a) de la Dirección de Vigilancia de Mercado, el (la) Jefe(a) de la Unidad de Inspección, el (la) Jefe(a) de la Unidad de Seguridad y Calidad, el (la) Jefe(a) de la Unidad de Auditoría de Consumo, el (la) Jefe(a) de la Unidad de Fomento a las Buenas Prácticas de Bienes y Servicios y demás personal de coordinación, técnico y administrativo que fueren necesarios para el cumplimiento de sus atribuciones.</a:t>
            </a:r>
          </a:p>
          <a:p>
            <a:pPr algn="just">
              <a:lnSpc>
                <a:spcPct val="107000"/>
              </a:lnSpc>
            </a:pPr>
            <a:endParaRPr lang="es-SV" sz="1050" dirty="0">
              <a:latin typeface="+mj-lt"/>
              <a:ea typeface="Calibri" panose="020F0502020204030204" pitchFamily="34" charset="0"/>
              <a:cs typeface="Times New Roman" panose="02020603050405020304" pitchFamily="18" charset="0"/>
            </a:endParaRPr>
          </a:p>
          <a:p>
            <a:pPr algn="just">
              <a:lnSpc>
                <a:spcPct val="107000"/>
              </a:lnSpc>
            </a:pPr>
            <a:r>
              <a:rPr lang="es-SV" sz="1050" b="1" dirty="0">
                <a:latin typeface="+mj-lt"/>
                <a:ea typeface="Calibri" panose="020F0502020204030204" pitchFamily="34" charset="0"/>
                <a:cs typeface="Times New Roman" panose="02020603050405020304" pitchFamily="18" charset="0"/>
              </a:rPr>
              <a:t>Responsable: Diana Verónica Burgos de Montoya. </a:t>
            </a:r>
          </a:p>
          <a:p>
            <a:pPr algn="just">
              <a:lnSpc>
                <a:spcPct val="107000"/>
              </a:lnSpc>
            </a:pPr>
            <a:r>
              <a:rPr lang="es-SV" sz="1050" dirty="0">
                <a:latin typeface="+mj-lt"/>
                <a:ea typeface="Calibri" panose="020F0502020204030204" pitchFamily="34" charset="0"/>
                <a:cs typeface="Times New Roman" panose="02020603050405020304" pitchFamily="18" charset="0"/>
              </a:rPr>
              <a:t>Número de personas que la integran: 43.</a:t>
            </a:r>
          </a:p>
          <a:p>
            <a:pPr algn="just">
              <a:lnSpc>
                <a:spcPct val="107000"/>
              </a:lnSpc>
            </a:pPr>
            <a:r>
              <a:rPr lang="es-SV" sz="1050" dirty="0">
                <a:latin typeface="+mj-lt"/>
                <a:ea typeface="Calibri" panose="020F0502020204030204" pitchFamily="34" charset="0"/>
                <a:cs typeface="Times New Roman" panose="02020603050405020304" pitchFamily="18" charset="0"/>
              </a:rPr>
              <a:t>Mujeres: 19</a:t>
            </a:r>
          </a:p>
          <a:p>
            <a:pPr algn="just">
              <a:lnSpc>
                <a:spcPct val="107000"/>
              </a:lnSpc>
            </a:pPr>
            <a:r>
              <a:rPr lang="es-SV" sz="1050" dirty="0">
                <a:latin typeface="+mj-lt"/>
                <a:ea typeface="Calibri" panose="020F0502020204030204" pitchFamily="34" charset="0"/>
                <a:cs typeface="Times New Roman" panose="02020603050405020304" pitchFamily="18" charset="0"/>
              </a:rPr>
              <a:t>Hombres: 24.</a:t>
            </a:r>
          </a:p>
          <a:p>
            <a:pPr algn="just">
              <a:lnSpc>
                <a:spcPct val="107000"/>
              </a:lnSpc>
            </a:pPr>
            <a:endParaRPr lang="es-SV" sz="600" dirty="0">
              <a:latin typeface="+mj-lt"/>
              <a:ea typeface="Calibri" panose="020F0502020204030204" pitchFamily="34" charset="0"/>
              <a:cs typeface="Times New Roman" panose="02020603050405020304" pitchFamily="18" charset="0"/>
            </a:endParaRPr>
          </a:p>
          <a:p>
            <a:pPr algn="just">
              <a:lnSpc>
                <a:spcPct val="107000"/>
              </a:lnSpc>
            </a:pPr>
            <a:r>
              <a:rPr lang="es-SV" sz="1050" dirty="0">
                <a:latin typeface="+mj-lt"/>
                <a:ea typeface="Calibri" panose="020F0502020204030204" pitchFamily="34" charset="0"/>
                <a:cs typeface="Times New Roman" panose="02020603050405020304" pitchFamily="18" charset="0"/>
              </a:rPr>
              <a:t>Unidad de Inspecciones: </a:t>
            </a:r>
            <a:r>
              <a:rPr lang="es-SV" sz="1050" b="1" dirty="0">
                <a:latin typeface="+mj-lt"/>
                <a:ea typeface="Calibri" panose="020F0502020204030204" pitchFamily="34" charset="0"/>
                <a:cs typeface="Times New Roman" panose="02020603050405020304" pitchFamily="18" charset="0"/>
              </a:rPr>
              <a:t>Ámbar Beatriz Rico Sánchez.</a:t>
            </a:r>
          </a:p>
          <a:p>
            <a:pPr algn="just">
              <a:lnSpc>
                <a:spcPct val="107000"/>
              </a:lnSpc>
            </a:pPr>
            <a:r>
              <a:rPr lang="es-SV" sz="1050" dirty="0">
                <a:latin typeface="+mj-lt"/>
                <a:ea typeface="Calibri" panose="020F0502020204030204" pitchFamily="34" charset="0"/>
                <a:cs typeface="Times New Roman" panose="02020603050405020304" pitchFamily="18" charset="0"/>
              </a:rPr>
              <a:t>Unidad de Seguridad y Calidad: </a:t>
            </a:r>
            <a:r>
              <a:rPr lang="es-SV" sz="1050" b="1" dirty="0">
                <a:latin typeface="+mj-lt"/>
                <a:cs typeface="Times New Roman" panose="02020603050405020304" pitchFamily="18" charset="0"/>
              </a:rPr>
              <a:t>José Emiliano Arévalo.</a:t>
            </a:r>
          </a:p>
          <a:p>
            <a:pPr algn="just">
              <a:lnSpc>
                <a:spcPct val="107000"/>
              </a:lnSpc>
            </a:pPr>
            <a:r>
              <a:rPr lang="es-SV" sz="1050" dirty="0">
                <a:latin typeface="+mj-lt"/>
                <a:cs typeface="Times New Roman" panose="02020603050405020304" pitchFamily="18" charset="0"/>
              </a:rPr>
              <a:t>Auditoría de Consumo: </a:t>
            </a:r>
            <a:r>
              <a:rPr lang="es-SV" sz="1050" b="1" dirty="0">
                <a:latin typeface="+mj-lt"/>
                <a:cs typeface="Times New Roman" panose="02020603050405020304" pitchFamily="18" charset="0"/>
              </a:rPr>
              <a:t>Lucy Guadalupe Pérez</a:t>
            </a:r>
          </a:p>
          <a:p>
            <a:pPr algn="just">
              <a:lnSpc>
                <a:spcPct val="107000"/>
              </a:lnSpc>
            </a:pPr>
            <a:r>
              <a:rPr lang="es-MX" sz="1050" dirty="0">
                <a:latin typeface="+mj-lt"/>
              </a:rPr>
              <a:t>Unidad de Fomento a las Buenas Prácticas de Bienes y Servicios: </a:t>
            </a:r>
            <a:r>
              <a:rPr lang="es-SV" sz="1050" b="1" dirty="0">
                <a:latin typeface="+mj-lt"/>
                <a:ea typeface="Calibri" panose="020F0502020204030204" pitchFamily="34" charset="0"/>
                <a:cs typeface="Times New Roman" panose="02020603050405020304" pitchFamily="18" charset="0"/>
              </a:rPr>
              <a:t>Diana Verónica Burgos de Montoya.  </a:t>
            </a:r>
          </a:p>
          <a:p>
            <a:pPr algn="just">
              <a:lnSpc>
                <a:spcPct val="107000"/>
              </a:lnSpc>
            </a:pPr>
            <a:r>
              <a:rPr lang="es-SV" sz="1050" b="1" dirty="0">
                <a:latin typeface="+mj-lt"/>
                <a:ea typeface="Calibri" panose="020F0502020204030204" pitchFamily="34" charset="0"/>
                <a:cs typeface="Times New Roman" panose="02020603050405020304" pitchFamily="18" charset="0"/>
              </a:rPr>
              <a:t>(Coordina las actividades de la unidad).</a:t>
            </a:r>
          </a:p>
        </p:txBody>
      </p:sp>
      <p:sp>
        <p:nvSpPr>
          <p:cNvPr id="14" name="Rectángulo 13"/>
          <p:cNvSpPr/>
          <p:nvPr/>
        </p:nvSpPr>
        <p:spPr>
          <a:xfrm>
            <a:off x="1160575" y="1676115"/>
            <a:ext cx="7468219" cy="417978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500" dirty="0">
              <a:latin typeface="+mj-lt"/>
            </a:endParaRPr>
          </a:p>
        </p:txBody>
      </p:sp>
      <p:sp>
        <p:nvSpPr>
          <p:cNvPr id="15" name="Rectángulo redondeado 14"/>
          <p:cNvSpPr/>
          <p:nvPr/>
        </p:nvSpPr>
        <p:spPr>
          <a:xfrm>
            <a:off x="7356508" y="4886147"/>
            <a:ext cx="792956" cy="185738"/>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350" dirty="0">
                <a:solidFill>
                  <a:schemeClr val="tx1"/>
                </a:solidFill>
                <a:hlinkClick r:id="rId4" action="ppaction://hlinksldjump"/>
              </a:rPr>
              <a:t>Retornar</a:t>
            </a:r>
            <a:endParaRPr lang="es-SV" sz="1350" dirty="0">
              <a:solidFill>
                <a:schemeClr val="tx1"/>
              </a:solidFill>
            </a:endParaRPr>
          </a:p>
        </p:txBody>
      </p:sp>
    </p:spTree>
    <p:extLst>
      <p:ext uri="{BB962C8B-B14F-4D97-AF65-F5344CB8AC3E}">
        <p14:creationId xmlns:p14="http://schemas.microsoft.com/office/powerpoint/2010/main" val="2216177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15316" y="1002104"/>
            <a:ext cx="1442223" cy="718413"/>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168891" y="973430"/>
            <a:ext cx="5915025" cy="46553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100" b="1" dirty="0">
                <a:solidFill>
                  <a:schemeClr val="accent5"/>
                </a:solidFill>
              </a:rPr>
              <a:t>Dirección de Vigilancia de Mercados</a:t>
            </a:r>
          </a:p>
        </p:txBody>
      </p:sp>
      <p:sp>
        <p:nvSpPr>
          <p:cNvPr id="13" name="Rectángulo 12"/>
          <p:cNvSpPr/>
          <p:nvPr/>
        </p:nvSpPr>
        <p:spPr>
          <a:xfrm>
            <a:off x="1334272" y="1786116"/>
            <a:ext cx="6999763" cy="3974229"/>
          </a:xfrm>
          <a:prstGeom prst="rect">
            <a:avLst/>
          </a:prstGeom>
        </p:spPr>
        <p:txBody>
          <a:bodyPr wrap="square">
            <a:spAutoFit/>
          </a:bodyPr>
          <a:lstStyle/>
          <a:p>
            <a:pPr algn="just">
              <a:lnSpc>
                <a:spcPct val="107000"/>
              </a:lnSpc>
            </a:pPr>
            <a:r>
              <a:rPr lang="es-SV" sz="1200" dirty="0">
                <a:latin typeface="+mj-lt"/>
                <a:ea typeface="Calibri" panose="020F0502020204030204" pitchFamily="34" charset="0"/>
                <a:cs typeface="Times New Roman" panose="02020603050405020304" pitchFamily="18" charset="0"/>
              </a:rPr>
              <a:t>Es responsable de dirigir el diseño y ejecución de los planes de verificación y vigilancia, con el objeto de velar por el cumplimiento de las disposiciones establecidas en la Ley de Protección al Consumidor y su Reglamento, así como en las Normas Salvadoreñas Obligatorias (NSO) relacionadas al tema de consumo.</a:t>
            </a:r>
          </a:p>
          <a:p>
            <a:pPr algn="just">
              <a:lnSpc>
                <a:spcPct val="107000"/>
              </a:lnSpc>
            </a:pPr>
            <a:endParaRPr lang="es-SV" sz="1200" dirty="0">
              <a:latin typeface="+mj-lt"/>
              <a:ea typeface="Calibri" panose="020F0502020204030204" pitchFamily="34" charset="0"/>
              <a:cs typeface="Times New Roman" panose="02020603050405020304" pitchFamily="18" charset="0"/>
            </a:endParaRPr>
          </a:p>
          <a:p>
            <a:pPr algn="just">
              <a:lnSpc>
                <a:spcPct val="107000"/>
              </a:lnSpc>
            </a:pPr>
            <a:r>
              <a:rPr lang="es-SV" sz="1200" dirty="0">
                <a:latin typeface="+mj-lt"/>
                <a:ea typeface="Calibri" panose="020F0502020204030204" pitchFamily="34" charset="0"/>
                <a:cs typeface="Times New Roman" panose="02020603050405020304" pitchFamily="18" charset="0"/>
              </a:rPr>
              <a:t>Esta Dirección, está integrada por </a:t>
            </a:r>
            <a:r>
              <a:rPr lang="es-MX" sz="1200" dirty="0">
                <a:latin typeface="+mj-lt"/>
                <a:cs typeface="Times New Roman" panose="02020603050405020304" pitchFamily="18" charset="0"/>
              </a:rPr>
              <a:t>el (la) Director(a) de la Dirección de Vigilancia de Mercado, el (la) Jefe(a) de la Unidad de Inspección, el (la) Jefe(a) de la Unidad de Seguridad y Calidad, el (la) Jefe(a) de la Unidad de Auditoría de Consumo, el (la) Jefe(a) de la Unidad de Fomento a las Buenas Prácticas de Bienes y Servicios y demás personal de coordinación, técnico y administrativo que fueren necesarios para el cumplimiento de sus atribuciones.</a:t>
            </a:r>
          </a:p>
          <a:p>
            <a:pPr algn="just">
              <a:lnSpc>
                <a:spcPct val="107000"/>
              </a:lnSpc>
            </a:pPr>
            <a:endParaRPr lang="es-SV" sz="1200" dirty="0">
              <a:latin typeface="+mj-lt"/>
              <a:ea typeface="Calibri" panose="020F0502020204030204" pitchFamily="34" charset="0"/>
              <a:cs typeface="Times New Roman" panose="02020603050405020304" pitchFamily="18" charset="0"/>
            </a:endParaRPr>
          </a:p>
          <a:p>
            <a:pPr algn="just">
              <a:lnSpc>
                <a:spcPct val="107000"/>
              </a:lnSpc>
            </a:pPr>
            <a:r>
              <a:rPr lang="es-SV" sz="1200" b="1" dirty="0">
                <a:latin typeface="+mj-lt"/>
                <a:ea typeface="Calibri" panose="020F0502020204030204" pitchFamily="34" charset="0"/>
                <a:cs typeface="Times New Roman" panose="02020603050405020304" pitchFamily="18" charset="0"/>
              </a:rPr>
              <a:t>Responsable: Diana Verónica Burgos de Montoya. </a:t>
            </a:r>
          </a:p>
          <a:p>
            <a:pPr algn="just">
              <a:lnSpc>
                <a:spcPct val="107000"/>
              </a:lnSpc>
            </a:pPr>
            <a:r>
              <a:rPr lang="es-SV" sz="1200" dirty="0">
                <a:latin typeface="+mj-lt"/>
                <a:ea typeface="Calibri" panose="020F0502020204030204" pitchFamily="34" charset="0"/>
                <a:cs typeface="Times New Roman" panose="02020603050405020304" pitchFamily="18" charset="0"/>
              </a:rPr>
              <a:t>Número de personas que la integran: 43.</a:t>
            </a:r>
          </a:p>
          <a:p>
            <a:pPr algn="just">
              <a:lnSpc>
                <a:spcPct val="107000"/>
              </a:lnSpc>
            </a:pPr>
            <a:r>
              <a:rPr lang="es-SV" sz="1200" dirty="0">
                <a:latin typeface="+mj-lt"/>
                <a:ea typeface="Calibri" panose="020F0502020204030204" pitchFamily="34" charset="0"/>
                <a:cs typeface="Times New Roman" panose="02020603050405020304" pitchFamily="18" charset="0"/>
              </a:rPr>
              <a:t>Mujeres: 19</a:t>
            </a:r>
          </a:p>
          <a:p>
            <a:pPr algn="just">
              <a:lnSpc>
                <a:spcPct val="107000"/>
              </a:lnSpc>
            </a:pPr>
            <a:r>
              <a:rPr lang="es-SV" sz="1200" dirty="0">
                <a:latin typeface="+mj-lt"/>
                <a:ea typeface="Calibri" panose="020F0502020204030204" pitchFamily="34" charset="0"/>
                <a:cs typeface="Times New Roman" panose="02020603050405020304" pitchFamily="18" charset="0"/>
              </a:rPr>
              <a:t>Hombres: 24.</a:t>
            </a:r>
          </a:p>
          <a:p>
            <a:pPr algn="just">
              <a:lnSpc>
                <a:spcPct val="107000"/>
              </a:lnSpc>
            </a:pPr>
            <a:endParaRPr lang="es-SV" sz="825" dirty="0">
              <a:latin typeface="+mj-lt"/>
              <a:ea typeface="Calibri" panose="020F0502020204030204" pitchFamily="34" charset="0"/>
              <a:cs typeface="Times New Roman" panose="02020603050405020304" pitchFamily="18" charset="0"/>
            </a:endParaRPr>
          </a:p>
          <a:p>
            <a:pPr algn="just">
              <a:lnSpc>
                <a:spcPct val="107000"/>
              </a:lnSpc>
            </a:pPr>
            <a:r>
              <a:rPr lang="es-SV" sz="1200" dirty="0">
                <a:latin typeface="+mj-lt"/>
                <a:ea typeface="Calibri" panose="020F0502020204030204" pitchFamily="34" charset="0"/>
                <a:cs typeface="Times New Roman" panose="02020603050405020304" pitchFamily="18" charset="0"/>
              </a:rPr>
              <a:t>Unidad de Inspecciones: </a:t>
            </a:r>
            <a:r>
              <a:rPr lang="es-SV" sz="1200" b="1" dirty="0">
                <a:latin typeface="+mj-lt"/>
                <a:ea typeface="Calibri" panose="020F0502020204030204" pitchFamily="34" charset="0"/>
                <a:cs typeface="Times New Roman" panose="02020603050405020304" pitchFamily="18" charset="0"/>
              </a:rPr>
              <a:t>Ámbar Beatriz Rico Sánchez.</a:t>
            </a:r>
          </a:p>
          <a:p>
            <a:pPr algn="just">
              <a:lnSpc>
                <a:spcPct val="107000"/>
              </a:lnSpc>
            </a:pPr>
            <a:r>
              <a:rPr lang="es-SV" sz="1200" dirty="0">
                <a:latin typeface="+mj-lt"/>
                <a:ea typeface="Calibri" panose="020F0502020204030204" pitchFamily="34" charset="0"/>
                <a:cs typeface="Times New Roman" panose="02020603050405020304" pitchFamily="18" charset="0"/>
              </a:rPr>
              <a:t>Unidad de Seguridad y Calidad: </a:t>
            </a:r>
            <a:r>
              <a:rPr lang="es-SV" sz="1200" b="1" dirty="0">
                <a:latin typeface="+mj-lt"/>
                <a:cs typeface="Times New Roman" panose="02020603050405020304" pitchFamily="18" charset="0"/>
              </a:rPr>
              <a:t>José Emiliano Arévalo.</a:t>
            </a:r>
          </a:p>
          <a:p>
            <a:pPr algn="just">
              <a:lnSpc>
                <a:spcPct val="107000"/>
              </a:lnSpc>
            </a:pPr>
            <a:r>
              <a:rPr lang="es-SV" sz="1200" dirty="0">
                <a:latin typeface="+mj-lt"/>
                <a:cs typeface="Times New Roman" panose="02020603050405020304" pitchFamily="18" charset="0"/>
              </a:rPr>
              <a:t>Auditoría de Consumo: </a:t>
            </a:r>
            <a:r>
              <a:rPr lang="es-SV" sz="1200" b="1" dirty="0">
                <a:latin typeface="+mj-lt"/>
                <a:cs typeface="Times New Roman" panose="02020603050405020304" pitchFamily="18" charset="0"/>
              </a:rPr>
              <a:t>Lucy Guadalupe Pérez</a:t>
            </a:r>
          </a:p>
          <a:p>
            <a:pPr algn="just">
              <a:lnSpc>
                <a:spcPct val="107000"/>
              </a:lnSpc>
            </a:pPr>
            <a:r>
              <a:rPr lang="es-MX" sz="1200" dirty="0"/>
              <a:t>Unidad de Fomento a las Buenas Prácticas de Bienes y Servicios: </a:t>
            </a:r>
            <a:r>
              <a:rPr lang="es-SV" sz="1200" b="1" dirty="0">
                <a:ea typeface="Calibri" panose="020F0502020204030204" pitchFamily="34" charset="0"/>
                <a:cs typeface="Times New Roman" panose="02020603050405020304" pitchFamily="18" charset="0"/>
              </a:rPr>
              <a:t>Diana Verónica Burgos de Montoya. </a:t>
            </a:r>
          </a:p>
          <a:p>
            <a:pPr algn="just">
              <a:lnSpc>
                <a:spcPct val="107000"/>
              </a:lnSpc>
            </a:pPr>
            <a:r>
              <a:rPr lang="es-SV" sz="1200" b="1" dirty="0">
                <a:latin typeface="+mj-lt"/>
                <a:ea typeface="Calibri" panose="020F0502020204030204" pitchFamily="34" charset="0"/>
                <a:cs typeface="Times New Roman" panose="02020603050405020304" pitchFamily="18" charset="0"/>
              </a:rPr>
              <a:t>(Coordina las actividades de la unidad).</a:t>
            </a:r>
          </a:p>
        </p:txBody>
      </p:sp>
      <p:sp>
        <p:nvSpPr>
          <p:cNvPr id="14" name="Rectángulo 13"/>
          <p:cNvSpPr/>
          <p:nvPr/>
        </p:nvSpPr>
        <p:spPr>
          <a:xfrm>
            <a:off x="1155713" y="1759092"/>
            <a:ext cx="7443823" cy="407809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500" dirty="0">
              <a:latin typeface="+mj-lt"/>
            </a:endParaRPr>
          </a:p>
        </p:txBody>
      </p:sp>
      <p:sp>
        <p:nvSpPr>
          <p:cNvPr id="15" name="Rectángulo redondeado 14"/>
          <p:cNvSpPr/>
          <p:nvPr/>
        </p:nvSpPr>
        <p:spPr>
          <a:xfrm>
            <a:off x="7356508" y="4886147"/>
            <a:ext cx="792956" cy="185738"/>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350" dirty="0">
                <a:solidFill>
                  <a:schemeClr val="tx1"/>
                </a:solidFill>
                <a:hlinkClick r:id="rId4" action="ppaction://hlinksldjump"/>
              </a:rPr>
              <a:t>Retornar</a:t>
            </a:r>
            <a:endParaRPr lang="es-SV" sz="1350" dirty="0">
              <a:solidFill>
                <a:schemeClr val="tx1"/>
              </a:solidFill>
            </a:endParaRPr>
          </a:p>
        </p:txBody>
      </p:sp>
    </p:spTree>
    <p:extLst>
      <p:ext uri="{BB962C8B-B14F-4D97-AF65-F5344CB8AC3E}">
        <p14:creationId xmlns:p14="http://schemas.microsoft.com/office/powerpoint/2010/main" val="3256027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15316" y="1002103"/>
            <a:ext cx="1442223" cy="859700"/>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1769134" y="1502898"/>
            <a:ext cx="5915025" cy="46553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100" b="1" dirty="0">
                <a:solidFill>
                  <a:schemeClr val="accent5"/>
                </a:solidFill>
              </a:rPr>
              <a:t>Dirección de Ciudadanía y Consumo</a:t>
            </a:r>
          </a:p>
        </p:txBody>
      </p:sp>
      <p:sp>
        <p:nvSpPr>
          <p:cNvPr id="8" name="Rectángulo 7"/>
          <p:cNvSpPr/>
          <p:nvPr/>
        </p:nvSpPr>
        <p:spPr>
          <a:xfrm>
            <a:off x="1030992" y="2136460"/>
            <a:ext cx="6802582" cy="3196068"/>
          </a:xfrm>
          <a:prstGeom prst="rect">
            <a:avLst/>
          </a:prstGeom>
        </p:spPr>
        <p:txBody>
          <a:bodyPr wrap="square">
            <a:spAutoFit/>
          </a:bodyPr>
          <a:lstStyle/>
          <a:p>
            <a:pPr algn="just">
              <a:lnSpc>
                <a:spcPct val="107000"/>
              </a:lnSpc>
            </a:pPr>
            <a:r>
              <a:rPr lang="es-SV" sz="1200" dirty="0">
                <a:latin typeface="+mj-lt"/>
                <a:ea typeface="Calibri" panose="020F0502020204030204" pitchFamily="34" charset="0"/>
                <a:cs typeface="Times New Roman" panose="02020603050405020304" pitchFamily="18" charset="0"/>
              </a:rPr>
              <a:t>Tiene como principal objetivo impulsar la educación y la formación permanente de las personas consumidoras, realizando actividades de divulgación, organización y orientación en materia de consumo, a fin de prevenir las violaciones a los derechos de los consumidores. </a:t>
            </a:r>
          </a:p>
          <a:p>
            <a:pPr algn="just">
              <a:lnSpc>
                <a:spcPct val="107000"/>
              </a:lnSpc>
            </a:pPr>
            <a:r>
              <a:rPr lang="es-SV" sz="1200" dirty="0">
                <a:latin typeface="+mj-lt"/>
                <a:ea typeface="Calibri" panose="020F0502020204030204" pitchFamily="34" charset="0"/>
                <a:cs typeface="Times New Roman" panose="02020603050405020304" pitchFamily="18" charset="0"/>
              </a:rPr>
              <a:t>Está Dirección estará integrada por el(la) Director de Ciudadanía y Consumo y demás personal de coordinación, técnico y administrativo que fuere necesario para el cumplimiento de sus atribuciones. </a:t>
            </a:r>
          </a:p>
          <a:p>
            <a:pPr algn="just">
              <a:lnSpc>
                <a:spcPct val="107000"/>
              </a:lnSpc>
            </a:pPr>
            <a:endParaRPr lang="es-SV" sz="1200" dirty="0">
              <a:latin typeface="+mj-lt"/>
              <a:ea typeface="Calibri" panose="020F0502020204030204" pitchFamily="34" charset="0"/>
              <a:cs typeface="Times New Roman" panose="02020603050405020304" pitchFamily="18" charset="0"/>
            </a:endParaRPr>
          </a:p>
          <a:p>
            <a:pPr algn="just">
              <a:lnSpc>
                <a:spcPct val="107000"/>
              </a:lnSpc>
            </a:pPr>
            <a:r>
              <a:rPr lang="es-SV" sz="1200" b="1" dirty="0">
                <a:latin typeface="+mj-lt"/>
                <a:ea typeface="Calibri" panose="020F0502020204030204" pitchFamily="34" charset="0"/>
                <a:cs typeface="Times New Roman" panose="02020603050405020304" pitchFamily="18" charset="0"/>
              </a:rPr>
              <a:t>Responsable: Josué Nathan Ramos.</a:t>
            </a:r>
          </a:p>
          <a:p>
            <a:pPr algn="just">
              <a:lnSpc>
                <a:spcPct val="107000"/>
              </a:lnSpc>
            </a:pPr>
            <a:r>
              <a:rPr lang="es-SV" sz="1200" dirty="0">
                <a:latin typeface="+mj-lt"/>
                <a:ea typeface="Calibri" panose="020F0502020204030204" pitchFamily="34" charset="0"/>
                <a:cs typeface="Times New Roman" panose="02020603050405020304" pitchFamily="18" charset="0"/>
              </a:rPr>
              <a:t>Número de personas que la integran: 14.</a:t>
            </a:r>
          </a:p>
          <a:p>
            <a:pPr algn="just">
              <a:lnSpc>
                <a:spcPct val="107000"/>
              </a:lnSpc>
            </a:pPr>
            <a:r>
              <a:rPr lang="es-SV" sz="1200" dirty="0">
                <a:latin typeface="+mj-lt"/>
                <a:ea typeface="Calibri" panose="020F0502020204030204" pitchFamily="34" charset="0"/>
                <a:cs typeface="Times New Roman" panose="02020603050405020304" pitchFamily="18" charset="0"/>
              </a:rPr>
              <a:t>Mujeres: 10.</a:t>
            </a:r>
          </a:p>
          <a:p>
            <a:pPr algn="just">
              <a:lnSpc>
                <a:spcPct val="107000"/>
              </a:lnSpc>
            </a:pPr>
            <a:r>
              <a:rPr lang="es-SV" sz="1200" dirty="0">
                <a:latin typeface="+mj-lt"/>
                <a:ea typeface="Calibri" panose="020F0502020204030204" pitchFamily="34" charset="0"/>
                <a:cs typeface="Times New Roman" panose="02020603050405020304" pitchFamily="18" charset="0"/>
              </a:rPr>
              <a:t>Hombres: 4.</a:t>
            </a:r>
          </a:p>
          <a:p>
            <a:pPr algn="just">
              <a:lnSpc>
                <a:spcPct val="107000"/>
              </a:lnSpc>
            </a:pPr>
            <a:endParaRPr lang="es-SV" sz="900" dirty="0">
              <a:latin typeface="+mj-lt"/>
              <a:ea typeface="Calibri" panose="020F0502020204030204" pitchFamily="34" charset="0"/>
              <a:cs typeface="Times New Roman" panose="02020603050405020304" pitchFamily="18" charset="0"/>
            </a:endParaRPr>
          </a:p>
          <a:p>
            <a:pPr algn="just">
              <a:lnSpc>
                <a:spcPct val="107000"/>
              </a:lnSpc>
            </a:pPr>
            <a:r>
              <a:rPr lang="es-SV" sz="1200" dirty="0">
                <a:latin typeface="+mj-lt"/>
                <a:ea typeface="Calibri" panose="020F0502020204030204" pitchFamily="34" charset="0"/>
                <a:cs typeface="Times New Roman" panose="02020603050405020304" pitchFamily="18" charset="0"/>
              </a:rPr>
              <a:t>Unidad de Educación y divulgación en Consumo: </a:t>
            </a:r>
            <a:r>
              <a:rPr lang="es-MX" sz="1200" dirty="0">
                <a:latin typeface="+mj-lt"/>
                <a:ea typeface="Calibri" panose="020F0502020204030204" pitchFamily="34" charset="0"/>
                <a:cs typeface="Times New Roman" panose="02020603050405020304" pitchFamily="18" charset="0"/>
              </a:rPr>
              <a:t> </a:t>
            </a:r>
            <a:r>
              <a:rPr lang="es-MX" sz="1200" b="1" dirty="0">
                <a:latin typeface="+mj-lt"/>
                <a:ea typeface="Calibri" panose="020F0502020204030204" pitchFamily="34" charset="0"/>
                <a:cs typeface="Times New Roman" panose="02020603050405020304" pitchFamily="18" charset="0"/>
              </a:rPr>
              <a:t>Silvia María Estrada López</a:t>
            </a:r>
            <a:endParaRPr lang="es-SV" sz="1200" b="1" dirty="0">
              <a:latin typeface="+mj-lt"/>
              <a:ea typeface="Calibri" panose="020F0502020204030204" pitchFamily="34" charset="0"/>
              <a:cs typeface="Times New Roman" panose="02020603050405020304" pitchFamily="18" charset="0"/>
            </a:endParaRPr>
          </a:p>
          <a:p>
            <a:pPr algn="just">
              <a:lnSpc>
                <a:spcPct val="107000"/>
              </a:lnSpc>
            </a:pPr>
            <a:r>
              <a:rPr lang="es-SV" sz="1200" dirty="0">
                <a:latin typeface="+mj-lt"/>
                <a:ea typeface="Calibri" panose="020F0502020204030204" pitchFamily="34" charset="0"/>
                <a:cs typeface="Times New Roman" panose="02020603050405020304" pitchFamily="18" charset="0"/>
              </a:rPr>
              <a:t>Unidad de participación y organización en consumo: </a:t>
            </a:r>
            <a:r>
              <a:rPr lang="es-SV" sz="1200" b="1" dirty="0">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pPr>
            <a:endParaRPr lang="es-SV" sz="1200" b="1" dirty="0">
              <a:latin typeface="+mj-lt"/>
              <a:ea typeface="Calibri" panose="020F0502020204030204" pitchFamily="34" charset="0"/>
              <a:cs typeface="Times New Roman" panose="02020603050405020304" pitchFamily="18" charset="0"/>
            </a:endParaRPr>
          </a:p>
          <a:p>
            <a:pPr algn="just">
              <a:lnSpc>
                <a:spcPct val="107000"/>
              </a:lnSpc>
            </a:pPr>
            <a:endParaRPr lang="es-SV" sz="12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025378" y="2121425"/>
            <a:ext cx="6885470" cy="328528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500" dirty="0">
              <a:latin typeface="+mj-lt"/>
            </a:endParaRPr>
          </a:p>
        </p:txBody>
      </p:sp>
      <p:sp>
        <p:nvSpPr>
          <p:cNvPr id="10" name="Rectángulo redondeado 9"/>
          <p:cNvSpPr/>
          <p:nvPr/>
        </p:nvSpPr>
        <p:spPr>
          <a:xfrm>
            <a:off x="6804632" y="5182374"/>
            <a:ext cx="792956" cy="185738"/>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350" dirty="0">
                <a:solidFill>
                  <a:schemeClr val="tx1"/>
                </a:solidFill>
                <a:hlinkClick r:id="rId4" action="ppaction://hlinksldjump"/>
              </a:rPr>
              <a:t>Retornar</a:t>
            </a:r>
            <a:endParaRPr lang="es-SV" sz="1350" dirty="0">
              <a:solidFill>
                <a:schemeClr val="tx1"/>
              </a:solidFill>
            </a:endParaRPr>
          </a:p>
        </p:txBody>
      </p:sp>
    </p:spTree>
    <p:extLst>
      <p:ext uri="{BB962C8B-B14F-4D97-AF65-F5344CB8AC3E}">
        <p14:creationId xmlns:p14="http://schemas.microsoft.com/office/powerpoint/2010/main" val="7300651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15316" y="1002103"/>
            <a:ext cx="1442223" cy="859700"/>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1807771" y="1389982"/>
            <a:ext cx="5915025" cy="46553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100" b="1">
                <a:solidFill>
                  <a:srgbClr val="0070C0"/>
                </a:solidFill>
              </a:rPr>
              <a:t>Dirección Jurídica</a:t>
            </a:r>
            <a:endParaRPr lang="es-SV" sz="2100" b="1" dirty="0">
              <a:solidFill>
                <a:srgbClr val="0070C0"/>
              </a:solidFill>
            </a:endParaRPr>
          </a:p>
        </p:txBody>
      </p:sp>
      <p:sp>
        <p:nvSpPr>
          <p:cNvPr id="8" name="Rectángulo 7"/>
          <p:cNvSpPr/>
          <p:nvPr/>
        </p:nvSpPr>
        <p:spPr>
          <a:xfrm>
            <a:off x="1557539" y="2008509"/>
            <a:ext cx="6355995" cy="3640740"/>
          </a:xfrm>
          <a:prstGeom prst="rect">
            <a:avLst/>
          </a:prstGeom>
        </p:spPr>
        <p:txBody>
          <a:bodyPr wrap="square">
            <a:spAutoFit/>
          </a:bodyPr>
          <a:lstStyle/>
          <a:p>
            <a:pPr algn="just">
              <a:lnSpc>
                <a:spcPct val="107000"/>
              </a:lnSpc>
            </a:pPr>
            <a:r>
              <a:rPr lang="es-SV" sz="1200" dirty="0">
                <a:latin typeface="+mj-lt"/>
                <a:ea typeface="Calibri" panose="020F0502020204030204" pitchFamily="34" charset="0"/>
                <a:cs typeface="Times New Roman" panose="02020603050405020304" pitchFamily="18" charset="0"/>
              </a:rPr>
              <a:t>Es responsable de velar porque se respeten y protejan los derechos que las y los consumidores tienen de conformidad con la Ley, y procurar que la actuación de los funcionarios y empleados de la Defensoría esté basada en el marco legal que le señala la Constitución de la República, las leyes secundarias, reglamentos y otros instrumentos legales pertinentes. Asimismo, tiene a su cargo la representación legal, por delegación, de la Defensoría en asuntos judiciales, contencioso administrativo y laborales; atiende las consultas de tipo legal de todas las direcciones; establece y mantiene actualizado el marco jurídico; y elabora convenios en los que participa la Defensoría.</a:t>
            </a:r>
          </a:p>
          <a:p>
            <a:pPr algn="just">
              <a:lnSpc>
                <a:spcPct val="107000"/>
              </a:lnSpc>
            </a:pPr>
            <a:r>
              <a:rPr lang="es-SV" sz="1200" dirty="0">
                <a:latin typeface="+mj-lt"/>
                <a:ea typeface="Calibri" panose="020F0502020204030204" pitchFamily="34" charset="0"/>
                <a:cs typeface="Times New Roman" panose="02020603050405020304" pitchFamily="18" charset="0"/>
              </a:rPr>
              <a:t>Esta Dirección está integrada por el (la) Director(a) Jurídico(a), el (la) Gerente(a) de la Gerencia de Procuración, y demás personal técnico y administrativo que fuere necesario para el cumplimiento de sus atribuciones.</a:t>
            </a:r>
          </a:p>
          <a:p>
            <a:pPr algn="just">
              <a:lnSpc>
                <a:spcPct val="107000"/>
              </a:lnSpc>
            </a:pPr>
            <a:endParaRPr lang="es-SV" sz="1200" dirty="0">
              <a:latin typeface="+mj-lt"/>
              <a:ea typeface="Calibri" panose="020F0502020204030204" pitchFamily="34" charset="0"/>
              <a:cs typeface="Times New Roman" panose="02020603050405020304" pitchFamily="18" charset="0"/>
            </a:endParaRPr>
          </a:p>
          <a:p>
            <a:pPr algn="just">
              <a:lnSpc>
                <a:spcPct val="107000"/>
              </a:lnSpc>
            </a:pPr>
            <a:r>
              <a:rPr lang="es-SV" sz="1200" b="1" dirty="0">
                <a:latin typeface="+mj-lt"/>
                <a:ea typeface="Calibri" panose="020F0502020204030204" pitchFamily="34" charset="0"/>
                <a:cs typeface="Times New Roman" panose="02020603050405020304" pitchFamily="18" charset="0"/>
              </a:rPr>
              <a:t>Responsable: Paula Elena Olivares.</a:t>
            </a:r>
          </a:p>
          <a:p>
            <a:pPr algn="just">
              <a:lnSpc>
                <a:spcPct val="107000"/>
              </a:lnSpc>
            </a:pPr>
            <a:r>
              <a:rPr lang="es-SV" sz="1200" dirty="0">
                <a:latin typeface="+mj-lt"/>
                <a:ea typeface="Calibri" panose="020F0502020204030204" pitchFamily="34" charset="0"/>
                <a:cs typeface="Times New Roman" panose="02020603050405020304" pitchFamily="18" charset="0"/>
              </a:rPr>
              <a:t>Número de personas que la integran: 12.</a:t>
            </a:r>
          </a:p>
          <a:p>
            <a:pPr algn="just">
              <a:lnSpc>
                <a:spcPct val="107000"/>
              </a:lnSpc>
            </a:pPr>
            <a:r>
              <a:rPr lang="es-SV" sz="1200" dirty="0">
                <a:latin typeface="+mj-lt"/>
                <a:ea typeface="Calibri" panose="020F0502020204030204" pitchFamily="34" charset="0"/>
                <a:cs typeface="Times New Roman" panose="02020603050405020304" pitchFamily="18" charset="0"/>
              </a:rPr>
              <a:t>Mujeres: 8.</a:t>
            </a:r>
          </a:p>
          <a:p>
            <a:pPr algn="just">
              <a:lnSpc>
                <a:spcPct val="107000"/>
              </a:lnSpc>
            </a:pPr>
            <a:r>
              <a:rPr lang="es-SV" sz="1200" dirty="0">
                <a:latin typeface="+mj-lt"/>
                <a:ea typeface="Calibri" panose="020F0502020204030204" pitchFamily="34" charset="0"/>
                <a:cs typeface="Times New Roman" panose="02020603050405020304" pitchFamily="18" charset="0"/>
              </a:rPr>
              <a:t>Hombres: 4.</a:t>
            </a:r>
          </a:p>
          <a:p>
            <a:pPr algn="just">
              <a:lnSpc>
                <a:spcPct val="107000"/>
              </a:lnSpc>
            </a:pPr>
            <a:endParaRPr lang="es-SV" sz="1200" dirty="0">
              <a:latin typeface="+mj-lt"/>
              <a:ea typeface="Calibri" panose="020F0502020204030204" pitchFamily="34" charset="0"/>
              <a:cs typeface="Times New Roman" panose="02020603050405020304" pitchFamily="18" charset="0"/>
            </a:endParaRPr>
          </a:p>
          <a:p>
            <a:pPr algn="just">
              <a:lnSpc>
                <a:spcPct val="107000"/>
              </a:lnSpc>
            </a:pPr>
            <a:r>
              <a:rPr lang="es-SV" sz="1200" dirty="0">
                <a:latin typeface="+mj-lt"/>
                <a:ea typeface="Calibri" panose="020F0502020204030204" pitchFamily="34" charset="0"/>
                <a:cs typeface="Times New Roman" panose="02020603050405020304" pitchFamily="18" charset="0"/>
              </a:rPr>
              <a:t>Gerencia de Procuración: </a:t>
            </a:r>
            <a:r>
              <a:rPr lang="es-SV" sz="1200" b="1" dirty="0">
                <a:latin typeface="+mj-lt"/>
                <a:ea typeface="Calibri" panose="020F0502020204030204" pitchFamily="34" charset="0"/>
                <a:cs typeface="Times New Roman" panose="02020603050405020304" pitchFamily="18" charset="0"/>
              </a:rPr>
              <a:t>Douglas Eduardo Yánez.</a:t>
            </a:r>
          </a:p>
          <a:p>
            <a:pPr algn="just">
              <a:lnSpc>
                <a:spcPct val="107000"/>
              </a:lnSpc>
            </a:pPr>
            <a:endParaRPr lang="es-SV" sz="12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332965" y="1906020"/>
            <a:ext cx="6745470" cy="3834133"/>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500" dirty="0">
              <a:latin typeface="+mj-lt"/>
            </a:endParaRPr>
          </a:p>
        </p:txBody>
      </p:sp>
      <p:sp>
        <p:nvSpPr>
          <p:cNvPr id="10" name="Rectángulo redondeado 9"/>
          <p:cNvSpPr/>
          <p:nvPr/>
        </p:nvSpPr>
        <p:spPr>
          <a:xfrm>
            <a:off x="6929840" y="5554414"/>
            <a:ext cx="792956" cy="185738"/>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350" dirty="0">
                <a:solidFill>
                  <a:schemeClr val="tx1"/>
                </a:solidFill>
                <a:hlinkClick r:id="rId4" action="ppaction://hlinksldjump"/>
              </a:rPr>
              <a:t>Retornar</a:t>
            </a:r>
            <a:endParaRPr lang="es-SV" sz="1350" dirty="0">
              <a:solidFill>
                <a:schemeClr val="tx1"/>
              </a:solidFill>
            </a:endParaRPr>
          </a:p>
        </p:txBody>
      </p:sp>
    </p:spTree>
    <p:extLst>
      <p:ext uri="{BB962C8B-B14F-4D97-AF65-F5344CB8AC3E}">
        <p14:creationId xmlns:p14="http://schemas.microsoft.com/office/powerpoint/2010/main" val="23902473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15316" y="1002103"/>
            <a:ext cx="1442223" cy="859700"/>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1980219" y="1278895"/>
            <a:ext cx="5915025" cy="46553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100" b="1">
                <a:solidFill>
                  <a:srgbClr val="0070C0"/>
                </a:solidFill>
              </a:rPr>
              <a:t>Dirección de Administración</a:t>
            </a:r>
            <a:endParaRPr lang="es-SV" sz="2100" b="1" dirty="0">
              <a:solidFill>
                <a:srgbClr val="0070C0"/>
              </a:solidFill>
            </a:endParaRPr>
          </a:p>
        </p:txBody>
      </p:sp>
      <p:sp>
        <p:nvSpPr>
          <p:cNvPr id="8" name="Rectángulo 7"/>
          <p:cNvSpPr/>
          <p:nvPr/>
        </p:nvSpPr>
        <p:spPr>
          <a:xfrm>
            <a:off x="2011041" y="1744429"/>
            <a:ext cx="6049224" cy="4147482"/>
          </a:xfrm>
          <a:prstGeom prst="rect">
            <a:avLst/>
          </a:prstGeom>
        </p:spPr>
        <p:txBody>
          <a:bodyPr wrap="square">
            <a:spAutoFit/>
          </a:bodyPr>
          <a:lstStyle/>
          <a:p>
            <a:pPr algn="just">
              <a:lnSpc>
                <a:spcPct val="107000"/>
              </a:lnSpc>
            </a:pPr>
            <a:r>
              <a:rPr lang="es-SV" sz="1200" dirty="0">
                <a:latin typeface="+mj-lt"/>
                <a:ea typeface="Calibri" panose="020F0502020204030204" pitchFamily="34" charset="0"/>
                <a:cs typeface="Times New Roman" panose="02020603050405020304" pitchFamily="18" charset="0"/>
              </a:rPr>
              <a:t>Es responsable de contribuir a que las unidades que integran la Defensoría funcionen eficientemente proporcionándoles de manera oportuna los servicios administrativos de apoyo necesarios; asimismo le compete velar por la correcta aplicación de políticas y estrategias administrativas, considerando los lineamientos emanados de la Presidencia de la institución, y la normativa vigente aplicable.</a:t>
            </a:r>
          </a:p>
          <a:p>
            <a:pPr algn="just">
              <a:lnSpc>
                <a:spcPct val="107000"/>
              </a:lnSpc>
            </a:pPr>
            <a:r>
              <a:rPr lang="es-SV" sz="1200" dirty="0">
                <a:latin typeface="+mj-lt"/>
                <a:ea typeface="Calibri" panose="020F0502020204030204" pitchFamily="34" charset="0"/>
                <a:cs typeface="Times New Roman" panose="02020603050405020304" pitchFamily="18" charset="0"/>
              </a:rPr>
              <a:t>La Dirección de Administración está integrada por el(la) Director(a), el(la) Jefe(a) de la Unidad de Talento Humano, el(la) Gerente de Sistemas Informáticos, el(la) el jefe(a) de la Unidad de Adquisiciones y Contrataciones Institucionales (UACI), el (la) Jefe(a) de la Unidad Logística. </a:t>
            </a:r>
          </a:p>
          <a:p>
            <a:pPr algn="just">
              <a:lnSpc>
                <a:spcPct val="107000"/>
              </a:lnSpc>
            </a:pPr>
            <a:endParaRPr lang="es-SV" sz="1200" dirty="0">
              <a:latin typeface="+mj-lt"/>
              <a:ea typeface="Calibri" panose="020F0502020204030204" pitchFamily="34" charset="0"/>
              <a:cs typeface="Times New Roman" panose="02020603050405020304" pitchFamily="18" charset="0"/>
            </a:endParaRPr>
          </a:p>
          <a:p>
            <a:pPr algn="just">
              <a:lnSpc>
                <a:spcPct val="107000"/>
              </a:lnSpc>
            </a:pPr>
            <a:r>
              <a:rPr lang="es-SV" sz="1200" b="1" dirty="0">
                <a:latin typeface="+mj-lt"/>
                <a:ea typeface="Calibri" panose="020F0502020204030204" pitchFamily="34" charset="0"/>
                <a:cs typeface="Times New Roman" panose="02020603050405020304" pitchFamily="18" charset="0"/>
              </a:rPr>
              <a:t>Responsable: Óscar Joaquín Ortíz Montano.</a:t>
            </a:r>
          </a:p>
          <a:p>
            <a:pPr algn="just">
              <a:lnSpc>
                <a:spcPct val="107000"/>
              </a:lnSpc>
            </a:pPr>
            <a:r>
              <a:rPr lang="es-SV" sz="1200" dirty="0">
                <a:latin typeface="+mj-lt"/>
                <a:ea typeface="Calibri" panose="020F0502020204030204" pitchFamily="34" charset="0"/>
                <a:cs typeface="Times New Roman" panose="02020603050405020304" pitchFamily="18" charset="0"/>
              </a:rPr>
              <a:t>Número de personas que la integran:35.</a:t>
            </a:r>
          </a:p>
          <a:p>
            <a:pPr algn="just">
              <a:lnSpc>
                <a:spcPct val="107000"/>
              </a:lnSpc>
            </a:pPr>
            <a:r>
              <a:rPr lang="es-SV" sz="1200" dirty="0">
                <a:latin typeface="+mj-lt"/>
                <a:ea typeface="Calibri" panose="020F0502020204030204" pitchFamily="34" charset="0"/>
                <a:cs typeface="Times New Roman" panose="02020603050405020304" pitchFamily="18" charset="0"/>
              </a:rPr>
              <a:t>Mujeres: 15.</a:t>
            </a:r>
          </a:p>
          <a:p>
            <a:pPr algn="just">
              <a:lnSpc>
                <a:spcPct val="107000"/>
              </a:lnSpc>
            </a:pPr>
            <a:r>
              <a:rPr lang="es-SV" sz="1200" dirty="0">
                <a:latin typeface="+mj-lt"/>
                <a:ea typeface="Calibri" panose="020F0502020204030204" pitchFamily="34" charset="0"/>
                <a:cs typeface="Times New Roman" panose="02020603050405020304" pitchFamily="18" charset="0"/>
              </a:rPr>
              <a:t>Hombres: 20.</a:t>
            </a:r>
          </a:p>
          <a:p>
            <a:pPr algn="just">
              <a:lnSpc>
                <a:spcPct val="107000"/>
              </a:lnSpc>
            </a:pPr>
            <a:endParaRPr lang="es-SV" sz="1200" dirty="0">
              <a:latin typeface="+mj-lt"/>
              <a:ea typeface="Calibri" panose="020F0502020204030204" pitchFamily="34" charset="0"/>
              <a:cs typeface="Times New Roman" panose="02020603050405020304" pitchFamily="18" charset="0"/>
            </a:endParaRPr>
          </a:p>
          <a:p>
            <a:pPr algn="just">
              <a:lnSpc>
                <a:spcPct val="107000"/>
              </a:lnSpc>
            </a:pPr>
            <a:r>
              <a:rPr lang="es-SV" sz="1125" dirty="0">
                <a:latin typeface="+mj-lt"/>
                <a:ea typeface="Calibri" panose="020F0502020204030204" pitchFamily="34" charset="0"/>
                <a:cs typeface="Times New Roman" panose="02020603050405020304" pitchFamily="18" charset="0"/>
              </a:rPr>
              <a:t>Unidad Talento Humano: </a:t>
            </a:r>
            <a:r>
              <a:rPr lang="es-SV" sz="1125" b="1" dirty="0">
                <a:latin typeface="+mj-lt"/>
                <a:ea typeface="Calibri" panose="020F0502020204030204" pitchFamily="34" charset="0"/>
                <a:cs typeface="Times New Roman" panose="02020603050405020304" pitchFamily="18" charset="0"/>
              </a:rPr>
              <a:t>Ariela Lynette García Méndez.</a:t>
            </a:r>
          </a:p>
          <a:p>
            <a:pPr algn="just">
              <a:lnSpc>
                <a:spcPct val="107000"/>
              </a:lnSpc>
            </a:pPr>
            <a:r>
              <a:rPr lang="es-SV" sz="1125" dirty="0">
                <a:latin typeface="+mj-lt"/>
                <a:ea typeface="Calibri" panose="020F0502020204030204" pitchFamily="34" charset="0"/>
                <a:cs typeface="Times New Roman" panose="02020603050405020304" pitchFamily="18" charset="0"/>
              </a:rPr>
              <a:t>Gerencia de Sistemas Informáticos: </a:t>
            </a:r>
            <a:r>
              <a:rPr lang="es-SV" sz="1125" b="1" dirty="0">
                <a:latin typeface="+mj-lt"/>
                <a:ea typeface="Calibri" panose="020F0502020204030204" pitchFamily="34" charset="0"/>
                <a:cs typeface="Times New Roman" panose="02020603050405020304" pitchFamily="18" charset="0"/>
              </a:rPr>
              <a:t>Jorge Salvador Pocasangre.</a:t>
            </a:r>
          </a:p>
          <a:p>
            <a:pPr algn="just">
              <a:lnSpc>
                <a:spcPct val="107000"/>
              </a:lnSpc>
            </a:pPr>
            <a:r>
              <a:rPr lang="es-SV" sz="1125" dirty="0">
                <a:latin typeface="+mj-lt"/>
                <a:ea typeface="Calibri" panose="020F0502020204030204" pitchFamily="34" charset="0"/>
                <a:cs typeface="Times New Roman" panose="02020603050405020304" pitchFamily="18" charset="0"/>
              </a:rPr>
              <a:t>Unidad de Adquisiciones y Contrataciones Institucional: </a:t>
            </a:r>
            <a:r>
              <a:rPr lang="es-SV" sz="1125" b="1" dirty="0">
                <a:latin typeface="+mj-lt"/>
                <a:ea typeface="Calibri" panose="020F0502020204030204" pitchFamily="34" charset="0"/>
                <a:cs typeface="Times New Roman" panose="02020603050405020304" pitchFamily="18" charset="0"/>
              </a:rPr>
              <a:t>María Elena Guzmán.</a:t>
            </a:r>
          </a:p>
          <a:p>
            <a:pPr algn="just">
              <a:lnSpc>
                <a:spcPct val="107000"/>
              </a:lnSpc>
            </a:pPr>
            <a:r>
              <a:rPr lang="es-SV" sz="1125" dirty="0">
                <a:latin typeface="+mj-lt"/>
                <a:ea typeface="Calibri" panose="020F0502020204030204" pitchFamily="34" charset="0"/>
                <a:cs typeface="Times New Roman" panose="02020603050405020304" pitchFamily="18" charset="0"/>
              </a:rPr>
              <a:t>Unidad de Logística: </a:t>
            </a:r>
            <a:r>
              <a:rPr lang="es-SV" sz="1125" b="1" dirty="0">
                <a:latin typeface="+mj-lt"/>
                <a:ea typeface="Calibri" panose="020F0502020204030204" pitchFamily="34" charset="0"/>
                <a:cs typeface="Times New Roman" panose="02020603050405020304" pitchFamily="18" charset="0"/>
              </a:rPr>
              <a:t>Yanci del Carmen Gallo Cáceres.</a:t>
            </a:r>
          </a:p>
          <a:p>
            <a:pPr algn="just">
              <a:lnSpc>
                <a:spcPct val="107000"/>
              </a:lnSpc>
            </a:pPr>
            <a:r>
              <a:rPr lang="es-US" sz="1125" dirty="0">
                <a:latin typeface="+mj-lt"/>
                <a:ea typeface="Calibri" panose="020F0502020204030204" pitchFamily="34" charset="0"/>
                <a:cs typeface="Times New Roman" panose="02020603050405020304" pitchFamily="18" charset="0"/>
              </a:rPr>
              <a:t>Unidad de Gestión Documental y Archivos: </a:t>
            </a:r>
            <a:r>
              <a:rPr lang="es-US" sz="1125" b="1" dirty="0">
                <a:latin typeface="+mj-lt"/>
                <a:ea typeface="Calibri" panose="020F0502020204030204" pitchFamily="34" charset="0"/>
                <a:cs typeface="Times New Roman" panose="02020603050405020304" pitchFamily="18" charset="0"/>
              </a:rPr>
              <a:t>Irma Flores Villeda.</a:t>
            </a:r>
            <a:endParaRPr lang="es-SV" sz="1125" b="1" dirty="0">
              <a:latin typeface="+mj-lt"/>
              <a:ea typeface="Calibri" panose="020F0502020204030204" pitchFamily="34" charset="0"/>
              <a:cs typeface="Times New Roman" panose="02020603050405020304" pitchFamily="18" charset="0"/>
            </a:endParaRPr>
          </a:p>
          <a:p>
            <a:pPr algn="just">
              <a:lnSpc>
                <a:spcPct val="107000"/>
              </a:lnSpc>
            </a:pPr>
            <a:r>
              <a:rPr lang="es-US" sz="1125" dirty="0">
                <a:latin typeface="+mj-lt"/>
                <a:ea typeface="Calibri" panose="020F0502020204030204" pitchFamily="34" charset="0"/>
                <a:cs typeface="Times New Roman" panose="02020603050405020304" pitchFamily="18" charset="0"/>
              </a:rPr>
              <a:t>Unidad Ambiental : </a:t>
            </a:r>
            <a:r>
              <a:rPr lang="es-US" sz="1125" b="1" dirty="0">
                <a:latin typeface="+mj-lt"/>
                <a:ea typeface="Calibri" panose="020F0502020204030204" pitchFamily="34" charset="0"/>
                <a:cs typeface="Times New Roman" panose="02020603050405020304" pitchFamily="18" charset="0"/>
              </a:rPr>
              <a:t>Sandra Salinas.</a:t>
            </a:r>
          </a:p>
          <a:p>
            <a:pPr algn="just">
              <a:lnSpc>
                <a:spcPct val="107000"/>
              </a:lnSpc>
            </a:pPr>
            <a:r>
              <a:rPr lang="es-US" sz="1125" dirty="0">
                <a:ea typeface="Calibri" panose="020F0502020204030204" pitchFamily="34" charset="0"/>
                <a:cs typeface="Times New Roman" panose="02020603050405020304" pitchFamily="18" charset="0"/>
              </a:rPr>
              <a:t>Unidad de  Equidad de Género e Inclusión: </a:t>
            </a:r>
            <a:r>
              <a:rPr lang="es-US" sz="1125" b="1" dirty="0">
                <a:ea typeface="Calibri" panose="020F0502020204030204" pitchFamily="34" charset="0"/>
                <a:cs typeface="Times New Roman" panose="02020603050405020304" pitchFamily="18" charset="0"/>
              </a:rPr>
              <a:t>Sandra Salinas</a:t>
            </a:r>
            <a:r>
              <a:rPr lang="es-US" sz="1125" b="1" dirty="0">
                <a:latin typeface="+mj-lt"/>
                <a:ea typeface="Calibri" panose="020F0502020204030204" pitchFamily="34" charset="0"/>
                <a:cs typeface="Times New Roman" panose="02020603050405020304" pitchFamily="18" charset="0"/>
              </a:rPr>
              <a:t> (interina ad honorem).</a:t>
            </a:r>
            <a:endParaRPr lang="es-US" sz="1125" b="1" dirty="0">
              <a:ea typeface="Calibri" panose="020F0502020204030204" pitchFamily="34" charset="0"/>
              <a:cs typeface="Times New Roman" panose="02020603050405020304" pitchFamily="18" charset="0"/>
            </a:endParaRPr>
          </a:p>
        </p:txBody>
      </p:sp>
      <p:sp>
        <p:nvSpPr>
          <p:cNvPr id="9" name="Rectángulo 8"/>
          <p:cNvSpPr/>
          <p:nvPr/>
        </p:nvSpPr>
        <p:spPr>
          <a:xfrm>
            <a:off x="1980220" y="1735665"/>
            <a:ext cx="6245066" cy="410244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500" dirty="0">
              <a:latin typeface="+mj-lt"/>
            </a:endParaRPr>
          </a:p>
        </p:txBody>
      </p:sp>
      <p:sp>
        <p:nvSpPr>
          <p:cNvPr id="10" name="Rectángulo redondeado 9"/>
          <p:cNvSpPr/>
          <p:nvPr/>
        </p:nvSpPr>
        <p:spPr>
          <a:xfrm>
            <a:off x="7298131" y="5578852"/>
            <a:ext cx="792956" cy="185738"/>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350" dirty="0">
                <a:solidFill>
                  <a:schemeClr val="tx1"/>
                </a:solidFill>
                <a:hlinkClick r:id="rId4" action="ppaction://hlinksldjump"/>
              </a:rPr>
              <a:t>Retornar</a:t>
            </a:r>
            <a:endParaRPr lang="es-SV" sz="1350" dirty="0">
              <a:solidFill>
                <a:schemeClr val="tx1"/>
              </a:solidFill>
            </a:endParaRPr>
          </a:p>
        </p:txBody>
      </p:sp>
    </p:spTree>
    <p:extLst>
      <p:ext uri="{BB962C8B-B14F-4D97-AF65-F5344CB8AC3E}">
        <p14:creationId xmlns:p14="http://schemas.microsoft.com/office/powerpoint/2010/main" val="3755747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6C5D600E-3928-4F96-9ED1-7688059E6C39}"/>
              </a:ext>
            </a:extLst>
          </p:cNvPr>
          <p:cNvPicPr>
            <a:picLocks noChangeAspect="1"/>
          </p:cNvPicPr>
          <p:nvPr/>
        </p:nvPicPr>
        <p:blipFill>
          <a:blip r:embed="rId2"/>
          <a:stretch>
            <a:fillRect/>
          </a:stretch>
        </p:blipFill>
        <p:spPr>
          <a:xfrm>
            <a:off x="115406" y="875465"/>
            <a:ext cx="8376474" cy="3359426"/>
          </a:xfrm>
          <a:prstGeom prst="rect">
            <a:avLst/>
          </a:prstGeom>
        </p:spPr>
      </p:pic>
      <p:grpSp>
        <p:nvGrpSpPr>
          <p:cNvPr id="8" name="Agrupar 1"/>
          <p:cNvGrpSpPr/>
          <p:nvPr/>
        </p:nvGrpSpPr>
        <p:grpSpPr>
          <a:xfrm>
            <a:off x="-5674" y="764385"/>
            <a:ext cx="1442223" cy="606287"/>
            <a:chOff x="35496" y="51470"/>
            <a:chExt cx="1728192" cy="936104"/>
          </a:xfrm>
        </p:grpSpPr>
        <p:grpSp>
          <p:nvGrpSpPr>
            <p:cNvPr id="9" name="Agrupar 3"/>
            <p:cNvGrpSpPr/>
            <p:nvPr/>
          </p:nvGrpSpPr>
          <p:grpSpPr>
            <a:xfrm>
              <a:off x="35496" y="51470"/>
              <a:ext cx="1728192" cy="929258"/>
              <a:chOff x="529241" y="1294178"/>
              <a:chExt cx="3296226" cy="1708593"/>
            </a:xfrm>
          </p:grpSpPr>
          <p:pic>
            <p:nvPicPr>
              <p:cNvPr id="11" name="Imagen 10" descr="Logo de Gobierno versiones (1).ai"/>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2" name="Imagen 11" descr="LOGO DEFENSORIA CONSUMIDOR.png"/>
              <p:cNvPicPr>
                <a:picLocks noChangeAspect="1"/>
              </p:cNvPicPr>
              <p:nvPr/>
            </p:nvPicPr>
            <p:blipFill rotWithShape="1">
              <a:blip r:embed="rId4"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0" name="Conector recto 9"/>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2" name="CuadroTexto 1">
            <a:hlinkClick r:id="rId5" action="ppaction://hlinksldjump"/>
          </p:cNvPr>
          <p:cNvSpPr txBox="1"/>
          <p:nvPr/>
        </p:nvSpPr>
        <p:spPr>
          <a:xfrm>
            <a:off x="4052298" y="1284322"/>
            <a:ext cx="782391" cy="300082"/>
          </a:xfrm>
          <a:prstGeom prst="rect">
            <a:avLst/>
          </a:prstGeom>
          <a:noFill/>
        </p:spPr>
        <p:txBody>
          <a:bodyPr wrap="square" rtlCol="0">
            <a:spAutoFit/>
          </a:bodyPr>
          <a:lstStyle/>
          <a:p>
            <a:endParaRPr lang="es-SV" sz="1350" dirty="0"/>
          </a:p>
        </p:txBody>
      </p:sp>
      <p:sp>
        <p:nvSpPr>
          <p:cNvPr id="13" name="CuadroTexto 12">
            <a:hlinkClick r:id="rId6" action="ppaction://hlinksldjump"/>
          </p:cNvPr>
          <p:cNvSpPr txBox="1"/>
          <p:nvPr/>
        </p:nvSpPr>
        <p:spPr>
          <a:xfrm>
            <a:off x="5985459" y="1323119"/>
            <a:ext cx="782391" cy="300082"/>
          </a:xfrm>
          <a:prstGeom prst="rect">
            <a:avLst/>
          </a:prstGeom>
          <a:noFill/>
        </p:spPr>
        <p:txBody>
          <a:bodyPr wrap="square" rtlCol="0">
            <a:spAutoFit/>
          </a:bodyPr>
          <a:lstStyle/>
          <a:p>
            <a:endParaRPr lang="es-SV" sz="1350" dirty="0"/>
          </a:p>
        </p:txBody>
      </p:sp>
      <p:sp>
        <p:nvSpPr>
          <p:cNvPr id="6" name="CuadroTexto 5">
            <a:hlinkClick r:id="rId7" action="ppaction://hlinksldjump"/>
          </p:cNvPr>
          <p:cNvSpPr txBox="1"/>
          <p:nvPr/>
        </p:nvSpPr>
        <p:spPr>
          <a:xfrm>
            <a:off x="2972762" y="1323119"/>
            <a:ext cx="755374" cy="300082"/>
          </a:xfrm>
          <a:prstGeom prst="rect">
            <a:avLst/>
          </a:prstGeom>
          <a:noFill/>
        </p:spPr>
        <p:txBody>
          <a:bodyPr wrap="square" rtlCol="0">
            <a:spAutoFit/>
          </a:bodyPr>
          <a:lstStyle/>
          <a:p>
            <a:endParaRPr lang="es-SV" sz="1350" dirty="0"/>
          </a:p>
        </p:txBody>
      </p:sp>
      <p:sp>
        <p:nvSpPr>
          <p:cNvPr id="15" name="CuadroTexto 14">
            <a:hlinkClick r:id="rId8" action="ppaction://hlinksldjump"/>
          </p:cNvPr>
          <p:cNvSpPr txBox="1"/>
          <p:nvPr/>
        </p:nvSpPr>
        <p:spPr>
          <a:xfrm>
            <a:off x="3618805" y="1711393"/>
            <a:ext cx="684839" cy="300082"/>
          </a:xfrm>
          <a:prstGeom prst="rect">
            <a:avLst/>
          </a:prstGeom>
          <a:noFill/>
        </p:spPr>
        <p:txBody>
          <a:bodyPr wrap="square" rtlCol="0">
            <a:spAutoFit/>
          </a:bodyPr>
          <a:lstStyle/>
          <a:p>
            <a:endParaRPr lang="es-SV" sz="1350" dirty="0"/>
          </a:p>
        </p:txBody>
      </p:sp>
      <p:sp>
        <p:nvSpPr>
          <p:cNvPr id="16" name="CuadroTexto 15">
            <a:hlinkClick r:id="rId9" action="ppaction://hlinksldjump"/>
          </p:cNvPr>
          <p:cNvSpPr txBox="1"/>
          <p:nvPr/>
        </p:nvSpPr>
        <p:spPr>
          <a:xfrm>
            <a:off x="1292088" y="2367997"/>
            <a:ext cx="765313" cy="300082"/>
          </a:xfrm>
          <a:prstGeom prst="rect">
            <a:avLst/>
          </a:prstGeom>
          <a:noFill/>
        </p:spPr>
        <p:txBody>
          <a:bodyPr wrap="square" rtlCol="0">
            <a:spAutoFit/>
          </a:bodyPr>
          <a:lstStyle/>
          <a:p>
            <a:endParaRPr lang="es-SV" sz="1350" dirty="0"/>
          </a:p>
        </p:txBody>
      </p:sp>
      <p:sp>
        <p:nvSpPr>
          <p:cNvPr id="17" name="CuadroTexto 16">
            <a:hlinkClick r:id="rId10" action="ppaction://hlinksldjump"/>
          </p:cNvPr>
          <p:cNvSpPr txBox="1"/>
          <p:nvPr/>
        </p:nvSpPr>
        <p:spPr>
          <a:xfrm>
            <a:off x="5456583" y="2367997"/>
            <a:ext cx="606287" cy="300082"/>
          </a:xfrm>
          <a:prstGeom prst="rect">
            <a:avLst/>
          </a:prstGeom>
          <a:noFill/>
        </p:spPr>
        <p:txBody>
          <a:bodyPr wrap="square" rtlCol="0">
            <a:spAutoFit/>
          </a:bodyPr>
          <a:lstStyle/>
          <a:p>
            <a:endParaRPr lang="es-SV" sz="1350" dirty="0"/>
          </a:p>
        </p:txBody>
      </p:sp>
      <p:sp>
        <p:nvSpPr>
          <p:cNvPr id="18" name="CuadroTexto 17">
            <a:hlinkClick r:id="rId11" action="ppaction://hlinksldjump"/>
          </p:cNvPr>
          <p:cNvSpPr txBox="1"/>
          <p:nvPr/>
        </p:nvSpPr>
        <p:spPr>
          <a:xfrm>
            <a:off x="2186609" y="2367997"/>
            <a:ext cx="586409" cy="300082"/>
          </a:xfrm>
          <a:prstGeom prst="rect">
            <a:avLst/>
          </a:prstGeom>
          <a:noFill/>
        </p:spPr>
        <p:txBody>
          <a:bodyPr wrap="square" rtlCol="0">
            <a:spAutoFit/>
          </a:bodyPr>
          <a:lstStyle/>
          <a:p>
            <a:endParaRPr lang="es-SV" sz="1350" dirty="0"/>
          </a:p>
        </p:txBody>
      </p:sp>
      <p:sp>
        <p:nvSpPr>
          <p:cNvPr id="19" name="CuadroTexto 18">
            <a:hlinkClick r:id="rId12" action="ppaction://hlinksldjump"/>
          </p:cNvPr>
          <p:cNvSpPr txBox="1"/>
          <p:nvPr/>
        </p:nvSpPr>
        <p:spPr>
          <a:xfrm>
            <a:off x="2902226" y="2278179"/>
            <a:ext cx="716579" cy="300082"/>
          </a:xfrm>
          <a:prstGeom prst="rect">
            <a:avLst/>
          </a:prstGeom>
          <a:noFill/>
        </p:spPr>
        <p:txBody>
          <a:bodyPr wrap="square" rtlCol="0">
            <a:spAutoFit/>
          </a:bodyPr>
          <a:lstStyle/>
          <a:p>
            <a:endParaRPr lang="es-SV" sz="1350" dirty="0"/>
          </a:p>
        </p:txBody>
      </p:sp>
      <p:sp>
        <p:nvSpPr>
          <p:cNvPr id="20" name="CuadroTexto 19">
            <a:hlinkClick r:id="rId13" action="ppaction://hlinksldjump"/>
          </p:cNvPr>
          <p:cNvSpPr txBox="1"/>
          <p:nvPr/>
        </p:nvSpPr>
        <p:spPr>
          <a:xfrm>
            <a:off x="3728135" y="2367997"/>
            <a:ext cx="645083" cy="300082"/>
          </a:xfrm>
          <a:prstGeom prst="rect">
            <a:avLst/>
          </a:prstGeom>
          <a:noFill/>
        </p:spPr>
        <p:txBody>
          <a:bodyPr wrap="square" rtlCol="0">
            <a:spAutoFit/>
          </a:bodyPr>
          <a:lstStyle/>
          <a:p>
            <a:endParaRPr lang="es-SV" sz="1350" dirty="0"/>
          </a:p>
        </p:txBody>
      </p:sp>
      <p:sp>
        <p:nvSpPr>
          <p:cNvPr id="21" name="CuadroTexto 20">
            <a:hlinkClick r:id="rId14" action="ppaction://hlinksldjump"/>
          </p:cNvPr>
          <p:cNvSpPr txBox="1"/>
          <p:nvPr/>
        </p:nvSpPr>
        <p:spPr>
          <a:xfrm>
            <a:off x="4562061" y="2367997"/>
            <a:ext cx="805070" cy="300082"/>
          </a:xfrm>
          <a:prstGeom prst="rect">
            <a:avLst/>
          </a:prstGeom>
          <a:noFill/>
        </p:spPr>
        <p:txBody>
          <a:bodyPr wrap="square" rtlCol="0">
            <a:spAutoFit/>
          </a:bodyPr>
          <a:lstStyle/>
          <a:p>
            <a:endParaRPr lang="es-SV" sz="1350" dirty="0"/>
          </a:p>
        </p:txBody>
      </p:sp>
      <p:sp>
        <p:nvSpPr>
          <p:cNvPr id="22" name="CuadroTexto 21">
            <a:hlinkClick r:id="rId15" action="ppaction://hlinksldjump"/>
          </p:cNvPr>
          <p:cNvSpPr txBox="1"/>
          <p:nvPr/>
        </p:nvSpPr>
        <p:spPr>
          <a:xfrm>
            <a:off x="6271592" y="2367997"/>
            <a:ext cx="715617" cy="300082"/>
          </a:xfrm>
          <a:prstGeom prst="rect">
            <a:avLst/>
          </a:prstGeom>
          <a:noFill/>
        </p:spPr>
        <p:txBody>
          <a:bodyPr wrap="square" rtlCol="0">
            <a:spAutoFit/>
          </a:bodyPr>
          <a:lstStyle/>
          <a:p>
            <a:endParaRPr lang="es-SV" sz="1350" dirty="0"/>
          </a:p>
        </p:txBody>
      </p:sp>
      <p:sp>
        <p:nvSpPr>
          <p:cNvPr id="29" name="CuadroTexto 28">
            <a:hlinkClick r:id="rId16" action="ppaction://hlinksldjump"/>
          </p:cNvPr>
          <p:cNvSpPr txBox="1"/>
          <p:nvPr/>
        </p:nvSpPr>
        <p:spPr>
          <a:xfrm>
            <a:off x="1202635" y="3033919"/>
            <a:ext cx="854765" cy="300082"/>
          </a:xfrm>
          <a:prstGeom prst="rect">
            <a:avLst/>
          </a:prstGeom>
          <a:noFill/>
        </p:spPr>
        <p:txBody>
          <a:bodyPr wrap="square" rtlCol="0">
            <a:spAutoFit/>
          </a:bodyPr>
          <a:lstStyle/>
          <a:p>
            <a:endParaRPr lang="es-SV" sz="1350" dirty="0"/>
          </a:p>
        </p:txBody>
      </p:sp>
      <p:sp>
        <p:nvSpPr>
          <p:cNvPr id="30" name="CuadroTexto 29">
            <a:hlinkClick r:id="rId17" action="ppaction://hlinksldjump"/>
          </p:cNvPr>
          <p:cNvSpPr txBox="1"/>
          <p:nvPr/>
        </p:nvSpPr>
        <p:spPr>
          <a:xfrm>
            <a:off x="2412271" y="2972366"/>
            <a:ext cx="834887" cy="300082"/>
          </a:xfrm>
          <a:prstGeom prst="rect">
            <a:avLst/>
          </a:prstGeom>
          <a:noFill/>
        </p:spPr>
        <p:txBody>
          <a:bodyPr wrap="square" rtlCol="0">
            <a:spAutoFit/>
          </a:bodyPr>
          <a:lstStyle/>
          <a:p>
            <a:endParaRPr lang="es-SV" sz="1350" dirty="0"/>
          </a:p>
        </p:txBody>
      </p:sp>
      <p:sp>
        <p:nvSpPr>
          <p:cNvPr id="31" name="CuadroTexto 30"/>
          <p:cNvSpPr txBox="1"/>
          <p:nvPr/>
        </p:nvSpPr>
        <p:spPr>
          <a:xfrm>
            <a:off x="3339548" y="3033919"/>
            <a:ext cx="467140" cy="300082"/>
          </a:xfrm>
          <a:prstGeom prst="rect">
            <a:avLst/>
          </a:prstGeom>
          <a:noFill/>
        </p:spPr>
        <p:txBody>
          <a:bodyPr wrap="square" rtlCol="0">
            <a:spAutoFit/>
          </a:bodyPr>
          <a:lstStyle/>
          <a:p>
            <a:endParaRPr lang="es-SV" sz="1350" dirty="0"/>
          </a:p>
        </p:txBody>
      </p:sp>
      <p:sp>
        <p:nvSpPr>
          <p:cNvPr id="32" name="CuadroTexto 31">
            <a:hlinkClick r:id="rId18" action="ppaction://hlinksldjump"/>
          </p:cNvPr>
          <p:cNvSpPr txBox="1"/>
          <p:nvPr/>
        </p:nvSpPr>
        <p:spPr>
          <a:xfrm>
            <a:off x="3337926" y="2972366"/>
            <a:ext cx="712751" cy="300082"/>
          </a:xfrm>
          <a:prstGeom prst="rect">
            <a:avLst/>
          </a:prstGeom>
          <a:noFill/>
        </p:spPr>
        <p:txBody>
          <a:bodyPr wrap="square" rtlCol="0">
            <a:spAutoFit/>
          </a:bodyPr>
          <a:lstStyle/>
          <a:p>
            <a:endParaRPr lang="es-SV" sz="1350" dirty="0"/>
          </a:p>
        </p:txBody>
      </p:sp>
      <p:sp>
        <p:nvSpPr>
          <p:cNvPr id="33" name="CuadroTexto 32">
            <a:hlinkClick r:id="rId19" action="ppaction://hlinksldjump"/>
          </p:cNvPr>
          <p:cNvSpPr txBox="1"/>
          <p:nvPr/>
        </p:nvSpPr>
        <p:spPr>
          <a:xfrm>
            <a:off x="4976332" y="2972366"/>
            <a:ext cx="712984" cy="300082"/>
          </a:xfrm>
          <a:prstGeom prst="rect">
            <a:avLst/>
          </a:prstGeom>
          <a:noFill/>
        </p:spPr>
        <p:txBody>
          <a:bodyPr wrap="square" rtlCol="0">
            <a:spAutoFit/>
          </a:bodyPr>
          <a:lstStyle/>
          <a:p>
            <a:endParaRPr lang="es-SV" sz="1350" dirty="0"/>
          </a:p>
        </p:txBody>
      </p:sp>
      <p:sp>
        <p:nvSpPr>
          <p:cNvPr id="34" name="CuadroTexto 33">
            <a:hlinkClick r:id="rId20" action="ppaction://hlinksldjump"/>
          </p:cNvPr>
          <p:cNvSpPr txBox="1"/>
          <p:nvPr/>
        </p:nvSpPr>
        <p:spPr>
          <a:xfrm>
            <a:off x="6614971" y="2972366"/>
            <a:ext cx="735496" cy="300082"/>
          </a:xfrm>
          <a:prstGeom prst="rect">
            <a:avLst/>
          </a:prstGeom>
          <a:noFill/>
        </p:spPr>
        <p:txBody>
          <a:bodyPr wrap="square" rtlCol="0">
            <a:spAutoFit/>
          </a:bodyPr>
          <a:lstStyle/>
          <a:p>
            <a:endParaRPr lang="es-SV" sz="1350" dirty="0"/>
          </a:p>
        </p:txBody>
      </p:sp>
      <p:sp>
        <p:nvSpPr>
          <p:cNvPr id="35" name="CuadroTexto 34">
            <a:hlinkClick r:id="rId21" action="ppaction://hlinksldjump"/>
          </p:cNvPr>
          <p:cNvSpPr txBox="1"/>
          <p:nvPr/>
        </p:nvSpPr>
        <p:spPr>
          <a:xfrm>
            <a:off x="4050677" y="4216676"/>
            <a:ext cx="925655" cy="300082"/>
          </a:xfrm>
          <a:prstGeom prst="rect">
            <a:avLst/>
          </a:prstGeom>
          <a:noFill/>
        </p:spPr>
        <p:txBody>
          <a:bodyPr wrap="square" rtlCol="0">
            <a:spAutoFit/>
          </a:bodyPr>
          <a:lstStyle/>
          <a:p>
            <a:endParaRPr lang="es-SV" sz="1350" dirty="0"/>
          </a:p>
        </p:txBody>
      </p:sp>
      <p:pic>
        <p:nvPicPr>
          <p:cNvPr id="14" name="Imagen 13">
            <a:extLst>
              <a:ext uri="{FF2B5EF4-FFF2-40B4-BE49-F238E27FC236}">
                <a16:creationId xmlns:a16="http://schemas.microsoft.com/office/drawing/2014/main" id="{09437E0D-9127-4424-8812-042C16FCA013}"/>
              </a:ext>
            </a:extLst>
          </p:cNvPr>
          <p:cNvPicPr>
            <a:picLocks noChangeAspect="1"/>
          </p:cNvPicPr>
          <p:nvPr/>
        </p:nvPicPr>
        <p:blipFill rotWithShape="1">
          <a:blip r:embed="rId22"/>
          <a:srcRect t="3291"/>
          <a:stretch/>
        </p:blipFill>
        <p:spPr>
          <a:xfrm>
            <a:off x="2486875" y="4176947"/>
            <a:ext cx="4572000" cy="1787746"/>
          </a:xfrm>
          <a:prstGeom prst="rect">
            <a:avLst/>
          </a:prstGeom>
        </p:spPr>
      </p:pic>
      <p:sp>
        <p:nvSpPr>
          <p:cNvPr id="3" name="CuadroTexto 2">
            <a:hlinkClick r:id="rId5" action="ppaction://hlinksldjump"/>
            <a:extLst>
              <a:ext uri="{FF2B5EF4-FFF2-40B4-BE49-F238E27FC236}">
                <a16:creationId xmlns:a16="http://schemas.microsoft.com/office/drawing/2014/main" id="{0B16BEF2-000F-42CB-A98B-753DB5628851}"/>
              </a:ext>
            </a:extLst>
          </p:cNvPr>
          <p:cNvSpPr txBox="1"/>
          <p:nvPr/>
        </p:nvSpPr>
        <p:spPr>
          <a:xfrm>
            <a:off x="4334829" y="857250"/>
            <a:ext cx="300790" cy="300082"/>
          </a:xfrm>
          <a:prstGeom prst="rect">
            <a:avLst/>
          </a:prstGeom>
          <a:noFill/>
        </p:spPr>
        <p:txBody>
          <a:bodyPr wrap="square" rtlCol="0">
            <a:spAutoFit/>
          </a:bodyPr>
          <a:lstStyle/>
          <a:p>
            <a:endParaRPr lang="es-SV" sz="1350" dirty="0"/>
          </a:p>
        </p:txBody>
      </p:sp>
      <p:sp>
        <p:nvSpPr>
          <p:cNvPr id="28" name="CuadroTexto 27">
            <a:hlinkClick r:id="rId7" action="ppaction://hlinksldjump"/>
            <a:extLst>
              <a:ext uri="{FF2B5EF4-FFF2-40B4-BE49-F238E27FC236}">
                <a16:creationId xmlns:a16="http://schemas.microsoft.com/office/drawing/2014/main" id="{B6664A64-10EF-4B72-B2C4-D2C8AC91B034}"/>
              </a:ext>
            </a:extLst>
          </p:cNvPr>
          <p:cNvSpPr txBox="1"/>
          <p:nvPr/>
        </p:nvSpPr>
        <p:spPr>
          <a:xfrm>
            <a:off x="3219537" y="839710"/>
            <a:ext cx="300790" cy="300082"/>
          </a:xfrm>
          <a:prstGeom prst="rect">
            <a:avLst/>
          </a:prstGeom>
          <a:noFill/>
        </p:spPr>
        <p:txBody>
          <a:bodyPr wrap="square" rtlCol="0">
            <a:spAutoFit/>
          </a:bodyPr>
          <a:lstStyle/>
          <a:p>
            <a:endParaRPr lang="es-SV" sz="1350" dirty="0"/>
          </a:p>
        </p:txBody>
      </p:sp>
      <p:sp>
        <p:nvSpPr>
          <p:cNvPr id="36" name="CuadroTexto 35">
            <a:hlinkClick r:id="rId6" action="ppaction://hlinksldjump"/>
            <a:extLst>
              <a:ext uri="{FF2B5EF4-FFF2-40B4-BE49-F238E27FC236}">
                <a16:creationId xmlns:a16="http://schemas.microsoft.com/office/drawing/2014/main" id="{4F5D4675-FEAC-47FE-B7F4-99DC88F1563D}"/>
              </a:ext>
            </a:extLst>
          </p:cNvPr>
          <p:cNvSpPr txBox="1"/>
          <p:nvPr/>
        </p:nvSpPr>
        <p:spPr>
          <a:xfrm>
            <a:off x="6413355" y="815275"/>
            <a:ext cx="300790" cy="300082"/>
          </a:xfrm>
          <a:prstGeom prst="rect">
            <a:avLst/>
          </a:prstGeom>
          <a:noFill/>
        </p:spPr>
        <p:txBody>
          <a:bodyPr wrap="square" rtlCol="0">
            <a:spAutoFit/>
          </a:bodyPr>
          <a:lstStyle/>
          <a:p>
            <a:endParaRPr lang="es-SV" sz="1350" dirty="0"/>
          </a:p>
        </p:txBody>
      </p:sp>
      <p:sp>
        <p:nvSpPr>
          <p:cNvPr id="37" name="CuadroTexto 36">
            <a:hlinkClick r:id="rId9" action="ppaction://hlinksldjump"/>
            <a:extLst>
              <a:ext uri="{FF2B5EF4-FFF2-40B4-BE49-F238E27FC236}">
                <a16:creationId xmlns:a16="http://schemas.microsoft.com/office/drawing/2014/main" id="{61120D82-6041-47A5-B9F6-E6001563587C}"/>
              </a:ext>
            </a:extLst>
          </p:cNvPr>
          <p:cNvSpPr txBox="1"/>
          <p:nvPr/>
        </p:nvSpPr>
        <p:spPr>
          <a:xfrm>
            <a:off x="1202635" y="1887686"/>
            <a:ext cx="300790" cy="300082"/>
          </a:xfrm>
          <a:prstGeom prst="rect">
            <a:avLst/>
          </a:prstGeom>
          <a:noFill/>
        </p:spPr>
        <p:txBody>
          <a:bodyPr wrap="square" rtlCol="0">
            <a:spAutoFit/>
          </a:bodyPr>
          <a:lstStyle/>
          <a:p>
            <a:endParaRPr lang="es-SV" sz="1350" dirty="0"/>
          </a:p>
        </p:txBody>
      </p:sp>
      <p:sp>
        <p:nvSpPr>
          <p:cNvPr id="38" name="CuadroTexto 37">
            <a:hlinkClick r:id="rId8" action="ppaction://hlinksldjump"/>
            <a:extLst>
              <a:ext uri="{FF2B5EF4-FFF2-40B4-BE49-F238E27FC236}">
                <a16:creationId xmlns:a16="http://schemas.microsoft.com/office/drawing/2014/main" id="{98E6D8F2-E8EB-49BE-A81E-C9F221DADD4B}"/>
              </a:ext>
            </a:extLst>
          </p:cNvPr>
          <p:cNvSpPr txBox="1"/>
          <p:nvPr/>
        </p:nvSpPr>
        <p:spPr>
          <a:xfrm>
            <a:off x="3717414" y="1294808"/>
            <a:ext cx="300790" cy="300082"/>
          </a:xfrm>
          <a:prstGeom prst="rect">
            <a:avLst/>
          </a:prstGeom>
          <a:noFill/>
        </p:spPr>
        <p:txBody>
          <a:bodyPr wrap="square" rtlCol="0">
            <a:spAutoFit/>
          </a:bodyPr>
          <a:lstStyle/>
          <a:p>
            <a:endParaRPr lang="es-SV" sz="1350" dirty="0"/>
          </a:p>
        </p:txBody>
      </p:sp>
      <p:sp>
        <p:nvSpPr>
          <p:cNvPr id="39" name="CuadroTexto 38">
            <a:hlinkClick r:id="rId11" action="ppaction://hlinksldjump"/>
            <a:extLst>
              <a:ext uri="{FF2B5EF4-FFF2-40B4-BE49-F238E27FC236}">
                <a16:creationId xmlns:a16="http://schemas.microsoft.com/office/drawing/2014/main" id="{64DA567A-20CB-4578-97F6-81CEBA2EA32E}"/>
              </a:ext>
            </a:extLst>
          </p:cNvPr>
          <p:cNvSpPr txBox="1"/>
          <p:nvPr/>
        </p:nvSpPr>
        <p:spPr>
          <a:xfrm>
            <a:off x="2195847" y="1881708"/>
            <a:ext cx="300790" cy="300082"/>
          </a:xfrm>
          <a:prstGeom prst="rect">
            <a:avLst/>
          </a:prstGeom>
          <a:noFill/>
        </p:spPr>
        <p:txBody>
          <a:bodyPr wrap="square" rtlCol="0">
            <a:spAutoFit/>
          </a:bodyPr>
          <a:lstStyle/>
          <a:p>
            <a:endParaRPr lang="es-SV" sz="1350" dirty="0"/>
          </a:p>
        </p:txBody>
      </p:sp>
      <p:sp>
        <p:nvSpPr>
          <p:cNvPr id="40" name="CuadroTexto 39">
            <a:hlinkClick r:id="rId12" action="ppaction://hlinksldjump"/>
            <a:extLst>
              <a:ext uri="{FF2B5EF4-FFF2-40B4-BE49-F238E27FC236}">
                <a16:creationId xmlns:a16="http://schemas.microsoft.com/office/drawing/2014/main" id="{14EE2011-33CE-4C9E-8036-C7198EF5E7CA}"/>
              </a:ext>
            </a:extLst>
          </p:cNvPr>
          <p:cNvSpPr txBox="1"/>
          <p:nvPr/>
        </p:nvSpPr>
        <p:spPr>
          <a:xfrm>
            <a:off x="2959726" y="1912407"/>
            <a:ext cx="300790" cy="300082"/>
          </a:xfrm>
          <a:prstGeom prst="rect">
            <a:avLst/>
          </a:prstGeom>
          <a:noFill/>
        </p:spPr>
        <p:txBody>
          <a:bodyPr wrap="square" rtlCol="0">
            <a:spAutoFit/>
          </a:bodyPr>
          <a:lstStyle/>
          <a:p>
            <a:endParaRPr lang="es-SV" sz="1350" dirty="0"/>
          </a:p>
        </p:txBody>
      </p:sp>
      <p:sp>
        <p:nvSpPr>
          <p:cNvPr id="41" name="CuadroTexto 40">
            <a:hlinkClick r:id="rId13" action="ppaction://hlinksldjump"/>
            <a:extLst>
              <a:ext uri="{FF2B5EF4-FFF2-40B4-BE49-F238E27FC236}">
                <a16:creationId xmlns:a16="http://schemas.microsoft.com/office/drawing/2014/main" id="{F39268A8-943E-458C-B265-4DA959984A26}"/>
              </a:ext>
            </a:extLst>
          </p:cNvPr>
          <p:cNvSpPr txBox="1"/>
          <p:nvPr/>
        </p:nvSpPr>
        <p:spPr>
          <a:xfrm>
            <a:off x="3900282" y="1906483"/>
            <a:ext cx="300790" cy="300082"/>
          </a:xfrm>
          <a:prstGeom prst="rect">
            <a:avLst/>
          </a:prstGeom>
          <a:noFill/>
        </p:spPr>
        <p:txBody>
          <a:bodyPr wrap="square" rtlCol="0">
            <a:spAutoFit/>
          </a:bodyPr>
          <a:lstStyle/>
          <a:p>
            <a:endParaRPr lang="es-SV" sz="1350" dirty="0"/>
          </a:p>
        </p:txBody>
      </p:sp>
      <p:sp>
        <p:nvSpPr>
          <p:cNvPr id="42" name="CuadroTexto 41">
            <a:hlinkClick r:id="rId14" action="ppaction://hlinksldjump"/>
            <a:extLst>
              <a:ext uri="{FF2B5EF4-FFF2-40B4-BE49-F238E27FC236}">
                <a16:creationId xmlns:a16="http://schemas.microsoft.com/office/drawing/2014/main" id="{197CE1E5-0370-4C77-A7C8-EA4948FF5179}"/>
              </a:ext>
            </a:extLst>
          </p:cNvPr>
          <p:cNvSpPr txBox="1"/>
          <p:nvPr/>
        </p:nvSpPr>
        <p:spPr>
          <a:xfrm>
            <a:off x="4834689" y="1951510"/>
            <a:ext cx="300790" cy="300082"/>
          </a:xfrm>
          <a:prstGeom prst="rect">
            <a:avLst/>
          </a:prstGeom>
          <a:noFill/>
        </p:spPr>
        <p:txBody>
          <a:bodyPr wrap="square" rtlCol="0">
            <a:spAutoFit/>
          </a:bodyPr>
          <a:lstStyle/>
          <a:p>
            <a:endParaRPr lang="es-SV" sz="1350" dirty="0"/>
          </a:p>
        </p:txBody>
      </p:sp>
      <p:sp>
        <p:nvSpPr>
          <p:cNvPr id="43" name="CuadroTexto 42">
            <a:hlinkClick r:id="rId10" action="ppaction://hlinksldjump"/>
            <a:extLst>
              <a:ext uri="{FF2B5EF4-FFF2-40B4-BE49-F238E27FC236}">
                <a16:creationId xmlns:a16="http://schemas.microsoft.com/office/drawing/2014/main" id="{43335421-A9DA-4BF5-B59F-B1F1596C8006}"/>
              </a:ext>
            </a:extLst>
          </p:cNvPr>
          <p:cNvSpPr txBox="1"/>
          <p:nvPr/>
        </p:nvSpPr>
        <p:spPr>
          <a:xfrm>
            <a:off x="5666525" y="1950897"/>
            <a:ext cx="300790" cy="300082"/>
          </a:xfrm>
          <a:prstGeom prst="rect">
            <a:avLst/>
          </a:prstGeom>
          <a:noFill/>
        </p:spPr>
        <p:txBody>
          <a:bodyPr wrap="square" rtlCol="0">
            <a:spAutoFit/>
          </a:bodyPr>
          <a:lstStyle/>
          <a:p>
            <a:endParaRPr lang="es-SV" sz="1350" dirty="0"/>
          </a:p>
        </p:txBody>
      </p:sp>
      <p:sp>
        <p:nvSpPr>
          <p:cNvPr id="44" name="CuadroTexto 43">
            <a:hlinkClick r:id="rId15" action="ppaction://hlinksldjump"/>
            <a:extLst>
              <a:ext uri="{FF2B5EF4-FFF2-40B4-BE49-F238E27FC236}">
                <a16:creationId xmlns:a16="http://schemas.microsoft.com/office/drawing/2014/main" id="{38C06F38-F89F-4D86-A734-50B4CC78798A}"/>
              </a:ext>
            </a:extLst>
          </p:cNvPr>
          <p:cNvSpPr txBox="1"/>
          <p:nvPr/>
        </p:nvSpPr>
        <p:spPr>
          <a:xfrm>
            <a:off x="6559257" y="1867299"/>
            <a:ext cx="300790" cy="300082"/>
          </a:xfrm>
          <a:prstGeom prst="rect">
            <a:avLst/>
          </a:prstGeom>
          <a:noFill/>
        </p:spPr>
        <p:txBody>
          <a:bodyPr wrap="square" rtlCol="0">
            <a:spAutoFit/>
          </a:bodyPr>
          <a:lstStyle/>
          <a:p>
            <a:endParaRPr lang="es-SV" sz="1350" dirty="0"/>
          </a:p>
        </p:txBody>
      </p:sp>
      <p:sp>
        <p:nvSpPr>
          <p:cNvPr id="45" name="CuadroTexto 44">
            <a:hlinkClick r:id="rId16" action="ppaction://hlinksldjump"/>
            <a:extLst>
              <a:ext uri="{FF2B5EF4-FFF2-40B4-BE49-F238E27FC236}">
                <a16:creationId xmlns:a16="http://schemas.microsoft.com/office/drawing/2014/main" id="{06E9CBA7-3B50-4C78-96C4-D64B003AAA2C}"/>
              </a:ext>
            </a:extLst>
          </p:cNvPr>
          <p:cNvSpPr txBox="1"/>
          <p:nvPr/>
        </p:nvSpPr>
        <p:spPr>
          <a:xfrm>
            <a:off x="1111866" y="3033919"/>
            <a:ext cx="300790" cy="300082"/>
          </a:xfrm>
          <a:prstGeom prst="rect">
            <a:avLst/>
          </a:prstGeom>
          <a:noFill/>
        </p:spPr>
        <p:txBody>
          <a:bodyPr wrap="square" rtlCol="0">
            <a:spAutoFit/>
          </a:bodyPr>
          <a:lstStyle/>
          <a:p>
            <a:endParaRPr lang="es-SV" sz="1350" dirty="0"/>
          </a:p>
        </p:txBody>
      </p:sp>
      <p:sp>
        <p:nvSpPr>
          <p:cNvPr id="46" name="CuadroTexto 45">
            <a:hlinkClick r:id="rId17" action="ppaction://hlinksldjump"/>
            <a:extLst>
              <a:ext uri="{FF2B5EF4-FFF2-40B4-BE49-F238E27FC236}">
                <a16:creationId xmlns:a16="http://schemas.microsoft.com/office/drawing/2014/main" id="{BD961DCD-A900-4472-A0DB-9CDAFB360577}"/>
              </a:ext>
            </a:extLst>
          </p:cNvPr>
          <p:cNvSpPr txBox="1"/>
          <p:nvPr/>
        </p:nvSpPr>
        <p:spPr>
          <a:xfrm>
            <a:off x="2528925" y="3050024"/>
            <a:ext cx="300790" cy="300082"/>
          </a:xfrm>
          <a:prstGeom prst="rect">
            <a:avLst/>
          </a:prstGeom>
          <a:noFill/>
        </p:spPr>
        <p:txBody>
          <a:bodyPr wrap="square" rtlCol="0">
            <a:spAutoFit/>
          </a:bodyPr>
          <a:lstStyle/>
          <a:p>
            <a:endParaRPr lang="es-SV" sz="1350" dirty="0"/>
          </a:p>
        </p:txBody>
      </p:sp>
      <p:sp>
        <p:nvSpPr>
          <p:cNvPr id="47" name="CuadroTexto 46">
            <a:hlinkClick r:id="rId19" action="ppaction://hlinksldjump"/>
            <a:extLst>
              <a:ext uri="{FF2B5EF4-FFF2-40B4-BE49-F238E27FC236}">
                <a16:creationId xmlns:a16="http://schemas.microsoft.com/office/drawing/2014/main" id="{4434AD0B-EA82-4385-84BF-2D6DED257CF3}"/>
              </a:ext>
            </a:extLst>
          </p:cNvPr>
          <p:cNvSpPr txBox="1"/>
          <p:nvPr/>
        </p:nvSpPr>
        <p:spPr>
          <a:xfrm>
            <a:off x="4910039" y="3119134"/>
            <a:ext cx="300790" cy="300082"/>
          </a:xfrm>
          <a:prstGeom prst="rect">
            <a:avLst/>
          </a:prstGeom>
          <a:noFill/>
        </p:spPr>
        <p:txBody>
          <a:bodyPr wrap="square" rtlCol="0">
            <a:spAutoFit/>
          </a:bodyPr>
          <a:lstStyle/>
          <a:p>
            <a:endParaRPr lang="es-SV" sz="1350" dirty="0"/>
          </a:p>
        </p:txBody>
      </p:sp>
      <p:sp>
        <p:nvSpPr>
          <p:cNvPr id="48" name="CuadroTexto 47">
            <a:hlinkClick r:id="rId20" action="ppaction://hlinksldjump"/>
            <a:extLst>
              <a:ext uri="{FF2B5EF4-FFF2-40B4-BE49-F238E27FC236}">
                <a16:creationId xmlns:a16="http://schemas.microsoft.com/office/drawing/2014/main" id="{E3672791-7F9C-4C99-AA94-7F765A89DD52}"/>
              </a:ext>
            </a:extLst>
          </p:cNvPr>
          <p:cNvSpPr txBox="1"/>
          <p:nvPr/>
        </p:nvSpPr>
        <p:spPr>
          <a:xfrm>
            <a:off x="6982719" y="3050024"/>
            <a:ext cx="300790" cy="300082"/>
          </a:xfrm>
          <a:prstGeom prst="rect">
            <a:avLst/>
          </a:prstGeom>
          <a:noFill/>
        </p:spPr>
        <p:txBody>
          <a:bodyPr wrap="square" rtlCol="0">
            <a:spAutoFit/>
          </a:bodyPr>
          <a:lstStyle/>
          <a:p>
            <a:endParaRPr lang="es-SV" sz="1350" dirty="0"/>
          </a:p>
        </p:txBody>
      </p:sp>
      <p:sp>
        <p:nvSpPr>
          <p:cNvPr id="49" name="CuadroTexto 48">
            <a:hlinkClick r:id="rId21" action="ppaction://hlinksldjump"/>
            <a:extLst>
              <a:ext uri="{FF2B5EF4-FFF2-40B4-BE49-F238E27FC236}">
                <a16:creationId xmlns:a16="http://schemas.microsoft.com/office/drawing/2014/main" id="{326AA521-966E-45B5-ACB5-AF9DE57B048E}"/>
              </a:ext>
            </a:extLst>
          </p:cNvPr>
          <p:cNvSpPr txBox="1"/>
          <p:nvPr/>
        </p:nvSpPr>
        <p:spPr>
          <a:xfrm>
            <a:off x="4313338" y="4195228"/>
            <a:ext cx="300790" cy="300082"/>
          </a:xfrm>
          <a:prstGeom prst="rect">
            <a:avLst/>
          </a:prstGeom>
          <a:noFill/>
        </p:spPr>
        <p:txBody>
          <a:bodyPr wrap="square" rtlCol="0">
            <a:spAutoFit/>
          </a:bodyPr>
          <a:lstStyle/>
          <a:p>
            <a:endParaRPr lang="es-SV" sz="1350" dirty="0"/>
          </a:p>
        </p:txBody>
      </p:sp>
    </p:spTree>
    <p:extLst>
      <p:ext uri="{BB962C8B-B14F-4D97-AF65-F5344CB8AC3E}">
        <p14:creationId xmlns:p14="http://schemas.microsoft.com/office/powerpoint/2010/main" val="1597424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15316" y="1002103"/>
            <a:ext cx="1442223" cy="859700"/>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1603862" y="1502898"/>
            <a:ext cx="5915025" cy="46553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100" b="1">
                <a:solidFill>
                  <a:srgbClr val="0070C0"/>
                </a:solidFill>
              </a:rPr>
              <a:t>Dirección Centro de Solución de Controversias</a:t>
            </a:r>
            <a:endParaRPr lang="es-SV" sz="2100" b="1" dirty="0">
              <a:solidFill>
                <a:srgbClr val="0070C0"/>
              </a:solidFill>
            </a:endParaRPr>
          </a:p>
        </p:txBody>
      </p:sp>
      <p:sp>
        <p:nvSpPr>
          <p:cNvPr id="8" name="Rectángulo 7"/>
          <p:cNvSpPr/>
          <p:nvPr/>
        </p:nvSpPr>
        <p:spPr>
          <a:xfrm>
            <a:off x="1303987" y="2234342"/>
            <a:ext cx="7505162" cy="2850267"/>
          </a:xfrm>
          <a:prstGeom prst="rect">
            <a:avLst/>
          </a:prstGeom>
        </p:spPr>
        <p:txBody>
          <a:bodyPr wrap="square">
            <a:spAutoFit/>
          </a:bodyPr>
          <a:lstStyle/>
          <a:p>
            <a:pPr algn="just">
              <a:lnSpc>
                <a:spcPct val="107000"/>
              </a:lnSpc>
            </a:pPr>
            <a:r>
              <a:rPr lang="es-SV" sz="1200" dirty="0">
                <a:latin typeface="+mj-lt"/>
                <a:ea typeface="Calibri" panose="020F0502020204030204" pitchFamily="34" charset="0"/>
                <a:cs typeface="Times New Roman" panose="02020603050405020304" pitchFamily="18" charset="0"/>
              </a:rPr>
              <a:t>La Dirección de Centro de Solución de Controversias tendrá como objetivo principal de “resolver los conflictos entre proveedores y consumidores a través de medios alternos de solución de controversias de manera simple, gratuita y confidencial”.</a:t>
            </a:r>
          </a:p>
          <a:p>
            <a:pPr algn="just">
              <a:lnSpc>
                <a:spcPct val="107000"/>
              </a:lnSpc>
            </a:pPr>
            <a:r>
              <a:rPr lang="es-SV" sz="1200" dirty="0">
                <a:latin typeface="+mj-lt"/>
                <a:ea typeface="Calibri" panose="020F0502020204030204" pitchFamily="34" charset="0"/>
                <a:cs typeface="Times New Roman" panose="02020603050405020304" pitchFamily="18" charset="0"/>
              </a:rPr>
              <a:t>Esta Dirección estará integrada  por el Director(a) de Centro de Solución de Controversias; un Gerente(a) de la Gerencia de Centro de Solución de Controversias y el personal de Coordinación, técnico y administrativo que sea necesario para el cumplimiento de sus atribuciones.</a:t>
            </a:r>
          </a:p>
          <a:p>
            <a:pPr algn="just">
              <a:lnSpc>
                <a:spcPct val="107000"/>
              </a:lnSpc>
            </a:pPr>
            <a:endParaRPr lang="es-SV" sz="1200" dirty="0">
              <a:latin typeface="+mj-lt"/>
              <a:ea typeface="Calibri" panose="020F0502020204030204" pitchFamily="34" charset="0"/>
              <a:cs typeface="Times New Roman" panose="02020603050405020304" pitchFamily="18" charset="0"/>
            </a:endParaRPr>
          </a:p>
          <a:p>
            <a:pPr algn="just">
              <a:lnSpc>
                <a:spcPct val="107000"/>
              </a:lnSpc>
            </a:pPr>
            <a:r>
              <a:rPr lang="es-SV" sz="1200" b="1" dirty="0">
                <a:latin typeface="+mj-lt"/>
                <a:ea typeface="Calibri" panose="020F0502020204030204" pitchFamily="34" charset="0"/>
                <a:cs typeface="Times New Roman" panose="02020603050405020304" pitchFamily="18" charset="0"/>
              </a:rPr>
              <a:t>Responsable: Sergio Antonio García Cornejo</a:t>
            </a:r>
          </a:p>
          <a:p>
            <a:pPr algn="just">
              <a:lnSpc>
                <a:spcPct val="107000"/>
              </a:lnSpc>
            </a:pPr>
            <a:r>
              <a:rPr lang="es-SV" sz="1200" dirty="0">
                <a:latin typeface="+mj-lt"/>
                <a:ea typeface="Calibri" panose="020F0502020204030204" pitchFamily="34" charset="0"/>
                <a:cs typeface="Times New Roman" panose="02020603050405020304" pitchFamily="18" charset="0"/>
              </a:rPr>
              <a:t>Número de personas que la integran: 28.</a:t>
            </a:r>
          </a:p>
          <a:p>
            <a:pPr algn="just">
              <a:lnSpc>
                <a:spcPct val="107000"/>
              </a:lnSpc>
            </a:pPr>
            <a:r>
              <a:rPr lang="es-SV" sz="1200" dirty="0">
                <a:latin typeface="+mj-lt"/>
                <a:ea typeface="Calibri" panose="020F0502020204030204" pitchFamily="34" charset="0"/>
                <a:cs typeface="Times New Roman" panose="02020603050405020304" pitchFamily="18" charset="0"/>
              </a:rPr>
              <a:t>Mujeres: 21.</a:t>
            </a:r>
          </a:p>
          <a:p>
            <a:pPr algn="just">
              <a:lnSpc>
                <a:spcPct val="107000"/>
              </a:lnSpc>
            </a:pPr>
            <a:r>
              <a:rPr lang="es-SV" sz="1200" dirty="0">
                <a:latin typeface="+mj-lt"/>
                <a:ea typeface="Calibri" panose="020F0502020204030204" pitchFamily="34" charset="0"/>
                <a:cs typeface="Times New Roman" panose="02020603050405020304" pitchFamily="18" charset="0"/>
              </a:rPr>
              <a:t>Hombres: 7.</a:t>
            </a:r>
          </a:p>
          <a:p>
            <a:pPr algn="just">
              <a:lnSpc>
                <a:spcPct val="107000"/>
              </a:lnSpc>
            </a:pPr>
            <a:endParaRPr lang="es-SV" sz="1200" dirty="0">
              <a:latin typeface="+mj-lt"/>
              <a:ea typeface="Calibri" panose="020F0502020204030204" pitchFamily="34" charset="0"/>
              <a:cs typeface="Times New Roman" panose="02020603050405020304" pitchFamily="18" charset="0"/>
            </a:endParaRPr>
          </a:p>
          <a:p>
            <a:pPr algn="just">
              <a:lnSpc>
                <a:spcPct val="107000"/>
              </a:lnSpc>
            </a:pPr>
            <a:r>
              <a:rPr lang="es-SV" sz="1200" dirty="0">
                <a:latin typeface="+mj-lt"/>
                <a:ea typeface="Calibri" panose="020F0502020204030204" pitchFamily="34" charset="0"/>
                <a:cs typeface="Times New Roman" panose="02020603050405020304" pitchFamily="18" charset="0"/>
              </a:rPr>
              <a:t>Unidad de Casos Individuales: </a:t>
            </a:r>
            <a:r>
              <a:rPr lang="es-SV" sz="1200" b="1" dirty="0">
                <a:latin typeface="+mj-lt"/>
                <a:ea typeface="Calibri" panose="020F0502020204030204" pitchFamily="34" charset="0"/>
                <a:cs typeface="Times New Roman" panose="02020603050405020304" pitchFamily="18" charset="0"/>
              </a:rPr>
              <a:t>Carmen Elizabeth Galdámez (coordina las actividades de esta unidad)</a:t>
            </a:r>
          </a:p>
          <a:p>
            <a:pPr algn="just">
              <a:lnSpc>
                <a:spcPct val="107000"/>
              </a:lnSpc>
            </a:pPr>
            <a:r>
              <a:rPr lang="es-SV" sz="1200" dirty="0">
                <a:latin typeface="+mj-lt"/>
                <a:ea typeface="Calibri" panose="020F0502020204030204" pitchFamily="34" charset="0"/>
                <a:cs typeface="Times New Roman" panose="02020603050405020304" pitchFamily="18" charset="0"/>
              </a:rPr>
              <a:t>Unidad de Casos colectivos: </a:t>
            </a:r>
            <a:r>
              <a:rPr lang="es-SV" sz="1200" b="1" dirty="0">
                <a:latin typeface="+mj-lt"/>
                <a:ea typeface="Calibri" panose="020F0502020204030204" pitchFamily="34" charset="0"/>
                <a:cs typeface="Times New Roman" panose="02020603050405020304" pitchFamily="18" charset="0"/>
              </a:rPr>
              <a:t>Paz Vanessa Hernández Serrano</a:t>
            </a:r>
          </a:p>
        </p:txBody>
      </p:sp>
      <p:sp>
        <p:nvSpPr>
          <p:cNvPr id="9" name="Rectángulo 8"/>
          <p:cNvSpPr/>
          <p:nvPr/>
        </p:nvSpPr>
        <p:spPr>
          <a:xfrm>
            <a:off x="1217054" y="2121426"/>
            <a:ext cx="7679028" cy="338645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500" dirty="0">
              <a:latin typeface="+mj-lt"/>
            </a:endParaRPr>
          </a:p>
        </p:txBody>
      </p:sp>
      <p:sp>
        <p:nvSpPr>
          <p:cNvPr id="10" name="Rectángulo redondeado 9"/>
          <p:cNvSpPr/>
          <p:nvPr/>
        </p:nvSpPr>
        <p:spPr>
          <a:xfrm>
            <a:off x="8049550" y="5287672"/>
            <a:ext cx="792956" cy="185738"/>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350" dirty="0">
                <a:solidFill>
                  <a:schemeClr val="tx1"/>
                </a:solidFill>
                <a:hlinkClick r:id="rId4" action="ppaction://hlinksldjump"/>
              </a:rPr>
              <a:t>Retornar</a:t>
            </a:r>
            <a:endParaRPr lang="es-SV" sz="1350" dirty="0">
              <a:solidFill>
                <a:schemeClr val="tx1"/>
              </a:solidFill>
            </a:endParaRPr>
          </a:p>
        </p:txBody>
      </p:sp>
    </p:spTree>
    <p:extLst>
      <p:ext uri="{BB962C8B-B14F-4D97-AF65-F5344CB8AC3E}">
        <p14:creationId xmlns:p14="http://schemas.microsoft.com/office/powerpoint/2010/main" val="1737336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15316" y="963840"/>
            <a:ext cx="1442223" cy="608141"/>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1769134" y="1180506"/>
            <a:ext cx="5915025" cy="46553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100" b="1" dirty="0">
                <a:solidFill>
                  <a:schemeClr val="accent5"/>
                </a:solidFill>
              </a:rPr>
              <a:t>Dirección de Descentralización</a:t>
            </a:r>
          </a:p>
        </p:txBody>
      </p:sp>
      <p:sp>
        <p:nvSpPr>
          <p:cNvPr id="8" name="Rectángulo 7"/>
          <p:cNvSpPr/>
          <p:nvPr/>
        </p:nvSpPr>
        <p:spPr>
          <a:xfrm>
            <a:off x="589552" y="1689003"/>
            <a:ext cx="8193491" cy="3986989"/>
          </a:xfrm>
          <a:prstGeom prst="rect">
            <a:avLst/>
          </a:prstGeom>
        </p:spPr>
        <p:txBody>
          <a:bodyPr wrap="square">
            <a:spAutoFit/>
          </a:bodyPr>
          <a:lstStyle/>
          <a:p>
            <a:pPr algn="just">
              <a:lnSpc>
                <a:spcPct val="107000"/>
              </a:lnSpc>
            </a:pPr>
            <a:r>
              <a:rPr lang="es-SV" sz="1200" dirty="0">
                <a:latin typeface="+mj-lt"/>
                <a:ea typeface="Calibri" panose="020F0502020204030204" pitchFamily="34" charset="0"/>
                <a:cs typeface="Times New Roman" panose="02020603050405020304" pitchFamily="18" charset="0"/>
              </a:rPr>
              <a:t>Es responsable de promover la descentralización de las funciones de las áreas de atención de denuncias, vigilancia de mercado y educación al consumidor, gestionar el acercamiento de los servicios a la población salvadoreña a nivel nacional, según Plan Estratégico. En este sentido, es la encargada de: coordinar y asesorar el trabajo de los Gerentes de las Oficinas Regionales en Occidente, Oriente; Gerencia de Atención Descentralizada y la Gerencia de Atención Telefónica; verificar el cumplimiento de las políticas y planes de trabajo de las unidades bajo su cargo; y proponer, coordinar y monitorear los convenios con instituciones públicas y privadas en la recepción y atención de denuncias en materia de consumo.</a:t>
            </a:r>
          </a:p>
          <a:p>
            <a:pPr algn="just">
              <a:lnSpc>
                <a:spcPct val="107000"/>
              </a:lnSpc>
            </a:pPr>
            <a:r>
              <a:rPr lang="es-SV" sz="1200" dirty="0">
                <a:latin typeface="+mj-lt"/>
                <a:ea typeface="Calibri" panose="020F0502020204030204" pitchFamily="34" charset="0"/>
                <a:cs typeface="Times New Roman" panose="02020603050405020304" pitchFamily="18" charset="0"/>
              </a:rPr>
              <a:t>Esta dirección está integrada por </a:t>
            </a:r>
            <a:r>
              <a:rPr lang="es-MX" sz="1200" dirty="0">
                <a:latin typeface="+mj-lt"/>
              </a:rPr>
              <a:t>el (la) Director(a) de la Dirección de Descentralización, el (la) Gerente(a) de la Gerencia de la Defensoría Regional de Occidente, el (la) Gerente(a) de la Gerencia de la Defensoría Regional de Oriente, el (la) Gerente(a) de la Gerencia de Atención Descentralizada y el (la) Gerente(a) de la Gerencia de Atención Virtual, y demás personal de coordinación, técnico y administrativo que fuere necesario. </a:t>
            </a:r>
          </a:p>
          <a:p>
            <a:pPr algn="just">
              <a:lnSpc>
                <a:spcPct val="107000"/>
              </a:lnSpc>
            </a:pPr>
            <a:endParaRPr lang="es-SV" sz="1200" dirty="0">
              <a:latin typeface="+mj-lt"/>
              <a:ea typeface="Calibri" panose="020F0502020204030204" pitchFamily="34" charset="0"/>
              <a:cs typeface="Times New Roman" panose="02020603050405020304" pitchFamily="18" charset="0"/>
            </a:endParaRPr>
          </a:p>
          <a:p>
            <a:pPr algn="just">
              <a:lnSpc>
                <a:spcPct val="107000"/>
              </a:lnSpc>
            </a:pPr>
            <a:r>
              <a:rPr lang="es-SV" sz="1200" b="1" dirty="0">
                <a:latin typeface="+mj-lt"/>
                <a:ea typeface="Calibri" panose="020F0502020204030204" pitchFamily="34" charset="0"/>
                <a:cs typeface="Times New Roman" panose="02020603050405020304" pitchFamily="18" charset="0"/>
              </a:rPr>
              <a:t>Responsable: Lucrecia Georgina Fuentes de Chafoya.</a:t>
            </a:r>
          </a:p>
          <a:p>
            <a:pPr algn="just">
              <a:lnSpc>
                <a:spcPct val="107000"/>
              </a:lnSpc>
            </a:pPr>
            <a:r>
              <a:rPr lang="es-SV" sz="1200" dirty="0">
                <a:latin typeface="+mj-lt"/>
                <a:ea typeface="Calibri" panose="020F0502020204030204" pitchFamily="34" charset="0"/>
                <a:cs typeface="Times New Roman" panose="02020603050405020304" pitchFamily="18" charset="0"/>
              </a:rPr>
              <a:t>Número de personas que la integran:60.</a:t>
            </a:r>
          </a:p>
          <a:p>
            <a:pPr algn="just">
              <a:lnSpc>
                <a:spcPct val="107000"/>
              </a:lnSpc>
            </a:pPr>
            <a:r>
              <a:rPr lang="es-SV" sz="1200" dirty="0">
                <a:latin typeface="+mj-lt"/>
                <a:ea typeface="Calibri" panose="020F0502020204030204" pitchFamily="34" charset="0"/>
                <a:cs typeface="Times New Roman" panose="02020603050405020304" pitchFamily="18" charset="0"/>
              </a:rPr>
              <a:t>Mujeres: 35</a:t>
            </a:r>
          </a:p>
          <a:p>
            <a:pPr algn="just">
              <a:lnSpc>
                <a:spcPct val="107000"/>
              </a:lnSpc>
            </a:pPr>
            <a:r>
              <a:rPr lang="es-SV" sz="1200" dirty="0">
                <a:latin typeface="+mj-lt"/>
                <a:ea typeface="Calibri" panose="020F0502020204030204" pitchFamily="34" charset="0"/>
                <a:cs typeface="Times New Roman" panose="02020603050405020304" pitchFamily="18" charset="0"/>
              </a:rPr>
              <a:t>Hombres: 25.</a:t>
            </a:r>
          </a:p>
          <a:p>
            <a:pPr algn="just">
              <a:lnSpc>
                <a:spcPct val="107000"/>
              </a:lnSpc>
            </a:pPr>
            <a:endParaRPr lang="es-SV" sz="1200" dirty="0">
              <a:latin typeface="+mj-lt"/>
              <a:ea typeface="Calibri" panose="020F0502020204030204" pitchFamily="34" charset="0"/>
              <a:cs typeface="Times New Roman" panose="02020603050405020304" pitchFamily="18" charset="0"/>
            </a:endParaRPr>
          </a:p>
          <a:p>
            <a:pPr algn="just">
              <a:lnSpc>
                <a:spcPct val="107000"/>
              </a:lnSpc>
            </a:pPr>
            <a:r>
              <a:rPr lang="es-SV" sz="1125" dirty="0">
                <a:latin typeface="+mj-lt"/>
                <a:ea typeface="Calibri" panose="020F0502020204030204" pitchFamily="34" charset="0"/>
                <a:cs typeface="Times New Roman" panose="02020603050405020304" pitchFamily="18" charset="0"/>
              </a:rPr>
              <a:t>Gerencia  de Defensoria Regional de Occidente: </a:t>
            </a:r>
            <a:r>
              <a:rPr lang="es-SV" sz="1125" b="1" dirty="0">
                <a:latin typeface="+mj-lt"/>
                <a:ea typeface="Calibri" panose="020F0502020204030204" pitchFamily="34" charset="0"/>
                <a:cs typeface="Times New Roman" panose="02020603050405020304" pitchFamily="18" charset="0"/>
              </a:rPr>
              <a:t>Sara María Choto Marroquín.</a:t>
            </a:r>
          </a:p>
          <a:p>
            <a:pPr algn="just">
              <a:lnSpc>
                <a:spcPct val="107000"/>
              </a:lnSpc>
            </a:pPr>
            <a:r>
              <a:rPr lang="es-SV" sz="1125" dirty="0">
                <a:latin typeface="+mj-lt"/>
                <a:ea typeface="Calibri" panose="020F0502020204030204" pitchFamily="34" charset="0"/>
                <a:cs typeface="Times New Roman" panose="02020603050405020304" pitchFamily="18" charset="0"/>
              </a:rPr>
              <a:t>Gerencia de Defensoria Regional de Oriente: </a:t>
            </a:r>
            <a:r>
              <a:rPr lang="es-SV" sz="1125" b="1" dirty="0">
                <a:latin typeface="+mj-lt"/>
              </a:rPr>
              <a:t>Karen Isabel Rodriguez Reyes.</a:t>
            </a:r>
            <a:endParaRPr lang="es-SV" sz="1125" b="1" dirty="0">
              <a:latin typeface="+mj-lt"/>
              <a:ea typeface="Calibri" panose="020F0502020204030204" pitchFamily="34" charset="0"/>
              <a:cs typeface="Times New Roman" panose="02020603050405020304" pitchFamily="18" charset="0"/>
            </a:endParaRPr>
          </a:p>
          <a:p>
            <a:pPr algn="just">
              <a:lnSpc>
                <a:spcPct val="107000"/>
              </a:lnSpc>
            </a:pPr>
            <a:r>
              <a:rPr lang="es-SV" sz="1125" dirty="0">
                <a:latin typeface="+mj-lt"/>
                <a:ea typeface="Calibri" panose="020F0502020204030204" pitchFamily="34" charset="0"/>
                <a:cs typeface="Times New Roman" panose="02020603050405020304" pitchFamily="18" charset="0"/>
              </a:rPr>
              <a:t>Gerencia de Atención Descentralizada : </a:t>
            </a:r>
            <a:r>
              <a:rPr lang="es-SV" sz="1125" b="1" dirty="0">
                <a:latin typeface="+mj-lt"/>
                <a:ea typeface="Calibri" panose="020F0502020204030204" pitchFamily="34" charset="0"/>
                <a:cs typeface="Times New Roman" panose="02020603050405020304" pitchFamily="18" charset="0"/>
              </a:rPr>
              <a:t>Julio Humberto Aquino Castillo</a:t>
            </a:r>
          </a:p>
          <a:p>
            <a:pPr algn="just">
              <a:lnSpc>
                <a:spcPct val="107000"/>
              </a:lnSpc>
            </a:pPr>
            <a:r>
              <a:rPr lang="es-MX" sz="1125" dirty="0">
                <a:latin typeface="+mj-lt"/>
                <a:cs typeface="Times New Roman" panose="02020603050405020304" pitchFamily="18" charset="0"/>
              </a:rPr>
              <a:t>Gerencia de Atención Virtual: </a:t>
            </a:r>
            <a:r>
              <a:rPr lang="es-MX" sz="1125" b="1" dirty="0">
                <a:latin typeface="+mj-lt"/>
                <a:cs typeface="Times New Roman" panose="02020603050405020304" pitchFamily="18" charset="0"/>
              </a:rPr>
              <a:t>Otto Mauricio Guillen Salvador.</a:t>
            </a:r>
            <a:endParaRPr lang="es-SV" sz="1125" b="1" dirty="0">
              <a:latin typeface="+mj-lt"/>
              <a:cs typeface="Times New Roman" panose="02020603050405020304" pitchFamily="18" charset="0"/>
            </a:endParaRPr>
          </a:p>
        </p:txBody>
      </p:sp>
      <p:sp>
        <p:nvSpPr>
          <p:cNvPr id="9" name="Rectángulo 8"/>
          <p:cNvSpPr/>
          <p:nvPr/>
        </p:nvSpPr>
        <p:spPr>
          <a:xfrm>
            <a:off x="589552" y="1610496"/>
            <a:ext cx="8193491" cy="404214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500" dirty="0">
              <a:latin typeface="+mj-lt"/>
            </a:endParaRPr>
          </a:p>
        </p:txBody>
      </p:sp>
      <p:sp>
        <p:nvSpPr>
          <p:cNvPr id="10" name="Rectángulo redondeado 9"/>
          <p:cNvSpPr/>
          <p:nvPr/>
        </p:nvSpPr>
        <p:spPr>
          <a:xfrm>
            <a:off x="7287681" y="4392180"/>
            <a:ext cx="792956" cy="185738"/>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350" dirty="0">
                <a:solidFill>
                  <a:schemeClr val="tx1"/>
                </a:solidFill>
                <a:hlinkClick r:id="rId4" action="ppaction://hlinksldjump"/>
              </a:rPr>
              <a:t>Retornar</a:t>
            </a:r>
            <a:endParaRPr lang="es-SV" sz="1350" dirty="0">
              <a:solidFill>
                <a:schemeClr val="tx1"/>
              </a:solidFill>
            </a:endParaRPr>
          </a:p>
        </p:txBody>
      </p:sp>
    </p:spTree>
    <p:extLst>
      <p:ext uri="{BB962C8B-B14F-4D97-AF65-F5344CB8AC3E}">
        <p14:creationId xmlns:p14="http://schemas.microsoft.com/office/powerpoint/2010/main" val="915530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p:cNvSpPr txBox="1">
            <a:spLocks/>
          </p:cNvSpPr>
          <p:nvPr/>
        </p:nvSpPr>
        <p:spPr>
          <a:xfrm>
            <a:off x="1671437" y="1269026"/>
            <a:ext cx="5915025" cy="46553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1800" b="1" dirty="0">
                <a:solidFill>
                  <a:srgbClr val="0070C0"/>
                </a:solidFill>
              </a:rPr>
              <a:t>DE LA ESTRUCTURA DE DIRECCIÓN Y ADMINISTRACIÓN</a:t>
            </a:r>
          </a:p>
        </p:txBody>
      </p:sp>
      <p:sp>
        <p:nvSpPr>
          <p:cNvPr id="8" name="Rectángulo 7"/>
          <p:cNvSpPr/>
          <p:nvPr/>
        </p:nvSpPr>
        <p:spPr>
          <a:xfrm>
            <a:off x="1787245" y="1734560"/>
            <a:ext cx="5972176" cy="507831"/>
          </a:xfrm>
          <a:prstGeom prst="rect">
            <a:avLst/>
          </a:prstGeom>
        </p:spPr>
        <p:txBody>
          <a:bodyPr wrap="square">
            <a:spAutoFit/>
          </a:bodyPr>
          <a:lstStyle/>
          <a:p>
            <a:pPr algn="just"/>
            <a:r>
              <a:rPr lang="es-SV" sz="900" dirty="0"/>
              <a:t>La Defensoría, para cumplir con los objetivos y atribuciones que le señalan la Ley y su reglamento, así como el ordenamiento interne legal vigente, cuenta con los siguientes órganos de dirección; a) Presidencia; b) Consejo Consultivo; y c) Tribunal Sancionador.</a:t>
            </a:r>
          </a:p>
        </p:txBody>
      </p:sp>
      <p:sp>
        <p:nvSpPr>
          <p:cNvPr id="9" name="Rectángulo 8"/>
          <p:cNvSpPr/>
          <p:nvPr/>
        </p:nvSpPr>
        <p:spPr>
          <a:xfrm>
            <a:off x="2451613" y="2229296"/>
            <a:ext cx="4027769" cy="1338828"/>
          </a:xfrm>
          <a:prstGeom prst="rect">
            <a:avLst/>
          </a:prstGeom>
        </p:spPr>
        <p:txBody>
          <a:bodyPr wrap="square">
            <a:spAutoFit/>
          </a:bodyPr>
          <a:lstStyle/>
          <a:p>
            <a:r>
              <a:rPr lang="es-SV" sz="900" dirty="0">
                <a:latin typeface="+mj-lt"/>
              </a:rPr>
              <a:t>La Defensoría cuenta con las siguientes unidades staff de la Presidencia:</a:t>
            </a:r>
          </a:p>
          <a:p>
            <a:r>
              <a:rPr lang="es-SV" sz="900" dirty="0">
                <a:latin typeface="+mj-lt"/>
              </a:rPr>
              <a:t>a) Asesoría;</a:t>
            </a:r>
          </a:p>
          <a:p>
            <a:r>
              <a:rPr lang="es-SV" sz="900" dirty="0">
                <a:latin typeface="+mj-lt"/>
              </a:rPr>
              <a:t>b) Unidad de Auditoría Interna;</a:t>
            </a:r>
          </a:p>
          <a:p>
            <a:r>
              <a:rPr lang="es-SV" sz="900" dirty="0">
                <a:latin typeface="+mj-lt"/>
              </a:rPr>
              <a:t>c) Unidad Financiera Institucional;</a:t>
            </a:r>
          </a:p>
          <a:p>
            <a:r>
              <a:rPr lang="es-SV" sz="900" dirty="0">
                <a:latin typeface="+mj-lt"/>
              </a:rPr>
              <a:t>d)Unidad de Acceso a la Información Pública y Transparencia;</a:t>
            </a:r>
          </a:p>
          <a:p>
            <a:r>
              <a:rPr lang="es-SV" sz="900" dirty="0">
                <a:latin typeface="+mj-lt"/>
              </a:rPr>
              <a:t>e) Unidad de Planificación y Calidad;</a:t>
            </a:r>
          </a:p>
          <a:p>
            <a:r>
              <a:rPr lang="es-SV" sz="900" dirty="0">
                <a:latin typeface="+mj-lt"/>
              </a:rPr>
              <a:t>g) Unidad de Comunicaciones.</a:t>
            </a:r>
          </a:p>
          <a:p>
            <a:r>
              <a:rPr lang="es-SV" sz="900" dirty="0">
                <a:latin typeface="+mj-lt"/>
              </a:rPr>
              <a:t>h) Dirección de Estudios de Consumo</a:t>
            </a:r>
          </a:p>
          <a:p>
            <a:r>
              <a:rPr lang="es-SV" sz="900" dirty="0">
                <a:latin typeface="+mj-lt"/>
              </a:rPr>
              <a:t>i) Unidad de Cooperación y Relaciones Interinstitucionales</a:t>
            </a:r>
          </a:p>
        </p:txBody>
      </p:sp>
      <p:sp>
        <p:nvSpPr>
          <p:cNvPr id="10" name="Rectángulo 9"/>
          <p:cNvSpPr/>
          <p:nvPr/>
        </p:nvSpPr>
        <p:spPr>
          <a:xfrm>
            <a:off x="2451612" y="3542483"/>
            <a:ext cx="4120638" cy="1061829"/>
          </a:xfrm>
          <a:prstGeom prst="rect">
            <a:avLst/>
          </a:prstGeom>
        </p:spPr>
        <p:txBody>
          <a:bodyPr wrap="square">
            <a:spAutoFit/>
          </a:bodyPr>
          <a:lstStyle/>
          <a:p>
            <a:r>
              <a:rPr lang="es-SV" sz="900" dirty="0">
                <a:latin typeface="+mj-lt"/>
              </a:rPr>
              <a:t>Asimismo, La Defensoría contará con las siguientes direcciones:</a:t>
            </a:r>
          </a:p>
          <a:p>
            <a:r>
              <a:rPr lang="es-SV" sz="900" dirty="0">
                <a:latin typeface="+mj-lt"/>
              </a:rPr>
              <a:t>a) Dirección de Vigilancia de Mercado;</a:t>
            </a:r>
          </a:p>
          <a:p>
            <a:r>
              <a:rPr lang="es-SV" sz="900" dirty="0">
                <a:latin typeface="+mj-lt"/>
              </a:rPr>
              <a:t>b) Dirección de Ciudadanía y Consumo;</a:t>
            </a:r>
          </a:p>
          <a:p>
            <a:r>
              <a:rPr lang="es-SV" sz="900" dirty="0">
                <a:latin typeface="+mj-lt"/>
              </a:rPr>
              <a:t>c) Dirección Jurídica;</a:t>
            </a:r>
          </a:p>
          <a:p>
            <a:r>
              <a:rPr lang="es-SV" sz="900" dirty="0">
                <a:latin typeface="+mj-lt"/>
              </a:rPr>
              <a:t>d) Dirección de Administración;</a:t>
            </a:r>
          </a:p>
          <a:p>
            <a:r>
              <a:rPr lang="es-SV" sz="900" dirty="0">
                <a:latin typeface="+mj-lt"/>
              </a:rPr>
              <a:t>e) Dirección del Centro de Solución de Controversias; y,</a:t>
            </a:r>
          </a:p>
          <a:p>
            <a:r>
              <a:rPr lang="es-SV" sz="900" dirty="0">
                <a:latin typeface="+mj-lt"/>
              </a:rPr>
              <a:t>f) Dirección de Descentralización.</a:t>
            </a:r>
          </a:p>
        </p:txBody>
      </p:sp>
      <p:sp>
        <p:nvSpPr>
          <p:cNvPr id="11" name="Rectángulo 10"/>
          <p:cNvSpPr/>
          <p:nvPr/>
        </p:nvSpPr>
        <p:spPr>
          <a:xfrm>
            <a:off x="1878951" y="5028693"/>
            <a:ext cx="4743451" cy="369332"/>
          </a:xfrm>
          <a:prstGeom prst="rect">
            <a:avLst/>
          </a:prstGeom>
        </p:spPr>
        <p:txBody>
          <a:bodyPr wrap="square">
            <a:spAutoFit/>
          </a:bodyPr>
          <a:lstStyle/>
          <a:p>
            <a:r>
              <a:rPr lang="es-SV" sz="900" dirty="0">
                <a:latin typeface="+mj-lt"/>
              </a:rPr>
              <a:t>Cada dirección contara con gerencias y unidades constituidas según sus propias especialidades, cuyas funciones estarán determinadas en el respectivo Manual de  Organización y Funciones.</a:t>
            </a:r>
          </a:p>
        </p:txBody>
      </p:sp>
      <p:grpSp>
        <p:nvGrpSpPr>
          <p:cNvPr id="12" name="Agrupar 1"/>
          <p:cNvGrpSpPr/>
          <p:nvPr/>
        </p:nvGrpSpPr>
        <p:grpSpPr>
          <a:xfrm>
            <a:off x="115316" y="1002103"/>
            <a:ext cx="1442223" cy="859700"/>
            <a:chOff x="35496" y="51470"/>
            <a:chExt cx="1728192" cy="936104"/>
          </a:xfrm>
        </p:grpSpPr>
        <p:grpSp>
          <p:nvGrpSpPr>
            <p:cNvPr id="13" name="Agrupar 3"/>
            <p:cNvGrpSpPr/>
            <p:nvPr/>
          </p:nvGrpSpPr>
          <p:grpSpPr>
            <a:xfrm>
              <a:off x="35496" y="51470"/>
              <a:ext cx="1728192" cy="929258"/>
              <a:chOff x="529241" y="1294178"/>
              <a:chExt cx="3296226" cy="1708593"/>
            </a:xfrm>
          </p:grpSpPr>
          <p:pic>
            <p:nvPicPr>
              <p:cNvPr id="15" name="Imagen 1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6" name="Imagen 1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4" name="Conector recto 1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8" name="Rectángulo redondeado 17"/>
          <p:cNvSpPr/>
          <p:nvPr/>
        </p:nvSpPr>
        <p:spPr>
          <a:xfrm>
            <a:off x="7180979" y="4403083"/>
            <a:ext cx="792956" cy="185738"/>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350" dirty="0">
                <a:solidFill>
                  <a:schemeClr val="tx1"/>
                </a:solidFill>
                <a:hlinkClick r:id="rId4" action="ppaction://hlinksldjump"/>
              </a:rPr>
              <a:t>Retornar</a:t>
            </a:r>
            <a:endParaRPr lang="es-SV" sz="1350" dirty="0">
              <a:solidFill>
                <a:schemeClr val="tx1"/>
              </a:solidFill>
            </a:endParaRPr>
          </a:p>
        </p:txBody>
      </p:sp>
    </p:spTree>
    <p:extLst>
      <p:ext uri="{BB962C8B-B14F-4D97-AF65-F5344CB8AC3E}">
        <p14:creationId xmlns:p14="http://schemas.microsoft.com/office/powerpoint/2010/main" val="54361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
          <p:cNvGrpSpPr/>
          <p:nvPr/>
        </p:nvGrpSpPr>
        <p:grpSpPr>
          <a:xfrm>
            <a:off x="115316" y="1002103"/>
            <a:ext cx="1442223" cy="859700"/>
            <a:chOff x="35496" y="51470"/>
            <a:chExt cx="1728192" cy="936104"/>
          </a:xfrm>
        </p:grpSpPr>
        <p:grpSp>
          <p:nvGrpSpPr>
            <p:cNvPr id="8" name="Agrupar 3"/>
            <p:cNvGrpSpPr/>
            <p:nvPr/>
          </p:nvGrpSpPr>
          <p:grpSpPr>
            <a:xfrm>
              <a:off x="35496" y="51470"/>
              <a:ext cx="1728192" cy="929258"/>
              <a:chOff x="529241" y="1294178"/>
              <a:chExt cx="3296226" cy="1708593"/>
            </a:xfrm>
          </p:grpSpPr>
          <p:pic>
            <p:nvPicPr>
              <p:cNvPr id="10" name="Imagen 9"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1" name="Imagen 10"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9" name="Conector recto 8"/>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058910" y="1318393"/>
            <a:ext cx="5915025" cy="46553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100" b="1" dirty="0">
                <a:solidFill>
                  <a:srgbClr val="0070C0"/>
                </a:solidFill>
              </a:rPr>
              <a:t>Presidencia de la Defensoría del Consumidor</a:t>
            </a:r>
          </a:p>
        </p:txBody>
      </p:sp>
      <p:sp>
        <p:nvSpPr>
          <p:cNvPr id="13" name="Rectángulo 12"/>
          <p:cNvSpPr/>
          <p:nvPr/>
        </p:nvSpPr>
        <p:spPr>
          <a:xfrm>
            <a:off x="2256376" y="1986884"/>
            <a:ext cx="5249636" cy="319024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350" dirty="0"/>
          </a:p>
        </p:txBody>
      </p:sp>
      <p:sp>
        <p:nvSpPr>
          <p:cNvPr id="14" name="Rectángulo 13"/>
          <p:cNvSpPr/>
          <p:nvPr/>
        </p:nvSpPr>
        <p:spPr>
          <a:xfrm>
            <a:off x="2464565" y="2297602"/>
            <a:ext cx="4833257" cy="2305568"/>
          </a:xfrm>
          <a:prstGeom prst="rect">
            <a:avLst/>
          </a:prstGeom>
        </p:spPr>
        <p:txBody>
          <a:bodyPr wrap="square">
            <a:spAutoFit/>
          </a:bodyPr>
          <a:lstStyle/>
          <a:p>
            <a:pPr algn="just">
              <a:lnSpc>
                <a:spcPct val="107000"/>
              </a:lnSpc>
            </a:pPr>
            <a:r>
              <a:rPr lang="es-SV" sz="1350" dirty="0">
                <a:latin typeface="Calibri Light" panose="020F0302020204030204" pitchFamily="34" charset="0"/>
                <a:ea typeface="Calibri" panose="020F0502020204030204" pitchFamily="34" charset="0"/>
                <a:cs typeface="Times New Roman" panose="02020603050405020304" pitchFamily="18" charset="0"/>
              </a:rPr>
              <a:t>El(la) Presidente(a) es la máxima autoridad de la institución. Le corresponde la titularidad de las competencias de La Defensoría, excepto la sancionadora en materia de consumo, y ejercerá todas las atribuciones que le otorgan la Ley su reglamento.</a:t>
            </a:r>
          </a:p>
          <a:p>
            <a:pPr algn="just">
              <a:lnSpc>
                <a:spcPct val="107000"/>
              </a:lnSpc>
            </a:pPr>
            <a:endParaRPr lang="es-US" sz="1350"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pPr>
            <a:endParaRPr lang="es-SV" sz="1350"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sz="1350" b="1" dirty="0">
                <a:latin typeface="Calibri Light" panose="020F0302020204030204" pitchFamily="34" charset="0"/>
                <a:ea typeface="Calibri" panose="020F0502020204030204" pitchFamily="34" charset="0"/>
                <a:cs typeface="Times New Roman" panose="02020603050405020304" pitchFamily="18" charset="0"/>
              </a:rPr>
              <a:t>Presidencia de la Defensoría:  Ricardo Arturo Salazar Villalta</a:t>
            </a:r>
          </a:p>
          <a:p>
            <a:pPr algn="just">
              <a:lnSpc>
                <a:spcPct val="107000"/>
              </a:lnSpc>
              <a:defRPr/>
            </a:pPr>
            <a:r>
              <a:rPr lang="es-SV" sz="1350" dirty="0">
                <a:latin typeface="Calibri Light" panose="020F0302020204030204" pitchFamily="34" charset="0"/>
                <a:ea typeface="Calibri" panose="020F0502020204030204" pitchFamily="34" charset="0"/>
                <a:cs typeface="Times New Roman" panose="02020603050405020304" pitchFamily="18" charset="0"/>
              </a:rPr>
              <a:t>Número de personas que la integran: 7</a:t>
            </a:r>
          </a:p>
          <a:p>
            <a:pPr algn="just">
              <a:lnSpc>
                <a:spcPct val="107000"/>
              </a:lnSpc>
              <a:defRPr/>
            </a:pPr>
            <a:r>
              <a:rPr lang="es-SV" sz="1350" dirty="0">
                <a:latin typeface="Calibri Light" panose="020F0302020204030204" pitchFamily="34" charset="0"/>
                <a:ea typeface="Calibri" panose="020F0502020204030204" pitchFamily="34" charset="0"/>
                <a:cs typeface="Times New Roman" panose="02020603050405020304" pitchFamily="18" charset="0"/>
              </a:rPr>
              <a:t>Mujeres: 2.</a:t>
            </a:r>
          </a:p>
          <a:p>
            <a:pPr algn="just">
              <a:lnSpc>
                <a:spcPct val="107000"/>
              </a:lnSpc>
              <a:defRPr/>
            </a:pPr>
            <a:r>
              <a:rPr lang="es-SV" sz="1350" dirty="0">
                <a:latin typeface="Calibri Light" panose="020F0302020204030204" pitchFamily="34" charset="0"/>
                <a:ea typeface="Calibri" panose="020F0502020204030204" pitchFamily="34" charset="0"/>
                <a:cs typeface="Times New Roman" panose="02020603050405020304" pitchFamily="18" charset="0"/>
              </a:rPr>
              <a:t>Hombres: 5.</a:t>
            </a:r>
          </a:p>
        </p:txBody>
      </p:sp>
      <p:sp>
        <p:nvSpPr>
          <p:cNvPr id="15" name="Rectángulo redondeado 14"/>
          <p:cNvSpPr/>
          <p:nvPr/>
        </p:nvSpPr>
        <p:spPr>
          <a:xfrm>
            <a:off x="6636234" y="4890434"/>
            <a:ext cx="792956" cy="185738"/>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350" dirty="0">
                <a:solidFill>
                  <a:schemeClr val="tx1"/>
                </a:solidFill>
                <a:hlinkClick r:id="rId4" action="ppaction://hlinksldjump"/>
              </a:rPr>
              <a:t>Retornar</a:t>
            </a:r>
            <a:endParaRPr lang="es-SV" sz="1350" dirty="0">
              <a:solidFill>
                <a:schemeClr val="tx1"/>
              </a:solidFill>
            </a:endParaRPr>
          </a:p>
        </p:txBody>
      </p:sp>
    </p:spTree>
    <p:extLst>
      <p:ext uri="{BB962C8B-B14F-4D97-AF65-F5344CB8AC3E}">
        <p14:creationId xmlns:p14="http://schemas.microsoft.com/office/powerpoint/2010/main" val="2772880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15316" y="1002103"/>
            <a:ext cx="1442223" cy="859700"/>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Rectángulo 6"/>
          <p:cNvSpPr/>
          <p:nvPr/>
        </p:nvSpPr>
        <p:spPr>
          <a:xfrm>
            <a:off x="3821266" y="1151810"/>
            <a:ext cx="2309350" cy="415498"/>
          </a:xfrm>
          <a:prstGeom prst="rect">
            <a:avLst/>
          </a:prstGeom>
        </p:spPr>
        <p:txBody>
          <a:bodyPr wrap="none">
            <a:spAutoFit/>
          </a:bodyPr>
          <a:lstStyle/>
          <a:p>
            <a:r>
              <a:rPr lang="es-SV" sz="2100" b="1" dirty="0">
                <a:solidFill>
                  <a:srgbClr val="0070C0"/>
                </a:solidFill>
              </a:rPr>
              <a:t>Consejo Consultivo</a:t>
            </a:r>
            <a:endParaRPr lang="es-SV" sz="2100" dirty="0"/>
          </a:p>
        </p:txBody>
      </p:sp>
      <p:sp>
        <p:nvSpPr>
          <p:cNvPr id="8" name="Rectángulo 7"/>
          <p:cNvSpPr/>
          <p:nvPr/>
        </p:nvSpPr>
        <p:spPr>
          <a:xfrm>
            <a:off x="1914022" y="1855516"/>
            <a:ext cx="6245066" cy="3808333"/>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500" dirty="0">
              <a:latin typeface="+mj-lt"/>
            </a:endParaRPr>
          </a:p>
        </p:txBody>
      </p:sp>
      <p:sp>
        <p:nvSpPr>
          <p:cNvPr id="9" name="Rectángulo 8"/>
          <p:cNvSpPr/>
          <p:nvPr/>
        </p:nvSpPr>
        <p:spPr>
          <a:xfrm>
            <a:off x="1970630" y="1882297"/>
            <a:ext cx="5966460" cy="3454279"/>
          </a:xfrm>
          <a:prstGeom prst="rect">
            <a:avLst/>
          </a:prstGeom>
        </p:spPr>
        <p:txBody>
          <a:bodyPr wrap="square">
            <a:spAutoFit/>
          </a:bodyPr>
          <a:lstStyle/>
          <a:p>
            <a:pPr algn="just">
              <a:lnSpc>
                <a:spcPct val="107000"/>
              </a:lnSpc>
            </a:pPr>
            <a:r>
              <a:rPr lang="es-SV" sz="1275" dirty="0">
                <a:latin typeface="+mj-lt"/>
                <a:ea typeface="Calibri" panose="020F0502020204030204" pitchFamily="34" charset="0"/>
                <a:cs typeface="Times New Roman" panose="02020603050405020304" pitchFamily="18" charset="0"/>
              </a:rPr>
              <a:t>El Consejo Consultivo es un órgano técnico asesor del (de la) Presidente(a), y ejercerá todas las atribuciones que señala la Ley y su Reglamento.</a:t>
            </a:r>
          </a:p>
          <a:p>
            <a:pPr algn="just">
              <a:lnSpc>
                <a:spcPct val="107000"/>
              </a:lnSpc>
            </a:pPr>
            <a:endParaRPr lang="es-SV" sz="1275" dirty="0">
              <a:latin typeface="+mj-lt"/>
              <a:ea typeface="Calibri" panose="020F0502020204030204" pitchFamily="34" charset="0"/>
              <a:cs typeface="Times New Roman" panose="02020603050405020304" pitchFamily="18" charset="0"/>
            </a:endParaRPr>
          </a:p>
          <a:p>
            <a:pPr algn="just">
              <a:lnSpc>
                <a:spcPct val="107000"/>
              </a:lnSpc>
            </a:pPr>
            <a:r>
              <a:rPr lang="es-SV" sz="1275" dirty="0">
                <a:latin typeface="+mj-lt"/>
                <a:ea typeface="Calibri" panose="020F0502020204030204" pitchFamily="34" charset="0"/>
                <a:cs typeface="Times New Roman" panose="02020603050405020304" pitchFamily="18" charset="0"/>
              </a:rPr>
              <a:t>El Consejo Consultivo está integrado por el(la) Superintendente de Competencia o quien lo sustituya legalmente; el(la) Director(a) Ejecutivo del Consejo Nacional de Ciencia y Tecnología, CONACYT, o quien lo sustituya legalmente; un(a) representante seleccionado de una terna que para este efecto presenten la Universidad de El Salvador y las universidades acreditadas del país; un(a) representante seleccionado de una terna que para este efecto presente la gremial con máxima representación de la empresa privada; y un(a) representante de las asociaciones de consumidores, debidamente acreditadas, seleccionado de una terna que para este efecto se presente.</a:t>
            </a:r>
          </a:p>
          <a:p>
            <a:pPr algn="just">
              <a:lnSpc>
                <a:spcPct val="107000"/>
              </a:lnSpc>
            </a:pPr>
            <a:endParaRPr lang="es-SV" sz="1275" dirty="0">
              <a:latin typeface="+mj-lt"/>
              <a:ea typeface="Calibri" panose="020F0502020204030204" pitchFamily="34" charset="0"/>
              <a:cs typeface="Times New Roman" panose="02020603050405020304" pitchFamily="18" charset="0"/>
            </a:endParaRPr>
          </a:p>
          <a:p>
            <a:pPr algn="just">
              <a:lnSpc>
                <a:spcPct val="107000"/>
              </a:lnSpc>
            </a:pPr>
            <a:r>
              <a:rPr lang="es-SV" sz="1275" b="1" dirty="0">
                <a:latin typeface="+mj-lt"/>
                <a:ea typeface="Calibri" panose="020F0502020204030204" pitchFamily="34" charset="0"/>
                <a:cs typeface="Times New Roman" panose="02020603050405020304" pitchFamily="18" charset="0"/>
              </a:rPr>
              <a:t>Presidente del Consejo Consultivo: </a:t>
            </a:r>
            <a:r>
              <a:rPr lang="es-SV" sz="1275" b="1" dirty="0">
                <a:ea typeface="Calibri" panose="020F0502020204030204" pitchFamily="34" charset="0"/>
                <a:cs typeface="Times New Roman" panose="02020603050405020304" pitchFamily="18" charset="0"/>
              </a:rPr>
              <a:t> </a:t>
            </a:r>
            <a:r>
              <a:rPr lang="es-SV" sz="1275" b="1" dirty="0">
                <a:latin typeface="+mj-lt"/>
                <a:ea typeface="Calibri" panose="020F0502020204030204" pitchFamily="34" charset="0"/>
                <a:cs typeface="Times New Roman" panose="02020603050405020304" pitchFamily="18" charset="0"/>
              </a:rPr>
              <a:t>Gerardo Daniel Henríquez Ángulo</a:t>
            </a:r>
          </a:p>
          <a:p>
            <a:pPr algn="just">
              <a:lnSpc>
                <a:spcPct val="107000"/>
              </a:lnSpc>
            </a:pPr>
            <a:r>
              <a:rPr lang="es-SV" sz="1350" dirty="0">
                <a:latin typeface="Calibri Light" panose="020F0302020204030204" pitchFamily="34" charset="0"/>
                <a:ea typeface="Calibri" panose="020F0502020204030204" pitchFamily="34" charset="0"/>
                <a:cs typeface="Times New Roman" panose="02020603050405020304" pitchFamily="18" charset="0"/>
              </a:rPr>
              <a:t>Número de personas que lo integran: 7.</a:t>
            </a:r>
            <a:endParaRPr lang="es-SV" sz="1275" dirty="0">
              <a:latin typeface="+mj-lt"/>
              <a:ea typeface="Calibri" panose="020F0502020204030204" pitchFamily="34" charset="0"/>
              <a:cs typeface="Times New Roman" panose="02020603050405020304" pitchFamily="18" charset="0"/>
            </a:endParaRPr>
          </a:p>
          <a:p>
            <a:pPr algn="just">
              <a:lnSpc>
                <a:spcPct val="107000"/>
              </a:lnSpc>
            </a:pPr>
            <a:r>
              <a:rPr lang="es-SV" sz="1275" dirty="0">
                <a:latin typeface="+mj-lt"/>
                <a:ea typeface="Calibri" panose="020F0502020204030204" pitchFamily="34" charset="0"/>
                <a:cs typeface="Times New Roman" panose="02020603050405020304" pitchFamily="18" charset="0"/>
              </a:rPr>
              <a:t>Mujeres: 1.</a:t>
            </a:r>
          </a:p>
          <a:p>
            <a:pPr algn="just">
              <a:lnSpc>
                <a:spcPct val="107000"/>
              </a:lnSpc>
            </a:pPr>
            <a:r>
              <a:rPr lang="es-SV" sz="1275" dirty="0">
                <a:latin typeface="+mj-lt"/>
                <a:ea typeface="Calibri" panose="020F0502020204030204" pitchFamily="34" charset="0"/>
                <a:cs typeface="Times New Roman" panose="02020603050405020304" pitchFamily="18" charset="0"/>
              </a:rPr>
              <a:t>Hombres 6.</a:t>
            </a:r>
          </a:p>
        </p:txBody>
      </p:sp>
      <p:sp>
        <p:nvSpPr>
          <p:cNvPr id="12" name="Rectángulo redondeado 11"/>
          <p:cNvSpPr/>
          <p:nvPr/>
        </p:nvSpPr>
        <p:spPr>
          <a:xfrm>
            <a:off x="7331722" y="5450056"/>
            <a:ext cx="792956" cy="185738"/>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350" dirty="0">
                <a:solidFill>
                  <a:schemeClr val="tx1"/>
                </a:solidFill>
                <a:hlinkClick r:id="rId4" action="ppaction://hlinksldjump"/>
              </a:rPr>
              <a:t>Retornar</a:t>
            </a:r>
            <a:endParaRPr lang="es-SV" sz="1350" dirty="0">
              <a:solidFill>
                <a:schemeClr val="tx1"/>
              </a:solidFill>
            </a:endParaRPr>
          </a:p>
        </p:txBody>
      </p:sp>
    </p:spTree>
    <p:extLst>
      <p:ext uri="{BB962C8B-B14F-4D97-AF65-F5344CB8AC3E}">
        <p14:creationId xmlns:p14="http://schemas.microsoft.com/office/powerpoint/2010/main" val="4082881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763641" y="1845289"/>
            <a:ext cx="7861985" cy="398837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500" dirty="0">
              <a:latin typeface="+mj-lt"/>
            </a:endParaRPr>
          </a:p>
        </p:txBody>
      </p:sp>
      <p:grpSp>
        <p:nvGrpSpPr>
          <p:cNvPr id="2" name="Agrupar 1"/>
          <p:cNvGrpSpPr/>
          <p:nvPr/>
        </p:nvGrpSpPr>
        <p:grpSpPr>
          <a:xfrm>
            <a:off x="115316" y="1002103"/>
            <a:ext cx="1442223" cy="859700"/>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1904362" y="1190054"/>
            <a:ext cx="5915025" cy="46553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100" b="1" dirty="0">
                <a:solidFill>
                  <a:srgbClr val="0070C0"/>
                </a:solidFill>
              </a:rPr>
              <a:t>Tribunal Sancionador</a:t>
            </a:r>
          </a:p>
        </p:txBody>
      </p:sp>
      <p:sp>
        <p:nvSpPr>
          <p:cNvPr id="9" name="Rectángulo 8"/>
          <p:cNvSpPr/>
          <p:nvPr/>
        </p:nvSpPr>
        <p:spPr>
          <a:xfrm>
            <a:off x="763641" y="1861803"/>
            <a:ext cx="7447208" cy="3986541"/>
          </a:xfrm>
          <a:prstGeom prst="rect">
            <a:avLst/>
          </a:prstGeom>
        </p:spPr>
        <p:txBody>
          <a:bodyPr wrap="square">
            <a:spAutoFit/>
          </a:bodyPr>
          <a:lstStyle/>
          <a:p>
            <a:pPr algn="just">
              <a:lnSpc>
                <a:spcPct val="107000"/>
              </a:lnSpc>
            </a:pPr>
            <a:r>
              <a:rPr lang="es-SV" sz="1200" dirty="0">
                <a:latin typeface="+mj-lt"/>
                <a:ea typeface="Calibri" panose="020F0502020204030204" pitchFamily="34" charset="0"/>
                <a:cs typeface="Times New Roman" panose="02020603050405020304" pitchFamily="18" charset="0"/>
              </a:rPr>
              <a:t>El Tribunal Sancionador, de conformidad con la Ley, es el órgano de La Defensoría encargado de ejercer la potestad sancionadora en materia de protección del consumidor, funcionará de manera permanente y estará integrado por tres miembros.</a:t>
            </a:r>
          </a:p>
          <a:p>
            <a:pPr algn="just">
              <a:lnSpc>
                <a:spcPct val="107000"/>
              </a:lnSpc>
            </a:pPr>
            <a:r>
              <a:rPr lang="es-SV" sz="1200" dirty="0">
                <a:latin typeface="+mj-lt"/>
                <a:ea typeface="Calibri" panose="020F0502020204030204" pitchFamily="34" charset="0"/>
                <a:cs typeface="Times New Roman" panose="02020603050405020304" pitchFamily="18" charset="0"/>
              </a:rPr>
              <a:t>El Tribunal de conformidad con la Ley…”estará integrado por tres miembros, uno de los cuales ocupará el cargo de Presidente del mismo y otros dos ocuparan los cargos primero y segundo vocal. Habrá igual número de suplentes que serán nombrados en la misma forma que los propietarios. Además actuará con un(a) Secretario(a), un(a) Especialista de estudios jurídicos, calidad y mejora regulatoria, un(a) Jefe(a) de Procuración, un(a) o más Jefes(as) jurídicos, uno o más notificadores y los colaboradores jurídicos y personal técnico y administrativo que sea necesario para el cumplimiento de sus atribuciones.</a:t>
            </a:r>
          </a:p>
          <a:p>
            <a:pPr algn="just">
              <a:lnSpc>
                <a:spcPct val="107000"/>
              </a:lnSpc>
            </a:pPr>
            <a:endParaRPr lang="es-SV" sz="750" dirty="0">
              <a:latin typeface="+mj-lt"/>
              <a:ea typeface="Calibri" panose="020F0502020204030204" pitchFamily="34" charset="0"/>
              <a:cs typeface="Times New Roman" panose="02020603050405020304" pitchFamily="18" charset="0"/>
            </a:endParaRPr>
          </a:p>
          <a:p>
            <a:pPr algn="just">
              <a:lnSpc>
                <a:spcPct val="107000"/>
              </a:lnSpc>
            </a:pPr>
            <a:r>
              <a:rPr lang="es-SV" sz="1350" b="1" dirty="0">
                <a:latin typeface="+mj-lt"/>
                <a:ea typeface="Calibri" panose="020F0502020204030204" pitchFamily="34" charset="0"/>
                <a:cs typeface="Times New Roman" panose="02020603050405020304" pitchFamily="18" charset="0"/>
              </a:rPr>
              <a:t>Presidencia Tribunal Sancionador: José Leoisick Castro.</a:t>
            </a:r>
          </a:p>
          <a:p>
            <a:pPr algn="just">
              <a:lnSpc>
                <a:spcPct val="107000"/>
              </a:lnSpc>
            </a:pPr>
            <a:r>
              <a:rPr lang="es-SV" sz="1200" dirty="0">
                <a:latin typeface="+mj-lt"/>
                <a:ea typeface="Calibri" panose="020F0502020204030204" pitchFamily="34" charset="0"/>
                <a:cs typeface="Times New Roman" panose="02020603050405020304" pitchFamily="18" charset="0"/>
              </a:rPr>
              <a:t>Número de personas que la integran: 28.</a:t>
            </a:r>
          </a:p>
          <a:p>
            <a:pPr algn="just">
              <a:lnSpc>
                <a:spcPct val="107000"/>
              </a:lnSpc>
            </a:pPr>
            <a:r>
              <a:rPr lang="es-SV" sz="1200" dirty="0">
                <a:latin typeface="+mj-lt"/>
                <a:ea typeface="Calibri" panose="020F0502020204030204" pitchFamily="34" charset="0"/>
                <a:cs typeface="Times New Roman" panose="02020603050405020304" pitchFamily="18" charset="0"/>
              </a:rPr>
              <a:t>Mujeres: 13.</a:t>
            </a:r>
          </a:p>
          <a:p>
            <a:pPr algn="just">
              <a:lnSpc>
                <a:spcPct val="107000"/>
              </a:lnSpc>
            </a:pPr>
            <a:r>
              <a:rPr lang="es-SV" sz="1200" dirty="0">
                <a:latin typeface="+mj-lt"/>
                <a:ea typeface="Calibri" panose="020F0502020204030204" pitchFamily="34" charset="0"/>
                <a:cs typeface="Times New Roman" panose="02020603050405020304" pitchFamily="18" charset="0"/>
              </a:rPr>
              <a:t>Hombres: 15.</a:t>
            </a:r>
          </a:p>
          <a:p>
            <a:pPr marL="214313" indent="-214313" algn="just">
              <a:lnSpc>
                <a:spcPct val="107000"/>
              </a:lnSpc>
              <a:buFont typeface="Arial" panose="020B0604020202020204" pitchFamily="34" charset="0"/>
              <a:buChar char="•"/>
            </a:pPr>
            <a:r>
              <a:rPr lang="es-SV" sz="1200" dirty="0">
                <a:latin typeface="+mj-lt"/>
                <a:ea typeface="Calibri" panose="020F0502020204030204" pitchFamily="34" charset="0"/>
                <a:cs typeface="Times New Roman" panose="02020603050405020304" pitchFamily="18" charset="0"/>
              </a:rPr>
              <a:t>Secretaría del Tribunal Sancionador: </a:t>
            </a:r>
            <a:r>
              <a:rPr lang="pt-BR" sz="1200" b="1" dirty="0">
                <a:latin typeface="+mj-lt"/>
                <a:ea typeface="Calibri" panose="020F0502020204030204" pitchFamily="34" charset="0"/>
                <a:cs typeface="Times New Roman" panose="02020603050405020304" pitchFamily="18" charset="0"/>
              </a:rPr>
              <a:t>Luis Roberto Fernández Meléndez </a:t>
            </a:r>
            <a:endParaRPr lang="es-SV" sz="1200" b="1" dirty="0">
              <a:latin typeface="+mj-lt"/>
              <a:ea typeface="Calibri" panose="020F0502020204030204" pitchFamily="34" charset="0"/>
              <a:cs typeface="Times New Roman" panose="02020603050405020304" pitchFamily="18" charset="0"/>
            </a:endParaRPr>
          </a:p>
          <a:p>
            <a:pPr marL="214313" indent="-214313" algn="just">
              <a:lnSpc>
                <a:spcPct val="107000"/>
              </a:lnSpc>
              <a:buFont typeface="Arial" panose="020B0604020202020204" pitchFamily="34" charset="0"/>
              <a:buChar char="•"/>
            </a:pPr>
            <a:r>
              <a:rPr lang="es-SV" sz="1200" dirty="0">
                <a:latin typeface="+mj-lt"/>
                <a:ea typeface="Calibri" panose="020F0502020204030204" pitchFamily="34" charset="0"/>
                <a:cs typeface="Times New Roman" panose="02020603050405020304" pitchFamily="18" charset="0"/>
              </a:rPr>
              <a:t>Unidad de estudios jurídicos, calidad y mejora regulatoria: </a:t>
            </a:r>
            <a:r>
              <a:rPr lang="es-SV" sz="1200" b="1" dirty="0">
                <a:latin typeface="+mj-lt"/>
                <a:ea typeface="Calibri" panose="020F0502020204030204" pitchFamily="34" charset="0"/>
                <a:cs typeface="Times New Roman" panose="02020603050405020304" pitchFamily="18" charset="0"/>
              </a:rPr>
              <a:t>Susana Carolina Hernández Melgar</a:t>
            </a:r>
          </a:p>
          <a:p>
            <a:pPr marL="214313" indent="-214313" algn="just">
              <a:lnSpc>
                <a:spcPct val="107000"/>
              </a:lnSpc>
              <a:buFont typeface="Arial" panose="020B0604020202020204" pitchFamily="34" charset="0"/>
              <a:buChar char="•"/>
            </a:pPr>
            <a:r>
              <a:rPr lang="es-SV" sz="1200" dirty="0">
                <a:latin typeface="+mj-lt"/>
                <a:ea typeface="Calibri" panose="020F0502020204030204" pitchFamily="34" charset="0"/>
                <a:cs typeface="Times New Roman" panose="02020603050405020304" pitchFamily="18" charset="0"/>
              </a:rPr>
              <a:t>Unidad de Procuración del Tribunal Sancionador: </a:t>
            </a:r>
            <a:r>
              <a:rPr lang="es-SV" sz="1200" b="1" dirty="0">
                <a:latin typeface="+mj-lt"/>
                <a:ea typeface="Calibri" panose="020F0502020204030204" pitchFamily="34" charset="0"/>
                <a:cs typeface="Times New Roman" panose="02020603050405020304" pitchFamily="18" charset="0"/>
              </a:rPr>
              <a:t>Roxana </a:t>
            </a:r>
            <a:r>
              <a:rPr lang="es-SV" sz="1200" b="1" dirty="0" err="1">
                <a:latin typeface="+mj-lt"/>
                <a:ea typeface="Calibri" panose="020F0502020204030204" pitchFamily="34" charset="0"/>
                <a:cs typeface="Times New Roman" panose="02020603050405020304" pitchFamily="18" charset="0"/>
              </a:rPr>
              <a:t>Jannet</a:t>
            </a:r>
            <a:r>
              <a:rPr lang="es-SV" sz="1200" b="1" dirty="0">
                <a:latin typeface="+mj-lt"/>
                <a:ea typeface="Calibri" panose="020F0502020204030204" pitchFamily="34" charset="0"/>
                <a:cs typeface="Times New Roman" panose="02020603050405020304" pitchFamily="18" charset="0"/>
              </a:rPr>
              <a:t> Córdova</a:t>
            </a:r>
          </a:p>
          <a:p>
            <a:pPr marL="214313" indent="-214313" algn="just">
              <a:lnSpc>
                <a:spcPct val="107000"/>
              </a:lnSpc>
              <a:buFont typeface="Arial" panose="020B0604020202020204" pitchFamily="34" charset="0"/>
              <a:buChar char="•"/>
            </a:pPr>
            <a:r>
              <a:rPr lang="es-SV" sz="1200" dirty="0">
                <a:latin typeface="+mj-lt"/>
                <a:ea typeface="Calibri" panose="020F0502020204030204" pitchFamily="34" charset="0"/>
                <a:cs typeface="Times New Roman" panose="02020603050405020304" pitchFamily="18" charset="0"/>
              </a:rPr>
              <a:t>Unidad Jurídica del Tribunal Sancionador: </a:t>
            </a:r>
            <a:r>
              <a:rPr lang="es-SV" sz="1200" b="1" dirty="0">
                <a:latin typeface="+mj-lt"/>
                <a:ea typeface="Calibri" panose="020F0502020204030204" pitchFamily="34" charset="0"/>
                <a:cs typeface="Times New Roman" panose="02020603050405020304" pitchFamily="18" charset="0"/>
              </a:rPr>
              <a:t>Rene Mauricio Paredes     </a:t>
            </a:r>
          </a:p>
          <a:p>
            <a:pPr algn="just">
              <a:lnSpc>
                <a:spcPct val="107000"/>
              </a:lnSpc>
            </a:pPr>
            <a:r>
              <a:rPr lang="es-SV" sz="1200" b="1" dirty="0">
                <a:latin typeface="+mj-lt"/>
                <a:ea typeface="Calibri" panose="020F0502020204030204" pitchFamily="34" charset="0"/>
                <a:cs typeface="Times New Roman" panose="02020603050405020304" pitchFamily="18" charset="0"/>
              </a:rPr>
              <a:t>                                   			Yoselin  Mejía de Sibrian                 </a:t>
            </a:r>
          </a:p>
          <a:p>
            <a:pPr algn="just">
              <a:lnSpc>
                <a:spcPct val="107000"/>
              </a:lnSpc>
            </a:pPr>
            <a:r>
              <a:rPr lang="es-SV" sz="1200" b="1" dirty="0">
                <a:latin typeface="+mj-lt"/>
                <a:ea typeface="Calibri" panose="020F0502020204030204" pitchFamily="34" charset="0"/>
                <a:cs typeface="Times New Roman" panose="02020603050405020304" pitchFamily="18" charset="0"/>
              </a:rPr>
              <a:t>                         			Mirna Iveth Pérez Cáceres </a:t>
            </a:r>
          </a:p>
        </p:txBody>
      </p:sp>
      <p:sp>
        <p:nvSpPr>
          <p:cNvPr id="10" name="Rectángulo redondeado 9"/>
          <p:cNvSpPr/>
          <p:nvPr/>
        </p:nvSpPr>
        <p:spPr>
          <a:xfrm>
            <a:off x="7625281" y="5523545"/>
            <a:ext cx="792956" cy="185738"/>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350" dirty="0">
                <a:solidFill>
                  <a:schemeClr val="tx1"/>
                </a:solidFill>
                <a:hlinkClick r:id="rId4" action="ppaction://hlinksldjump"/>
              </a:rPr>
              <a:t>Retornar</a:t>
            </a:r>
            <a:endParaRPr lang="es-SV" sz="1350" dirty="0">
              <a:solidFill>
                <a:schemeClr val="tx1"/>
              </a:solidFill>
            </a:endParaRPr>
          </a:p>
        </p:txBody>
      </p:sp>
    </p:spTree>
    <p:extLst>
      <p:ext uri="{BB962C8B-B14F-4D97-AF65-F5344CB8AC3E}">
        <p14:creationId xmlns:p14="http://schemas.microsoft.com/office/powerpoint/2010/main" val="1570497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15316" y="1002103"/>
            <a:ext cx="1442223" cy="859700"/>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8" name="Rectángulo 7"/>
          <p:cNvSpPr/>
          <p:nvPr/>
        </p:nvSpPr>
        <p:spPr>
          <a:xfrm>
            <a:off x="1739342" y="1735665"/>
            <a:ext cx="6245066" cy="369316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500" dirty="0">
              <a:latin typeface="+mj-lt"/>
            </a:endParaRPr>
          </a:p>
        </p:txBody>
      </p:sp>
      <p:sp>
        <p:nvSpPr>
          <p:cNvPr id="9" name="Título 1"/>
          <p:cNvSpPr txBox="1">
            <a:spLocks/>
          </p:cNvSpPr>
          <p:nvPr/>
        </p:nvSpPr>
        <p:spPr>
          <a:xfrm>
            <a:off x="1817429" y="1190054"/>
            <a:ext cx="5915025" cy="46553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100" b="1">
                <a:solidFill>
                  <a:srgbClr val="0070C0"/>
                </a:solidFill>
              </a:rPr>
              <a:t>Asesoría</a:t>
            </a:r>
            <a:endParaRPr lang="es-SV" sz="2100" b="1" dirty="0">
              <a:solidFill>
                <a:srgbClr val="0070C0"/>
              </a:solidFill>
            </a:endParaRPr>
          </a:p>
        </p:txBody>
      </p:sp>
      <p:sp>
        <p:nvSpPr>
          <p:cNvPr id="10" name="Rectángulo 9"/>
          <p:cNvSpPr/>
          <p:nvPr/>
        </p:nvSpPr>
        <p:spPr>
          <a:xfrm>
            <a:off x="1878644" y="1861803"/>
            <a:ext cx="5966460" cy="2972480"/>
          </a:xfrm>
          <a:prstGeom prst="rect">
            <a:avLst/>
          </a:prstGeom>
        </p:spPr>
        <p:txBody>
          <a:bodyPr wrap="square">
            <a:spAutoFit/>
          </a:bodyPr>
          <a:lstStyle/>
          <a:p>
            <a:pPr algn="just">
              <a:lnSpc>
                <a:spcPct val="107000"/>
              </a:lnSpc>
            </a:pPr>
            <a:r>
              <a:rPr lang="es-SV" sz="1350" dirty="0">
                <a:latin typeface="+mj-lt"/>
                <a:ea typeface="Calibri" panose="020F0502020204030204" pitchFamily="34" charset="0"/>
                <a:cs typeface="Times New Roman" panose="02020603050405020304" pitchFamily="18" charset="0"/>
              </a:rPr>
              <a:t>Responsable de proporcionar apoyo al (la) Presidente (a) de la Defensoría del Consumidor, en las áreas estratégicas relacionadas con el quehacer de la institución, correspondiéndole asesorar y dar apoyo al (la) Presidente (a) y a las unidades organizativas de la Defensoría, coordinar la ejecución de proyectos y participar en comisiones de trabajo en representación de la institución, todo ello por requerimiento o delegación del (la) Presidente (a). Le corresponde realizar todas aquellas funciones que le sean expresamente delegadas por el (la) Presidente (a) de la Defensoría. </a:t>
            </a:r>
          </a:p>
          <a:p>
            <a:pPr algn="just">
              <a:lnSpc>
                <a:spcPct val="107000"/>
              </a:lnSpc>
            </a:pPr>
            <a:endParaRPr lang="es-SV" sz="1350" dirty="0">
              <a:latin typeface="+mj-lt"/>
              <a:ea typeface="Calibri" panose="020F0502020204030204" pitchFamily="34" charset="0"/>
              <a:cs typeface="Times New Roman" panose="02020603050405020304" pitchFamily="18" charset="0"/>
            </a:endParaRPr>
          </a:p>
          <a:p>
            <a:pPr algn="just">
              <a:lnSpc>
                <a:spcPct val="107000"/>
              </a:lnSpc>
            </a:pPr>
            <a:r>
              <a:rPr lang="es-SV" sz="1350" b="1" dirty="0">
                <a:latin typeface="+mj-lt"/>
                <a:ea typeface="Calibri" panose="020F0502020204030204" pitchFamily="34" charset="0"/>
                <a:cs typeface="Times New Roman" panose="02020603050405020304" pitchFamily="18" charset="0"/>
              </a:rPr>
              <a:t>Responsable: No hay persona nombrada en el cargo.</a:t>
            </a:r>
          </a:p>
          <a:p>
            <a:pPr algn="just">
              <a:lnSpc>
                <a:spcPct val="107000"/>
              </a:lnSpc>
            </a:pPr>
            <a:r>
              <a:rPr lang="es-SV" sz="1350" dirty="0">
                <a:latin typeface="+mj-lt"/>
                <a:ea typeface="Calibri" panose="020F0502020204030204" pitchFamily="34" charset="0"/>
                <a:cs typeface="Times New Roman" panose="02020603050405020304" pitchFamily="18" charset="0"/>
              </a:rPr>
              <a:t>Número de personas que la integran: 0</a:t>
            </a:r>
          </a:p>
          <a:p>
            <a:pPr algn="just">
              <a:lnSpc>
                <a:spcPct val="107000"/>
              </a:lnSpc>
            </a:pPr>
            <a:r>
              <a:rPr lang="es-SV" sz="1350" dirty="0">
                <a:latin typeface="+mj-lt"/>
                <a:ea typeface="Calibri" panose="020F0502020204030204" pitchFamily="34" charset="0"/>
                <a:cs typeface="Times New Roman" panose="02020603050405020304" pitchFamily="18" charset="0"/>
              </a:rPr>
              <a:t>Hombre: 0</a:t>
            </a:r>
          </a:p>
          <a:p>
            <a:pPr algn="just">
              <a:lnSpc>
                <a:spcPct val="107000"/>
              </a:lnSpc>
            </a:pPr>
            <a:endParaRPr lang="es-SV" sz="1350" dirty="0">
              <a:latin typeface="+mj-lt"/>
              <a:ea typeface="Calibri" panose="020F0502020204030204" pitchFamily="34" charset="0"/>
              <a:cs typeface="Times New Roman" panose="02020603050405020304" pitchFamily="18" charset="0"/>
            </a:endParaRPr>
          </a:p>
        </p:txBody>
      </p:sp>
      <p:sp>
        <p:nvSpPr>
          <p:cNvPr id="11" name="Rectángulo redondeado 10"/>
          <p:cNvSpPr/>
          <p:nvPr/>
        </p:nvSpPr>
        <p:spPr>
          <a:xfrm>
            <a:off x="7052149" y="5166156"/>
            <a:ext cx="792956" cy="185738"/>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350" dirty="0">
                <a:solidFill>
                  <a:schemeClr val="tx1"/>
                </a:solidFill>
                <a:hlinkClick r:id="rId4" action="ppaction://hlinksldjump"/>
              </a:rPr>
              <a:t>Retornar</a:t>
            </a:r>
            <a:endParaRPr lang="es-SV" sz="1350" dirty="0">
              <a:solidFill>
                <a:schemeClr val="tx1"/>
              </a:solidFill>
            </a:endParaRPr>
          </a:p>
        </p:txBody>
      </p:sp>
    </p:spTree>
    <p:extLst>
      <p:ext uri="{BB962C8B-B14F-4D97-AF65-F5344CB8AC3E}">
        <p14:creationId xmlns:p14="http://schemas.microsoft.com/office/powerpoint/2010/main" val="2400633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15316" y="1002103"/>
            <a:ext cx="1442223" cy="859700"/>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1740156" y="1270131"/>
            <a:ext cx="5915025" cy="46553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100" b="1" dirty="0">
                <a:solidFill>
                  <a:srgbClr val="0070C0"/>
                </a:solidFill>
              </a:rPr>
              <a:t>Unidad de Auditoría Interna</a:t>
            </a:r>
          </a:p>
        </p:txBody>
      </p:sp>
      <p:sp>
        <p:nvSpPr>
          <p:cNvPr id="10" name="Rectángulo 9"/>
          <p:cNvSpPr/>
          <p:nvPr/>
        </p:nvSpPr>
        <p:spPr>
          <a:xfrm>
            <a:off x="1740157" y="1888659"/>
            <a:ext cx="6245066" cy="369316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500" dirty="0">
              <a:latin typeface="+mj-lt"/>
            </a:endParaRPr>
          </a:p>
        </p:txBody>
      </p:sp>
      <p:sp>
        <p:nvSpPr>
          <p:cNvPr id="11" name="Rectángulo 10"/>
          <p:cNvSpPr/>
          <p:nvPr/>
        </p:nvSpPr>
        <p:spPr>
          <a:xfrm>
            <a:off x="1879459" y="1997216"/>
            <a:ext cx="5966460" cy="3194785"/>
          </a:xfrm>
          <a:prstGeom prst="rect">
            <a:avLst/>
          </a:prstGeom>
        </p:spPr>
        <p:txBody>
          <a:bodyPr wrap="square">
            <a:spAutoFit/>
          </a:bodyPr>
          <a:lstStyle/>
          <a:p>
            <a:pPr algn="just">
              <a:lnSpc>
                <a:spcPct val="107000"/>
              </a:lnSpc>
            </a:pPr>
            <a:r>
              <a:rPr lang="es-SV" sz="1350" dirty="0">
                <a:latin typeface="+mj-lt"/>
                <a:ea typeface="Calibri" panose="020F0502020204030204" pitchFamily="34" charset="0"/>
                <a:cs typeface="Times New Roman" panose="02020603050405020304" pitchFamily="18" charset="0"/>
              </a:rPr>
              <a:t>Tiene como objetivos principales evaluar el grado de cumplimiento y eficacia de los sistemas de operación, administración e información, así como de los procedimientos de control interno incorporados a ellos. Asimismo, le compete determinar la confiabilidad de los registros, a través de exámenes de componentes de los estados financieros; analizar los resultados y eficiencia de las operaciones; y examinar las áreas que integran la Defensoría del Consumidor, con relación al cumplimiento de su responsabilidad, facilitar el análisis, evaluaciones y recomendaciones, que contribuyan al mejoramiento de los controles interno.</a:t>
            </a:r>
          </a:p>
          <a:p>
            <a:pPr algn="just">
              <a:lnSpc>
                <a:spcPct val="107000"/>
              </a:lnSpc>
            </a:pPr>
            <a:endParaRPr lang="es-SV" sz="1350" dirty="0">
              <a:latin typeface="+mj-lt"/>
              <a:ea typeface="Calibri" panose="020F0502020204030204" pitchFamily="34" charset="0"/>
              <a:cs typeface="Times New Roman" panose="02020603050405020304" pitchFamily="18" charset="0"/>
            </a:endParaRPr>
          </a:p>
          <a:p>
            <a:pPr algn="just">
              <a:lnSpc>
                <a:spcPct val="107000"/>
              </a:lnSpc>
            </a:pPr>
            <a:r>
              <a:rPr lang="es-SV" sz="1350" b="1" dirty="0">
                <a:latin typeface="+mj-lt"/>
                <a:ea typeface="Calibri" panose="020F0502020204030204" pitchFamily="34" charset="0"/>
                <a:cs typeface="Times New Roman" panose="02020603050405020304" pitchFamily="18" charset="0"/>
              </a:rPr>
              <a:t>Responsable: José Moreno Moreno.</a:t>
            </a:r>
          </a:p>
          <a:p>
            <a:pPr algn="just">
              <a:lnSpc>
                <a:spcPct val="107000"/>
              </a:lnSpc>
            </a:pPr>
            <a:r>
              <a:rPr lang="es-SV" sz="1350" dirty="0">
                <a:latin typeface="+mj-lt"/>
                <a:ea typeface="Calibri" panose="020F0502020204030204" pitchFamily="34" charset="0"/>
                <a:cs typeface="Times New Roman" panose="02020603050405020304" pitchFamily="18" charset="0"/>
              </a:rPr>
              <a:t>Número de personas que la integran: 2.</a:t>
            </a:r>
          </a:p>
          <a:p>
            <a:pPr algn="just">
              <a:lnSpc>
                <a:spcPct val="107000"/>
              </a:lnSpc>
            </a:pPr>
            <a:r>
              <a:rPr lang="es-SV" sz="1350" dirty="0">
                <a:latin typeface="+mj-lt"/>
                <a:ea typeface="Calibri" panose="020F0502020204030204" pitchFamily="34" charset="0"/>
                <a:cs typeface="Times New Roman" panose="02020603050405020304" pitchFamily="18" charset="0"/>
              </a:rPr>
              <a:t>Mujeres: 1.</a:t>
            </a:r>
          </a:p>
          <a:p>
            <a:pPr algn="just">
              <a:lnSpc>
                <a:spcPct val="107000"/>
              </a:lnSpc>
            </a:pPr>
            <a:r>
              <a:rPr lang="es-SV" sz="1350" dirty="0">
                <a:latin typeface="+mj-lt"/>
                <a:ea typeface="Calibri" panose="020F0502020204030204" pitchFamily="34" charset="0"/>
                <a:cs typeface="Times New Roman" panose="02020603050405020304" pitchFamily="18" charset="0"/>
              </a:rPr>
              <a:t>Hombres: 1.</a:t>
            </a:r>
          </a:p>
          <a:p>
            <a:pPr algn="just">
              <a:lnSpc>
                <a:spcPct val="107000"/>
              </a:lnSpc>
            </a:pPr>
            <a:endParaRPr lang="es-SV" sz="1350"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7052963" y="5301385"/>
            <a:ext cx="792956" cy="185738"/>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350" dirty="0">
                <a:solidFill>
                  <a:schemeClr val="tx1"/>
                </a:solidFill>
                <a:hlinkClick r:id="rId4" action="ppaction://hlinksldjump"/>
              </a:rPr>
              <a:t>Retornar</a:t>
            </a:r>
            <a:endParaRPr lang="es-SV" sz="1350" dirty="0">
              <a:solidFill>
                <a:schemeClr val="tx1"/>
              </a:solidFill>
            </a:endParaRPr>
          </a:p>
        </p:txBody>
      </p:sp>
    </p:spTree>
    <p:extLst>
      <p:ext uri="{BB962C8B-B14F-4D97-AF65-F5344CB8AC3E}">
        <p14:creationId xmlns:p14="http://schemas.microsoft.com/office/powerpoint/2010/main" val="1210558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39379" y="909339"/>
            <a:ext cx="1442223" cy="535424"/>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1965352" y="934199"/>
            <a:ext cx="5915025" cy="46553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100" b="1" dirty="0">
                <a:solidFill>
                  <a:srgbClr val="0070C0"/>
                </a:solidFill>
              </a:rPr>
              <a:t>DIRECCIÓN DE ESTUDIOS DE CONSUMO</a:t>
            </a:r>
          </a:p>
        </p:txBody>
      </p:sp>
      <p:sp>
        <p:nvSpPr>
          <p:cNvPr id="10" name="Rectángulo 9"/>
          <p:cNvSpPr/>
          <p:nvPr/>
        </p:nvSpPr>
        <p:spPr>
          <a:xfrm>
            <a:off x="1207815" y="1473288"/>
            <a:ext cx="7120219" cy="4307718"/>
          </a:xfrm>
          <a:prstGeom prst="rect">
            <a:avLst/>
          </a:prstGeom>
        </p:spPr>
        <p:txBody>
          <a:bodyPr wrap="square">
            <a:spAutoFit/>
          </a:bodyPr>
          <a:lstStyle/>
          <a:p>
            <a:pPr algn="just">
              <a:lnSpc>
                <a:spcPct val="107000"/>
              </a:lnSpc>
            </a:pPr>
            <a:r>
              <a:rPr lang="es-MX" sz="1200" dirty="0">
                <a:latin typeface="+mj-lt"/>
                <a:cs typeface="Times New Roman" panose="02020603050405020304" pitchFamily="18" charset="0"/>
              </a:rPr>
              <a:t>Es responsable de realizar estudios de investigación en temáticas relevantes que permitan establecer indicios o afectaciones que pueden dañar los intereses y derechos de las personas consumidoras; y establecer los procesos óptimos para la recopilación, validación, estandarización, procesamiento, sistematización y análisis de la información obtenida a través de las distintas áreas de la Defensoría el Consumidor, con el fin de contar con información estadística confiable para formular política pública en materia de consumo</a:t>
            </a:r>
            <a:r>
              <a:rPr lang="es-SV" sz="1200" dirty="0">
                <a:latin typeface="+mj-lt"/>
                <a:cs typeface="Times New Roman" panose="02020603050405020304" pitchFamily="18" charset="0"/>
              </a:rPr>
              <a:t>. </a:t>
            </a:r>
          </a:p>
          <a:p>
            <a:pPr algn="just">
              <a:lnSpc>
                <a:spcPct val="107000"/>
              </a:lnSpc>
            </a:pPr>
            <a:endParaRPr lang="es-SV" sz="825" b="1" dirty="0">
              <a:latin typeface="+mj-lt"/>
              <a:ea typeface="Calibri" panose="020F0502020204030204" pitchFamily="34" charset="0"/>
              <a:cs typeface="Times New Roman" panose="02020603050405020304" pitchFamily="18" charset="0"/>
            </a:endParaRPr>
          </a:p>
          <a:p>
            <a:pPr algn="just">
              <a:lnSpc>
                <a:spcPct val="107000"/>
              </a:lnSpc>
            </a:pPr>
            <a:r>
              <a:rPr lang="es-SV" sz="1200" dirty="0">
                <a:latin typeface="+mj-lt"/>
                <a:cs typeface="Times New Roman" panose="02020603050405020304" pitchFamily="18" charset="0"/>
              </a:rPr>
              <a:t>La Dirección de estudios de consumo está integrada por </a:t>
            </a:r>
            <a:r>
              <a:rPr lang="es-MX" sz="1200" dirty="0">
                <a:latin typeface="+mj-lt"/>
                <a:cs typeface="Times New Roman" panose="02020603050405020304" pitchFamily="18" charset="0"/>
              </a:rPr>
              <a:t>el (la) Director(a) de la Dirección de Estudios de Consumo, el (la) Jefe(a) de la Unidad de Inteligencia de Mercado y Consumo, el (la) Jefe(a) de la Unidad de Gestión y Procesamiento de Información, el (la) Jefe(a) de la Unidad de Metodología y Validación, y el personal técnico que fuere necesario para el cumplimiento de sus atribuciones.</a:t>
            </a:r>
          </a:p>
          <a:p>
            <a:pPr algn="just">
              <a:lnSpc>
                <a:spcPct val="107000"/>
              </a:lnSpc>
            </a:pPr>
            <a:endParaRPr lang="es-SV" sz="825" dirty="0">
              <a:latin typeface="+mj-lt"/>
              <a:cs typeface="Times New Roman" panose="02020603050405020304" pitchFamily="18" charset="0"/>
            </a:endParaRPr>
          </a:p>
          <a:p>
            <a:pPr algn="just">
              <a:lnSpc>
                <a:spcPct val="107000"/>
              </a:lnSpc>
            </a:pPr>
            <a:r>
              <a:rPr lang="es-MX" sz="1200" b="1" dirty="0">
                <a:latin typeface="+mj-lt"/>
                <a:cs typeface="Times New Roman" panose="02020603050405020304" pitchFamily="18" charset="0"/>
              </a:rPr>
              <a:t>Responsable: </a:t>
            </a:r>
            <a:r>
              <a:rPr lang="es-MX" sz="1200" dirty="0">
                <a:latin typeface="+mj-lt"/>
                <a:cs typeface="Times New Roman" panose="02020603050405020304" pitchFamily="18" charset="0"/>
              </a:rPr>
              <a:t>Nadeshda Rocío de Flor Aquino Campos</a:t>
            </a:r>
          </a:p>
          <a:p>
            <a:pPr algn="just">
              <a:lnSpc>
                <a:spcPct val="107000"/>
              </a:lnSpc>
            </a:pPr>
            <a:r>
              <a:rPr lang="es-MX" sz="1200" b="1" dirty="0">
                <a:latin typeface="+mj-lt"/>
                <a:cs typeface="Times New Roman" panose="02020603050405020304" pitchFamily="18" charset="0"/>
              </a:rPr>
              <a:t>Número de personas que la integran: </a:t>
            </a:r>
            <a:r>
              <a:rPr lang="es-MX" sz="1200" dirty="0">
                <a:latin typeface="+mj-lt"/>
                <a:cs typeface="Times New Roman" panose="02020603050405020304" pitchFamily="18" charset="0"/>
              </a:rPr>
              <a:t>3</a:t>
            </a:r>
          </a:p>
          <a:p>
            <a:pPr algn="just">
              <a:lnSpc>
                <a:spcPct val="107000"/>
              </a:lnSpc>
            </a:pPr>
            <a:r>
              <a:rPr lang="es-MX" sz="1200" b="1" dirty="0">
                <a:latin typeface="+mj-lt"/>
                <a:cs typeface="Times New Roman" panose="02020603050405020304" pitchFamily="18" charset="0"/>
              </a:rPr>
              <a:t>Mujeres: </a:t>
            </a:r>
            <a:r>
              <a:rPr lang="es-MX" sz="1200" dirty="0">
                <a:latin typeface="+mj-lt"/>
                <a:cs typeface="Times New Roman" panose="02020603050405020304" pitchFamily="18" charset="0"/>
              </a:rPr>
              <a:t>2.</a:t>
            </a:r>
          </a:p>
          <a:p>
            <a:pPr algn="just">
              <a:lnSpc>
                <a:spcPct val="107000"/>
              </a:lnSpc>
            </a:pPr>
            <a:r>
              <a:rPr lang="es-MX" sz="1200" b="1" dirty="0">
                <a:latin typeface="+mj-lt"/>
                <a:cs typeface="Times New Roman" panose="02020603050405020304" pitchFamily="18" charset="0"/>
              </a:rPr>
              <a:t>Hombres: </a:t>
            </a:r>
            <a:r>
              <a:rPr lang="es-MX" sz="1200" dirty="0">
                <a:latin typeface="+mj-lt"/>
                <a:cs typeface="Times New Roman" panose="02020603050405020304" pitchFamily="18" charset="0"/>
              </a:rPr>
              <a:t>1.</a:t>
            </a:r>
          </a:p>
          <a:p>
            <a:pPr algn="just">
              <a:lnSpc>
                <a:spcPct val="107000"/>
              </a:lnSpc>
            </a:pPr>
            <a:endParaRPr lang="es-MX" sz="1200" b="1" dirty="0">
              <a:latin typeface="+mj-lt"/>
              <a:cs typeface="Times New Roman" panose="02020603050405020304" pitchFamily="18" charset="0"/>
            </a:endParaRPr>
          </a:p>
          <a:p>
            <a:pPr algn="just">
              <a:lnSpc>
                <a:spcPct val="107000"/>
              </a:lnSpc>
            </a:pPr>
            <a:r>
              <a:rPr lang="es-MX" sz="1200" dirty="0">
                <a:cs typeface="Times New Roman" panose="02020603050405020304" pitchFamily="18" charset="0"/>
              </a:rPr>
              <a:t>Unidad de Inteligencia de Mercado y Consumo: </a:t>
            </a:r>
            <a:r>
              <a:rPr lang="es-MX" sz="1200" b="1" dirty="0">
                <a:cs typeface="Times New Roman" panose="02020603050405020304" pitchFamily="18" charset="0"/>
              </a:rPr>
              <a:t>Nadeshda Rocío de Flor Aquino Campos (Coordina actualmente las actividades de la unidad)</a:t>
            </a:r>
          </a:p>
          <a:p>
            <a:pPr algn="just">
              <a:lnSpc>
                <a:spcPct val="107000"/>
              </a:lnSpc>
            </a:pPr>
            <a:r>
              <a:rPr lang="es-MX" sz="1200" dirty="0">
                <a:cs typeface="Times New Roman" panose="02020603050405020304" pitchFamily="18" charset="0"/>
              </a:rPr>
              <a:t>Unidad de Gestión y Procesamiento de Información</a:t>
            </a:r>
            <a:r>
              <a:rPr lang="es-MX" sz="1200" dirty="0">
                <a:latin typeface="+mj-lt"/>
                <a:cs typeface="Times New Roman" panose="02020603050405020304" pitchFamily="18" charset="0"/>
              </a:rPr>
              <a:t>: </a:t>
            </a:r>
            <a:r>
              <a:rPr lang="es-SV" sz="1200" b="1" dirty="0">
                <a:ea typeface="Calibri" panose="020F0502020204030204" pitchFamily="34" charset="0"/>
                <a:cs typeface="Times New Roman" panose="02020603050405020304" pitchFamily="18" charset="0"/>
              </a:rPr>
              <a:t>Nadeshda Rocío de Flor Aquino Campos (Coordina actualmente las actividades de la unidad)</a:t>
            </a:r>
          </a:p>
          <a:p>
            <a:pPr algn="just">
              <a:lnSpc>
                <a:spcPct val="107000"/>
              </a:lnSpc>
            </a:pPr>
            <a:r>
              <a:rPr lang="es-MX" sz="1200" dirty="0">
                <a:cs typeface="Times New Roman" panose="02020603050405020304" pitchFamily="18" charset="0"/>
              </a:rPr>
              <a:t>Unidad de Metodología y Validación: </a:t>
            </a:r>
            <a:r>
              <a:rPr lang="es-SV" sz="1200" b="1" dirty="0">
                <a:ea typeface="Calibri" panose="020F0502020204030204" pitchFamily="34" charset="0"/>
                <a:cs typeface="Times New Roman" panose="02020603050405020304" pitchFamily="18" charset="0"/>
              </a:rPr>
              <a:t>Nadeshda Rocío de Flor Aquino Campos (Coordina actualmente las actividades de la unidad)</a:t>
            </a:r>
            <a:endParaRPr lang="es-SV" sz="1200"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1062162" y="1472193"/>
            <a:ext cx="7419567" cy="434580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500" dirty="0">
              <a:latin typeface="+mj-lt"/>
            </a:endParaRPr>
          </a:p>
        </p:txBody>
      </p:sp>
      <p:sp>
        <p:nvSpPr>
          <p:cNvPr id="12" name="Rectángulo redondeado 11"/>
          <p:cNvSpPr/>
          <p:nvPr/>
        </p:nvSpPr>
        <p:spPr>
          <a:xfrm>
            <a:off x="7616885" y="5562942"/>
            <a:ext cx="792956" cy="185738"/>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350" dirty="0">
                <a:solidFill>
                  <a:schemeClr val="tx1"/>
                </a:solidFill>
                <a:hlinkClick r:id="rId4" action="ppaction://hlinksldjump"/>
              </a:rPr>
              <a:t>Retornar</a:t>
            </a:r>
            <a:endParaRPr lang="es-SV" sz="1350" dirty="0">
              <a:solidFill>
                <a:schemeClr val="tx1"/>
              </a:solidFill>
            </a:endParaRPr>
          </a:p>
        </p:txBody>
      </p:sp>
    </p:spTree>
    <p:extLst>
      <p:ext uri="{BB962C8B-B14F-4D97-AF65-F5344CB8AC3E}">
        <p14:creationId xmlns:p14="http://schemas.microsoft.com/office/powerpoint/2010/main" val="314441338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2227</TotalTime>
  <Words>3508</Words>
  <Application>Microsoft Office PowerPoint</Application>
  <PresentationFormat>Presentación en pantalla (4:3)</PresentationFormat>
  <Paragraphs>227</Paragraphs>
  <Slides>21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21</vt:i4>
      </vt:variant>
    </vt:vector>
  </HeadingPairs>
  <TitlesOfParts>
    <vt:vector size="25" baseType="lpstr">
      <vt:lpstr>Arial</vt:lpstr>
      <vt:lpstr>Calibri</vt:lpstr>
      <vt:lpstr>Calibri Light</vt:lpstr>
      <vt:lpstr>Tema de Office</vt:lpstr>
      <vt:lpstr>ORGANIGRAMA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dc:title>
  <dc:creator>Astrid J. Navidad Rivera</dc:creator>
  <cp:lastModifiedBy>Vanessa Duke</cp:lastModifiedBy>
  <cp:revision>148</cp:revision>
  <cp:lastPrinted>2022-11-11T21:18:32Z</cp:lastPrinted>
  <dcterms:created xsi:type="dcterms:W3CDTF">2019-07-25T14:59:52Z</dcterms:created>
  <dcterms:modified xsi:type="dcterms:W3CDTF">2022-11-11T21:18:59Z</dcterms:modified>
</cp:coreProperties>
</file>